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3"/>
  </p:notesMasterIdLst>
  <p:handoutMasterIdLst>
    <p:handoutMasterId r:id="rId104"/>
  </p:handoutMasterIdLst>
  <p:sldIdLst>
    <p:sldId id="273" r:id="rId2"/>
    <p:sldId id="282" r:id="rId3"/>
    <p:sldId id="283" r:id="rId4"/>
    <p:sldId id="284" r:id="rId5"/>
    <p:sldId id="285" r:id="rId6"/>
    <p:sldId id="286" r:id="rId7"/>
    <p:sldId id="287" r:id="rId8"/>
    <p:sldId id="289" r:id="rId9"/>
    <p:sldId id="290" r:id="rId10"/>
    <p:sldId id="288" r:id="rId11"/>
    <p:sldId id="291" r:id="rId12"/>
    <p:sldId id="292" r:id="rId13"/>
    <p:sldId id="294" r:id="rId14"/>
    <p:sldId id="295" r:id="rId15"/>
    <p:sldId id="293" r:id="rId16"/>
    <p:sldId id="296" r:id="rId17"/>
    <p:sldId id="297" r:id="rId18"/>
    <p:sldId id="298" r:id="rId19"/>
    <p:sldId id="299" r:id="rId20"/>
    <p:sldId id="300" r:id="rId21"/>
    <p:sldId id="301" r:id="rId22"/>
    <p:sldId id="302" r:id="rId23"/>
    <p:sldId id="303" r:id="rId24"/>
    <p:sldId id="304" r:id="rId25"/>
    <p:sldId id="305" r:id="rId26"/>
    <p:sldId id="306" r:id="rId27"/>
    <p:sldId id="264"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8" r:id="rId59"/>
    <p:sldId id="339" r:id="rId60"/>
    <p:sldId id="337" r:id="rId61"/>
    <p:sldId id="340" r:id="rId62"/>
    <p:sldId id="341" r:id="rId63"/>
    <p:sldId id="342" r:id="rId64"/>
    <p:sldId id="343" r:id="rId65"/>
    <p:sldId id="344" r:id="rId66"/>
    <p:sldId id="345" r:id="rId67"/>
    <p:sldId id="346" r:id="rId68"/>
    <p:sldId id="347" r:id="rId69"/>
    <p:sldId id="348" r:id="rId70"/>
    <p:sldId id="349"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 id="369" r:id="rId90"/>
    <p:sldId id="370" r:id="rId91"/>
    <p:sldId id="371" r:id="rId92"/>
    <p:sldId id="372" r:id="rId93"/>
    <p:sldId id="373" r:id="rId94"/>
    <p:sldId id="374" r:id="rId95"/>
    <p:sldId id="375" r:id="rId96"/>
    <p:sldId id="376" r:id="rId97"/>
    <p:sldId id="377" r:id="rId98"/>
    <p:sldId id="378" r:id="rId99"/>
    <p:sldId id="277" r:id="rId100"/>
    <p:sldId id="350" r:id="rId101"/>
    <p:sldId id="281"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C24"/>
    <a:srgbClr val="EB232A"/>
    <a:srgbClr val="EB2329"/>
    <a:srgbClr val="6A2B8D"/>
    <a:srgbClr val="005D64"/>
    <a:srgbClr val="F39200"/>
    <a:srgbClr val="DFDC00"/>
    <a:srgbClr val="FFFFFF"/>
    <a:srgbClr val="8E5DA3"/>
    <a:srgbClr val="E5AA4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93537" autoAdjust="0"/>
  </p:normalViewPr>
  <p:slideViewPr>
    <p:cSldViewPr snapToGrid="0" showGuides="1">
      <p:cViewPr varScale="1">
        <p:scale>
          <a:sx n="68" d="100"/>
          <a:sy n="68" d="100"/>
        </p:scale>
        <p:origin x="-82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228" y="84"/>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1D8AD-86CB-48E4-99AA-87DA73A35571}" type="datetimeFigureOut">
              <a:rPr lang="en-US" smtClean="0"/>
              <a:pPr/>
              <a:t>9/13/2019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40BB2-F283-41C2-A9E8-F794C57FEDA5}" type="slidenum">
              <a:rPr lang="en-US" smtClean="0"/>
              <a:pPr/>
              <a:t>‹#›</a:t>
            </a:fld>
            <a:endParaRPr lang="en-US"/>
          </a:p>
        </p:txBody>
      </p:sp>
    </p:spTree>
    <p:extLst>
      <p:ext uri="{BB962C8B-B14F-4D97-AF65-F5344CB8AC3E}">
        <p14:creationId xmlns:p14="http://schemas.microsoft.com/office/powerpoint/2010/main" xmlns="" val="3492090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47F25-5180-4B13-9733-43C775EEA7A7}" type="datetimeFigureOut">
              <a:rPr lang="en-US" smtClean="0"/>
              <a:pPr/>
              <a:t>9/13/2019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1A8A8-9481-4771-B0C8-F0134DA21A2E}" type="slidenum">
              <a:rPr lang="en-US" smtClean="0"/>
              <a:pPr/>
              <a:t>‹#›</a:t>
            </a:fld>
            <a:endParaRPr lang="en-US"/>
          </a:p>
        </p:txBody>
      </p:sp>
    </p:spTree>
    <p:extLst>
      <p:ext uri="{BB962C8B-B14F-4D97-AF65-F5344CB8AC3E}">
        <p14:creationId xmlns:p14="http://schemas.microsoft.com/office/powerpoint/2010/main" xmlns="" val="190517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E9675C0-7373-450A-8E71-8CFECA355EA8}"/>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3945"/>
          <a:stretch/>
        </p:blipFill>
        <p:spPr>
          <a:xfrm>
            <a:off x="0" y="1"/>
            <a:ext cx="12192000" cy="6858000"/>
          </a:xfrm>
          <a:prstGeom prst="rect">
            <a:avLst/>
          </a:prstGeom>
        </p:spPr>
      </p:pic>
      <p:sp>
        <p:nvSpPr>
          <p:cNvPr id="8" name="Rectangle 7">
            <a:extLst>
              <a:ext uri="{FF2B5EF4-FFF2-40B4-BE49-F238E27FC236}">
                <a16:creationId xmlns:a16="http://schemas.microsoft.com/office/drawing/2014/main" xmlns="" id="{F29F7F8E-DA48-4DF0-BA65-A043087EA4D8}"/>
              </a:ext>
            </a:extLst>
          </p:cNvPr>
          <p:cNvSpPr/>
          <p:nvPr userDrawn="1"/>
        </p:nvSpPr>
        <p:spPr>
          <a:xfrm>
            <a:off x="1"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xmlns="" id="{DF3665F1-06DD-48FF-B11D-7104C5C333D0}"/>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9884920" y="1117850"/>
            <a:ext cx="1339861" cy="997769"/>
          </a:xfrm>
          <a:prstGeom prst="rect">
            <a:avLst/>
          </a:prstGeom>
          <a:effectLst>
            <a:glow rad="596900">
              <a:schemeClr val="tx1">
                <a:alpha val="40000"/>
              </a:schemeClr>
            </a:glow>
          </a:effectLst>
        </p:spPr>
      </p:pic>
      <p:sp>
        <p:nvSpPr>
          <p:cNvPr id="9" name="Freeform: Shape 8">
            <a:extLst>
              <a:ext uri="{FF2B5EF4-FFF2-40B4-BE49-F238E27FC236}">
                <a16:creationId xmlns:a16="http://schemas.microsoft.com/office/drawing/2014/main" xmlns="" id="{285032C7-18D9-4C1E-992F-353C9FF29A1E}"/>
              </a:ext>
            </a:extLst>
          </p:cNvPr>
          <p:cNvSpPr/>
          <p:nvPr userDrawn="1"/>
        </p:nvSpPr>
        <p:spPr>
          <a:xfrm flipH="1">
            <a:off x="1059542" y="2132749"/>
            <a:ext cx="11132457" cy="2592502"/>
          </a:xfrm>
          <a:custGeom>
            <a:avLst/>
            <a:gdLst>
              <a:gd name="connsiteX0" fmla="*/ 0 w 11132457"/>
              <a:gd name="connsiteY0" fmla="*/ 0 h 3327400"/>
              <a:gd name="connsiteX1" fmla="*/ 994229 w 11132457"/>
              <a:gd name="connsiteY1" fmla="*/ 0 h 3327400"/>
              <a:gd name="connsiteX2" fmla="*/ 10138228 w 11132457"/>
              <a:gd name="connsiteY2" fmla="*/ 0 h 3327400"/>
              <a:gd name="connsiteX3" fmla="*/ 11132457 w 11132457"/>
              <a:gd name="connsiteY3" fmla="*/ 0 h 3327400"/>
              <a:gd name="connsiteX4" fmla="*/ 11132457 w 11132457"/>
              <a:gd name="connsiteY4" fmla="*/ 3327400 h 3327400"/>
              <a:gd name="connsiteX5" fmla="*/ 994229 w 11132457"/>
              <a:gd name="connsiteY5" fmla="*/ 3327400 h 3327400"/>
              <a:gd name="connsiteX6" fmla="*/ 994229 w 11132457"/>
              <a:gd name="connsiteY6" fmla="*/ 47635 h 3327400"/>
              <a:gd name="connsiteX7" fmla="*/ 0 w 11132457"/>
              <a:gd name="connsiteY7" fmla="*/ 47635 h 332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2457" h="3327400">
                <a:moveTo>
                  <a:pt x="0" y="0"/>
                </a:moveTo>
                <a:lnTo>
                  <a:pt x="994229" y="0"/>
                </a:lnTo>
                <a:lnTo>
                  <a:pt x="10138228" y="0"/>
                </a:lnTo>
                <a:lnTo>
                  <a:pt x="11132457" y="0"/>
                </a:lnTo>
                <a:lnTo>
                  <a:pt x="11132457" y="3327400"/>
                </a:lnTo>
                <a:lnTo>
                  <a:pt x="994229" y="3327400"/>
                </a:lnTo>
                <a:lnTo>
                  <a:pt x="994229" y="47635"/>
                </a:lnTo>
                <a:lnTo>
                  <a:pt x="0" y="47635"/>
                </a:lnTo>
                <a:close/>
              </a:path>
            </a:pathLst>
          </a:cu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xmlns="" id="{6CC87D36-E155-4A39-A538-0AA5467E9498}"/>
              </a:ext>
            </a:extLst>
          </p:cNvPr>
          <p:cNvSpPr/>
          <p:nvPr userDrawn="1"/>
        </p:nvSpPr>
        <p:spPr>
          <a:xfrm>
            <a:off x="11209141" y="4736349"/>
            <a:ext cx="587768" cy="58776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A8F6B4EA-55A0-4046-9D92-CAD9B08BF9C7}"/>
              </a:ext>
            </a:extLst>
          </p:cNvPr>
          <p:cNvGrpSpPr/>
          <p:nvPr userDrawn="1"/>
        </p:nvGrpSpPr>
        <p:grpSpPr>
          <a:xfrm rot="10800000">
            <a:off x="1257165" y="2132749"/>
            <a:ext cx="371397" cy="609425"/>
            <a:chOff x="2456540" y="152400"/>
            <a:chExt cx="699656" cy="862071"/>
          </a:xfrm>
          <a:solidFill>
            <a:schemeClr val="bg1"/>
          </a:solidFill>
        </p:grpSpPr>
        <p:sp>
          <p:nvSpPr>
            <p:cNvPr id="12" name="Rectangle 11">
              <a:extLst>
                <a:ext uri="{FF2B5EF4-FFF2-40B4-BE49-F238E27FC236}">
                  <a16:creationId xmlns:a16="http://schemas.microsoft.com/office/drawing/2014/main" xmlns="" id="{4214D601-BA88-4D66-885F-D6D249E15FDD}"/>
                </a:ext>
              </a:extLst>
            </p:cNvPr>
            <p:cNvSpPr/>
            <p:nvPr userDrawn="1"/>
          </p:nvSpPr>
          <p:spPr>
            <a:xfrm>
              <a:off x="2456540"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5D2DE2E4-DD40-44B0-AF8C-65CFDEF2981F}"/>
                </a:ext>
              </a:extLst>
            </p:cNvPr>
            <p:cNvSpPr/>
            <p:nvPr userDrawn="1"/>
          </p:nvSpPr>
          <p:spPr>
            <a:xfrm>
              <a:off x="2734304"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D143413C-2D35-4306-B382-B7D538A6833F}"/>
                </a:ext>
              </a:extLst>
            </p:cNvPr>
            <p:cNvSpPr/>
            <p:nvPr userDrawn="1"/>
          </p:nvSpPr>
          <p:spPr>
            <a:xfrm>
              <a:off x="3013321"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C3FFB7C1-8281-4DEF-A78D-29424A6BC13F}"/>
                </a:ext>
              </a:extLst>
            </p:cNvPr>
            <p:cNvSpPr/>
            <p:nvPr userDrawn="1"/>
          </p:nvSpPr>
          <p:spPr>
            <a:xfrm>
              <a:off x="257158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AF727715-AB16-49D9-8816-FEB7F77FDA3F}"/>
                </a:ext>
              </a:extLst>
            </p:cNvPr>
            <p:cNvSpPr/>
            <p:nvPr userDrawn="1"/>
          </p:nvSpPr>
          <p:spPr>
            <a:xfrm>
              <a:off x="279182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02566439-9134-4CF6-8CC4-E95604C3C19F}"/>
                </a:ext>
              </a:extLst>
            </p:cNvPr>
            <p:cNvSpPr/>
            <p:nvPr userDrawn="1"/>
          </p:nvSpPr>
          <p:spPr>
            <a:xfrm>
              <a:off x="3013321"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userDrawn="1">
            <p:ph type="ctrTitle"/>
          </p:nvPr>
        </p:nvSpPr>
        <p:spPr>
          <a:xfrm>
            <a:off x="1762154" y="3123392"/>
            <a:ext cx="8667694" cy="757130"/>
          </a:xfrm>
          <a:noFill/>
        </p:spPr>
        <p:txBody>
          <a:bodyPr wrap="none" rtlCol="0">
            <a:spAutoFit/>
          </a:bodyPr>
          <a:lstStyle>
            <a:lvl1pPr algn="ctr">
              <a:defRPr lang="en-US" sz="4800" b="1" dirty="0">
                <a:solidFill>
                  <a:schemeClr val="bg1"/>
                </a:solidFill>
                <a:latin typeface="Segoe UI" panose="020B0502040204020203" pitchFamily="34" charset="0"/>
                <a:ea typeface="+mn-ea"/>
                <a:cs typeface="Segoe UI" panose="020B0502040204020203" pitchFamily="34" charset="0"/>
              </a:defRPr>
            </a:lvl1pPr>
          </a:lstStyle>
          <a:p>
            <a:pPr marL="0" lvl="0" algn="ctr"/>
            <a:r>
              <a:rPr lang="en-US" dirty="0"/>
              <a:t>Click to edit Master title style</a:t>
            </a:r>
          </a:p>
        </p:txBody>
      </p:sp>
      <p:sp>
        <p:nvSpPr>
          <p:cNvPr id="3" name="Subtitle 2"/>
          <p:cNvSpPr>
            <a:spLocks noGrp="1"/>
          </p:cNvSpPr>
          <p:nvPr userDrawn="1">
            <p:ph type="subTitle" idx="1"/>
          </p:nvPr>
        </p:nvSpPr>
        <p:spPr>
          <a:xfrm>
            <a:off x="1524000" y="4066495"/>
            <a:ext cx="9144000" cy="369332"/>
          </a:xfrm>
        </p:spPr>
        <p:txBody>
          <a:bodyPr>
            <a:spAutoFit/>
          </a:bodyPr>
          <a:lstStyle>
            <a:lvl1pPr marL="0" indent="0" algn="ctr">
              <a:buNone/>
              <a:defRPr sz="20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Text Placeholder 22">
            <a:extLst>
              <a:ext uri="{FF2B5EF4-FFF2-40B4-BE49-F238E27FC236}">
                <a16:creationId xmlns:a16="http://schemas.microsoft.com/office/drawing/2014/main" xmlns="" id="{E0B38CFE-E7D4-4FE5-B9C5-408DD836D6C1}"/>
              </a:ext>
            </a:extLst>
          </p:cNvPr>
          <p:cNvSpPr>
            <a:spLocks noGrp="1"/>
          </p:cNvSpPr>
          <p:nvPr>
            <p:ph type="body" sz="quarter" idx="10"/>
          </p:nvPr>
        </p:nvSpPr>
        <p:spPr>
          <a:xfrm>
            <a:off x="4027165" y="2401889"/>
            <a:ext cx="4137671" cy="535531"/>
          </a:xfrm>
          <a:noFill/>
        </p:spPr>
        <p:txBody>
          <a:bodyPr wrap="none" rtlCol="0">
            <a:spAutoFit/>
          </a:bodyPr>
          <a:lstStyle>
            <a:lvl1pPr marL="0" indent="0" algn="ctr">
              <a:buNone/>
              <a:defRPr lang="en-US" sz="3200" smtClean="0">
                <a:solidFill>
                  <a:schemeClr val="bg1"/>
                </a:solidFill>
                <a:latin typeface="Segoe UI" panose="020B0502040204020203" pitchFamily="34" charset="0"/>
                <a:cs typeface="Segoe UI" panose="020B0502040204020203" pitchFamily="34" charset="0"/>
              </a:defRPr>
            </a:lvl1pPr>
            <a:lvl2pPr marL="228600" indent="0" algn="ctr">
              <a:buNone/>
              <a:defRPr lang="en-US" sz="1800" smtClean="0"/>
            </a:lvl2pPr>
            <a:lvl3pPr marL="685800" indent="0" algn="ctr">
              <a:buNone/>
              <a:defRPr lang="en-US" sz="1800" smtClean="0"/>
            </a:lvl3pPr>
            <a:lvl4pPr marL="1143000" indent="0" algn="ctr">
              <a:buNone/>
              <a:defRPr lang="en-US" smtClean="0"/>
            </a:lvl4pPr>
            <a:lvl5pPr marL="1600200" indent="0" algn="ctr">
              <a:buNone/>
              <a:defRPr lang="en-US"/>
            </a:lvl5pPr>
          </a:lstStyle>
          <a:p>
            <a:pPr marL="0" lvl="0" algn="ctr"/>
            <a:r>
              <a:rPr lang="en-US" dirty="0"/>
              <a:t>Edit Master text styles</a:t>
            </a:r>
          </a:p>
        </p:txBody>
      </p:sp>
    </p:spTree>
    <p:extLst>
      <p:ext uri="{BB962C8B-B14F-4D97-AF65-F5344CB8AC3E}">
        <p14:creationId xmlns:p14="http://schemas.microsoft.com/office/powerpoint/2010/main" xmlns="" val="420837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6C3A3D5-ADF3-459E-B07E-C37A9F6DC2D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884920" y="1117850"/>
            <a:ext cx="1339861" cy="997768"/>
          </a:xfrm>
          <a:prstGeom prst="rect">
            <a:avLst/>
          </a:prstGeom>
          <a:effectLst/>
        </p:spPr>
      </p:pic>
      <p:sp>
        <p:nvSpPr>
          <p:cNvPr id="4" name="Freeform: Shape 3">
            <a:extLst>
              <a:ext uri="{FF2B5EF4-FFF2-40B4-BE49-F238E27FC236}">
                <a16:creationId xmlns:a16="http://schemas.microsoft.com/office/drawing/2014/main" xmlns="" id="{83F3FFC3-E2E4-4EAB-9D34-31D94287778C}"/>
              </a:ext>
            </a:extLst>
          </p:cNvPr>
          <p:cNvSpPr/>
          <p:nvPr userDrawn="1"/>
        </p:nvSpPr>
        <p:spPr>
          <a:xfrm flipH="1">
            <a:off x="1059542" y="2132749"/>
            <a:ext cx="11132457" cy="2592502"/>
          </a:xfrm>
          <a:custGeom>
            <a:avLst/>
            <a:gdLst>
              <a:gd name="connsiteX0" fmla="*/ 0 w 11132457"/>
              <a:gd name="connsiteY0" fmla="*/ 0 h 3327400"/>
              <a:gd name="connsiteX1" fmla="*/ 994229 w 11132457"/>
              <a:gd name="connsiteY1" fmla="*/ 0 h 3327400"/>
              <a:gd name="connsiteX2" fmla="*/ 10138228 w 11132457"/>
              <a:gd name="connsiteY2" fmla="*/ 0 h 3327400"/>
              <a:gd name="connsiteX3" fmla="*/ 11132457 w 11132457"/>
              <a:gd name="connsiteY3" fmla="*/ 0 h 3327400"/>
              <a:gd name="connsiteX4" fmla="*/ 11132457 w 11132457"/>
              <a:gd name="connsiteY4" fmla="*/ 3327400 h 3327400"/>
              <a:gd name="connsiteX5" fmla="*/ 994229 w 11132457"/>
              <a:gd name="connsiteY5" fmla="*/ 3327400 h 3327400"/>
              <a:gd name="connsiteX6" fmla="*/ 994229 w 11132457"/>
              <a:gd name="connsiteY6" fmla="*/ 47635 h 3327400"/>
              <a:gd name="connsiteX7" fmla="*/ 0 w 11132457"/>
              <a:gd name="connsiteY7" fmla="*/ 47635 h 332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2457" h="3327400">
                <a:moveTo>
                  <a:pt x="0" y="0"/>
                </a:moveTo>
                <a:lnTo>
                  <a:pt x="994229" y="0"/>
                </a:lnTo>
                <a:lnTo>
                  <a:pt x="10138228" y="0"/>
                </a:lnTo>
                <a:lnTo>
                  <a:pt x="11132457" y="0"/>
                </a:lnTo>
                <a:lnTo>
                  <a:pt x="11132457" y="3327400"/>
                </a:lnTo>
                <a:lnTo>
                  <a:pt x="994229" y="3327400"/>
                </a:lnTo>
                <a:lnTo>
                  <a:pt x="994229" y="47635"/>
                </a:lnTo>
                <a:lnTo>
                  <a:pt x="0" y="47635"/>
                </a:lnTo>
                <a:close/>
              </a:path>
            </a:pathLst>
          </a:cu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xmlns="" id="{C7143747-3469-4F17-9984-174540204E87}"/>
              </a:ext>
            </a:extLst>
          </p:cNvPr>
          <p:cNvSpPr/>
          <p:nvPr userDrawn="1"/>
        </p:nvSpPr>
        <p:spPr>
          <a:xfrm>
            <a:off x="11209141" y="4736349"/>
            <a:ext cx="587768" cy="587768"/>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xmlns="" id="{0179035B-459E-4E25-B01A-1D2113193C74}"/>
              </a:ext>
            </a:extLst>
          </p:cNvPr>
          <p:cNvGrpSpPr/>
          <p:nvPr userDrawn="1"/>
        </p:nvGrpSpPr>
        <p:grpSpPr>
          <a:xfrm rot="10800000">
            <a:off x="1257165" y="2132749"/>
            <a:ext cx="371397" cy="609425"/>
            <a:chOff x="2456540" y="152400"/>
            <a:chExt cx="699656" cy="862071"/>
          </a:xfrm>
          <a:solidFill>
            <a:schemeClr val="bg1"/>
          </a:solidFill>
        </p:grpSpPr>
        <p:sp>
          <p:nvSpPr>
            <p:cNvPr id="7" name="Rectangle 6">
              <a:extLst>
                <a:ext uri="{FF2B5EF4-FFF2-40B4-BE49-F238E27FC236}">
                  <a16:creationId xmlns:a16="http://schemas.microsoft.com/office/drawing/2014/main" xmlns="" id="{CB93E4CE-95FA-4AB9-84F8-0CB6FE9386D4}"/>
                </a:ext>
              </a:extLst>
            </p:cNvPr>
            <p:cNvSpPr/>
            <p:nvPr userDrawn="1"/>
          </p:nvSpPr>
          <p:spPr>
            <a:xfrm>
              <a:off x="2456540"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6569889-0326-4F90-AF57-500F5B136E82}"/>
                </a:ext>
              </a:extLst>
            </p:cNvPr>
            <p:cNvSpPr/>
            <p:nvPr userDrawn="1"/>
          </p:nvSpPr>
          <p:spPr>
            <a:xfrm>
              <a:off x="2734304"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38F9CDF6-E409-4F7B-BAF9-1F02F78C361E}"/>
                </a:ext>
              </a:extLst>
            </p:cNvPr>
            <p:cNvSpPr/>
            <p:nvPr userDrawn="1"/>
          </p:nvSpPr>
          <p:spPr>
            <a:xfrm>
              <a:off x="3013321"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AFF07A42-EE9D-4570-9695-F8F186C3C73D}"/>
                </a:ext>
              </a:extLst>
            </p:cNvPr>
            <p:cNvSpPr/>
            <p:nvPr userDrawn="1"/>
          </p:nvSpPr>
          <p:spPr>
            <a:xfrm>
              <a:off x="257158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43417505-84DA-440D-A697-38E92DCCB408}"/>
                </a:ext>
              </a:extLst>
            </p:cNvPr>
            <p:cNvSpPr/>
            <p:nvPr userDrawn="1"/>
          </p:nvSpPr>
          <p:spPr>
            <a:xfrm>
              <a:off x="279182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30DCC20A-BCE7-4F12-AED3-1DECF551D60A}"/>
                </a:ext>
              </a:extLst>
            </p:cNvPr>
            <p:cNvSpPr/>
            <p:nvPr userDrawn="1"/>
          </p:nvSpPr>
          <p:spPr>
            <a:xfrm>
              <a:off x="3013321"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1E888400-42EA-4ECC-A916-E33A4CCD20C9}"/>
              </a:ext>
            </a:extLst>
          </p:cNvPr>
          <p:cNvSpPr/>
          <p:nvPr userDrawn="1"/>
        </p:nvSpPr>
        <p:spPr>
          <a:xfrm>
            <a:off x="3435563" y="2705725"/>
            <a:ext cx="5320880" cy="1446550"/>
          </a:xfrm>
          <a:prstGeom prst="rect">
            <a:avLst/>
          </a:prstGeom>
        </p:spPr>
        <p:txBody>
          <a:bodyPr wrap="none">
            <a:spAutoFit/>
          </a:bodyPr>
          <a:lstStyle/>
          <a:p>
            <a:pPr algn="ctr"/>
            <a:r>
              <a:rPr lang="en-US" sz="8800" dirty="0">
                <a:solidFill>
                  <a:schemeClr val="bg1"/>
                </a:solidFill>
              </a:rPr>
              <a:t>Thank You</a:t>
            </a:r>
          </a:p>
        </p:txBody>
      </p:sp>
    </p:spTree>
    <p:extLst>
      <p:ext uri="{BB962C8B-B14F-4D97-AF65-F5344CB8AC3E}">
        <p14:creationId xmlns:p14="http://schemas.microsoft.com/office/powerpoint/2010/main" xmlns="" val="389292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and Content Layout</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83301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555B0647-F745-42AF-92A6-274D02037CE1}"/>
              </a:ext>
            </a:extLst>
          </p:cNvPr>
          <p:cNvSpPr/>
          <p:nvPr userDrawn="1"/>
        </p:nvSpPr>
        <p:spPr>
          <a:xfrm>
            <a:off x="0" y="2812752"/>
            <a:ext cx="11263086" cy="1232497"/>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xmlns="" id="{BFE3C4D1-A732-4564-8F7B-DF515EF58086}"/>
              </a:ext>
            </a:extLst>
          </p:cNvPr>
          <p:cNvGrpSpPr/>
          <p:nvPr userDrawn="1"/>
        </p:nvGrpSpPr>
        <p:grpSpPr>
          <a:xfrm rot="10800000">
            <a:off x="381299" y="2817939"/>
            <a:ext cx="543763" cy="892261"/>
            <a:chOff x="2456540" y="152400"/>
            <a:chExt cx="699656" cy="862071"/>
          </a:xfrm>
          <a:solidFill>
            <a:schemeClr val="bg1"/>
          </a:solidFill>
        </p:grpSpPr>
        <p:sp>
          <p:nvSpPr>
            <p:cNvPr id="9" name="Rectangle 8">
              <a:extLst>
                <a:ext uri="{FF2B5EF4-FFF2-40B4-BE49-F238E27FC236}">
                  <a16:creationId xmlns:a16="http://schemas.microsoft.com/office/drawing/2014/main" xmlns="" id="{452DD3C6-CE48-4A81-8833-4FD8B56B790A}"/>
                </a:ext>
              </a:extLst>
            </p:cNvPr>
            <p:cNvSpPr/>
            <p:nvPr userDrawn="1"/>
          </p:nvSpPr>
          <p:spPr>
            <a:xfrm>
              <a:off x="2456540"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CDB04B1-BBD9-448C-91F0-85D6397E6449}"/>
                </a:ext>
              </a:extLst>
            </p:cNvPr>
            <p:cNvSpPr/>
            <p:nvPr userDrawn="1"/>
          </p:nvSpPr>
          <p:spPr>
            <a:xfrm>
              <a:off x="2734304"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2EF5F4D0-F1F8-49B3-ADE2-7C3F0FA53354}"/>
                </a:ext>
              </a:extLst>
            </p:cNvPr>
            <p:cNvSpPr/>
            <p:nvPr userDrawn="1"/>
          </p:nvSpPr>
          <p:spPr>
            <a:xfrm>
              <a:off x="3013321"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549523B-3F0B-4BD4-B9D9-936AF7A684C4}"/>
                </a:ext>
              </a:extLst>
            </p:cNvPr>
            <p:cNvSpPr/>
            <p:nvPr userDrawn="1"/>
          </p:nvSpPr>
          <p:spPr>
            <a:xfrm>
              <a:off x="257158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56DD58DC-A473-463F-AE1D-638E8EBAE515}"/>
                </a:ext>
              </a:extLst>
            </p:cNvPr>
            <p:cNvSpPr/>
            <p:nvPr userDrawn="1"/>
          </p:nvSpPr>
          <p:spPr>
            <a:xfrm>
              <a:off x="279182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EDD4D789-6463-4515-8A5E-01082F5FE5E5}"/>
                </a:ext>
              </a:extLst>
            </p:cNvPr>
            <p:cNvSpPr/>
            <p:nvPr userDrawn="1"/>
          </p:nvSpPr>
          <p:spPr>
            <a:xfrm>
              <a:off x="3013321"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EF86DD82-9B8E-415A-9CBE-9EDDDA514CB1}"/>
              </a:ext>
            </a:extLst>
          </p:cNvPr>
          <p:cNvSpPr/>
          <p:nvPr userDrawn="1"/>
        </p:nvSpPr>
        <p:spPr>
          <a:xfrm>
            <a:off x="11269473" y="4063259"/>
            <a:ext cx="485759" cy="485759"/>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text&#10;&#10;Description generated with high confidence">
            <a:extLst>
              <a:ext uri="{FF2B5EF4-FFF2-40B4-BE49-F238E27FC236}">
                <a16:creationId xmlns:a16="http://schemas.microsoft.com/office/drawing/2014/main" xmlns="" id="{4B85C592-8103-4EB5-A07D-DC4BA129BDB5}"/>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134326" y="93435"/>
            <a:ext cx="896145" cy="667341"/>
          </a:xfrm>
          <a:prstGeom prst="rect">
            <a:avLst/>
          </a:prstGeom>
        </p:spPr>
      </p:pic>
      <p:sp>
        <p:nvSpPr>
          <p:cNvPr id="2" name="Title 1"/>
          <p:cNvSpPr>
            <a:spLocks noGrp="1"/>
          </p:cNvSpPr>
          <p:nvPr>
            <p:ph type="title" hasCustomPrompt="1"/>
          </p:nvPr>
        </p:nvSpPr>
        <p:spPr>
          <a:xfrm>
            <a:off x="1128785" y="3188935"/>
            <a:ext cx="10005541" cy="480131"/>
          </a:xfrm>
          <a:noFill/>
        </p:spPr>
        <p:txBody>
          <a:bodyPr wrap="square" rtlCol="0">
            <a:spAutoFit/>
          </a:bodyPr>
          <a:lstStyle>
            <a:lvl1pPr>
              <a:defRPr lang="en-US">
                <a:solidFill>
                  <a:schemeClr val="bg1"/>
                </a:solidFill>
              </a:defRPr>
            </a:lvl1pPr>
          </a:lstStyle>
          <a:p>
            <a:pPr marL="0" lvl="0"/>
            <a:r>
              <a:rPr lang="en-US" dirty="0"/>
              <a:t>Click to edit Slide Breaker title style</a:t>
            </a:r>
          </a:p>
        </p:txBody>
      </p:sp>
    </p:spTree>
    <p:extLst>
      <p:ext uri="{BB962C8B-B14F-4D97-AF65-F5344CB8AC3E}">
        <p14:creationId xmlns:p14="http://schemas.microsoft.com/office/powerpoint/2010/main" xmlns="" val="16660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Two Content Layout</a:t>
            </a:r>
          </a:p>
        </p:txBody>
      </p:sp>
      <p:sp>
        <p:nvSpPr>
          <p:cNvPr id="3" name="Content Placeholder 2"/>
          <p:cNvSpPr>
            <a:spLocks noGrp="1"/>
          </p:cNvSpPr>
          <p:nvPr>
            <p:ph sz="half" idx="1"/>
          </p:nvPr>
        </p:nvSpPr>
        <p:spPr>
          <a:xfrm>
            <a:off x="562434" y="1593396"/>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6434" y="1593396"/>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05026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2434" y="144893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62434" y="2272847"/>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4846" y="144893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4846" y="2272847"/>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xmlns="" id="{977F03E1-04C1-40EA-96DD-45682D6388A8}"/>
              </a:ext>
            </a:extLst>
          </p:cNvPr>
          <p:cNvSpPr>
            <a:spLocks noGrp="1"/>
          </p:cNvSpPr>
          <p:nvPr>
            <p:ph type="title" hasCustomPrompt="1"/>
          </p:nvPr>
        </p:nvSpPr>
        <p:spPr/>
        <p:txBody>
          <a:bodyPr/>
          <a:lstStyle>
            <a:lvl1pPr>
              <a:defRPr/>
            </a:lvl1pPr>
          </a:lstStyle>
          <a:p>
            <a:r>
              <a:rPr lang="en-US" dirty="0"/>
              <a:t>Click to edit Comparison Layout</a:t>
            </a:r>
          </a:p>
        </p:txBody>
      </p:sp>
    </p:spTree>
    <p:extLst>
      <p:ext uri="{BB962C8B-B14F-4D97-AF65-F5344CB8AC3E}">
        <p14:creationId xmlns:p14="http://schemas.microsoft.com/office/powerpoint/2010/main" xmlns="" val="385142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Only Layout</a:t>
            </a:r>
          </a:p>
        </p:txBody>
      </p:sp>
    </p:spTree>
    <p:extLst>
      <p:ext uri="{BB962C8B-B14F-4D97-AF65-F5344CB8AC3E}">
        <p14:creationId xmlns:p14="http://schemas.microsoft.com/office/powerpoint/2010/main" xmlns="" val="73615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0340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36172"/>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36173"/>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53637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53693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714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0714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50734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65233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2434" y="176443"/>
            <a:ext cx="10515600" cy="480131"/>
          </a:xfrm>
          <a:prstGeom prst="rect">
            <a:avLst/>
          </a:prstGeom>
          <a:noFill/>
        </p:spPr>
        <p:txBody>
          <a:bodyPr wrap="square" rtlCol="0">
            <a:spAutoFit/>
          </a:bodyPr>
          <a:lstStyle/>
          <a:p>
            <a:pPr marL="0" lvl="0"/>
            <a:r>
              <a:rPr lang="en-US" dirty="0"/>
              <a:t>Click to edit Master title style</a:t>
            </a:r>
          </a:p>
        </p:txBody>
      </p:sp>
      <p:sp>
        <p:nvSpPr>
          <p:cNvPr id="3" name="Text Placeholder 2"/>
          <p:cNvSpPr>
            <a:spLocks noGrp="1"/>
          </p:cNvSpPr>
          <p:nvPr>
            <p:ph type="body" idx="1"/>
          </p:nvPr>
        </p:nvSpPr>
        <p:spPr>
          <a:xfrm>
            <a:off x="562434" y="935729"/>
            <a:ext cx="11209954" cy="533596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6CA7DB32-9019-4894-9516-C0E0F579B76F}"/>
              </a:ext>
            </a:extLst>
          </p:cNvPr>
          <p:cNvSpPr/>
          <p:nvPr userDrawn="1"/>
        </p:nvSpPr>
        <p:spPr>
          <a:xfrm>
            <a:off x="0" y="6764875"/>
            <a:ext cx="9599221" cy="99145"/>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xmlns="" id="{3E632F0B-2B41-40E7-A8FC-311A2FAADA97}"/>
              </a:ext>
            </a:extLst>
          </p:cNvPr>
          <p:cNvGrpSpPr/>
          <p:nvPr userDrawn="1"/>
        </p:nvGrpSpPr>
        <p:grpSpPr>
          <a:xfrm rot="10800000">
            <a:off x="119014" y="0"/>
            <a:ext cx="371397" cy="609425"/>
            <a:chOff x="2456540" y="152400"/>
            <a:chExt cx="699656" cy="862071"/>
          </a:xfrm>
          <a:solidFill>
            <a:srgbClr val="ED1C24"/>
          </a:solidFill>
        </p:grpSpPr>
        <p:sp>
          <p:nvSpPr>
            <p:cNvPr id="9" name="Rectangle 8">
              <a:extLst>
                <a:ext uri="{FF2B5EF4-FFF2-40B4-BE49-F238E27FC236}">
                  <a16:creationId xmlns:a16="http://schemas.microsoft.com/office/drawing/2014/main" xmlns="" id="{3E853453-2422-41B2-B8A3-FC412552F679}"/>
                </a:ext>
              </a:extLst>
            </p:cNvPr>
            <p:cNvSpPr/>
            <p:nvPr userDrawn="1"/>
          </p:nvSpPr>
          <p:spPr>
            <a:xfrm>
              <a:off x="2456540"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E4AFDAEF-E1E8-4E88-8196-8A4EAEF7398B}"/>
                </a:ext>
              </a:extLst>
            </p:cNvPr>
            <p:cNvSpPr/>
            <p:nvPr userDrawn="1"/>
          </p:nvSpPr>
          <p:spPr>
            <a:xfrm>
              <a:off x="2734304"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2A345110-2795-46F2-9A99-09E901FE9BD8}"/>
                </a:ext>
              </a:extLst>
            </p:cNvPr>
            <p:cNvSpPr/>
            <p:nvPr userDrawn="1"/>
          </p:nvSpPr>
          <p:spPr>
            <a:xfrm>
              <a:off x="3013321"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E8022CE6-2E5F-4111-972F-F37DEF1D1C1A}"/>
                </a:ext>
              </a:extLst>
            </p:cNvPr>
            <p:cNvSpPr/>
            <p:nvPr userDrawn="1"/>
          </p:nvSpPr>
          <p:spPr>
            <a:xfrm>
              <a:off x="257158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4520673-879C-4486-BCB6-AE0A2E22F393}"/>
                </a:ext>
              </a:extLst>
            </p:cNvPr>
            <p:cNvSpPr/>
            <p:nvPr userDrawn="1"/>
          </p:nvSpPr>
          <p:spPr>
            <a:xfrm>
              <a:off x="279182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C2237AD-8CC9-440F-B0DB-DB8182D5A78E}"/>
                </a:ext>
              </a:extLst>
            </p:cNvPr>
            <p:cNvSpPr/>
            <p:nvPr userDrawn="1"/>
          </p:nvSpPr>
          <p:spPr>
            <a:xfrm>
              <a:off x="3013321"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A picture containing text&#10;&#10;Description generated with high confidence">
            <a:extLst>
              <a:ext uri="{FF2B5EF4-FFF2-40B4-BE49-F238E27FC236}">
                <a16:creationId xmlns:a16="http://schemas.microsoft.com/office/drawing/2014/main" xmlns="" id="{96E3D648-1545-41FB-9057-60E55C65840E}"/>
              </a:ext>
            </a:extLst>
          </p:cNvPr>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11134326" y="93435"/>
            <a:ext cx="896145" cy="667341"/>
          </a:xfrm>
          <a:prstGeom prst="rect">
            <a:avLst/>
          </a:prstGeom>
        </p:spPr>
      </p:pic>
      <p:grpSp>
        <p:nvGrpSpPr>
          <p:cNvPr id="17" name="Group 16">
            <a:extLst>
              <a:ext uri="{FF2B5EF4-FFF2-40B4-BE49-F238E27FC236}">
                <a16:creationId xmlns:a16="http://schemas.microsoft.com/office/drawing/2014/main" xmlns="" id="{0BECF77B-3EA3-4EF5-8A50-D67D995BF69F}"/>
              </a:ext>
            </a:extLst>
          </p:cNvPr>
          <p:cNvGrpSpPr/>
          <p:nvPr userDrawn="1"/>
        </p:nvGrpSpPr>
        <p:grpSpPr>
          <a:xfrm>
            <a:off x="11756544" y="6368258"/>
            <a:ext cx="400242" cy="370447"/>
            <a:chOff x="11756544" y="6460331"/>
            <a:chExt cx="400242" cy="370447"/>
          </a:xfrm>
        </p:grpSpPr>
        <p:sp>
          <p:nvSpPr>
            <p:cNvPr id="18" name="Frame 17">
              <a:extLst>
                <a:ext uri="{FF2B5EF4-FFF2-40B4-BE49-F238E27FC236}">
                  <a16:creationId xmlns:a16="http://schemas.microsoft.com/office/drawing/2014/main" xmlns="" id="{2948AF73-835E-47D3-836F-56647AAA7800}"/>
                </a:ext>
              </a:extLst>
            </p:cNvPr>
            <p:cNvSpPr/>
            <p:nvPr/>
          </p:nvSpPr>
          <p:spPr>
            <a:xfrm>
              <a:off x="11756544" y="6460331"/>
              <a:ext cx="333856" cy="309002"/>
            </a:xfrm>
            <a:prstGeom prst="frame">
              <a:avLst>
                <a:gd name="adj1" fmla="val 556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59DB2C9E-7C38-435F-A6EC-876E35CEFDAA}"/>
                </a:ext>
              </a:extLst>
            </p:cNvPr>
            <p:cNvSpPr/>
            <p:nvPr/>
          </p:nvSpPr>
          <p:spPr>
            <a:xfrm>
              <a:off x="12090400" y="6769333"/>
              <a:ext cx="66386" cy="6144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xmlns="" id="{A5578882-534C-4198-A3F6-351B105A3193}"/>
              </a:ext>
            </a:extLst>
          </p:cNvPr>
          <p:cNvSpPr txBox="1"/>
          <p:nvPr userDrawn="1"/>
        </p:nvSpPr>
        <p:spPr>
          <a:xfrm>
            <a:off x="11772388" y="6378145"/>
            <a:ext cx="298450" cy="272624"/>
          </a:xfrm>
          <a:prstGeom prst="rect">
            <a:avLst/>
          </a:prstGeom>
          <a:noFill/>
        </p:spPr>
        <p:txBody>
          <a:bodyPr wrap="square" lIns="0" tIns="0" rIns="0" bIns="0" rtlCol="0" anchor="ctr">
            <a:spAutoFit/>
          </a:bodyPr>
          <a:lstStyle/>
          <a:p>
            <a:pPr algn="ctr"/>
            <a:fld id="{9B921A13-A0CF-BB4B-BAC0-8BA32D0B4676}" type="slidenum">
              <a:rPr lang="en-US" sz="1100" b="0" i="0" smtClean="0">
                <a:solidFill>
                  <a:schemeClr val="tx1">
                    <a:lumMod val="50000"/>
                    <a:lumOff val="50000"/>
                  </a:schemeClr>
                </a:solidFill>
                <a:latin typeface="Calibri" charset="0"/>
                <a:ea typeface="Calibri" charset="0"/>
                <a:cs typeface="Calibri" charset="0"/>
              </a:rPr>
              <a:pPr algn="ctr"/>
              <a:t>‹#›</a:t>
            </a:fld>
            <a:endParaRPr lang="en-US" sz="1200" b="0" i="0" dirty="0">
              <a:solidFill>
                <a:schemeClr val="tx1">
                  <a:lumMod val="50000"/>
                  <a:lumOff val="50000"/>
                </a:schemeClr>
              </a:solidFill>
              <a:latin typeface="Calibri" charset="0"/>
              <a:ea typeface="Calibri" charset="0"/>
              <a:cs typeface="Calibri" charset="0"/>
            </a:endParaRPr>
          </a:p>
        </p:txBody>
      </p:sp>
      <p:sp>
        <p:nvSpPr>
          <p:cNvPr id="21" name="TextBox 20">
            <a:extLst>
              <a:ext uri="{FF2B5EF4-FFF2-40B4-BE49-F238E27FC236}">
                <a16:creationId xmlns:a16="http://schemas.microsoft.com/office/drawing/2014/main" xmlns="" id="{2C10BF21-4BE1-4721-8EAE-B92CA9A979EC}"/>
              </a:ext>
            </a:extLst>
          </p:cNvPr>
          <p:cNvSpPr txBox="1"/>
          <p:nvPr userDrawn="1"/>
        </p:nvSpPr>
        <p:spPr>
          <a:xfrm>
            <a:off x="2" y="6536621"/>
            <a:ext cx="2958284" cy="230832"/>
          </a:xfrm>
          <a:prstGeom prst="rect">
            <a:avLst/>
          </a:prstGeom>
          <a:noFill/>
        </p:spPr>
        <p:txBody>
          <a:bodyPr wrap="square" rtlCol="0">
            <a:spAutoFit/>
          </a:bodyPr>
          <a:lstStyle/>
          <a:p>
            <a:r>
              <a:rPr lang="en-US" sz="900" dirty="0">
                <a:solidFill>
                  <a:schemeClr val="tx1">
                    <a:lumMod val="50000"/>
                    <a:lumOff val="50000"/>
                  </a:schemeClr>
                </a:solidFill>
              </a:rPr>
              <a:t>© Sonata Software Ltd, 2019. Confidential.</a:t>
            </a:r>
          </a:p>
        </p:txBody>
      </p:sp>
      <p:sp>
        <p:nvSpPr>
          <p:cNvPr id="22" name="Rectangle 21">
            <a:extLst>
              <a:ext uri="{FF2B5EF4-FFF2-40B4-BE49-F238E27FC236}">
                <a16:creationId xmlns:a16="http://schemas.microsoft.com/office/drawing/2014/main" xmlns="" id="{71820533-D6DA-4B0E-B10F-218795E51424}"/>
              </a:ext>
            </a:extLst>
          </p:cNvPr>
          <p:cNvSpPr/>
          <p:nvPr userDrawn="1"/>
        </p:nvSpPr>
        <p:spPr>
          <a:xfrm>
            <a:off x="8491085" y="6764875"/>
            <a:ext cx="3700915" cy="99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362447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lang="en-US" sz="2800" kern="1200">
          <a:solidFill>
            <a:schemeClr val="tx1"/>
          </a:solidFill>
          <a:latin typeface="Segoe UI" panose="020B0502040204020203" pitchFamily="34" charset="0"/>
          <a:ea typeface="+mn-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lprocus.com/different-types-of-memory-modules-used-embedded-system/"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eekflare.com/port-scanner-serve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en.wikipedia.org/wiki/Random-access_memory"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computerhope.com/jargon/u/unix-like.htm"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linuxize.com/post/how-to-use-linux-screen/"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linuxize.com/post/how-to-use-linux-screen/"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B4D7C-7C90-4037-B95B-EF7340AC0783}"/>
              </a:ext>
            </a:extLst>
          </p:cNvPr>
          <p:cNvSpPr>
            <a:spLocks noGrp="1"/>
          </p:cNvSpPr>
          <p:nvPr>
            <p:ph type="ctrTitle"/>
          </p:nvPr>
        </p:nvSpPr>
        <p:spPr>
          <a:xfrm>
            <a:off x="4035939" y="3206839"/>
            <a:ext cx="2720617" cy="1006429"/>
          </a:xfrm>
        </p:spPr>
        <p:txBody>
          <a:bodyPr/>
          <a:lstStyle/>
          <a:p>
            <a:r>
              <a:rPr lang="en-US" sz="6600" dirty="0" smtClean="0">
                <a:solidFill>
                  <a:schemeClr val="tx1"/>
                </a:solidFill>
              </a:rPr>
              <a:t>LINUX</a:t>
            </a:r>
            <a:endParaRPr lang="en-US" sz="6600" dirty="0">
              <a:solidFill>
                <a:schemeClr val="tx1"/>
              </a:solidFill>
            </a:endParaRPr>
          </a:p>
        </p:txBody>
      </p:sp>
    </p:spTree>
    <p:extLst>
      <p:ext uri="{BB962C8B-B14F-4D97-AF65-F5344CB8AC3E}">
        <p14:creationId xmlns:p14="http://schemas.microsoft.com/office/powerpoint/2010/main" xmlns="" val="179799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535531"/>
          </a:xfrm>
        </p:spPr>
        <p:txBody>
          <a:bodyPr/>
          <a:lstStyle/>
          <a:p>
            <a:r>
              <a:rPr lang="en-IN" sz="3200" dirty="0" smtClean="0">
                <a:latin typeface="Times New Roman" panose="02020603050405020304" pitchFamily="18" charset="0"/>
                <a:cs typeface="Times New Roman" panose="02020603050405020304" pitchFamily="18" charset="0"/>
              </a:rPr>
              <a:t>3. File systems </a:t>
            </a:r>
            <a:r>
              <a:rPr lang="en-IN" sz="3200" dirty="0">
                <a:latin typeface="Times New Roman" panose="02020603050405020304" pitchFamily="18" charset="0"/>
                <a:cs typeface="Times New Roman" panose="02020603050405020304" pitchFamily="18" charset="0"/>
              </a:rPr>
              <a:t>&amp; features</a:t>
            </a:r>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All users including the superuser have their own home directories where all private data, like documents, bookmarks, or e-mail, are stored. System directories holding central configuration files or executable files can only be modified by the superuser</a:t>
            </a:r>
            <a:r>
              <a:rPr lang="en-US" sz="3200" dirty="0" smtClean="0">
                <a:latin typeface="Times New Roman" panose="02020603050405020304" pitchFamily="18" charset="0"/>
                <a:cs typeface="Times New Roman" panose="02020603050405020304" pitchFamily="18" charset="0"/>
              </a:rPr>
              <a:t>.</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87750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2419124"/>
          </a:xfrm>
        </p:spPr>
        <p:txBody>
          <a:bodyPr/>
          <a:lstStyle/>
          <a:p>
            <a:r>
              <a:rPr lang="en-US" dirty="0" smtClean="0">
                <a:latin typeface="Times New Roman" panose="02020603050405020304" pitchFamily="18" charset="0"/>
                <a:cs typeface="Times New Roman" panose="02020603050405020304" pitchFamily="18" charset="0"/>
              </a:rPr>
              <a:t>1. Need to </a:t>
            </a:r>
            <a:r>
              <a:rPr lang="en-US" smtClean="0">
                <a:latin typeface="Times New Roman" panose="02020603050405020304" pitchFamily="18" charset="0"/>
                <a:cs typeface="Times New Roman" panose="02020603050405020304" pitchFamily="18" charset="0"/>
              </a:rPr>
              <a:t>check whether </a:t>
            </a:r>
            <a:r>
              <a:rPr lang="en-US" dirty="0" smtClean="0">
                <a:latin typeface="Times New Roman" panose="02020603050405020304" pitchFamily="18" charset="0"/>
                <a:cs typeface="Times New Roman" panose="02020603050405020304" pitchFamily="18" charset="0"/>
              </a:rPr>
              <a:t>we are able to login to the server.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heck once CPU Usage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3. Check once Memory usage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4. Check once partition available spaces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5. Check once partitions read/write status whether you able to create files or accessing the files.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520579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2271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942502185"/>
              </p:ext>
            </p:extLst>
          </p:nvPr>
        </p:nvGraphicFramePr>
        <p:xfrm>
          <a:off x="592428" y="545917"/>
          <a:ext cx="10091614" cy="6097027"/>
        </p:xfrm>
        <a:graphic>
          <a:graphicData uri="http://schemas.openxmlformats.org/drawingml/2006/table">
            <a:tbl>
              <a:tblPr/>
              <a:tblGrid>
                <a:gridCol w="5045807"/>
                <a:gridCol w="5045807"/>
              </a:tblGrid>
              <a:tr h="292376">
                <a:tc>
                  <a:txBody>
                    <a:bodyPr/>
                    <a:lstStyle/>
                    <a:p>
                      <a:r>
                        <a:rPr lang="en-IN" sz="1500" dirty="0">
                          <a:effectLst/>
                          <a:latin typeface="Times New Roman" panose="02020603050405020304" pitchFamily="18" charset="0"/>
                        </a:rPr>
                        <a:t>Directory</a:t>
                      </a:r>
                    </a:p>
                  </a:txBody>
                  <a:tcPr marL="78403" marR="78403" marT="39201" marB="39201" anchor="ctr">
                    <a:lnL>
                      <a:noFill/>
                    </a:lnL>
                    <a:lnR>
                      <a:noFill/>
                    </a:lnR>
                    <a:lnT w="9525" cap="flat" cmpd="sng" algn="ctr">
                      <a:solidFill>
                        <a:srgbClr val="000000"/>
                      </a:solidFill>
                      <a:prstDash val="solid"/>
                      <a:round/>
                      <a:headEnd type="none" w="med" len="med"/>
                      <a:tailEnd type="none" w="med" len="med"/>
                    </a:lnT>
                    <a:lnB>
                      <a:noFill/>
                    </a:lnB>
                    <a:solidFill>
                      <a:srgbClr val="EEEEE6"/>
                    </a:solidFill>
                  </a:tcPr>
                </a:tc>
                <a:tc>
                  <a:txBody>
                    <a:bodyPr/>
                    <a:lstStyle/>
                    <a:p>
                      <a:r>
                        <a:rPr lang="en-IN" sz="1500">
                          <a:effectLst/>
                          <a:latin typeface="Times New Roman" panose="02020603050405020304" pitchFamily="18" charset="0"/>
                        </a:rPr>
                        <a:t>Contents</a:t>
                      </a:r>
                    </a:p>
                  </a:txBody>
                  <a:tcPr marL="78403" marR="78403" marT="39201" marB="39201" anchor="ctr">
                    <a:lnL>
                      <a:noFill/>
                    </a:lnL>
                    <a:lnR>
                      <a:noFill/>
                    </a:lnR>
                    <a:lnT w="9525" cap="flat" cmpd="sng" algn="ctr">
                      <a:solidFill>
                        <a:srgbClr val="000000"/>
                      </a:solidFill>
                      <a:prstDash val="solid"/>
                      <a:round/>
                      <a:headEnd type="none" w="med" len="med"/>
                      <a:tailEnd type="none" w="med" len="med"/>
                    </a:lnT>
                    <a:lnB>
                      <a:noFill/>
                    </a:lnB>
                    <a:solidFill>
                      <a:srgbClr val="EEEEE6"/>
                    </a:solidFill>
                  </a:tcPr>
                </a:tc>
              </a:tr>
              <a:tr h="292376">
                <a:tc>
                  <a:txBody>
                    <a:bodyPr/>
                    <a:lstStyle/>
                    <a:p>
                      <a:r>
                        <a:rPr lang="en-IN" sz="1500">
                          <a:effectLst/>
                          <a:latin typeface="Times New Roman" panose="02020603050405020304" pitchFamily="18" charset="0"/>
                        </a:rPr>
                        <a:t>/</a:t>
                      </a:r>
                    </a:p>
                  </a:txBody>
                  <a:tcPr marL="78403" marR="78403" marT="39201" marB="39201" anchor="ctr">
                    <a:lnL>
                      <a:noFill/>
                    </a:lnL>
                    <a:lnR>
                      <a:noFill/>
                    </a:lnR>
                    <a:lnT>
                      <a:noFill/>
                    </a:lnT>
                    <a:lnB>
                      <a:noFill/>
                    </a:lnB>
                    <a:solidFill>
                      <a:srgbClr val="FFFFFF"/>
                    </a:solidFill>
                  </a:tcPr>
                </a:tc>
                <a:tc>
                  <a:txBody>
                    <a:bodyPr/>
                    <a:lstStyle/>
                    <a:p>
                      <a:r>
                        <a:rPr lang="en-US" sz="1500">
                          <a:effectLst/>
                          <a:latin typeface="Times New Roman" panose="02020603050405020304" pitchFamily="18" charset="0"/>
                        </a:rPr>
                        <a:t>Root directory—the starting point of the directory tree.</a:t>
                      </a:r>
                    </a:p>
                  </a:txBody>
                  <a:tcPr marL="78403" marR="78403" marT="39201" marB="39201" anchor="ctr">
                    <a:lnL>
                      <a:noFill/>
                    </a:lnL>
                    <a:lnR>
                      <a:noFill/>
                    </a:lnR>
                    <a:lnT>
                      <a:noFill/>
                    </a:lnT>
                    <a:lnB>
                      <a:noFill/>
                    </a:lnB>
                    <a:solidFill>
                      <a:srgbClr val="FFFFFF"/>
                    </a:solidFill>
                  </a:tcPr>
                </a:tc>
              </a:tr>
              <a:tr h="727795">
                <a:tc>
                  <a:txBody>
                    <a:bodyPr/>
                    <a:lstStyle/>
                    <a:p>
                      <a:r>
                        <a:rPr lang="en-IN" sz="1500" dirty="0">
                          <a:effectLst/>
                          <a:latin typeface="Times New Roman" panose="02020603050405020304" pitchFamily="18" charset="0"/>
                        </a:rPr>
                        <a:t>/bin</a:t>
                      </a:r>
                    </a:p>
                  </a:txBody>
                  <a:tcPr marL="78403" marR="78403" marT="39201" marB="39201" anchor="ctr">
                    <a:lnL>
                      <a:noFill/>
                    </a:lnL>
                    <a:lnR>
                      <a:noFill/>
                    </a:lnR>
                    <a:lnT>
                      <a:noFill/>
                    </a:lnT>
                    <a:lnB>
                      <a:noFill/>
                    </a:lnB>
                    <a:solidFill>
                      <a:srgbClr val="FFFFFF"/>
                    </a:solidFill>
                  </a:tcPr>
                </a:tc>
                <a:tc>
                  <a:txBody>
                    <a:bodyPr/>
                    <a:lstStyle/>
                    <a:p>
                      <a:r>
                        <a:rPr lang="en-US" sz="1500" dirty="0">
                          <a:effectLst/>
                          <a:latin typeface="Times New Roman" panose="02020603050405020304" pitchFamily="18" charset="0"/>
                        </a:rPr>
                        <a:t>Essential binary files, such as commands that are needed by both the system administrator and normal users. Usually also contains the shells, such as Bash.</a:t>
                      </a:r>
                    </a:p>
                  </a:txBody>
                  <a:tcPr marL="78403" marR="78403" marT="39201" marB="39201" anchor="ctr">
                    <a:lnL>
                      <a:noFill/>
                    </a:lnL>
                    <a:lnR>
                      <a:noFill/>
                    </a:lnR>
                    <a:lnT>
                      <a:noFill/>
                    </a:lnT>
                    <a:lnB>
                      <a:noFill/>
                    </a:lnB>
                    <a:solidFill>
                      <a:srgbClr val="FFFFFF"/>
                    </a:solidFill>
                  </a:tcPr>
                </a:tc>
              </a:tr>
              <a:tr h="292376">
                <a:tc>
                  <a:txBody>
                    <a:bodyPr/>
                    <a:lstStyle/>
                    <a:p>
                      <a:r>
                        <a:rPr lang="en-IN" sz="1500" dirty="0">
                          <a:effectLst/>
                          <a:latin typeface="Times New Roman" panose="02020603050405020304" pitchFamily="18" charset="0"/>
                        </a:rPr>
                        <a:t>/boot</a:t>
                      </a:r>
                    </a:p>
                  </a:txBody>
                  <a:tcPr marL="78403" marR="78403" marT="39201" marB="39201" anchor="ctr">
                    <a:lnL>
                      <a:noFill/>
                    </a:lnL>
                    <a:lnR>
                      <a:noFill/>
                    </a:lnR>
                    <a:lnT>
                      <a:noFill/>
                    </a:lnT>
                    <a:lnB>
                      <a:noFill/>
                    </a:lnB>
                    <a:solidFill>
                      <a:srgbClr val="FFFFFF"/>
                    </a:solidFill>
                  </a:tcPr>
                </a:tc>
                <a:tc>
                  <a:txBody>
                    <a:bodyPr/>
                    <a:lstStyle/>
                    <a:p>
                      <a:r>
                        <a:rPr lang="en-US" sz="1500" dirty="0">
                          <a:effectLst/>
                          <a:latin typeface="Times New Roman" panose="02020603050405020304" pitchFamily="18" charset="0"/>
                        </a:rPr>
                        <a:t>Static files of the boot loader.</a:t>
                      </a:r>
                    </a:p>
                  </a:txBody>
                  <a:tcPr marL="78403" marR="78403" marT="39201" marB="39201" anchor="ctr">
                    <a:lnL>
                      <a:noFill/>
                    </a:lnL>
                    <a:lnR>
                      <a:noFill/>
                    </a:lnR>
                    <a:lnT>
                      <a:noFill/>
                    </a:lnT>
                    <a:lnB>
                      <a:noFill/>
                    </a:lnB>
                    <a:solidFill>
                      <a:srgbClr val="FFFFFF"/>
                    </a:solidFill>
                  </a:tcPr>
                </a:tc>
              </a:tr>
              <a:tr h="292376">
                <a:tc>
                  <a:txBody>
                    <a:bodyPr/>
                    <a:lstStyle/>
                    <a:p>
                      <a:r>
                        <a:rPr lang="en-IN" sz="1500" dirty="0">
                          <a:effectLst/>
                          <a:latin typeface="Times New Roman" panose="02020603050405020304" pitchFamily="18" charset="0"/>
                        </a:rPr>
                        <a:t>/</a:t>
                      </a:r>
                      <a:r>
                        <a:rPr lang="en-IN" sz="1500" dirty="0" err="1">
                          <a:effectLst/>
                          <a:latin typeface="Times New Roman" panose="02020603050405020304" pitchFamily="18" charset="0"/>
                        </a:rPr>
                        <a:t>dev</a:t>
                      </a:r>
                      <a:endParaRPr lang="en-IN" sz="1500" dirty="0">
                        <a:effectLst/>
                        <a:latin typeface="Times New Roman" panose="02020603050405020304" pitchFamily="18" charset="0"/>
                      </a:endParaRPr>
                    </a:p>
                  </a:txBody>
                  <a:tcPr marL="78403" marR="78403" marT="39201" marB="39201" anchor="ctr">
                    <a:lnL>
                      <a:noFill/>
                    </a:lnL>
                    <a:lnR>
                      <a:noFill/>
                    </a:lnR>
                    <a:lnT>
                      <a:noFill/>
                    </a:lnT>
                    <a:lnB>
                      <a:noFill/>
                    </a:lnB>
                    <a:solidFill>
                      <a:srgbClr val="FFFFFF"/>
                    </a:solidFill>
                  </a:tcPr>
                </a:tc>
                <a:tc>
                  <a:txBody>
                    <a:bodyPr/>
                    <a:lstStyle/>
                    <a:p>
                      <a:r>
                        <a:rPr lang="en-US" sz="1500" dirty="0">
                          <a:effectLst/>
                          <a:latin typeface="Times New Roman" panose="02020603050405020304" pitchFamily="18" charset="0"/>
                        </a:rPr>
                        <a:t>Files needed to access host-specific devices.</a:t>
                      </a:r>
                    </a:p>
                  </a:txBody>
                  <a:tcPr marL="78403" marR="78403" marT="39201" marB="39201" anchor="ctr">
                    <a:lnL>
                      <a:noFill/>
                    </a:lnL>
                    <a:lnR>
                      <a:noFill/>
                    </a:lnR>
                    <a:lnT>
                      <a:noFill/>
                    </a:lnT>
                    <a:lnB>
                      <a:noFill/>
                    </a:lnB>
                    <a:solidFill>
                      <a:srgbClr val="FFFFFF"/>
                    </a:solidFill>
                  </a:tcPr>
                </a:tc>
              </a:tr>
              <a:tr h="292376">
                <a:tc>
                  <a:txBody>
                    <a:bodyPr/>
                    <a:lstStyle/>
                    <a:p>
                      <a:r>
                        <a:rPr lang="en-IN" sz="1500" dirty="0">
                          <a:effectLst/>
                          <a:latin typeface="Times New Roman" panose="02020603050405020304" pitchFamily="18" charset="0"/>
                        </a:rPr>
                        <a:t>/etc</a:t>
                      </a:r>
                    </a:p>
                  </a:txBody>
                  <a:tcPr marL="78403" marR="78403" marT="39201" marB="39201" anchor="ctr">
                    <a:lnL>
                      <a:noFill/>
                    </a:lnL>
                    <a:lnR>
                      <a:noFill/>
                    </a:lnR>
                    <a:lnT>
                      <a:noFill/>
                    </a:lnT>
                    <a:lnB>
                      <a:noFill/>
                    </a:lnB>
                    <a:solidFill>
                      <a:srgbClr val="FFFFFF"/>
                    </a:solidFill>
                  </a:tcPr>
                </a:tc>
                <a:tc>
                  <a:txBody>
                    <a:bodyPr/>
                    <a:lstStyle/>
                    <a:p>
                      <a:r>
                        <a:rPr lang="en-IN" sz="1500" dirty="0">
                          <a:effectLst/>
                          <a:latin typeface="Times New Roman" panose="02020603050405020304" pitchFamily="18" charset="0"/>
                        </a:rPr>
                        <a:t>Host-specific system configuration files.</a:t>
                      </a:r>
                    </a:p>
                  </a:txBody>
                  <a:tcPr marL="78403" marR="78403" marT="39201" marB="39201" anchor="ctr">
                    <a:lnL>
                      <a:noFill/>
                    </a:lnL>
                    <a:lnR>
                      <a:noFill/>
                    </a:lnR>
                    <a:lnT>
                      <a:noFill/>
                    </a:lnT>
                    <a:lnB>
                      <a:noFill/>
                    </a:lnB>
                    <a:solidFill>
                      <a:srgbClr val="FFFFFF"/>
                    </a:solidFill>
                  </a:tcPr>
                </a:tc>
              </a:tr>
              <a:tr h="292376">
                <a:tc>
                  <a:txBody>
                    <a:bodyPr/>
                    <a:lstStyle/>
                    <a:p>
                      <a:r>
                        <a:rPr lang="en-IN" sz="1500">
                          <a:effectLst/>
                          <a:latin typeface="Times New Roman" panose="02020603050405020304" pitchFamily="18" charset="0"/>
                        </a:rPr>
                        <a:t>/lib</a:t>
                      </a:r>
                    </a:p>
                  </a:txBody>
                  <a:tcPr marL="78403" marR="78403" marT="39201" marB="39201" anchor="ctr">
                    <a:lnL>
                      <a:noFill/>
                    </a:lnL>
                    <a:lnR>
                      <a:noFill/>
                    </a:lnR>
                    <a:lnT>
                      <a:noFill/>
                    </a:lnT>
                    <a:lnB>
                      <a:noFill/>
                    </a:lnB>
                    <a:solidFill>
                      <a:srgbClr val="FFFFFF"/>
                    </a:solidFill>
                  </a:tcPr>
                </a:tc>
                <a:tc>
                  <a:txBody>
                    <a:bodyPr/>
                    <a:lstStyle/>
                    <a:p>
                      <a:r>
                        <a:rPr lang="en-US" sz="1500" dirty="0">
                          <a:effectLst/>
                          <a:latin typeface="Times New Roman" panose="02020603050405020304" pitchFamily="18" charset="0"/>
                        </a:rPr>
                        <a:t>Essential shared libraries and kernel modules.</a:t>
                      </a:r>
                    </a:p>
                  </a:txBody>
                  <a:tcPr marL="78403" marR="78403" marT="39201" marB="39201" anchor="ctr">
                    <a:lnL>
                      <a:noFill/>
                    </a:lnL>
                    <a:lnR>
                      <a:noFill/>
                    </a:lnR>
                    <a:lnT>
                      <a:noFill/>
                    </a:lnT>
                    <a:lnB>
                      <a:noFill/>
                    </a:lnB>
                    <a:solidFill>
                      <a:srgbClr val="FFFFFF"/>
                    </a:solidFill>
                  </a:tcPr>
                </a:tc>
              </a:tr>
              <a:tr h="292376">
                <a:tc>
                  <a:txBody>
                    <a:bodyPr/>
                    <a:lstStyle/>
                    <a:p>
                      <a:r>
                        <a:rPr lang="en-IN" sz="1500">
                          <a:effectLst/>
                          <a:latin typeface="Times New Roman" panose="02020603050405020304" pitchFamily="18" charset="0"/>
                        </a:rPr>
                        <a:t>/media</a:t>
                      </a:r>
                    </a:p>
                  </a:txBody>
                  <a:tcPr marL="78403" marR="78403" marT="39201" marB="39201" anchor="ctr">
                    <a:lnL>
                      <a:noFill/>
                    </a:lnL>
                    <a:lnR>
                      <a:noFill/>
                    </a:lnR>
                    <a:lnT>
                      <a:noFill/>
                    </a:lnT>
                    <a:lnB>
                      <a:noFill/>
                    </a:lnB>
                    <a:solidFill>
                      <a:srgbClr val="FFFFFF"/>
                    </a:solidFill>
                  </a:tcPr>
                </a:tc>
                <a:tc>
                  <a:txBody>
                    <a:bodyPr/>
                    <a:lstStyle/>
                    <a:p>
                      <a:r>
                        <a:rPr lang="en-US" sz="1500" dirty="0">
                          <a:effectLst/>
                          <a:latin typeface="Times New Roman" panose="02020603050405020304" pitchFamily="18" charset="0"/>
                        </a:rPr>
                        <a:t>Mount points for removable media.</a:t>
                      </a:r>
                    </a:p>
                  </a:txBody>
                  <a:tcPr marL="78403" marR="78403" marT="39201" marB="39201" anchor="ctr">
                    <a:lnL>
                      <a:noFill/>
                    </a:lnL>
                    <a:lnR>
                      <a:noFill/>
                    </a:lnR>
                    <a:lnT>
                      <a:noFill/>
                    </a:lnT>
                    <a:lnB>
                      <a:noFill/>
                    </a:lnB>
                    <a:solidFill>
                      <a:srgbClr val="FFFFFF"/>
                    </a:solidFill>
                  </a:tcPr>
                </a:tc>
              </a:tr>
              <a:tr h="292376">
                <a:tc>
                  <a:txBody>
                    <a:bodyPr/>
                    <a:lstStyle/>
                    <a:p>
                      <a:r>
                        <a:rPr lang="en-IN" sz="1500">
                          <a:effectLst/>
                          <a:latin typeface="Times New Roman" panose="02020603050405020304" pitchFamily="18" charset="0"/>
                        </a:rPr>
                        <a:t>/mnt</a:t>
                      </a:r>
                    </a:p>
                  </a:txBody>
                  <a:tcPr marL="78403" marR="78403" marT="39201" marB="39201" anchor="ctr">
                    <a:lnL>
                      <a:noFill/>
                    </a:lnL>
                    <a:lnR>
                      <a:noFill/>
                    </a:lnR>
                    <a:lnT>
                      <a:noFill/>
                    </a:lnT>
                    <a:lnB>
                      <a:noFill/>
                    </a:lnB>
                    <a:solidFill>
                      <a:srgbClr val="FFFFFF"/>
                    </a:solidFill>
                  </a:tcPr>
                </a:tc>
                <a:tc>
                  <a:txBody>
                    <a:bodyPr/>
                    <a:lstStyle/>
                    <a:p>
                      <a:r>
                        <a:rPr lang="en-US" sz="1500" dirty="0">
                          <a:effectLst/>
                          <a:latin typeface="Times New Roman" panose="02020603050405020304" pitchFamily="18" charset="0"/>
                        </a:rPr>
                        <a:t>Mount point for temporarily mounting a file system.</a:t>
                      </a:r>
                    </a:p>
                  </a:txBody>
                  <a:tcPr marL="78403" marR="78403" marT="39201" marB="39201" anchor="ctr">
                    <a:lnL>
                      <a:noFill/>
                    </a:lnL>
                    <a:lnR>
                      <a:noFill/>
                    </a:lnR>
                    <a:lnT>
                      <a:noFill/>
                    </a:lnT>
                    <a:lnB>
                      <a:noFill/>
                    </a:lnB>
                    <a:solidFill>
                      <a:srgbClr val="FFFFFF"/>
                    </a:solidFill>
                  </a:tcPr>
                </a:tc>
              </a:tr>
              <a:tr h="292376">
                <a:tc>
                  <a:txBody>
                    <a:bodyPr/>
                    <a:lstStyle/>
                    <a:p>
                      <a:r>
                        <a:rPr lang="en-IN" sz="1500" dirty="0">
                          <a:effectLst/>
                          <a:latin typeface="Times New Roman" panose="02020603050405020304" pitchFamily="18" charset="0"/>
                        </a:rPr>
                        <a:t>/opt</a:t>
                      </a:r>
                    </a:p>
                  </a:txBody>
                  <a:tcPr marL="78403" marR="78403" marT="39201" marB="39201" anchor="ctr">
                    <a:lnL>
                      <a:noFill/>
                    </a:lnL>
                    <a:lnR>
                      <a:noFill/>
                    </a:lnR>
                    <a:lnT>
                      <a:noFill/>
                    </a:lnT>
                    <a:lnB>
                      <a:noFill/>
                    </a:lnB>
                    <a:solidFill>
                      <a:srgbClr val="FFFFFF"/>
                    </a:solidFill>
                  </a:tcPr>
                </a:tc>
                <a:tc>
                  <a:txBody>
                    <a:bodyPr/>
                    <a:lstStyle/>
                    <a:p>
                      <a:r>
                        <a:rPr lang="en-IN" sz="1500" dirty="0">
                          <a:effectLst/>
                          <a:latin typeface="Times New Roman" panose="02020603050405020304" pitchFamily="18" charset="0"/>
                        </a:rPr>
                        <a:t>Add-on application software packages.</a:t>
                      </a:r>
                    </a:p>
                  </a:txBody>
                  <a:tcPr marL="78403" marR="78403" marT="39201" marB="39201" anchor="ctr">
                    <a:lnL>
                      <a:noFill/>
                    </a:lnL>
                    <a:lnR>
                      <a:noFill/>
                    </a:lnR>
                    <a:lnT>
                      <a:noFill/>
                    </a:lnT>
                    <a:lnB>
                      <a:noFill/>
                    </a:lnB>
                    <a:solidFill>
                      <a:srgbClr val="FFFFFF"/>
                    </a:solidFill>
                  </a:tcPr>
                </a:tc>
              </a:tr>
              <a:tr h="292376">
                <a:tc>
                  <a:txBody>
                    <a:bodyPr/>
                    <a:lstStyle/>
                    <a:p>
                      <a:r>
                        <a:rPr lang="en-IN" sz="1500" dirty="0">
                          <a:effectLst/>
                          <a:latin typeface="Times New Roman" panose="02020603050405020304" pitchFamily="18" charset="0"/>
                        </a:rPr>
                        <a:t>/root</a:t>
                      </a:r>
                    </a:p>
                  </a:txBody>
                  <a:tcPr marL="78403" marR="78403" marT="39201" marB="39201" anchor="ctr">
                    <a:lnL>
                      <a:noFill/>
                    </a:lnL>
                    <a:lnR>
                      <a:noFill/>
                    </a:lnR>
                    <a:lnT>
                      <a:noFill/>
                    </a:lnT>
                    <a:lnB>
                      <a:noFill/>
                    </a:lnB>
                    <a:solidFill>
                      <a:srgbClr val="FFFFFF"/>
                    </a:solidFill>
                  </a:tcPr>
                </a:tc>
                <a:tc>
                  <a:txBody>
                    <a:bodyPr/>
                    <a:lstStyle/>
                    <a:p>
                      <a:r>
                        <a:rPr lang="en-US" sz="1500" dirty="0">
                          <a:effectLst/>
                          <a:latin typeface="Times New Roman" panose="02020603050405020304" pitchFamily="18" charset="0"/>
                        </a:rPr>
                        <a:t>Home directory for the superuser root.</a:t>
                      </a:r>
                    </a:p>
                  </a:txBody>
                  <a:tcPr marL="78403" marR="78403" marT="39201" marB="39201" anchor="ctr">
                    <a:lnL>
                      <a:noFill/>
                    </a:lnL>
                    <a:lnR>
                      <a:noFill/>
                    </a:lnR>
                    <a:lnT>
                      <a:noFill/>
                    </a:lnT>
                    <a:lnB>
                      <a:noFill/>
                    </a:lnB>
                    <a:solidFill>
                      <a:srgbClr val="FFFFFF"/>
                    </a:solidFill>
                  </a:tcPr>
                </a:tc>
              </a:tr>
              <a:tr h="292376">
                <a:tc>
                  <a:txBody>
                    <a:bodyPr/>
                    <a:lstStyle/>
                    <a:p>
                      <a:r>
                        <a:rPr lang="en-IN" sz="1500">
                          <a:effectLst/>
                          <a:latin typeface="Times New Roman" panose="02020603050405020304" pitchFamily="18" charset="0"/>
                        </a:rPr>
                        <a:t>/sbin</a:t>
                      </a:r>
                    </a:p>
                  </a:txBody>
                  <a:tcPr marL="78403" marR="78403" marT="39201" marB="39201" anchor="ctr">
                    <a:lnL>
                      <a:noFill/>
                    </a:lnL>
                    <a:lnR>
                      <a:noFill/>
                    </a:lnR>
                    <a:lnT>
                      <a:noFill/>
                    </a:lnT>
                    <a:lnB>
                      <a:noFill/>
                    </a:lnB>
                    <a:solidFill>
                      <a:srgbClr val="FFFFFF"/>
                    </a:solidFill>
                  </a:tcPr>
                </a:tc>
                <a:tc>
                  <a:txBody>
                    <a:bodyPr/>
                    <a:lstStyle/>
                    <a:p>
                      <a:r>
                        <a:rPr lang="en-IN" sz="1500">
                          <a:effectLst/>
                          <a:latin typeface="Times New Roman" panose="02020603050405020304" pitchFamily="18" charset="0"/>
                        </a:rPr>
                        <a:t>Essential system binaries.</a:t>
                      </a:r>
                    </a:p>
                  </a:txBody>
                  <a:tcPr marL="78403" marR="78403" marT="39201" marB="39201" anchor="ctr">
                    <a:lnL>
                      <a:noFill/>
                    </a:lnL>
                    <a:lnR>
                      <a:noFill/>
                    </a:lnR>
                    <a:lnT>
                      <a:noFill/>
                    </a:lnT>
                    <a:lnB>
                      <a:noFill/>
                    </a:lnB>
                    <a:solidFill>
                      <a:srgbClr val="FFFFFF"/>
                    </a:solidFill>
                  </a:tcPr>
                </a:tc>
              </a:tr>
              <a:tr h="292376">
                <a:tc>
                  <a:txBody>
                    <a:bodyPr/>
                    <a:lstStyle/>
                    <a:p>
                      <a:r>
                        <a:rPr lang="en-IN" sz="1500" dirty="0">
                          <a:effectLst/>
                          <a:latin typeface="Times New Roman" panose="02020603050405020304" pitchFamily="18" charset="0"/>
                        </a:rPr>
                        <a:t>/</a:t>
                      </a:r>
                      <a:r>
                        <a:rPr lang="en-IN" sz="1500" dirty="0" err="1">
                          <a:effectLst/>
                          <a:latin typeface="Times New Roman" panose="02020603050405020304" pitchFamily="18" charset="0"/>
                        </a:rPr>
                        <a:t>srv</a:t>
                      </a:r>
                      <a:endParaRPr lang="en-IN" sz="1500" dirty="0">
                        <a:effectLst/>
                        <a:latin typeface="Times New Roman" panose="02020603050405020304" pitchFamily="18" charset="0"/>
                      </a:endParaRPr>
                    </a:p>
                  </a:txBody>
                  <a:tcPr marL="78403" marR="78403" marT="39201" marB="39201" anchor="ctr">
                    <a:lnL>
                      <a:noFill/>
                    </a:lnL>
                    <a:lnR>
                      <a:noFill/>
                    </a:lnR>
                    <a:lnT>
                      <a:noFill/>
                    </a:lnT>
                    <a:lnB>
                      <a:noFill/>
                    </a:lnB>
                    <a:solidFill>
                      <a:srgbClr val="FFFFFF"/>
                    </a:solidFill>
                  </a:tcPr>
                </a:tc>
                <a:tc>
                  <a:txBody>
                    <a:bodyPr/>
                    <a:lstStyle/>
                    <a:p>
                      <a:r>
                        <a:rPr lang="en-US" sz="1500">
                          <a:effectLst/>
                          <a:latin typeface="Times New Roman" panose="02020603050405020304" pitchFamily="18" charset="0"/>
                        </a:rPr>
                        <a:t>Data for services provided by the system.</a:t>
                      </a:r>
                    </a:p>
                  </a:txBody>
                  <a:tcPr marL="78403" marR="78403" marT="39201" marB="39201" anchor="ctr">
                    <a:lnL>
                      <a:noFill/>
                    </a:lnL>
                    <a:lnR>
                      <a:noFill/>
                    </a:lnR>
                    <a:lnT>
                      <a:noFill/>
                    </a:lnT>
                    <a:lnB>
                      <a:noFill/>
                    </a:lnB>
                    <a:solidFill>
                      <a:srgbClr val="FFFFFF"/>
                    </a:solidFill>
                  </a:tcPr>
                </a:tc>
              </a:tr>
              <a:tr h="292376">
                <a:tc>
                  <a:txBody>
                    <a:bodyPr/>
                    <a:lstStyle/>
                    <a:p>
                      <a:r>
                        <a:rPr lang="en-IN" sz="1500">
                          <a:effectLst/>
                          <a:latin typeface="Times New Roman" panose="02020603050405020304" pitchFamily="18" charset="0"/>
                        </a:rPr>
                        <a:t>/tmp</a:t>
                      </a:r>
                    </a:p>
                  </a:txBody>
                  <a:tcPr marL="78403" marR="78403" marT="39201" marB="39201" anchor="ctr">
                    <a:lnL>
                      <a:noFill/>
                    </a:lnL>
                    <a:lnR>
                      <a:noFill/>
                    </a:lnR>
                    <a:lnT>
                      <a:noFill/>
                    </a:lnT>
                    <a:lnB>
                      <a:noFill/>
                    </a:lnB>
                    <a:solidFill>
                      <a:srgbClr val="FFFFFF"/>
                    </a:solidFill>
                  </a:tcPr>
                </a:tc>
                <a:tc>
                  <a:txBody>
                    <a:bodyPr/>
                    <a:lstStyle/>
                    <a:p>
                      <a:r>
                        <a:rPr lang="en-IN" sz="1500">
                          <a:effectLst/>
                          <a:latin typeface="Times New Roman" panose="02020603050405020304" pitchFamily="18" charset="0"/>
                        </a:rPr>
                        <a:t>Temporary files.</a:t>
                      </a:r>
                    </a:p>
                  </a:txBody>
                  <a:tcPr marL="78403" marR="78403" marT="39201" marB="39201" anchor="ctr">
                    <a:lnL>
                      <a:noFill/>
                    </a:lnL>
                    <a:lnR>
                      <a:noFill/>
                    </a:lnR>
                    <a:lnT>
                      <a:noFill/>
                    </a:lnT>
                    <a:lnB>
                      <a:noFill/>
                    </a:lnB>
                    <a:solidFill>
                      <a:srgbClr val="FFFFFF"/>
                    </a:solidFill>
                  </a:tcPr>
                </a:tc>
              </a:tr>
              <a:tr h="292376">
                <a:tc>
                  <a:txBody>
                    <a:bodyPr/>
                    <a:lstStyle/>
                    <a:p>
                      <a:r>
                        <a:rPr lang="en-IN" sz="1500">
                          <a:effectLst/>
                          <a:latin typeface="Times New Roman" panose="02020603050405020304" pitchFamily="18" charset="0"/>
                        </a:rPr>
                        <a:t>/usr</a:t>
                      </a:r>
                    </a:p>
                  </a:txBody>
                  <a:tcPr marL="78403" marR="78403" marT="39201" marB="39201" anchor="ctr">
                    <a:lnL>
                      <a:noFill/>
                    </a:lnL>
                    <a:lnR>
                      <a:noFill/>
                    </a:lnR>
                    <a:lnT>
                      <a:noFill/>
                    </a:lnT>
                    <a:lnB>
                      <a:noFill/>
                    </a:lnB>
                    <a:solidFill>
                      <a:srgbClr val="FFFFFF"/>
                    </a:solidFill>
                  </a:tcPr>
                </a:tc>
                <a:tc>
                  <a:txBody>
                    <a:bodyPr/>
                    <a:lstStyle/>
                    <a:p>
                      <a:r>
                        <a:rPr lang="en-US" sz="1500">
                          <a:effectLst/>
                          <a:latin typeface="Times New Roman" panose="02020603050405020304" pitchFamily="18" charset="0"/>
                        </a:rPr>
                        <a:t>Secondary hierarchy with read-only data.</a:t>
                      </a:r>
                    </a:p>
                  </a:txBody>
                  <a:tcPr marL="78403" marR="78403" marT="39201" marB="39201" anchor="ctr">
                    <a:lnL>
                      <a:noFill/>
                    </a:lnL>
                    <a:lnR>
                      <a:noFill/>
                    </a:lnR>
                    <a:lnT>
                      <a:noFill/>
                    </a:lnT>
                    <a:lnB>
                      <a:noFill/>
                    </a:lnB>
                    <a:solidFill>
                      <a:srgbClr val="FFFFFF"/>
                    </a:solidFill>
                  </a:tcPr>
                </a:tc>
              </a:tr>
              <a:tr h="292376">
                <a:tc>
                  <a:txBody>
                    <a:bodyPr/>
                    <a:lstStyle/>
                    <a:p>
                      <a:r>
                        <a:rPr lang="en-IN" sz="1500">
                          <a:effectLst/>
                          <a:latin typeface="Times New Roman" panose="02020603050405020304" pitchFamily="18" charset="0"/>
                        </a:rPr>
                        <a:t>/var</a:t>
                      </a:r>
                    </a:p>
                  </a:txBody>
                  <a:tcPr marL="78403" marR="78403" marT="39201" marB="39201" anchor="ctr">
                    <a:lnL>
                      <a:noFill/>
                    </a:lnL>
                    <a:lnR>
                      <a:noFill/>
                    </a:lnR>
                    <a:lnT>
                      <a:noFill/>
                    </a:lnT>
                    <a:lnB>
                      <a:noFill/>
                    </a:lnB>
                    <a:solidFill>
                      <a:srgbClr val="FFFFFF"/>
                    </a:solidFill>
                  </a:tcPr>
                </a:tc>
                <a:tc>
                  <a:txBody>
                    <a:bodyPr/>
                    <a:lstStyle/>
                    <a:p>
                      <a:r>
                        <a:rPr lang="en-US" sz="1500">
                          <a:effectLst/>
                          <a:latin typeface="Times New Roman" panose="02020603050405020304" pitchFamily="18" charset="0"/>
                        </a:rPr>
                        <a:t>Variable data such as log files</a:t>
                      </a:r>
                    </a:p>
                  </a:txBody>
                  <a:tcPr marL="78403" marR="78403" marT="39201" marB="39201" anchor="ctr">
                    <a:lnL>
                      <a:noFill/>
                    </a:lnL>
                    <a:lnR>
                      <a:noFill/>
                    </a:lnR>
                    <a:lnT>
                      <a:noFill/>
                    </a:lnT>
                    <a:lnB>
                      <a:noFill/>
                    </a:lnB>
                    <a:solidFill>
                      <a:srgbClr val="FFFFFF"/>
                    </a:solidFill>
                  </a:tcPr>
                </a:tc>
              </a:tr>
              <a:tr h="727795">
                <a:tc>
                  <a:txBody>
                    <a:bodyPr/>
                    <a:lstStyle/>
                    <a:p>
                      <a:r>
                        <a:rPr lang="en-IN" sz="1500" dirty="0">
                          <a:effectLst/>
                          <a:latin typeface="Times New Roman" panose="02020603050405020304" pitchFamily="18" charset="0"/>
                        </a:rPr>
                        <a:t>/windows</a:t>
                      </a:r>
                    </a:p>
                  </a:txBody>
                  <a:tcPr marL="78403" marR="78403" marT="39201" marB="39201" anchor="ctr">
                    <a:lnL>
                      <a:noFill/>
                    </a:lnL>
                    <a:lnR>
                      <a:noFill/>
                    </a:lnR>
                    <a:lnT>
                      <a:noFill/>
                    </a:lnT>
                    <a:lnB>
                      <a:noFill/>
                    </a:lnB>
                    <a:solidFill>
                      <a:srgbClr val="FFFFFF"/>
                    </a:solidFill>
                  </a:tcPr>
                </a:tc>
                <a:tc>
                  <a:txBody>
                    <a:bodyPr/>
                    <a:lstStyle/>
                    <a:p>
                      <a:r>
                        <a:rPr lang="en-US" sz="1500" dirty="0">
                          <a:effectLst/>
                          <a:latin typeface="Times New Roman" panose="02020603050405020304" pitchFamily="18" charset="0"/>
                        </a:rPr>
                        <a:t>Only available if you have both Microsoft Windows* and Linux installed on your system. Contains the Windows data.</a:t>
                      </a:r>
                    </a:p>
                  </a:txBody>
                  <a:tcPr marL="78403" marR="78403" marT="39201" marB="39201" anchor="ctr">
                    <a:lnL>
                      <a:noFill/>
                    </a:lnL>
                    <a:lnR>
                      <a:noFill/>
                    </a:lnR>
                    <a:lnT>
                      <a:noFill/>
                    </a:lnT>
                    <a:lnB>
                      <a:noFill/>
                    </a:lnB>
                    <a:solidFill>
                      <a:srgbClr val="FFFFFF"/>
                    </a:solidFill>
                  </a:tcPr>
                </a:tc>
              </a:tr>
            </a:tbl>
          </a:graphicData>
        </a:graphic>
      </p:graphicFrame>
      <p:sp>
        <p:nvSpPr>
          <p:cNvPr id="6" name="Rectangle 1"/>
          <p:cNvSpPr>
            <a:spLocks noChangeArrowheads="1"/>
          </p:cNvSpPr>
          <p:nvPr/>
        </p:nvSpPr>
        <p:spPr bwMode="auto">
          <a:xfrm>
            <a:off x="704723" y="-46166"/>
            <a:ext cx="115995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Overview of a Standard Directory Tree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0288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535531"/>
          </a:xfrm>
        </p:spPr>
        <p:txBody>
          <a:bodyPr/>
          <a:lstStyle/>
          <a:p>
            <a:r>
              <a:rPr lang="en-IN" sz="3200" dirty="0" smtClean="0">
                <a:latin typeface="Times New Roman" panose="02020603050405020304" pitchFamily="18" charset="0"/>
                <a:cs typeface="Times New Roman" panose="02020603050405020304" pitchFamily="18" charset="0"/>
              </a:rPr>
              <a:t>4. User </a:t>
            </a:r>
            <a:r>
              <a:rPr lang="en-IN" sz="3200" dirty="0">
                <a:latin typeface="Times New Roman" panose="02020603050405020304" pitchFamily="18" charset="0"/>
                <a:cs typeface="Times New Roman" panose="02020603050405020304" pitchFamily="18" charset="0"/>
              </a:rPr>
              <a:t>and Group Management</a:t>
            </a:r>
          </a:p>
        </p:txBody>
      </p:sp>
      <p:sp>
        <p:nvSpPr>
          <p:cNvPr id="3" name="Content Placeholder 2"/>
          <p:cNvSpPr>
            <a:spLocks noGrp="1"/>
          </p:cNvSpPr>
          <p:nvPr>
            <p:ph idx="1"/>
          </p:nvPr>
        </p:nvSpPr>
        <p:spPr>
          <a:xfrm>
            <a:off x="360947" y="950495"/>
            <a:ext cx="11411441" cy="5321195"/>
          </a:xfrm>
        </p:spPr>
        <p:txBody>
          <a:bodyPr>
            <a:normAutofit/>
          </a:bodyPr>
          <a:lstStyle/>
          <a:p>
            <a:r>
              <a:rPr lang="en-US" dirty="0">
                <a:latin typeface="Times New Roman" panose="02020603050405020304" pitchFamily="18" charset="0"/>
                <a:cs typeface="Times New Roman" panose="02020603050405020304" pitchFamily="18" charset="0"/>
              </a:rPr>
              <a:t>Linux is a multi-user operating system, several people may be logged in and actively working on a given machine at the same time. Security-wise, it is never a good idea to allow users to share the credentials of the same account. In fact, best practices dictate the use of as many user accounts as people needing access to the machine.</a:t>
            </a:r>
          </a:p>
          <a:p>
            <a:r>
              <a:rPr lang="en-US" dirty="0">
                <a:latin typeface="Times New Roman" panose="02020603050405020304" pitchFamily="18" charset="0"/>
                <a:cs typeface="Times New Roman" panose="02020603050405020304" pitchFamily="18" charset="0"/>
              </a:rPr>
              <a:t>At the same time, it is to be expected that two or more users may need to share access to certain system resources, such as directories and files. User and group management in Linux allows us to accomplish both objectives.</a:t>
            </a:r>
          </a:p>
        </p:txBody>
      </p:sp>
    </p:spTree>
    <p:extLst>
      <p:ext uri="{BB962C8B-B14F-4D97-AF65-F5344CB8AC3E}">
        <p14:creationId xmlns:p14="http://schemas.microsoft.com/office/powerpoint/2010/main" xmlns="" val="254836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053" y="112296"/>
            <a:ext cx="11371335" cy="6352672"/>
          </a:xfrm>
        </p:spPr>
        <p:txBody>
          <a:bodyPr>
            <a:noAutofit/>
          </a:bodyPr>
          <a:lstStyle/>
          <a:p>
            <a:r>
              <a:rPr lang="en-US" dirty="0">
                <a:latin typeface="Times New Roman" panose="02020603050405020304" pitchFamily="18" charset="0"/>
                <a:cs typeface="Times New Roman" panose="02020603050405020304" pitchFamily="18" charset="0"/>
              </a:rPr>
              <a:t>A Note on Superuser Permissions</a:t>
            </a:r>
          </a:p>
          <a:p>
            <a:r>
              <a:rPr lang="en-US" dirty="0">
                <a:latin typeface="Times New Roman" panose="02020603050405020304" pitchFamily="18" charset="0"/>
                <a:cs typeface="Times New Roman" panose="02020603050405020304" pitchFamily="18" charset="0"/>
              </a:rPr>
              <a:t>Adding a new user involves dealing with an account other than your own which requires superuser (aka </a:t>
            </a:r>
            <a:r>
              <a:rPr lang="en-US" i="1" dirty="0">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privileges. The same applies to other user or group management tasks, such as deleting an account, updating accounts, and creating and removing groups.</a:t>
            </a:r>
          </a:p>
          <a:p>
            <a:r>
              <a:rPr lang="en-US" dirty="0">
                <a:latin typeface="Times New Roman" panose="02020603050405020304" pitchFamily="18" charset="0"/>
                <a:cs typeface="Times New Roman" panose="02020603050405020304" pitchFamily="18" charset="0"/>
              </a:rPr>
              <a:t>These operations are performed using the following commands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verify whether </a:t>
            </a:r>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is installed on your machine by </a:t>
            </a:r>
            <a:r>
              <a:rPr lang="en-US" dirty="0" smtClean="0">
                <a:latin typeface="Times New Roman" panose="02020603050405020304" pitchFamily="18" charset="0"/>
                <a:cs typeface="Times New Roman" panose="02020603050405020304" pitchFamily="18" charset="0"/>
              </a:rPr>
              <a:t>running.</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which </a:t>
            </a:r>
            <a:r>
              <a:rPr lang="en-US" dirty="0" err="1" smtClean="0">
                <a:latin typeface="Times New Roman" panose="02020603050405020304" pitchFamily="18" charset="0"/>
                <a:cs typeface="Times New Roman" panose="02020603050405020304" pitchFamily="18" charset="0"/>
              </a:rPr>
              <a:t>sudo</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on a terminal. If this command returns the absolute path of the associated file (typically /</a:t>
            </a:r>
            <a:r>
              <a:rPr lang="en-US" dirty="0" err="1">
                <a:latin typeface="Times New Roman" panose="02020603050405020304" pitchFamily="18" charset="0"/>
                <a:cs typeface="Times New Roman" panose="02020603050405020304" pitchFamily="18" charset="0"/>
              </a:rPr>
              <a:t>usr</a:t>
            </a:r>
            <a:r>
              <a:rPr lang="en-US" dirty="0">
                <a:latin typeface="Times New Roman" panose="02020603050405020304" pitchFamily="18" charset="0"/>
                <a:cs typeface="Times New Roman" panose="02020603050405020304" pitchFamily="18" charset="0"/>
              </a:rPr>
              <a:t>/bin/</a:t>
            </a:r>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it means that the package is installed. Otherwise, you can install it </a:t>
            </a:r>
            <a:r>
              <a:rPr lang="en-US" dirty="0" smtClean="0">
                <a:latin typeface="Times New Roman" panose="02020603050405020304" pitchFamily="18" charset="0"/>
                <a:cs typeface="Times New Roman" panose="02020603050405020304" pitchFamily="18" charset="0"/>
              </a:rPr>
              <a:t>with.</a:t>
            </a:r>
          </a:p>
          <a:p>
            <a:pPr marL="0" indent="0">
              <a:buNone/>
            </a:pPr>
            <a:r>
              <a:rPr lang="en-IN" dirty="0" smtClean="0">
                <a:latin typeface="Times New Roman" panose="02020603050405020304" pitchFamily="18" charset="0"/>
                <a:cs typeface="Times New Roman" panose="02020603050405020304" pitchFamily="18" charset="0"/>
              </a:rPr>
              <a:t>yum </a:t>
            </a:r>
            <a:r>
              <a:rPr lang="en-IN" dirty="0">
                <a:latin typeface="Times New Roman" panose="02020603050405020304" pitchFamily="18" charset="0"/>
                <a:cs typeface="Times New Roman" panose="02020603050405020304" pitchFamily="18" charset="0"/>
              </a:rPr>
              <a:t>install </a:t>
            </a:r>
            <a:r>
              <a:rPr lang="en-IN" dirty="0" err="1">
                <a:latin typeface="Times New Roman" panose="02020603050405020304" pitchFamily="18" charset="0"/>
                <a:cs typeface="Times New Roman" panose="02020603050405020304" pitchFamily="18" charset="0"/>
              </a:rPr>
              <a:t>sudo</a:t>
            </a:r>
            <a:endParaRPr lang="en-IN"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0179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
            <a:ext cx="11209954" cy="6271690"/>
          </a:xfrm>
        </p:spPr>
        <p:txBody>
          <a:bodyPr>
            <a:normAutofit fontScale="85000" lnSpcReduction="20000"/>
          </a:bodyPr>
          <a:lstStyle/>
          <a:p>
            <a:r>
              <a:rPr lang="en-IN" dirty="0" err="1">
                <a:latin typeface="Times New Roman" panose="02020603050405020304" pitchFamily="18" charset="0"/>
                <a:cs typeface="Times New Roman" panose="02020603050405020304" pitchFamily="18" charset="0"/>
              </a:rPr>
              <a:t>adduser</a:t>
            </a:r>
            <a:r>
              <a:rPr lang="en-IN" dirty="0">
                <a:latin typeface="Times New Roman" panose="02020603050405020304" pitchFamily="18" charset="0"/>
                <a:cs typeface="Times New Roman" panose="02020603050405020304" pitchFamily="18" charset="0"/>
              </a:rPr>
              <a:t>: add a user to the system.</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userdel</a:t>
            </a:r>
            <a:r>
              <a:rPr lang="en-IN" dirty="0">
                <a:latin typeface="Times New Roman" panose="02020603050405020304" pitchFamily="18" charset="0"/>
                <a:cs typeface="Times New Roman" panose="02020603050405020304" pitchFamily="18" charset="0"/>
              </a:rPr>
              <a:t>: delete a user account and related files.</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addgroup</a:t>
            </a:r>
            <a:r>
              <a:rPr lang="en-IN" dirty="0">
                <a:latin typeface="Times New Roman" panose="02020603050405020304" pitchFamily="18" charset="0"/>
                <a:cs typeface="Times New Roman" panose="02020603050405020304" pitchFamily="18" charset="0"/>
              </a:rPr>
              <a:t>: add a group to the system.</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delgroup</a:t>
            </a:r>
            <a:r>
              <a:rPr lang="en-IN" dirty="0">
                <a:latin typeface="Times New Roman" panose="02020603050405020304" pitchFamily="18" charset="0"/>
                <a:cs typeface="Times New Roman" panose="02020603050405020304" pitchFamily="18" charset="0"/>
              </a:rPr>
              <a:t>: remove a group from the system.</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usermod</a:t>
            </a:r>
            <a:r>
              <a:rPr lang="en-IN" dirty="0">
                <a:latin typeface="Times New Roman" panose="02020603050405020304" pitchFamily="18" charset="0"/>
                <a:cs typeface="Times New Roman" panose="02020603050405020304" pitchFamily="18" charset="0"/>
              </a:rPr>
              <a:t>: modify a user account.</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chage</a:t>
            </a:r>
            <a:r>
              <a:rPr lang="en-IN" dirty="0">
                <a:latin typeface="Times New Roman" panose="02020603050405020304" pitchFamily="18" charset="0"/>
                <a:cs typeface="Times New Roman" panose="02020603050405020304" pitchFamily="18" charset="0"/>
              </a:rPr>
              <a:t>: change user password expiry information.</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run one or more commands as another user (typically with </a:t>
            </a:r>
            <a:r>
              <a:rPr lang="en-IN" dirty="0" err="1">
                <a:latin typeface="Times New Roman" panose="02020603050405020304" pitchFamily="18" charset="0"/>
                <a:cs typeface="Times New Roman" panose="02020603050405020304" pitchFamily="18" charset="0"/>
              </a:rPr>
              <a:t>superuser</a:t>
            </a:r>
            <a:r>
              <a:rPr lang="en-IN" dirty="0">
                <a:latin typeface="Times New Roman" panose="02020603050405020304" pitchFamily="18" charset="0"/>
                <a:cs typeface="Times New Roman" panose="02020603050405020304" pitchFamily="18" charset="0"/>
              </a:rPr>
              <a:t> permissions).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Relevant files: /etc/</a:t>
            </a:r>
            <a:r>
              <a:rPr lang="en-IN" dirty="0" err="1">
                <a:latin typeface="Times New Roman" panose="02020603050405020304" pitchFamily="18" charset="0"/>
                <a:cs typeface="Times New Roman" panose="02020603050405020304" pitchFamily="18" charset="0"/>
              </a:rPr>
              <a:t>passwd</a:t>
            </a:r>
            <a:r>
              <a:rPr lang="en-IN" dirty="0">
                <a:latin typeface="Times New Roman" panose="02020603050405020304" pitchFamily="18" charset="0"/>
                <a:cs typeface="Times New Roman" panose="02020603050405020304" pitchFamily="18" charset="0"/>
              </a:rPr>
              <a:t> (user information), /etc/shadow (encrypted passwords), /etc/group (group information) and /etc/</a:t>
            </a:r>
            <a:r>
              <a:rPr lang="en-IN" dirty="0" err="1">
                <a:latin typeface="Times New Roman" panose="02020603050405020304" pitchFamily="18" charset="0"/>
                <a:cs typeface="Times New Roman" panose="02020603050405020304" pitchFamily="18" charset="0"/>
              </a:rPr>
              <a:t>sudoers</a:t>
            </a:r>
            <a:r>
              <a:rPr lang="en-IN" dirty="0">
                <a:latin typeface="Times New Roman" panose="02020603050405020304" pitchFamily="18" charset="0"/>
                <a:cs typeface="Times New Roman" panose="02020603050405020304" pitchFamily="18" charset="0"/>
              </a:rPr>
              <a:t> (configuration for </a:t>
            </a: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90170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770021"/>
            <a:ext cx="11209954" cy="5501669"/>
          </a:xfrm>
        </p:spPr>
        <p:txBody>
          <a:bodyPr/>
          <a:lstStyle/>
          <a:p>
            <a:r>
              <a:rPr lang="en-US" dirty="0" smtClean="0">
                <a:latin typeface="Times New Roman" panose="02020603050405020304" pitchFamily="18" charset="0"/>
                <a:cs typeface="Times New Roman" panose="02020603050405020304" pitchFamily="18" charset="0"/>
              </a:rPr>
              <a:t>If created user has equal to root access we need to go below file and add the user below root.</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etc/</a:t>
            </a:r>
            <a:r>
              <a:rPr lang="en-IN" dirty="0" err="1">
                <a:latin typeface="Times New Roman" panose="02020603050405020304" pitchFamily="18" charset="0"/>
                <a:cs typeface="Times New Roman" panose="02020603050405020304" pitchFamily="18" charset="0"/>
              </a:rPr>
              <a:t>sudoers</a:t>
            </a:r>
            <a:r>
              <a:rPr lang="en-IN" dirty="0">
                <a:latin typeface="Times New Roman" panose="02020603050405020304" pitchFamily="18" charset="0"/>
                <a:cs typeface="Times New Roman" panose="02020603050405020304" pitchFamily="18" charset="0"/>
              </a:rPr>
              <a:t> File</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ALL means the rule applies to all hosts using the same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sudoers</a:t>
            </a:r>
            <a:r>
              <a:rPr lang="en-US" dirty="0">
                <a:latin typeface="Times New Roman" panose="02020603050405020304" pitchFamily="18" charset="0"/>
                <a:cs typeface="Times New Roman" panose="02020603050405020304" pitchFamily="18" charset="0"/>
              </a:rPr>
              <a:t> file. Nowadays, this means the current host since the same file is not shared across other machines.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 (ALL) ALL tells us that </a:t>
            </a:r>
            <a:r>
              <a:rPr lang="en-US" dirty="0" err="1">
                <a:latin typeface="Times New Roman" panose="02020603050405020304" pitchFamily="18" charset="0"/>
                <a:cs typeface="Times New Roman" panose="02020603050405020304" pitchFamily="18" charset="0"/>
              </a:rPr>
              <a:t>pluralsight</a:t>
            </a:r>
            <a:r>
              <a:rPr lang="en-US" dirty="0">
                <a:latin typeface="Times New Roman" panose="02020603050405020304" pitchFamily="18" charset="0"/>
                <a:cs typeface="Times New Roman" panose="02020603050405020304" pitchFamily="18" charset="0"/>
              </a:rPr>
              <a:t> will be allowed to run all commands as any user. Functionally speaking, this is equivalent to (root) ALL.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5804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867930"/>
          </a:xfrm>
        </p:spPr>
        <p:txBody>
          <a:bodyPr/>
          <a:lstStyle/>
          <a:p>
            <a:r>
              <a:rPr lang="en-IN" dirty="0" smtClean="0">
                <a:latin typeface="Times New Roman" panose="02020603050405020304" pitchFamily="18" charset="0"/>
                <a:cs typeface="Times New Roman" panose="02020603050405020304" pitchFamily="18" charset="0"/>
              </a:rPr>
              <a:t>5. Permissions </a:t>
            </a:r>
            <a:r>
              <a:rPr lang="en-IN" dirty="0">
                <a:latin typeface="Times New Roman" panose="02020603050405020304" pitchFamily="18" charset="0"/>
                <a:cs typeface="Times New Roman" panose="02020603050405020304" pitchFamily="18" charset="0"/>
              </a:rPr>
              <a:t>in Linux</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Linux is a multi-user operating system, so it has security to prevent people from accessing each other’s confidential files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When you execute an “</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command, you are not given any information about the security of the files, because by default “</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only lists the names of files. You can get more information by using an “option” with the “</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command. All options start with a ‘-‘. For example, to execute “</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with the “long listing” option, you would type </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-l</a:t>
            </a:r>
          </a:p>
          <a:p>
            <a:pPr fontAlgn="base"/>
            <a:r>
              <a:rPr lang="en-US" dirty="0">
                <a:latin typeface="Times New Roman" panose="02020603050405020304" pitchFamily="18" charset="0"/>
                <a:cs typeface="Times New Roman" panose="02020603050405020304" pitchFamily="18" charset="0"/>
              </a:rPr>
              <a:t>When you do so, each file will be listed on a separate line in long format.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8199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04801"/>
            <a:ext cx="11209954" cy="5966890"/>
          </a:xfrm>
        </p:spPr>
        <p:txBody>
          <a:bodyPr>
            <a:normAutofit/>
          </a:bodyPr>
          <a:lstStyle/>
          <a:p>
            <a:pPr fontAlgn="base"/>
            <a:r>
              <a:rPr lang="en-US" dirty="0">
                <a:latin typeface="Times New Roman" panose="02020603050405020304" pitchFamily="18" charset="0"/>
                <a:cs typeface="Times New Roman" panose="02020603050405020304" pitchFamily="18" charset="0"/>
              </a:rPr>
              <a:t>There’s a lot of information in those lines.</a:t>
            </a:r>
          </a:p>
          <a:p>
            <a:pPr fontAlgn="base"/>
            <a:r>
              <a:rPr lang="en-US" dirty="0">
                <a:latin typeface="Times New Roman" panose="02020603050405020304" pitchFamily="18" charset="0"/>
                <a:cs typeface="Times New Roman" panose="02020603050405020304" pitchFamily="18" charset="0"/>
              </a:rPr>
              <a:t>The first character will almost always be either a ‘-‘, which means it’s a file, or a ‘d’, which means it’s a directory.</a:t>
            </a:r>
          </a:p>
          <a:p>
            <a:pPr fontAlgn="base"/>
            <a:r>
              <a:rPr lang="en-US" dirty="0">
                <a:latin typeface="Times New Roman" panose="02020603050405020304" pitchFamily="18" charset="0"/>
                <a:cs typeface="Times New Roman" panose="02020603050405020304" pitchFamily="18" charset="0"/>
              </a:rPr>
              <a:t>The next nine characters (</a:t>
            </a:r>
            <a:r>
              <a:rPr lang="en-US" dirty="0" err="1">
                <a:latin typeface="Times New Roman" panose="02020603050405020304" pitchFamily="18" charset="0"/>
                <a:cs typeface="Times New Roman" panose="02020603050405020304" pitchFamily="18" charset="0"/>
              </a:rPr>
              <a:t>rw</a:t>
            </a:r>
            <a:r>
              <a:rPr lang="en-US" dirty="0">
                <a:latin typeface="Times New Roman" panose="02020603050405020304" pitchFamily="18" charset="0"/>
                <a:cs typeface="Times New Roman" panose="02020603050405020304" pitchFamily="18" charset="0"/>
              </a:rPr>
              <a:t>-r–r–) show the security; we’ll talk about them later.</a:t>
            </a:r>
          </a:p>
          <a:p>
            <a:pPr fontAlgn="base"/>
            <a:r>
              <a:rPr lang="en-US" dirty="0">
                <a:latin typeface="Times New Roman" panose="02020603050405020304" pitchFamily="18" charset="0"/>
                <a:cs typeface="Times New Roman" panose="02020603050405020304" pitchFamily="18" charset="0"/>
              </a:rPr>
              <a:t>The next column shows the owner of the file. In this case it is me, my </a:t>
            </a:r>
            <a:r>
              <a:rPr lang="en-US" dirty="0" err="1">
                <a:latin typeface="Times New Roman" panose="02020603050405020304" pitchFamily="18" charset="0"/>
                <a:cs typeface="Times New Roman" panose="02020603050405020304" pitchFamily="18" charset="0"/>
              </a:rPr>
              <a:t>userID</a:t>
            </a:r>
            <a:r>
              <a:rPr lang="en-US" dirty="0">
                <a:latin typeface="Times New Roman" panose="02020603050405020304" pitchFamily="18" charset="0"/>
                <a:cs typeface="Times New Roman" panose="02020603050405020304" pitchFamily="18" charset="0"/>
              </a:rPr>
              <a:t> is “aditya314”.</a:t>
            </a:r>
          </a:p>
          <a:p>
            <a:pPr fontAlgn="base"/>
            <a:r>
              <a:rPr lang="en-US" dirty="0">
                <a:latin typeface="Times New Roman" panose="02020603050405020304" pitchFamily="18" charset="0"/>
                <a:cs typeface="Times New Roman" panose="02020603050405020304" pitchFamily="18" charset="0"/>
              </a:rPr>
              <a:t>The next column shows the group owner of the file. In my case I want to give the “aditya314” group of people special access to these files.</a:t>
            </a:r>
          </a:p>
          <a:p>
            <a:pPr fontAlgn="base"/>
            <a:r>
              <a:rPr lang="en-US" dirty="0">
                <a:latin typeface="Times New Roman" panose="02020603050405020304" pitchFamily="18" charset="0"/>
                <a:cs typeface="Times New Roman" panose="02020603050405020304" pitchFamily="18" charset="0"/>
              </a:rPr>
              <a:t>The next column shows the size of the file in bytes.</a:t>
            </a:r>
          </a:p>
          <a:p>
            <a:pPr fontAlgn="base"/>
            <a:r>
              <a:rPr lang="en-US" dirty="0">
                <a:latin typeface="Times New Roman" panose="02020603050405020304" pitchFamily="18" charset="0"/>
                <a:cs typeface="Times New Roman" panose="02020603050405020304" pitchFamily="18" charset="0"/>
              </a:rPr>
              <a:t>The next column shows the date and time the file was last modified.</a:t>
            </a:r>
          </a:p>
          <a:p>
            <a:pPr fontAlgn="base"/>
            <a:r>
              <a:rPr lang="en-US" dirty="0">
                <a:latin typeface="Times New Roman" panose="02020603050405020304" pitchFamily="18" charset="0"/>
                <a:cs typeface="Times New Roman" panose="02020603050405020304" pitchFamily="18" charset="0"/>
              </a:rPr>
              <a:t>And, of course, the final column gives the filename.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7856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978729"/>
          </a:xfrm>
        </p:spPr>
        <p:txBody>
          <a:bodyPr/>
          <a:lstStyle/>
          <a:p>
            <a:r>
              <a:rPr lang="en-IN" sz="3200" b="1" dirty="0" smtClean="0">
                <a:latin typeface="Times New Roman" panose="02020603050405020304" pitchFamily="18" charset="0"/>
                <a:cs typeface="Times New Roman" panose="02020603050405020304" pitchFamily="18" charset="0"/>
              </a:rPr>
              <a:t>6. Understanding </a:t>
            </a:r>
            <a:r>
              <a:rPr lang="en-IN" sz="3200" b="1" dirty="0">
                <a:latin typeface="Times New Roman" panose="02020603050405020304" pitchFamily="18" charset="0"/>
                <a:cs typeface="Times New Roman" panose="02020603050405020304" pitchFamily="18" charset="0"/>
              </a:rPr>
              <a:t>the security permissions</a:t>
            </a:r>
            <a:br>
              <a:rPr lang="en-IN"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379" y="935729"/>
            <a:ext cx="11628009" cy="5335961"/>
          </a:xfrm>
        </p:spPr>
        <p:txBody>
          <a:bodyPr>
            <a:normAutofit lnSpcReduction="10000"/>
          </a:bodyPr>
          <a:lstStyle/>
          <a:p>
            <a:r>
              <a:rPr lang="en-US" dirty="0">
                <a:latin typeface="Times New Roman" panose="02020603050405020304" pitchFamily="18" charset="0"/>
                <a:cs typeface="Times New Roman" panose="02020603050405020304" pitchFamily="18" charset="0"/>
              </a:rPr>
              <a:t>First, you must think of those nine characters as three sets of three characters (see the box at the bottom). Each of the three “</a:t>
            </a:r>
            <a:r>
              <a:rPr lang="en-US" dirty="0" err="1">
                <a:latin typeface="Times New Roman" panose="02020603050405020304" pitchFamily="18" charset="0"/>
                <a:cs typeface="Times New Roman" panose="02020603050405020304" pitchFamily="18" charset="0"/>
              </a:rPr>
              <a:t>rwx</a:t>
            </a:r>
            <a:r>
              <a:rPr lang="en-US" dirty="0">
                <a:latin typeface="Times New Roman" panose="02020603050405020304" pitchFamily="18" charset="0"/>
                <a:cs typeface="Times New Roman" panose="02020603050405020304" pitchFamily="18" charset="0"/>
              </a:rPr>
              <a:t>” characters refers to a different operation you can perform on the file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a:t>
            </a:r>
          </a:p>
          <a:p>
            <a:r>
              <a:rPr lang="en-US" dirty="0" err="1">
                <a:latin typeface="Times New Roman" panose="02020603050405020304" pitchFamily="18" charset="0"/>
                <a:cs typeface="Times New Roman" panose="02020603050405020304" pitchFamily="18" charset="0"/>
              </a:rPr>
              <a:t>rwx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rwx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rwx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user    group   </a:t>
            </a:r>
            <a:r>
              <a:rPr lang="en-US" dirty="0" smtClean="0">
                <a:latin typeface="Times New Roman" panose="02020603050405020304" pitchFamily="18" charset="0"/>
                <a:cs typeface="Times New Roman" panose="02020603050405020304" pitchFamily="18" charset="0"/>
              </a:rPr>
              <a:t>other</a:t>
            </a:r>
          </a:p>
          <a:p>
            <a:pPr fontAlgn="base"/>
            <a:r>
              <a:rPr lang="en-US" b="1" dirty="0">
                <a:latin typeface="Times New Roman" panose="02020603050405020304" pitchFamily="18" charset="0"/>
                <a:cs typeface="Times New Roman" panose="02020603050405020304" pitchFamily="18" charset="0"/>
              </a:rPr>
              <a:t>Read, write, execute and –</a:t>
            </a:r>
          </a:p>
          <a:p>
            <a:pPr fontAlgn="base"/>
            <a:r>
              <a:rPr lang="en-US" dirty="0">
                <a:latin typeface="Times New Roman" panose="02020603050405020304" pitchFamily="18" charset="0"/>
                <a:cs typeface="Times New Roman" panose="02020603050405020304" pitchFamily="18" charset="0"/>
              </a:rPr>
              <a:t>The ‘r’ means you can “read” the file’s contents.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‘w’ means you can “write”, or modify, the file’s contents.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‘x’ means you can “execute” the file. This permission is given only if the file is a program.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any of the “</a:t>
            </a:r>
            <a:r>
              <a:rPr lang="en-US" dirty="0" err="1">
                <a:latin typeface="Times New Roman" panose="02020603050405020304" pitchFamily="18" charset="0"/>
                <a:cs typeface="Times New Roman" panose="02020603050405020304" pitchFamily="18" charset="0"/>
              </a:rPr>
              <a:t>rwx</a:t>
            </a:r>
            <a:r>
              <a:rPr lang="en-US" dirty="0">
                <a:latin typeface="Times New Roman" panose="02020603050405020304" pitchFamily="18" charset="0"/>
                <a:cs typeface="Times New Roman" panose="02020603050405020304" pitchFamily="18" charset="0"/>
              </a:rPr>
              <a:t>” characters is replaced by a ‘-‘, then that permission has been revoked.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9190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44379"/>
            <a:ext cx="11209954" cy="6127311"/>
          </a:xfrm>
        </p:spPr>
        <p:txBody>
          <a:bodyPr/>
          <a:lstStyle/>
          <a:p>
            <a:pPr fontAlgn="base"/>
            <a:r>
              <a:rPr lang="en-US" b="1" dirty="0">
                <a:latin typeface="Times New Roman" panose="02020603050405020304" pitchFamily="18" charset="0"/>
                <a:cs typeface="Times New Roman" panose="02020603050405020304" pitchFamily="18" charset="0"/>
              </a:rPr>
              <a:t>User, group and others</a:t>
            </a:r>
          </a:p>
          <a:p>
            <a:pPr fontAlgn="base"/>
            <a:r>
              <a:rPr lang="en-US" dirty="0">
                <a:latin typeface="Times New Roman" panose="02020603050405020304" pitchFamily="18" charset="0"/>
                <a:cs typeface="Times New Roman" panose="02020603050405020304" pitchFamily="18" charset="0"/>
              </a:rPr>
              <a:t>user – The user permissions apply only the owner of the file or directory, they will not impact the actions of other users</a:t>
            </a:r>
            <a:r>
              <a:rPr lang="en-US" dirty="0" smtClean="0">
                <a:latin typeface="Times New Roman" panose="02020603050405020304" pitchFamily="18" charset="0"/>
                <a:cs typeface="Times New Roman" panose="02020603050405020304" pitchFamily="18" charset="0"/>
              </a:rPr>
              <a:t>.</a:t>
            </a:r>
          </a:p>
          <a:p>
            <a:pPr fontAlgn="base"/>
            <a:r>
              <a:rPr lang="en-US" dirty="0" smtClean="0">
                <a:latin typeface="Times New Roman" panose="02020603050405020304" pitchFamily="18" charset="0"/>
                <a:cs typeface="Times New Roman" panose="02020603050405020304" pitchFamily="18" charset="0"/>
              </a:rPr>
              <a:t>group </a:t>
            </a:r>
            <a:r>
              <a:rPr lang="en-US" dirty="0">
                <a:latin typeface="Times New Roman" panose="02020603050405020304" pitchFamily="18" charset="0"/>
                <a:cs typeface="Times New Roman" panose="02020603050405020304" pitchFamily="18" charset="0"/>
              </a:rPr>
              <a:t>– The group permissions apply only to the group that has been assigned to the file or directory, they will not effect the actions of other users.</a:t>
            </a:r>
            <a:br>
              <a:rPr lang="en-US" dirty="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others </a:t>
            </a:r>
            <a:r>
              <a:rPr lang="en-US" dirty="0">
                <a:latin typeface="Times New Roman" panose="02020603050405020304" pitchFamily="18" charset="0"/>
                <a:cs typeface="Times New Roman" panose="02020603050405020304" pitchFamily="18" charset="0"/>
              </a:rPr>
              <a:t>– The others permissions apply to all other users on the system, this is the permission group that you want to watch the most</a:t>
            </a:r>
            <a:r>
              <a:rPr lang="en-US" dirty="0" smtClean="0">
                <a:latin typeface="Times New Roman" panose="02020603050405020304" pitchFamily="18" charset="0"/>
                <a:cs typeface="Times New Roman" panose="02020603050405020304" pitchFamily="18" charset="0"/>
              </a:rPr>
              <a:t>.</a:t>
            </a:r>
          </a:p>
          <a:p>
            <a:pPr fontAlgn="base"/>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69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0E826CB-A36D-4FCA-8198-D60F7296E752}"/>
              </a:ext>
            </a:extLst>
          </p:cNvPr>
          <p:cNvSpPr>
            <a:spLocks noGrp="1"/>
          </p:cNvSpPr>
          <p:nvPr>
            <p:ph type="title"/>
          </p:nvPr>
        </p:nvSpPr>
        <p:spPr>
          <a:xfrm>
            <a:off x="562434" y="67799"/>
            <a:ext cx="10515600" cy="867930"/>
          </a:xfrm>
        </p:spPr>
        <p:txBody>
          <a:bodyPr/>
          <a:lstStyle/>
          <a:p>
            <a:r>
              <a:rPr lang="en-IN" b="1" dirty="0" smtClean="0">
                <a:latin typeface="Times New Roman" panose="02020603050405020304" pitchFamily="18" charset="0"/>
                <a:cs typeface="Times New Roman" panose="02020603050405020304" pitchFamily="18" charset="0"/>
              </a:rPr>
              <a:t>1. Linux </a:t>
            </a:r>
            <a:r>
              <a:rPr lang="en-IN" b="1" dirty="0">
                <a:latin typeface="Times New Roman" panose="02020603050405020304" pitchFamily="18" charset="0"/>
                <a:cs typeface="Times New Roman" panose="02020603050405020304" pitchFamily="18" charset="0"/>
              </a:rPr>
              <a:t>Operating System</a:t>
            </a:r>
            <a:r>
              <a:rPr lang="en-IN" b="1" dirty="0"/>
              <a:t/>
            </a:r>
            <a:br>
              <a:rPr lang="en-IN" b="1" dirty="0"/>
            </a:br>
            <a:endParaRPr lang="en-US" dirty="0">
              <a:latin typeface="Calibri Light" panose="020F0302020204030204" pitchFamily="34" charset="0"/>
              <a:cs typeface="Calibri Light" panose="020F0302020204030204" pitchFamily="34" charset="0"/>
            </a:endParaRPr>
          </a:p>
        </p:txBody>
      </p:sp>
      <p:sp>
        <p:nvSpPr>
          <p:cNvPr id="7" name="Content Placeholder 6">
            <a:extLst>
              <a:ext uri="{FF2B5EF4-FFF2-40B4-BE49-F238E27FC236}">
                <a16:creationId xmlns:a16="http://schemas.microsoft.com/office/drawing/2014/main" xmlns="" id="{41E3839E-608F-404E-BB9F-64EF7EB6E757}"/>
              </a:ext>
            </a:extLst>
          </p:cNvPr>
          <p:cNvSpPr>
            <a:spLocks noGrp="1"/>
          </p:cNvSpPr>
          <p:nvPr>
            <p:ph idx="1"/>
          </p:nvPr>
        </p:nvSpPr>
        <p:spPr/>
        <p:txBody>
          <a:bodyPr>
            <a:noAutofit/>
          </a:bodyPr>
          <a:lstStyle/>
          <a:p>
            <a:pPr algn="just" fontAlgn="base"/>
            <a:r>
              <a:rPr lang="en-US" dirty="0" smtClean="0">
                <a:solidFill>
                  <a:srgbClr val="333333"/>
                </a:solidFill>
                <a:latin typeface="Times New Roman" panose="02020603050405020304" pitchFamily="18" charset="0"/>
                <a:cs typeface="Times New Roman" panose="02020603050405020304" pitchFamily="18" charset="0"/>
              </a:rPr>
              <a:t>Operating </a:t>
            </a:r>
            <a:r>
              <a:rPr lang="en-US" dirty="0">
                <a:solidFill>
                  <a:srgbClr val="333333"/>
                </a:solidFill>
                <a:latin typeface="Times New Roman" panose="02020603050405020304" pitchFamily="18" charset="0"/>
                <a:cs typeface="Times New Roman" panose="02020603050405020304" pitchFamily="18" charset="0"/>
              </a:rPr>
              <a:t>System:-</a:t>
            </a:r>
          </a:p>
          <a:p>
            <a:pPr algn="just" fontAlgn="base"/>
            <a:r>
              <a:rPr lang="en-US" dirty="0" smtClean="0">
                <a:latin typeface="Times New Roman" panose="02020603050405020304" pitchFamily="18" charset="0"/>
                <a:cs typeface="Times New Roman" panose="02020603050405020304" pitchFamily="18" charset="0"/>
              </a:rPr>
              <a:t>An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cs typeface="Times New Roman" panose="02020603050405020304" pitchFamily="18" charset="0"/>
              </a:rPr>
              <a:t> is a program that manages the computer hardware. it act as an intermediate between a users of a computer and the computer hardware. It controls and coordinates the use of the hardware among the various application programs for the various users.</a:t>
            </a:r>
            <a:endParaRPr lang="en-US" dirty="0">
              <a:solidFill>
                <a:srgbClr val="333333"/>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Linux </a:t>
            </a:r>
            <a:r>
              <a:rPr lang="en-US" dirty="0">
                <a:latin typeface="Times New Roman" panose="02020603050405020304" pitchFamily="18" charset="0"/>
                <a:cs typeface="Times New Roman" panose="02020603050405020304" pitchFamily="18" charset="0"/>
              </a:rPr>
              <a:t>operating system is one of the popular versions of the UNIX operating system, which is designed to offer a free or low cost operating system for personal computer users. It gained the reputation as a fast performing and very efficient system</a:t>
            </a:r>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is a remarkably complete operating system, including a GUI (graphical user interface), TCP/IP, the </a:t>
            </a:r>
            <a:r>
              <a:rPr lang="en-US" dirty="0" err="1">
                <a:latin typeface="Times New Roman" panose="02020603050405020304" pitchFamily="18" charset="0"/>
                <a:cs typeface="Times New Roman" panose="02020603050405020304" pitchFamily="18" charset="0"/>
              </a:rPr>
              <a:t>Emacs</a:t>
            </a:r>
            <a:r>
              <a:rPr lang="en-US" dirty="0">
                <a:latin typeface="Times New Roman" panose="02020603050405020304" pitchFamily="18" charset="0"/>
                <a:cs typeface="Times New Roman" panose="02020603050405020304" pitchFamily="18" charset="0"/>
              </a:rPr>
              <a:t> editor</a:t>
            </a:r>
            <a:r>
              <a:rPr lang="en-US" dirty="0" smtClean="0">
                <a:latin typeface="Times New Roman" panose="02020603050405020304" pitchFamily="18" charset="0"/>
                <a:cs typeface="Times New Roman" panose="02020603050405020304" pitchFamily="18" charset="0"/>
              </a:rPr>
              <a:t>, can </a:t>
            </a:r>
            <a:r>
              <a:rPr lang="en-US" dirty="0">
                <a:latin typeface="Times New Roman" panose="02020603050405020304" pitchFamily="18" charset="0"/>
                <a:cs typeface="Times New Roman" panose="02020603050405020304" pitchFamily="18" charset="0"/>
              </a:rPr>
              <a:t>X Window System, etc</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321627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867930"/>
          </a:xfrm>
        </p:spPr>
        <p:txBody>
          <a:bodyPr/>
          <a:lstStyle/>
          <a:p>
            <a:r>
              <a:rPr lang="en-IN" b="1" dirty="0">
                <a:latin typeface="Times New Roman" panose="02020603050405020304" pitchFamily="18" charset="0"/>
                <a:cs typeface="Times New Roman" panose="02020603050405020304" pitchFamily="18" charset="0"/>
              </a:rPr>
              <a:t>Changing security permissions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US" dirty="0">
                <a:latin typeface="Times New Roman" panose="02020603050405020304" pitchFamily="18" charset="0"/>
                <a:cs typeface="Times New Roman" panose="02020603050405020304" pitchFamily="18" charset="0"/>
              </a:rPr>
              <a:t>The command you use to change the security permissions on files is called “</a:t>
            </a:r>
            <a:r>
              <a:rPr lang="en-US" dirty="0" err="1">
                <a:latin typeface="Times New Roman" panose="02020603050405020304" pitchFamily="18" charset="0"/>
                <a:cs typeface="Times New Roman" panose="02020603050405020304" pitchFamily="18" charset="0"/>
              </a:rPr>
              <a:t>chmod</a:t>
            </a:r>
            <a:r>
              <a:rPr lang="en-US" dirty="0">
                <a:latin typeface="Times New Roman" panose="02020603050405020304" pitchFamily="18" charset="0"/>
                <a:cs typeface="Times New Roman" panose="02020603050405020304" pitchFamily="18" charset="0"/>
              </a:rPr>
              <a:t>”, which stands for “change mode”, because the nine security characters are collectively called the security “mode” of the file.</a:t>
            </a:r>
          </a:p>
          <a:p>
            <a:pPr fontAlgn="base"/>
            <a:r>
              <a:rPr lang="en-US" dirty="0">
                <a:latin typeface="Times New Roman" panose="02020603050405020304" pitchFamily="18" charset="0"/>
                <a:cs typeface="Times New Roman" panose="02020603050405020304" pitchFamily="18" charset="0"/>
              </a:rPr>
              <a:t>The first argument you give to the “</a:t>
            </a:r>
            <a:r>
              <a:rPr lang="en-US" dirty="0" err="1">
                <a:latin typeface="Times New Roman" panose="02020603050405020304" pitchFamily="18" charset="0"/>
                <a:cs typeface="Times New Roman" panose="02020603050405020304" pitchFamily="18" charset="0"/>
              </a:rPr>
              <a:t>chmod</a:t>
            </a:r>
            <a:r>
              <a:rPr lang="en-US" dirty="0">
                <a:latin typeface="Times New Roman" panose="02020603050405020304" pitchFamily="18" charset="0"/>
                <a:cs typeface="Times New Roman" panose="02020603050405020304" pitchFamily="18" charset="0"/>
              </a:rPr>
              <a:t>” command is ‘u’, ‘g’, ‘o’. We use: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 for user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 for group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 for others,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you can also use a combination of them (</a:t>
            </a:r>
            <a:r>
              <a:rPr lang="en-US" dirty="0" err="1">
                <a:latin typeface="Times New Roman" panose="02020603050405020304" pitchFamily="18" charset="0"/>
                <a:cs typeface="Times New Roman" panose="02020603050405020304" pitchFamily="18" charset="0"/>
              </a:rPr>
              <a:t>u,g,o</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specifies which of the three groups you want to modify.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9152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44379"/>
            <a:ext cx="11209954" cy="6127311"/>
          </a:xfrm>
        </p:spPr>
        <p:txBody>
          <a:bodyPr/>
          <a:lstStyle/>
          <a:p>
            <a:pPr fontAlgn="base"/>
            <a:r>
              <a:rPr lang="en-US" dirty="0">
                <a:latin typeface="Times New Roman" panose="02020603050405020304" pitchFamily="18" charset="0"/>
                <a:cs typeface="Times New Roman" panose="02020603050405020304" pitchFamily="18" charset="0"/>
              </a:rPr>
              <a:t>After this use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 for adding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 for removing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a “=” for assigning a permission.</a:t>
            </a:r>
          </a:p>
          <a:p>
            <a:pPr fontAlgn="base"/>
            <a:r>
              <a:rPr lang="en-US" dirty="0">
                <a:latin typeface="Times New Roman" panose="02020603050405020304" pitchFamily="18" charset="0"/>
                <a:cs typeface="Times New Roman" panose="02020603050405020304" pitchFamily="18" charset="0"/>
              </a:rPr>
              <a:t>Then specify the permission </a:t>
            </a:r>
            <a:r>
              <a:rPr lang="en-US" dirty="0" err="1">
                <a:latin typeface="Times New Roman" panose="02020603050405020304" pitchFamily="18" charset="0"/>
                <a:cs typeface="Times New Roman" panose="02020603050405020304" pitchFamily="18" charset="0"/>
              </a:rPr>
              <a:t>r,w</a:t>
            </a:r>
            <a:r>
              <a:rPr lang="en-US" dirty="0">
                <a:latin typeface="Times New Roman" panose="02020603050405020304" pitchFamily="18" charset="0"/>
                <a:cs typeface="Times New Roman" panose="02020603050405020304" pitchFamily="18" charset="0"/>
              </a:rPr>
              <a:t> or x you want to change.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Here also you can use a combination of </a:t>
            </a:r>
            <a:r>
              <a:rPr lang="en-US" dirty="0" err="1">
                <a:latin typeface="Times New Roman" panose="02020603050405020304" pitchFamily="18" charset="0"/>
                <a:cs typeface="Times New Roman" panose="02020603050405020304" pitchFamily="18" charset="0"/>
              </a:rPr>
              <a:t>r,w,x</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specifies which of the three permissions “</a:t>
            </a:r>
            <a:r>
              <a:rPr lang="en-US" dirty="0" err="1">
                <a:latin typeface="Times New Roman" panose="02020603050405020304" pitchFamily="18" charset="0"/>
                <a:cs typeface="Times New Roman" panose="02020603050405020304" pitchFamily="18" charset="0"/>
              </a:rPr>
              <a:t>rwx</a:t>
            </a:r>
            <a:r>
              <a:rPr lang="en-US" dirty="0">
                <a:latin typeface="Times New Roman" panose="02020603050405020304" pitchFamily="18" charset="0"/>
                <a:cs typeface="Times New Roman" panose="02020603050405020304" pitchFamily="18" charset="0"/>
              </a:rPr>
              <a:t>” you want to modify</a:t>
            </a:r>
          </a:p>
          <a:p>
            <a:pPr fontAlgn="base"/>
            <a:r>
              <a:rPr lang="en-US" dirty="0">
                <a:latin typeface="Times New Roman" panose="02020603050405020304" pitchFamily="18" charset="0"/>
                <a:cs typeface="Times New Roman" panose="02020603050405020304" pitchFamily="18" charset="0"/>
              </a:rPr>
              <a:t>use can use commas to modify more permissions</a:t>
            </a:r>
          </a:p>
          <a:p>
            <a:pPr fontAlgn="base"/>
            <a:r>
              <a:rPr lang="en-US" dirty="0">
                <a:latin typeface="Times New Roman" panose="02020603050405020304" pitchFamily="18" charset="0"/>
                <a:cs typeface="Times New Roman" panose="02020603050405020304" pitchFamily="18" charset="0"/>
              </a:rPr>
              <a:t>Finally, the name of the file whose permission you are changing</a:t>
            </a:r>
          </a:p>
          <a:p>
            <a:pPr fontAlgn="base"/>
            <a:r>
              <a:rPr lang="en-US" dirty="0">
                <a:latin typeface="Times New Roman" panose="02020603050405020304" pitchFamily="18" charset="0"/>
                <a:cs typeface="Times New Roman" panose="02020603050405020304" pitchFamily="18" charset="0"/>
              </a:rPr>
              <a:t>An example will make this clearer.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example, if you want to give “execute” permission to the world (“other”) for file “xyz.txt”, you would start by typing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54209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a:latin typeface="Times New Roman" panose="02020603050405020304" pitchFamily="18" charset="0"/>
                <a:cs typeface="Times New Roman" panose="02020603050405020304" pitchFamily="18" charset="0"/>
              </a:rPr>
              <a:t>chmod</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o</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Now you would type a ‘+’ to say that you are “adding” a permission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chmod</a:t>
            </a:r>
            <a:r>
              <a:rPr lang="en-IN" dirty="0">
                <a:latin typeface="Times New Roman" panose="02020603050405020304" pitchFamily="18" charset="0"/>
                <a:cs typeface="Times New Roman" panose="02020603050405020304" pitchFamily="18" charset="0"/>
              </a:rPr>
              <a:t> o</a:t>
            </a:r>
            <a:r>
              <a:rPr lang="en-IN"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Then you would type an ‘x’ to say that you are adding “execute” permission</a:t>
            </a:r>
            <a:r>
              <a:rPr lang="en-US" dirty="0" smtClean="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chmod</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o+x</a:t>
            </a:r>
            <a:endParaRPr lang="en-IN"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Finally, specify which file you are changing</a:t>
            </a:r>
            <a:r>
              <a:rPr lang="en-US" dirty="0" smtClean="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chmod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o+x</a:t>
            </a:r>
            <a:r>
              <a:rPr lang="en-IN" dirty="0">
                <a:latin typeface="Times New Roman" panose="02020603050405020304" pitchFamily="18" charset="0"/>
                <a:cs typeface="Times New Roman" panose="02020603050405020304" pitchFamily="18" charset="0"/>
              </a:rPr>
              <a:t> xyz.txt</a:t>
            </a:r>
          </a:p>
        </p:txBody>
      </p:sp>
    </p:spTree>
    <p:extLst>
      <p:ext uri="{BB962C8B-B14F-4D97-AF65-F5344CB8AC3E}">
        <p14:creationId xmlns:p14="http://schemas.microsoft.com/office/powerpoint/2010/main" xmlns="" val="127797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12295"/>
            <a:ext cx="11209954" cy="6159395"/>
          </a:xfrm>
        </p:spPr>
        <p:txBody>
          <a:bodyPr/>
          <a:lstStyle/>
          <a:p>
            <a:r>
              <a:rPr lang="en-US" dirty="0">
                <a:latin typeface="Times New Roman" panose="02020603050405020304" pitchFamily="18" charset="0"/>
                <a:cs typeface="Times New Roman" panose="02020603050405020304" pitchFamily="18" charset="0"/>
              </a:rPr>
              <a:t>You can also change multiple permissions at once. For example, if you want to take all permissions away from everyone, you would </a:t>
            </a:r>
            <a:r>
              <a:rPr lang="en-US" dirty="0" smtClean="0">
                <a:latin typeface="Times New Roman" panose="02020603050405020304" pitchFamily="18" charset="0"/>
                <a:cs typeface="Times New Roman" panose="02020603050405020304" pitchFamily="18" charset="0"/>
              </a:rPr>
              <a:t>type</a:t>
            </a:r>
          </a:p>
          <a:p>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chmod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ugo-rwx</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xyz.txt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code above revokes all the read(r), write(w) and execute(x) permission from all user(u), group(g) and others(o) for the file xyz.txt which results to this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The octal notations</a:t>
            </a:r>
          </a:p>
          <a:p>
            <a:pPr fontAlgn="base"/>
            <a:r>
              <a:rPr lang="en-US" dirty="0">
                <a:latin typeface="Times New Roman" panose="02020603050405020304" pitchFamily="18" charset="0"/>
                <a:cs typeface="Times New Roman" panose="02020603050405020304" pitchFamily="18" charset="0"/>
              </a:rPr>
              <a:t>You can also use octal notations like this.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83302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22947" y="1028325"/>
            <a:ext cx="9512969" cy="4907254"/>
          </a:xfrm>
        </p:spPr>
      </p:pic>
    </p:spTree>
    <p:extLst>
      <p:ext uri="{BB962C8B-B14F-4D97-AF65-F5344CB8AC3E}">
        <p14:creationId xmlns:p14="http://schemas.microsoft.com/office/powerpoint/2010/main" xmlns="" val="247494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263" y="336885"/>
            <a:ext cx="11291125" cy="5934806"/>
          </a:xfrm>
        </p:spPr>
        <p:txBody>
          <a:bodyPr/>
          <a:lstStyle/>
          <a:p>
            <a:pPr fontAlgn="base"/>
            <a:r>
              <a:rPr lang="en-US" dirty="0">
                <a:latin typeface="Times New Roman" panose="02020603050405020304" pitchFamily="18" charset="0"/>
                <a:cs typeface="Times New Roman" panose="02020603050405020304" pitchFamily="18" charset="0"/>
              </a:rPr>
              <a:t>Using the octal notations table instead of ‘r’, ‘w’ and ‘x’. Each digit octal </a:t>
            </a:r>
            <a:r>
              <a:rPr lang="en-US" dirty="0" err="1">
                <a:latin typeface="Times New Roman" panose="02020603050405020304" pitchFamily="18" charset="0"/>
                <a:cs typeface="Times New Roman" panose="02020603050405020304" pitchFamily="18" charset="0"/>
              </a:rPr>
              <a:t>notiation</a:t>
            </a:r>
            <a:r>
              <a:rPr lang="en-US" dirty="0">
                <a:latin typeface="Times New Roman" panose="02020603050405020304" pitchFamily="18" charset="0"/>
                <a:cs typeface="Times New Roman" panose="02020603050405020304" pitchFamily="18" charset="0"/>
              </a:rPr>
              <a:t> can be used of either of the group ‘</a:t>
            </a:r>
            <a:r>
              <a:rPr lang="en-US" dirty="0" err="1">
                <a:latin typeface="Times New Roman" panose="02020603050405020304" pitchFamily="18" charset="0"/>
                <a:cs typeface="Times New Roman" panose="02020603050405020304" pitchFamily="18" charset="0"/>
              </a:rPr>
              <a:t>u’,’g’,’o</a:t>
            </a:r>
            <a:r>
              <a:rPr lang="en-US" dirty="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So, the following work the same.</a:t>
            </a:r>
          </a:p>
          <a:p>
            <a:endParaRPr lang="en-US" dirty="0" smtClean="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chmod</a:t>
            </a:r>
            <a:r>
              <a:rPr lang="en-IN" dirty="0">
                <a:latin typeface="Times New Roman" panose="02020603050405020304" pitchFamily="18" charset="0"/>
                <a:cs typeface="Times New Roman" panose="02020603050405020304" pitchFamily="18" charset="0"/>
              </a:rPr>
              <a:t> 777 [</a:t>
            </a:r>
            <a:r>
              <a:rPr lang="en-IN" dirty="0" err="1">
                <a:latin typeface="Times New Roman" panose="02020603050405020304" pitchFamily="18" charset="0"/>
                <a:cs typeface="Times New Roman" panose="02020603050405020304" pitchFamily="18" charset="0"/>
              </a:rPr>
              <a:t>file_name</a:t>
            </a:r>
            <a:r>
              <a:rPr lang="en-IN"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Both of them provides full read write and execute permission (code=7) to all the group</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t>Same is the case with this</a:t>
            </a:r>
            <a:r>
              <a:rPr lang="en-US" dirty="0" smtClean="0"/>
              <a:t>..</a:t>
            </a:r>
          </a:p>
          <a:p>
            <a:r>
              <a:rPr lang="en-IN" dirty="0" err="1">
                <a:latin typeface="Times New Roman" panose="02020603050405020304" pitchFamily="18" charset="0"/>
                <a:cs typeface="Times New Roman" panose="02020603050405020304" pitchFamily="18" charset="0"/>
              </a:rPr>
              <a:t>chmod</a:t>
            </a:r>
            <a:r>
              <a:rPr lang="en-IN" dirty="0">
                <a:latin typeface="Times New Roman" panose="02020603050405020304" pitchFamily="18" charset="0"/>
                <a:cs typeface="Times New Roman" panose="02020603050405020304" pitchFamily="18" charset="0"/>
              </a:rPr>
              <a:t> u=</a:t>
            </a:r>
            <a:r>
              <a:rPr lang="en-IN" dirty="0" err="1">
                <a:latin typeface="Times New Roman" panose="02020603050405020304" pitchFamily="18" charset="0"/>
                <a:cs typeface="Times New Roman" panose="02020603050405020304" pitchFamily="18" charset="0"/>
              </a:rPr>
              <a:t>r,g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wx,o</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rx</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file_name</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chmod</a:t>
            </a:r>
            <a:r>
              <a:rPr lang="en-IN" dirty="0">
                <a:latin typeface="Times New Roman" panose="02020603050405020304" pitchFamily="18" charset="0"/>
                <a:cs typeface="Times New Roman" panose="02020603050405020304" pitchFamily="18" charset="0"/>
              </a:rPr>
              <a:t> 435 [</a:t>
            </a:r>
            <a:r>
              <a:rPr lang="en-IN" dirty="0" err="1">
                <a:latin typeface="Times New Roman" panose="02020603050405020304" pitchFamily="18" charset="0"/>
                <a:cs typeface="Times New Roman" panose="02020603050405020304" pitchFamily="18" charset="0"/>
              </a:rPr>
              <a:t>file_name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875828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04801"/>
            <a:ext cx="11209954" cy="5966890"/>
          </a:xfrm>
        </p:spPr>
        <p:txBody>
          <a:bodyPr/>
          <a:lstStyle/>
          <a:p>
            <a:r>
              <a:rPr lang="en-US" dirty="0">
                <a:latin typeface="Times New Roman" panose="02020603050405020304" pitchFamily="18" charset="0"/>
                <a:cs typeface="Times New Roman" panose="02020603050405020304" pitchFamily="18" charset="0"/>
              </a:rPr>
              <a:t>Both the codes give read (code=4) permission to user, write and execute (code=3) for group and read and execute (code=5) for others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And even this</a:t>
            </a:r>
            <a:r>
              <a:rPr lang="en-IN"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chmod</a:t>
            </a:r>
            <a:r>
              <a:rPr lang="en-US" dirty="0">
                <a:latin typeface="Times New Roman" panose="02020603050405020304" pitchFamily="18" charset="0"/>
                <a:cs typeface="Times New Roman" panose="02020603050405020304" pitchFamily="18" charset="0"/>
              </a:rPr>
              <a:t> 775 [</a:t>
            </a:r>
            <a:r>
              <a:rPr lang="en-US" dirty="0" err="1">
                <a:latin typeface="Times New Roman" panose="02020603050405020304" pitchFamily="18" charset="0"/>
                <a:cs typeface="Times New Roman" panose="02020603050405020304" pitchFamily="18" charset="0"/>
              </a:rPr>
              <a:t>file_name</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chmod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ug+rwx,o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file_name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Both the commands give all permissions (code=7) to user and group, read and execute (code=5) for others.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10943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0E826CB-A36D-4FCA-8198-D60F7296E752}"/>
              </a:ext>
            </a:extLst>
          </p:cNvPr>
          <p:cNvSpPr>
            <a:spLocks noGrp="1"/>
          </p:cNvSpPr>
          <p:nvPr>
            <p:ph type="title"/>
          </p:nvPr>
        </p:nvSpPr>
        <p:spPr>
          <a:xfrm>
            <a:off x="562434" y="176443"/>
            <a:ext cx="10515600" cy="590931"/>
          </a:xfrm>
        </p:spPr>
        <p:txBody>
          <a:bodyPr/>
          <a:lstStyle/>
          <a:p>
            <a:r>
              <a:rPr lang="en-IN" sz="3600" dirty="0" smtClean="0">
                <a:latin typeface="Times New Roman" panose="02020603050405020304" pitchFamily="18" charset="0"/>
                <a:cs typeface="Times New Roman" panose="02020603050405020304" pitchFamily="18" charset="0"/>
              </a:rPr>
              <a:t>7. Common </a:t>
            </a:r>
            <a:r>
              <a:rPr lang="en-IN" sz="3600" dirty="0">
                <a:latin typeface="Times New Roman" panose="02020603050405020304" pitchFamily="18" charset="0"/>
                <a:cs typeface="Times New Roman" panose="02020603050405020304" pitchFamily="18" charset="0"/>
              </a:rPr>
              <a:t>P</a:t>
            </a:r>
            <a:r>
              <a:rPr lang="en-IN" sz="3600" dirty="0" smtClean="0">
                <a:latin typeface="Times New Roman" panose="02020603050405020304" pitchFamily="18" charset="0"/>
                <a:cs typeface="Times New Roman" panose="02020603050405020304" pitchFamily="18" charset="0"/>
              </a:rPr>
              <a:t>ackages</a:t>
            </a:r>
            <a:endParaRPr lang="en-US" sz="36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41E3839E-608F-404E-BB9F-64EF7EB6E75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distributions, a “</a:t>
            </a:r>
            <a:r>
              <a:rPr lang="en-US" b="1" dirty="0">
                <a:latin typeface="Times New Roman" panose="02020603050405020304" pitchFamily="18" charset="0"/>
                <a:cs typeface="Times New Roman" panose="02020603050405020304" pitchFamily="18" charset="0"/>
              </a:rPr>
              <a:t>package</a:t>
            </a:r>
            <a:r>
              <a:rPr lang="en-US" dirty="0">
                <a:latin typeface="Times New Roman" panose="02020603050405020304" pitchFamily="18" charset="0"/>
                <a:cs typeface="Times New Roman" panose="02020603050405020304" pitchFamily="18" charset="0"/>
              </a:rPr>
              <a:t>” refers to a compressed file archive containing all of the files that come with a particular application. ... </a:t>
            </a:r>
            <a:r>
              <a:rPr lang="en-US" b="1" dirty="0">
                <a:latin typeface="Times New Roman" panose="02020603050405020304" pitchFamily="18" charset="0"/>
                <a:cs typeface="Times New Roman" panose="02020603050405020304" pitchFamily="18" charset="0"/>
              </a:rPr>
              <a:t>Common</a:t>
            </a:r>
            <a:r>
              <a:rPr lang="en-US" dirty="0">
                <a:latin typeface="Times New Roman" panose="02020603050405020304" pitchFamily="18" charset="0"/>
                <a:cs typeface="Times New Roman" panose="02020603050405020304" pitchFamily="18" charset="0"/>
              </a:rPr>
              <a:t> types of </a:t>
            </a:r>
            <a:r>
              <a:rPr lang="en-US" b="1" dirty="0">
                <a:latin typeface="Times New Roman" panose="02020603050405020304" pitchFamily="18" charset="0"/>
                <a:cs typeface="Times New Roman" panose="02020603050405020304" pitchFamily="18" charset="0"/>
              </a:rPr>
              <a:t>Linux packages</a:t>
            </a:r>
            <a:r>
              <a:rPr lang="en-US" dirty="0">
                <a:latin typeface="Times New Roman" panose="02020603050405020304" pitchFamily="18" charset="0"/>
                <a:cs typeface="Times New Roman" panose="02020603050405020304" pitchFamily="18" charset="0"/>
              </a:rPr>
              <a:t> include .deb, .rpm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tgz</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.zip</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DEB (Debian Software package)</a:t>
            </a:r>
          </a:p>
          <a:p>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file</a:t>
            </a:r>
            <a:r>
              <a:rPr lang="en-US" dirty="0">
                <a:latin typeface="Times New Roman" panose="02020603050405020304" pitchFamily="18" charset="0"/>
                <a:cs typeface="Times New Roman" panose="02020603050405020304" pitchFamily="18" charset="0"/>
              </a:rPr>
              <a:t> with the </a:t>
            </a:r>
            <a:r>
              <a:rPr lang="en-US" b="1" dirty="0">
                <a:latin typeface="Times New Roman" panose="02020603050405020304" pitchFamily="18" charset="0"/>
                <a:cs typeface="Times New Roman" panose="02020603050405020304" pitchFamily="18" charset="0"/>
              </a:rPr>
              <a:t>DEB file</a:t>
            </a:r>
            <a:r>
              <a:rPr lang="en-US" dirty="0">
                <a:latin typeface="Times New Roman" panose="02020603050405020304" pitchFamily="18" charset="0"/>
                <a:cs typeface="Times New Roman" panose="02020603050405020304" pitchFamily="18" charset="0"/>
              </a:rPr>
              <a:t> extension is a Debian Software </a:t>
            </a:r>
            <a:r>
              <a:rPr lang="en-US" b="1" dirty="0">
                <a:latin typeface="Times New Roman" panose="02020603050405020304" pitchFamily="18" charset="0"/>
                <a:cs typeface="Times New Roman" panose="02020603050405020304" pitchFamily="18" charset="0"/>
              </a:rPr>
              <a:t>Package file</a:t>
            </a:r>
            <a:r>
              <a:rPr lang="en-US" dirty="0">
                <a:latin typeface="Times New Roman" panose="02020603050405020304" pitchFamily="18" charset="0"/>
                <a:cs typeface="Times New Roman" panose="02020603050405020304" pitchFamily="18" charset="0"/>
              </a:rPr>
              <a:t>. They're used mainly in Unix-based operating systems, including Ubuntu and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Every </a:t>
            </a:r>
            <a:r>
              <a:rPr lang="en-US" b="1" dirty="0">
                <a:latin typeface="Times New Roman" panose="02020603050405020304" pitchFamily="18" charset="0"/>
                <a:cs typeface="Times New Roman" panose="02020603050405020304" pitchFamily="18" charset="0"/>
              </a:rPr>
              <a:t>DEB file</a:t>
            </a:r>
            <a:r>
              <a:rPr lang="en-US" dirty="0">
                <a:latin typeface="Times New Roman" panose="02020603050405020304" pitchFamily="18" charset="0"/>
                <a:cs typeface="Times New Roman" panose="02020603050405020304" pitchFamily="18" charset="0"/>
              </a:rPr>
              <a:t> consists of two TAR archives that make up the executable </a:t>
            </a:r>
            <a:r>
              <a:rPr lang="en-US" b="1" dirty="0">
                <a:latin typeface="Times New Roman" panose="02020603050405020304" pitchFamily="18" charset="0"/>
                <a:cs typeface="Times New Roman" panose="02020603050405020304" pitchFamily="18" charset="0"/>
              </a:rPr>
              <a:t>files</a:t>
            </a:r>
            <a:r>
              <a:rPr lang="en-US" dirty="0">
                <a:latin typeface="Times New Roman" panose="02020603050405020304" pitchFamily="18" charset="0"/>
                <a:cs typeface="Times New Roman" panose="02020603050405020304" pitchFamily="18" charset="0"/>
              </a:rPr>
              <a:t>, documentation, and libraries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File output comes .deb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60402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.DEB</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 if you have a .deb file:</a:t>
            </a:r>
          </a:p>
          <a:p>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install it using</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dpkg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/path/to/deb/file</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apt-get install -f</a:t>
            </a:r>
          </a:p>
          <a:p>
            <a:r>
              <a:rPr lang="en-US" dirty="0">
                <a:latin typeface="Times New Roman" panose="02020603050405020304" pitchFamily="18" charset="0"/>
                <a:cs typeface="Times New Roman" panose="02020603050405020304" pitchFamily="18" charset="0"/>
              </a:rPr>
              <a:t>You can install it using </a:t>
            </a:r>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apt install ./</a:t>
            </a:r>
            <a:r>
              <a:rPr lang="en-US" dirty="0" err="1">
                <a:latin typeface="Times New Roman" panose="02020603050405020304" pitchFamily="18" charset="0"/>
                <a:cs typeface="Times New Roman" panose="02020603050405020304" pitchFamily="18" charset="0"/>
              </a:rPr>
              <a:t>name.deb</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apt install /path/to/package/</a:t>
            </a:r>
            <a:r>
              <a:rPr lang="en-US" dirty="0" err="1">
                <a:latin typeface="Times New Roman" panose="02020603050405020304" pitchFamily="18" charset="0"/>
                <a:cs typeface="Times New Roman" panose="02020603050405020304" pitchFamily="18" charset="0"/>
              </a:rPr>
              <a:t>name.deb</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2. .RPM:- </a:t>
            </a:r>
            <a:r>
              <a:rPr lang="en-IN" b="1" dirty="0" smtClean="0">
                <a:latin typeface="Times New Roman" panose="02020603050405020304" pitchFamily="18" charset="0"/>
                <a:cs typeface="Times New Roman" panose="02020603050405020304" pitchFamily="18" charset="0"/>
              </a:rPr>
              <a:t>RPM</a:t>
            </a:r>
            <a:r>
              <a:rPr lang="en-IN" dirty="0">
                <a:latin typeface="Times New Roman" panose="02020603050405020304" pitchFamily="18" charset="0"/>
                <a:cs typeface="Times New Roman" panose="02020603050405020304" pitchFamily="18" charset="0"/>
              </a:rPr>
              <a:t> (Red Hat </a:t>
            </a:r>
            <a:r>
              <a:rPr lang="en-IN" b="1" dirty="0">
                <a:latin typeface="Times New Roman" panose="02020603050405020304" pitchFamily="18" charset="0"/>
                <a:cs typeface="Times New Roman" panose="02020603050405020304" pitchFamily="18" charset="0"/>
              </a:rPr>
              <a:t>Package</a:t>
            </a:r>
            <a:r>
              <a:rPr lang="en-IN" dirty="0">
                <a:latin typeface="Times New Roman" panose="02020603050405020304" pitchFamily="18" charset="0"/>
                <a:cs typeface="Times New Roman" panose="02020603050405020304" pitchFamily="18" charset="0"/>
              </a:rPr>
              <a:t> Manager) is an default open source and most popular </a:t>
            </a:r>
            <a:r>
              <a:rPr lang="en-IN" b="1" dirty="0">
                <a:latin typeface="Times New Roman" panose="02020603050405020304" pitchFamily="18" charset="0"/>
                <a:cs typeface="Times New Roman" panose="02020603050405020304" pitchFamily="18" charset="0"/>
              </a:rPr>
              <a:t>package</a:t>
            </a:r>
            <a:r>
              <a:rPr lang="en-IN" dirty="0">
                <a:latin typeface="Times New Roman" panose="02020603050405020304" pitchFamily="18" charset="0"/>
                <a:cs typeface="Times New Roman" panose="02020603050405020304" pitchFamily="18" charset="0"/>
              </a:rPr>
              <a:t> management utility for Red Hat based systems like (RHEL, </a:t>
            </a:r>
            <a:r>
              <a:rPr lang="en-IN" dirty="0" err="1">
                <a:latin typeface="Times New Roman" panose="02020603050405020304" pitchFamily="18" charset="0"/>
                <a:cs typeface="Times New Roman" panose="02020603050405020304" pitchFamily="18" charset="0"/>
              </a:rPr>
              <a:t>CentOS</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Fedora</a:t>
            </a:r>
            <a:r>
              <a:rPr lang="en-IN" dirty="0">
                <a:latin typeface="Times New Roman" panose="02020603050405020304" pitchFamily="18" charset="0"/>
                <a:cs typeface="Times New Roman" panose="02020603050405020304" pitchFamily="18" charset="0"/>
              </a:rPr>
              <a:t>). The tool allows system administrators and users to install, update, uninstall, query, verify and manage system software packages in </a:t>
            </a:r>
            <a:r>
              <a:rPr lang="en-IN" b="1" dirty="0">
                <a:latin typeface="Times New Roman" panose="02020603050405020304" pitchFamily="18" charset="0"/>
                <a:cs typeface="Times New Roman" panose="02020603050405020304" pitchFamily="18" charset="0"/>
              </a:rPr>
              <a:t>Unix</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Linux</a:t>
            </a:r>
            <a:r>
              <a:rPr lang="en-IN" dirty="0">
                <a:latin typeface="Times New Roman" panose="02020603050405020304" pitchFamily="18" charset="0"/>
                <a:cs typeface="Times New Roman" panose="02020603050405020304" pitchFamily="18" charset="0"/>
              </a:rPr>
              <a:t> operating systems</a:t>
            </a:r>
            <a:r>
              <a:rPr lang="en-US" dirty="0" smtClean="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42749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867930"/>
          </a:xfrm>
        </p:spPr>
        <p:txBody>
          <a:bodyPr/>
          <a:lstStyle/>
          <a:p>
            <a:r>
              <a:rPr lang="en-US" dirty="0"/>
              <a:t>There are five basic modes for RPM command</a:t>
            </a:r>
            <a:br>
              <a:rPr lang="en-US" dirty="0"/>
            </a:br>
            <a:endParaRPr lang="en-IN" dirty="0"/>
          </a:p>
        </p:txBody>
      </p:sp>
      <p:sp>
        <p:nvSpPr>
          <p:cNvPr id="3" name="Content Placeholder 2"/>
          <p:cNvSpPr>
            <a:spLocks noGrp="1"/>
          </p:cNvSpPr>
          <p:nvPr>
            <p:ph idx="1"/>
          </p:nvPr>
        </p:nvSpPr>
        <p:spPr/>
        <p:txBody>
          <a:bodyPr/>
          <a:lstStyle/>
          <a:p>
            <a:pPr fontAlgn="base"/>
            <a:r>
              <a:rPr lang="en-US" dirty="0"/>
              <a:t>Install : It is used to install any RPM package.</a:t>
            </a:r>
          </a:p>
          <a:p>
            <a:pPr fontAlgn="base"/>
            <a:r>
              <a:rPr lang="en-US" dirty="0"/>
              <a:t>Remove : It is used to erase, remove or un-install any RPM package.</a:t>
            </a:r>
          </a:p>
          <a:p>
            <a:pPr fontAlgn="base"/>
            <a:r>
              <a:rPr lang="en-US" dirty="0"/>
              <a:t>Upgrade : It is used to update the existing RPM package.</a:t>
            </a:r>
          </a:p>
          <a:p>
            <a:pPr fontAlgn="base"/>
            <a:r>
              <a:rPr lang="en-US" dirty="0"/>
              <a:t>Verify : It is used to verify an RPM packages.</a:t>
            </a:r>
          </a:p>
          <a:p>
            <a:pPr fontAlgn="base"/>
            <a:r>
              <a:rPr lang="en-US" dirty="0"/>
              <a:t>Query : It is used query any RPM package</a:t>
            </a:r>
            <a:r>
              <a:rPr lang="en-US" dirty="0" smtClean="0"/>
              <a:t>.</a:t>
            </a:r>
          </a:p>
          <a:p>
            <a:pPr marL="0" indent="0" fontAlgn="base">
              <a:buNone/>
            </a:pPr>
            <a:endParaRPr lang="en-US" dirty="0"/>
          </a:p>
          <a:p>
            <a:r>
              <a:rPr lang="en-US" dirty="0"/>
              <a:t>1. How to Check an RPM Signature </a:t>
            </a:r>
            <a:r>
              <a:rPr lang="en-US" dirty="0" smtClean="0"/>
              <a:t>Package</a:t>
            </a:r>
          </a:p>
          <a:p>
            <a:r>
              <a:rPr lang="en-US" dirty="0"/>
              <a:t>[</a:t>
            </a:r>
            <a:r>
              <a:rPr lang="en-US" dirty="0" err="1"/>
              <a:t>root@tecmint</a:t>
            </a:r>
            <a:r>
              <a:rPr lang="en-US" dirty="0"/>
              <a:t>]# rpm --</a:t>
            </a:r>
            <a:r>
              <a:rPr lang="en-US" dirty="0" err="1"/>
              <a:t>checksig</a:t>
            </a:r>
            <a:r>
              <a:rPr lang="en-US" dirty="0"/>
              <a:t> pidgin-2.7.9-5.el6.2.i686.rpm</a:t>
            </a:r>
          </a:p>
          <a:p>
            <a:endParaRPr lang="en-IN" dirty="0"/>
          </a:p>
        </p:txBody>
      </p:sp>
    </p:spTree>
    <p:extLst>
      <p:ext uri="{BB962C8B-B14F-4D97-AF65-F5344CB8AC3E}">
        <p14:creationId xmlns:p14="http://schemas.microsoft.com/office/powerpoint/2010/main" xmlns="" val="112967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4303C1-9E86-4889-92BD-A28DEBA03FDA}"/>
              </a:ext>
            </a:extLst>
          </p:cNvPr>
          <p:cNvSpPr>
            <a:spLocks noGrp="1"/>
          </p:cNvSpPr>
          <p:nvPr>
            <p:ph type="title"/>
          </p:nvPr>
        </p:nvSpPr>
        <p:spPr>
          <a:xfrm>
            <a:off x="562434" y="176443"/>
            <a:ext cx="10515600" cy="2419124"/>
          </a:xfrm>
        </p:spPr>
        <p:txBody>
          <a:bodyPr/>
          <a:lstStyle/>
          <a:p>
            <a:pPr fontAlgn="base"/>
            <a:r>
              <a:rPr lang="en-US" b="1" dirty="0"/>
              <a:t/>
            </a:r>
            <a:br>
              <a:rPr lang="en-US" b="1" dirty="0"/>
            </a:br>
            <a:r>
              <a:rPr lang="en-US" b="1" dirty="0">
                <a:latin typeface="Times New Roman" panose="02020603050405020304" pitchFamily="18" charset="0"/>
                <a:cs typeface="Times New Roman" panose="02020603050405020304" pitchFamily="18" charset="0"/>
              </a:rPr>
              <a:t>Linux System Architecture</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Linux Operating System’s architecture primarily has these components: the Kernel, Hardware </a:t>
            </a:r>
            <a:r>
              <a:rPr lang="en-US" dirty="0" smtClean="0">
                <a:latin typeface="Times New Roman" panose="02020603050405020304" pitchFamily="18" charset="0"/>
                <a:cs typeface="Times New Roman" panose="02020603050405020304" pitchFamily="18" charset="0"/>
              </a:rPr>
              <a:t>layer, System library, Shell </a:t>
            </a:r>
            <a:r>
              <a:rPr lang="en-US" dirty="0">
                <a:latin typeface="Times New Roman" panose="02020603050405020304" pitchFamily="18" charset="0"/>
                <a:cs typeface="Times New Roman" panose="02020603050405020304" pitchFamily="18" charset="0"/>
              </a:rPr>
              <a:t>and System utility.</a:t>
            </a:r>
            <a:br>
              <a:rPr lang="en-US" dirty="0">
                <a:latin typeface="Times New Roman" panose="02020603050405020304" pitchFamily="18" charset="0"/>
                <a:cs typeface="Times New Roman" panose="02020603050405020304" pitchFamily="18" charset="0"/>
              </a:rPr>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70810" y="2710546"/>
            <a:ext cx="6898847" cy="3762102"/>
          </a:xfrm>
          <a:prstGeom prst="rect">
            <a:avLst/>
          </a:prstGeom>
        </p:spPr>
      </p:pic>
    </p:spTree>
    <p:extLst>
      <p:ext uri="{BB962C8B-B14F-4D97-AF65-F5344CB8AC3E}">
        <p14:creationId xmlns:p14="http://schemas.microsoft.com/office/powerpoint/2010/main" xmlns="" val="2944392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
            <a:ext cx="11209954" cy="6271690"/>
          </a:xfrm>
        </p:spPr>
        <p:txBody>
          <a:bodyPr/>
          <a:lstStyle/>
          <a:p>
            <a:r>
              <a:rPr lang="en-US" dirty="0">
                <a:latin typeface="Times New Roman" panose="02020603050405020304" pitchFamily="18" charset="0"/>
                <a:cs typeface="Times New Roman" panose="02020603050405020304" pitchFamily="18" charset="0"/>
              </a:rPr>
              <a:t>How to Install an RPM Package</a:t>
            </a:r>
          </a:p>
          <a:p>
            <a:r>
              <a:rPr lang="en-US" dirty="0">
                <a:latin typeface="Times New Roman" panose="02020603050405020304" pitchFamily="18" charset="0"/>
                <a:cs typeface="Times New Roman" panose="02020603050405020304" pitchFamily="18" charset="0"/>
              </a:rPr>
              <a:t>For installing an rpm software package, use the following command with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option. For example, to install an rpm package called pidgin-2.7.9-5.el6.2.i686.rpm</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root@tecmint</a:t>
            </a:r>
            <a:r>
              <a:rPr lang="en-IN" dirty="0">
                <a:latin typeface="Times New Roman" panose="02020603050405020304" pitchFamily="18" charset="0"/>
                <a:cs typeface="Times New Roman" panose="02020603050405020304" pitchFamily="18" charset="0"/>
              </a:rPr>
              <a:t>]# rpm -</a:t>
            </a:r>
            <a:r>
              <a:rPr lang="en-IN" dirty="0" err="1">
                <a:latin typeface="Times New Roman" panose="02020603050405020304" pitchFamily="18" charset="0"/>
                <a:cs typeface="Times New Roman" panose="02020603050405020304" pitchFamily="18" charset="0"/>
              </a:rPr>
              <a:t>ivh</a:t>
            </a:r>
            <a:r>
              <a:rPr lang="en-IN" dirty="0">
                <a:latin typeface="Times New Roman" panose="02020603050405020304" pitchFamily="18" charset="0"/>
                <a:cs typeface="Times New Roman" panose="02020603050405020304" pitchFamily="18" charset="0"/>
              </a:rPr>
              <a:t> pidgin-2.7.9-5.el6.2.i686.rpm</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Preparing...                ########################################### [100%]</a:t>
            </a:r>
          </a:p>
          <a:p>
            <a:r>
              <a:rPr lang="en-IN" dirty="0">
                <a:latin typeface="Times New Roman" panose="02020603050405020304" pitchFamily="18" charset="0"/>
                <a:cs typeface="Times New Roman" panose="02020603050405020304" pitchFamily="18" charset="0"/>
              </a:rPr>
              <a:t>   1:pidgin                 ########################################### [100%]</a:t>
            </a:r>
          </a:p>
        </p:txBody>
      </p:sp>
    </p:spTree>
    <p:extLst>
      <p:ext uri="{BB962C8B-B14F-4D97-AF65-F5344CB8AC3E}">
        <p14:creationId xmlns:p14="http://schemas.microsoft.com/office/powerpoint/2010/main" xmlns="" val="3579822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8" y="342171"/>
            <a:ext cx="11209954" cy="5335961"/>
          </a:xfrm>
        </p:spPr>
        <p:txBody>
          <a:bodyPr/>
          <a:lstStyle/>
          <a:p>
            <a:pPr fontAlgn="base"/>
            <a:r>
              <a:rPr lang="en-US" dirty="0">
                <a:latin typeface="Times New Roman" panose="02020603050405020304" pitchFamily="18" charset="0"/>
                <a:cs typeface="Times New Roman" panose="02020603050405020304" pitchFamily="18" charset="0"/>
              </a:rPr>
              <a:t>RPM command and options</a:t>
            </a:r>
          </a:p>
          <a:p>
            <a:pPr fontAlgn="base"/>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install a package</a:t>
            </a:r>
          </a:p>
          <a:p>
            <a:pPr fontAlgn="base"/>
            <a:r>
              <a:rPr lang="en-US" dirty="0">
                <a:latin typeface="Times New Roman" panose="02020603050405020304" pitchFamily="18" charset="0"/>
                <a:cs typeface="Times New Roman" panose="02020603050405020304" pitchFamily="18" charset="0"/>
              </a:rPr>
              <a:t>-v : verbose for a nicer display</a:t>
            </a:r>
          </a:p>
          <a:p>
            <a:pPr fontAlgn="base"/>
            <a:r>
              <a:rPr lang="en-US" dirty="0">
                <a:latin typeface="Times New Roman" panose="02020603050405020304" pitchFamily="18" charset="0"/>
                <a:cs typeface="Times New Roman" panose="02020603050405020304" pitchFamily="18" charset="0"/>
              </a:rPr>
              <a:t>-h: print hash marks as the package archive is unpacked.</a:t>
            </a:r>
          </a:p>
          <a:p>
            <a:endParaRPr lang="en-US" dirty="0" smtClean="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How to check dependencies of RPM Package before Installing</a:t>
            </a:r>
          </a:p>
          <a:p>
            <a:pPr fontAlgn="base"/>
            <a:r>
              <a:rPr lang="en-US" dirty="0">
                <a:latin typeface="Times New Roman" panose="02020603050405020304" pitchFamily="18" charset="0"/>
                <a:cs typeface="Times New Roman" panose="02020603050405020304" pitchFamily="18" charset="0"/>
              </a:rPr>
              <a:t>Let’s say you would like to do a dependency check before installing or upgrading a package. For example, use the following command to check the dependencies of BitTorrent-5.2.2-1-Python2.4.noarch.rpm package. It will display the list of dependencies of package.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2292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92505"/>
            <a:ext cx="11209954" cy="6079185"/>
          </a:xfrm>
        </p:spPr>
        <p:txBody>
          <a:bodyPr/>
          <a:lstStyle/>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root@tecmint</a:t>
            </a:r>
            <a:r>
              <a:rPr lang="en-IN" dirty="0">
                <a:latin typeface="Times New Roman" panose="02020603050405020304" pitchFamily="18" charset="0"/>
                <a:cs typeface="Times New Roman" panose="02020603050405020304" pitchFamily="18" charset="0"/>
              </a:rPr>
              <a:t>]# rpm -</a:t>
            </a:r>
            <a:r>
              <a:rPr lang="en-IN" dirty="0" err="1">
                <a:latin typeface="Times New Roman" panose="02020603050405020304" pitchFamily="18" charset="0"/>
                <a:cs typeface="Times New Roman" panose="02020603050405020304" pitchFamily="18" charset="0"/>
              </a:rPr>
              <a:t>qpR</a:t>
            </a:r>
            <a:r>
              <a:rPr lang="en-IN" dirty="0">
                <a:latin typeface="Times New Roman" panose="02020603050405020304" pitchFamily="18" charset="0"/>
                <a:cs typeface="Times New Roman" panose="02020603050405020304" pitchFamily="18" charset="0"/>
              </a:rPr>
              <a:t> BitTorrent-5.2.2-1-Python2.4.noarch.rpm</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usr</a:t>
            </a:r>
            <a:r>
              <a:rPr lang="en-IN" dirty="0">
                <a:latin typeface="Times New Roman" panose="02020603050405020304" pitchFamily="18" charset="0"/>
                <a:cs typeface="Times New Roman" panose="02020603050405020304" pitchFamily="18" charset="0"/>
              </a:rPr>
              <a:t>/bin/python2.4</a:t>
            </a:r>
          </a:p>
          <a:p>
            <a:r>
              <a:rPr lang="en-IN" dirty="0">
                <a:latin typeface="Times New Roman" panose="02020603050405020304" pitchFamily="18" charset="0"/>
                <a:cs typeface="Times New Roman" panose="02020603050405020304" pitchFamily="18" charset="0"/>
              </a:rPr>
              <a:t>python &gt;= 2.3</a:t>
            </a:r>
          </a:p>
          <a:p>
            <a:r>
              <a:rPr lang="en-IN" dirty="0">
                <a:latin typeface="Times New Roman" panose="02020603050405020304" pitchFamily="18" charset="0"/>
                <a:cs typeface="Times New Roman" panose="02020603050405020304" pitchFamily="18" charset="0"/>
              </a:rPr>
              <a:t>python(</a:t>
            </a:r>
            <a:r>
              <a:rPr lang="en-IN" dirty="0" err="1">
                <a:latin typeface="Times New Roman" panose="02020603050405020304" pitchFamily="18" charset="0"/>
                <a:cs typeface="Times New Roman" panose="02020603050405020304" pitchFamily="18" charset="0"/>
              </a:rPr>
              <a:t>abi</a:t>
            </a:r>
            <a:r>
              <a:rPr lang="en-IN" dirty="0">
                <a:latin typeface="Times New Roman" panose="02020603050405020304" pitchFamily="18" charset="0"/>
                <a:cs typeface="Times New Roman" panose="02020603050405020304" pitchFamily="18" charset="0"/>
              </a:rPr>
              <a:t>) = 2.4</a:t>
            </a:r>
          </a:p>
          <a:p>
            <a:r>
              <a:rPr lang="en-IN" dirty="0">
                <a:latin typeface="Times New Roman" panose="02020603050405020304" pitchFamily="18" charset="0"/>
                <a:cs typeface="Times New Roman" panose="02020603050405020304" pitchFamily="18" charset="0"/>
              </a:rPr>
              <a:t>python-crypto &gt;= 2.0</a:t>
            </a:r>
          </a:p>
          <a:p>
            <a:r>
              <a:rPr lang="en-IN" dirty="0">
                <a:latin typeface="Times New Roman" panose="02020603050405020304" pitchFamily="18" charset="0"/>
                <a:cs typeface="Times New Roman" panose="02020603050405020304" pitchFamily="18" charset="0"/>
              </a:rPr>
              <a:t>python-</a:t>
            </a:r>
            <a:r>
              <a:rPr lang="en-IN" dirty="0" err="1">
                <a:latin typeface="Times New Roman" panose="02020603050405020304" pitchFamily="18" charset="0"/>
                <a:cs typeface="Times New Roman" panose="02020603050405020304" pitchFamily="18" charset="0"/>
              </a:rPr>
              <a:t>psyco</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python-twisted &gt;= 2.0</a:t>
            </a:r>
          </a:p>
          <a:p>
            <a:r>
              <a:rPr lang="en-IN" dirty="0">
                <a:latin typeface="Times New Roman" panose="02020603050405020304" pitchFamily="18" charset="0"/>
                <a:cs typeface="Times New Roman" panose="02020603050405020304" pitchFamily="18" charset="0"/>
              </a:rPr>
              <a:t>python-</a:t>
            </a:r>
            <a:r>
              <a:rPr lang="en-IN" dirty="0" err="1">
                <a:latin typeface="Times New Roman" panose="02020603050405020304" pitchFamily="18" charset="0"/>
                <a:cs typeface="Times New Roman" panose="02020603050405020304" pitchFamily="18" charset="0"/>
              </a:rPr>
              <a:t>zopeinterface</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rpmlib</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CompressedFileNames</a:t>
            </a:r>
            <a:r>
              <a:rPr lang="en-IN" dirty="0">
                <a:latin typeface="Times New Roman" panose="02020603050405020304" pitchFamily="18" charset="0"/>
                <a:cs typeface="Times New Roman" panose="02020603050405020304" pitchFamily="18" charset="0"/>
              </a:rPr>
              <a:t>) = 2.6</a:t>
            </a:r>
          </a:p>
        </p:txBody>
      </p:sp>
    </p:spTree>
    <p:extLst>
      <p:ext uri="{BB962C8B-B14F-4D97-AF65-F5344CB8AC3E}">
        <p14:creationId xmlns:p14="http://schemas.microsoft.com/office/powerpoint/2010/main" xmlns="" val="798228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60421"/>
            <a:ext cx="11209954" cy="6111269"/>
          </a:xfrm>
        </p:spPr>
        <p:txBody>
          <a:bodyPr>
            <a:normAutofit/>
          </a:bodyPr>
          <a:lstStyle/>
          <a:p>
            <a:pPr fontAlgn="base"/>
            <a:r>
              <a:rPr lang="en-US" dirty="0"/>
              <a:t>RPM command and options</a:t>
            </a:r>
          </a:p>
          <a:p>
            <a:pPr fontAlgn="base"/>
            <a:r>
              <a:rPr lang="en-US" dirty="0"/>
              <a:t>-q : Query a package</a:t>
            </a:r>
          </a:p>
          <a:p>
            <a:pPr fontAlgn="base"/>
            <a:r>
              <a:rPr lang="en-US" dirty="0"/>
              <a:t>-p : List capabilities this package provides.</a:t>
            </a:r>
          </a:p>
          <a:p>
            <a:pPr fontAlgn="base"/>
            <a:r>
              <a:rPr lang="en-US" dirty="0"/>
              <a:t>-R: List capabilities on which this package depends</a:t>
            </a:r>
            <a:r>
              <a:rPr lang="en-US" dirty="0" smtClean="0"/>
              <a:t>..</a:t>
            </a:r>
          </a:p>
          <a:p>
            <a:pPr fontAlgn="base"/>
            <a:endParaRPr lang="en-US" dirty="0"/>
          </a:p>
          <a:p>
            <a:pPr fontAlgn="base"/>
            <a:r>
              <a:rPr lang="en-US" dirty="0"/>
              <a:t>How to Install a RPM Package Without Dependencies</a:t>
            </a:r>
          </a:p>
          <a:p>
            <a:pPr fontAlgn="base"/>
            <a:r>
              <a:rPr lang="en-US" dirty="0"/>
              <a:t>If you know that all needed packages are already installed and RPM is just being stupid, you can ignore those dependencies by using the option –</a:t>
            </a:r>
            <a:r>
              <a:rPr lang="en-US" dirty="0" err="1"/>
              <a:t>nodeps</a:t>
            </a:r>
            <a:r>
              <a:rPr lang="en-US" dirty="0"/>
              <a:t> (no dependencies check) before installing the package.</a:t>
            </a:r>
          </a:p>
          <a:p>
            <a:r>
              <a:rPr lang="en-IN" dirty="0"/>
              <a:t>[</a:t>
            </a:r>
            <a:r>
              <a:rPr lang="en-IN" dirty="0" err="1"/>
              <a:t>root@tecmint</a:t>
            </a:r>
            <a:r>
              <a:rPr lang="en-IN" dirty="0"/>
              <a:t>]# rpm -</a:t>
            </a:r>
            <a:r>
              <a:rPr lang="en-IN" dirty="0" err="1"/>
              <a:t>ivh</a:t>
            </a:r>
            <a:r>
              <a:rPr lang="en-IN" dirty="0"/>
              <a:t> --</a:t>
            </a:r>
            <a:r>
              <a:rPr lang="en-IN" dirty="0" err="1"/>
              <a:t>nodeps</a:t>
            </a:r>
            <a:r>
              <a:rPr lang="en-IN" dirty="0"/>
              <a:t> BitTorrent-5.2.2-1-Python2.4.noarch.rpm</a:t>
            </a:r>
          </a:p>
        </p:txBody>
      </p:sp>
    </p:spTree>
    <p:extLst>
      <p:ext uri="{BB962C8B-B14F-4D97-AF65-F5344CB8AC3E}">
        <p14:creationId xmlns:p14="http://schemas.microsoft.com/office/powerpoint/2010/main" xmlns="" val="745454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04801"/>
            <a:ext cx="11209954" cy="5966890"/>
          </a:xfrm>
        </p:spPr>
        <p:txBody>
          <a:bodyPr/>
          <a:lstStyle/>
          <a:p>
            <a:pPr fontAlgn="base"/>
            <a:r>
              <a:rPr lang="en-US" dirty="0">
                <a:latin typeface="Times New Roman" panose="02020603050405020304" pitchFamily="18" charset="0"/>
                <a:cs typeface="Times New Roman" panose="02020603050405020304" pitchFamily="18" charset="0"/>
              </a:rPr>
              <a:t>How to check an Installed RPM Package</a:t>
            </a:r>
          </a:p>
          <a:p>
            <a:pPr fontAlgn="base"/>
            <a:r>
              <a:rPr lang="en-US" dirty="0">
                <a:latin typeface="Times New Roman" panose="02020603050405020304" pitchFamily="18" charset="0"/>
                <a:cs typeface="Times New Roman" panose="02020603050405020304" pitchFamily="18" charset="0"/>
              </a:rPr>
              <a:t>Using -q option with package name, will show whether an rpm installed or not.</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root@tecmint</a:t>
            </a:r>
            <a:r>
              <a:rPr lang="en-IN" dirty="0">
                <a:latin typeface="Times New Roman" panose="02020603050405020304" pitchFamily="18" charset="0"/>
                <a:cs typeface="Times New Roman" panose="02020603050405020304" pitchFamily="18" charset="0"/>
              </a:rPr>
              <a:t>]# rpm -q </a:t>
            </a:r>
            <a:r>
              <a:rPr lang="en-IN" dirty="0" err="1">
                <a:latin typeface="Times New Roman" panose="02020603050405020304" pitchFamily="18" charset="0"/>
                <a:cs typeface="Times New Roman" panose="02020603050405020304" pitchFamily="18" charset="0"/>
              </a:rPr>
              <a:t>BitTorrent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BitTorrent-5.2.2-1.noarch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to List all files of an installed RPM package</a:t>
            </a: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view all the files of an installed rpm packages, use the -</a:t>
            </a:r>
            <a:r>
              <a:rPr lang="en-US" dirty="0" err="1">
                <a:latin typeface="Times New Roman" panose="02020603050405020304" pitchFamily="18" charset="0"/>
                <a:cs typeface="Times New Roman" panose="02020603050405020304" pitchFamily="18" charset="0"/>
              </a:rPr>
              <a:t>ql</a:t>
            </a:r>
            <a:r>
              <a:rPr lang="en-US" dirty="0">
                <a:latin typeface="Times New Roman" panose="02020603050405020304" pitchFamily="18" charset="0"/>
                <a:cs typeface="Times New Roman" panose="02020603050405020304" pitchFamily="18" charset="0"/>
              </a:rPr>
              <a:t> (query list) with rpm command</a:t>
            </a:r>
            <a:r>
              <a:rPr lang="en-US"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root@tecmint</a:t>
            </a:r>
            <a:r>
              <a:rPr lang="en-IN" dirty="0">
                <a:latin typeface="Times New Roman" panose="02020603050405020304" pitchFamily="18" charset="0"/>
                <a:cs typeface="Times New Roman" panose="02020603050405020304" pitchFamily="18" charset="0"/>
              </a:rPr>
              <a:t>]# rpm -</a:t>
            </a:r>
            <a:r>
              <a:rPr lang="en-IN" dirty="0" err="1">
                <a:latin typeface="Times New Roman" panose="02020603050405020304" pitchFamily="18" charset="0"/>
                <a:cs typeface="Times New Roman" panose="02020603050405020304" pitchFamily="18" charset="0"/>
              </a:rPr>
              <a:t>ql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BitTorrent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77586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04801"/>
            <a:ext cx="11209954" cy="5966890"/>
          </a:xfrm>
        </p:spPr>
        <p:txBody>
          <a:bodyPr>
            <a:normAutofit fontScale="92500"/>
          </a:bodyPr>
          <a:lstStyle/>
          <a:p>
            <a:r>
              <a:rPr lang="en-US" dirty="0">
                <a:latin typeface="Times New Roman" panose="02020603050405020304" pitchFamily="18" charset="0"/>
                <a:cs typeface="Times New Roman" panose="02020603050405020304" pitchFamily="18" charset="0"/>
              </a:rPr>
              <a:t>How to List Recently Installed RPM Packages</a:t>
            </a:r>
          </a:p>
          <a:p>
            <a:r>
              <a:rPr lang="en-US" dirty="0">
                <a:latin typeface="Times New Roman" panose="02020603050405020304" pitchFamily="18" charset="0"/>
                <a:cs typeface="Times New Roman" panose="02020603050405020304" pitchFamily="18" charset="0"/>
              </a:rPr>
              <a:t>Use the following rpm command with -</a:t>
            </a:r>
            <a:r>
              <a:rPr lang="en-US" dirty="0" err="1">
                <a:latin typeface="Times New Roman" panose="02020603050405020304" pitchFamily="18" charset="0"/>
                <a:cs typeface="Times New Roman" panose="02020603050405020304" pitchFamily="18" charset="0"/>
              </a:rPr>
              <a:t>qa</a:t>
            </a:r>
            <a:r>
              <a:rPr lang="en-US" dirty="0">
                <a:latin typeface="Times New Roman" panose="02020603050405020304" pitchFamily="18" charset="0"/>
                <a:cs typeface="Times New Roman" panose="02020603050405020304" pitchFamily="18" charset="0"/>
              </a:rPr>
              <a:t> (query all) option, will list all the recently installed rpm packages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root@tecmint</a:t>
            </a:r>
            <a:r>
              <a:rPr lang="en-IN" dirty="0">
                <a:latin typeface="Times New Roman" panose="02020603050405020304" pitchFamily="18" charset="0"/>
                <a:cs typeface="Times New Roman" panose="02020603050405020304" pitchFamily="18" charset="0"/>
              </a:rPr>
              <a:t>]# rpm -</a:t>
            </a:r>
            <a:r>
              <a:rPr lang="en-IN" dirty="0" err="1">
                <a:latin typeface="Times New Roman" panose="02020603050405020304" pitchFamily="18" charset="0"/>
                <a:cs typeface="Times New Roman" panose="02020603050405020304" pitchFamily="18" charset="0"/>
              </a:rPr>
              <a:t>qa</a:t>
            </a:r>
            <a:r>
              <a:rPr lang="en-IN" dirty="0">
                <a:latin typeface="Times New Roman" panose="02020603050405020304" pitchFamily="18" charset="0"/>
                <a:cs typeface="Times New Roman" panose="02020603050405020304" pitchFamily="18" charset="0"/>
              </a:rPr>
              <a:t> --last</a:t>
            </a:r>
          </a:p>
          <a:p>
            <a:r>
              <a:rPr lang="en-IN" dirty="0">
                <a:latin typeface="Times New Roman" panose="02020603050405020304" pitchFamily="18" charset="0"/>
                <a:cs typeface="Times New Roman" panose="02020603050405020304" pitchFamily="18" charset="0"/>
              </a:rPr>
              <a:t>BitTorrent-5.2.2-1.noarch                     Tue 04 Dec 2012 05:14:06 PM BDT</a:t>
            </a:r>
          </a:p>
          <a:p>
            <a:r>
              <a:rPr lang="en-IN" dirty="0">
                <a:latin typeface="Times New Roman" panose="02020603050405020304" pitchFamily="18" charset="0"/>
                <a:cs typeface="Times New Roman" panose="02020603050405020304" pitchFamily="18" charset="0"/>
              </a:rPr>
              <a:t>pidgin-2.7.9-5.el6.2.i686                     Tue 04 Dec 2012 05:13:51 PM BDT</a:t>
            </a:r>
          </a:p>
          <a:p>
            <a:r>
              <a:rPr lang="en-IN" dirty="0">
                <a:latin typeface="Times New Roman" panose="02020603050405020304" pitchFamily="18" charset="0"/>
                <a:cs typeface="Times New Roman" panose="02020603050405020304" pitchFamily="18" charset="0"/>
              </a:rPr>
              <a:t>cyrus-sasl-devel-2.1.23-13.el6_3.1.i686       Tue 04 Dec 2012 04:43:06 PM BDT</a:t>
            </a:r>
          </a:p>
          <a:p>
            <a:r>
              <a:rPr lang="en-IN" dirty="0">
                <a:latin typeface="Times New Roman" panose="02020603050405020304" pitchFamily="18" charset="0"/>
                <a:cs typeface="Times New Roman" panose="02020603050405020304" pitchFamily="18" charset="0"/>
              </a:rPr>
              <a:t>cyrus-sasl-2.1.23-13.el6_3.1.i686             Tue 04 Dec 2012 04:43:05 PM BDT</a:t>
            </a:r>
          </a:p>
          <a:p>
            <a:r>
              <a:rPr lang="en-IN" dirty="0">
                <a:latin typeface="Times New Roman" panose="02020603050405020304" pitchFamily="18" charset="0"/>
                <a:cs typeface="Times New Roman" panose="02020603050405020304" pitchFamily="18" charset="0"/>
              </a:rPr>
              <a:t>cyrus-sasl-md5-2.1.23-13.el6_3.1.i686         Tue 04 Dec 2012 04:43:04 PM BDT</a:t>
            </a:r>
          </a:p>
          <a:p>
            <a:r>
              <a:rPr lang="en-IN" dirty="0">
                <a:latin typeface="Times New Roman" panose="02020603050405020304" pitchFamily="18" charset="0"/>
                <a:cs typeface="Times New Roman" panose="02020603050405020304" pitchFamily="18" charset="0"/>
              </a:rPr>
              <a:t>cyrus-sasl-plain-2.1.23-13.el6_3.1.i686       Tue 04 Dec 2012 04:43:03 PM BDT</a:t>
            </a:r>
          </a:p>
        </p:txBody>
      </p:sp>
    </p:spTree>
    <p:extLst>
      <p:ext uri="{BB962C8B-B14F-4D97-AF65-F5344CB8AC3E}">
        <p14:creationId xmlns:p14="http://schemas.microsoft.com/office/powerpoint/2010/main" xmlns="" val="3183339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20843"/>
            <a:ext cx="11209954" cy="5950848"/>
          </a:xfrm>
        </p:spPr>
        <p:txBody>
          <a:bodyPr/>
          <a:lstStyle/>
          <a:p>
            <a:r>
              <a:rPr lang="en-US" dirty="0">
                <a:latin typeface="Times New Roman" panose="02020603050405020304" pitchFamily="18" charset="0"/>
                <a:cs typeface="Times New Roman" panose="02020603050405020304" pitchFamily="18" charset="0"/>
              </a:rPr>
              <a:t>How to Upgrade a RPM Package</a:t>
            </a:r>
          </a:p>
          <a:p>
            <a:r>
              <a:rPr lang="en-US" dirty="0">
                <a:latin typeface="Times New Roman" panose="02020603050405020304" pitchFamily="18" charset="0"/>
                <a:cs typeface="Times New Roman" panose="02020603050405020304" pitchFamily="18" charset="0"/>
              </a:rPr>
              <a:t>If we want to upgrade any RPM package “–U” (upgrade) option will be used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root@tecmint</a:t>
            </a:r>
            <a:r>
              <a:rPr lang="en-IN" dirty="0">
                <a:latin typeface="Times New Roman" panose="02020603050405020304" pitchFamily="18" charset="0"/>
                <a:cs typeface="Times New Roman" panose="02020603050405020304" pitchFamily="18" charset="0"/>
              </a:rPr>
              <a:t>]# rpm -</a:t>
            </a:r>
            <a:r>
              <a:rPr lang="en-IN" dirty="0" err="1">
                <a:latin typeface="Times New Roman" panose="02020603050405020304" pitchFamily="18" charset="0"/>
                <a:cs typeface="Times New Roman" panose="02020603050405020304" pitchFamily="18" charset="0"/>
              </a:rPr>
              <a:t>Uvh</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nx-3.5.0-2.el6.centos.i686.rpm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to Remove a RPM Package</a:t>
            </a:r>
          </a:p>
          <a:p>
            <a:r>
              <a:rPr lang="en-US" dirty="0">
                <a:latin typeface="Times New Roman" panose="02020603050405020304" pitchFamily="18" charset="0"/>
                <a:cs typeface="Times New Roman" panose="02020603050405020304" pitchFamily="18" charset="0"/>
              </a:rPr>
              <a:t>To un-install an RPM package, for example we use the package name </a:t>
            </a:r>
            <a:r>
              <a:rPr lang="en-US" dirty="0" err="1">
                <a:latin typeface="Times New Roman" panose="02020603050405020304" pitchFamily="18" charset="0"/>
                <a:cs typeface="Times New Roman" panose="02020603050405020304" pitchFamily="18" charset="0"/>
              </a:rPr>
              <a:t>nx</a:t>
            </a:r>
            <a:r>
              <a:rPr lang="en-US" dirty="0">
                <a:latin typeface="Times New Roman" panose="02020603050405020304" pitchFamily="18" charset="0"/>
                <a:cs typeface="Times New Roman" panose="02020603050405020304" pitchFamily="18" charset="0"/>
              </a:rPr>
              <a:t>, not the original package name nx-3.5.0-2.el6.centos.i686.rpm. The -e (erase) option is used to remove package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root@tecmint</a:t>
            </a:r>
            <a:r>
              <a:rPr lang="en-IN" dirty="0">
                <a:latin typeface="Times New Roman" panose="02020603050405020304" pitchFamily="18" charset="0"/>
                <a:cs typeface="Times New Roman" panose="02020603050405020304" pitchFamily="18" charset="0"/>
              </a:rPr>
              <a:t>]# rpm -</a:t>
            </a:r>
            <a:r>
              <a:rPr lang="en-IN" dirty="0" err="1">
                <a:latin typeface="Times New Roman" panose="02020603050405020304" pitchFamily="18" charset="0"/>
                <a:cs typeface="Times New Roman" panose="02020603050405020304" pitchFamily="18" charset="0"/>
              </a:rPr>
              <a:t>evv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3835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256675"/>
            <a:ext cx="11209954" cy="6015016"/>
          </a:xfrm>
        </p:spPr>
        <p:txBody>
          <a:bodyPr/>
          <a:lstStyle/>
          <a:p>
            <a:r>
              <a:rPr lang="en-US" dirty="0">
                <a:latin typeface="Times New Roman" panose="02020603050405020304" pitchFamily="18" charset="0"/>
                <a:cs typeface="Times New Roman" panose="02020603050405020304" pitchFamily="18" charset="0"/>
              </a:rPr>
              <a:t>How to Remove an RPM Package Without Dependencies</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nodeps</a:t>
            </a:r>
            <a:r>
              <a:rPr lang="en-US" dirty="0">
                <a:latin typeface="Times New Roman" panose="02020603050405020304" pitchFamily="18" charset="0"/>
                <a:cs typeface="Times New Roman" panose="02020603050405020304" pitchFamily="18" charset="0"/>
              </a:rPr>
              <a:t> (Do not check dependencies) option forcefully remove the rpm package from the system. But keep in mind removing particular package may break other working applications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root@tecmint</a:t>
            </a:r>
            <a:r>
              <a:rPr lang="en-IN" dirty="0">
                <a:latin typeface="Times New Roman" panose="02020603050405020304" pitchFamily="18" charset="0"/>
                <a:cs typeface="Times New Roman" panose="02020603050405020304" pitchFamily="18" charset="0"/>
              </a:rPr>
              <a:t>]# rpm -</a:t>
            </a:r>
            <a:r>
              <a:rPr lang="en-IN" dirty="0" err="1">
                <a:latin typeface="Times New Roman" panose="02020603050405020304" pitchFamily="18" charset="0"/>
                <a:cs typeface="Times New Roman" panose="02020603050405020304" pitchFamily="18" charset="0"/>
              </a:rPr>
              <a:t>ev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nodeps</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vsftpd</a:t>
            </a:r>
            <a:endParaRPr lang="en-I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.TAR.GZ:-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tar</a:t>
            </a:r>
            <a:r>
              <a:rPr lang="en-US" dirty="0">
                <a:latin typeface="Times New Roman" panose="02020603050405020304" pitchFamily="18" charset="0"/>
                <a:cs typeface="Times New Roman" panose="02020603050405020304" pitchFamily="18" charset="0"/>
              </a:rPr>
              <a:t>” stands for tape archive, which is used by large number of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Unix</a:t>
            </a:r>
            <a:r>
              <a:rPr lang="en-US" dirty="0">
                <a:latin typeface="Times New Roman" panose="02020603050405020304" pitchFamily="18" charset="0"/>
                <a:cs typeface="Times New Roman" panose="02020603050405020304" pitchFamily="18" charset="0"/>
              </a:rPr>
              <a:t> system administrators to deal with tape drives backup. The </a:t>
            </a:r>
            <a:r>
              <a:rPr lang="en-US" b="1" dirty="0">
                <a:latin typeface="Times New Roman" panose="02020603050405020304" pitchFamily="18" charset="0"/>
                <a:cs typeface="Times New Roman" panose="02020603050405020304" pitchFamily="18" charset="0"/>
              </a:rPr>
              <a:t>tar</a:t>
            </a:r>
            <a:r>
              <a:rPr lang="en-US" dirty="0">
                <a:latin typeface="Times New Roman" panose="02020603050405020304" pitchFamily="18" charset="0"/>
                <a:cs typeface="Times New Roman" panose="02020603050405020304" pitchFamily="18" charset="0"/>
              </a:rPr>
              <a:t> command used to rip a collection of files and directories into highly compressed archive file commonly called </a:t>
            </a:r>
            <a:r>
              <a:rPr lang="en-US" b="1" dirty="0" err="1">
                <a:latin typeface="Times New Roman" panose="02020603050405020304" pitchFamily="18" charset="0"/>
                <a:cs typeface="Times New Roman" panose="02020603050405020304" pitchFamily="18" charset="0"/>
              </a:rPr>
              <a:t>tarball</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tar</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bzip</a:t>
            </a:r>
            <a:r>
              <a:rPr lang="en-US" dirty="0">
                <a:latin typeface="Times New Roman" panose="02020603050405020304" pitchFamily="18" charset="0"/>
                <a:cs typeface="Times New Roman" panose="02020603050405020304" pitchFamily="18" charset="0"/>
              </a:rPr>
              <a:t> in </a:t>
            </a:r>
            <a:r>
              <a:rPr lang="en-US" b="1" dirty="0" smtClean="0">
                <a:latin typeface="Times New Roman" panose="02020603050405020304" pitchFamily="18" charset="0"/>
                <a:cs typeface="Times New Roman" panose="02020603050405020304" pitchFamily="18" charset="0"/>
              </a:rPr>
              <a:t>Linux.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74932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240633"/>
            <a:ext cx="11209954" cy="6031058"/>
          </a:xfrm>
        </p:spPr>
        <p:txBody>
          <a:bodyPr>
            <a:normAutofit lnSpcReduction="10000"/>
          </a:bodyPr>
          <a:lstStyle/>
          <a:p>
            <a:r>
              <a:rPr lang="en-IN" dirty="0">
                <a:latin typeface="Times New Roman" panose="02020603050405020304" pitchFamily="18" charset="0"/>
                <a:cs typeface="Times New Roman" panose="02020603050405020304" pitchFamily="18" charset="0"/>
              </a:rPr>
              <a:t>Create tar Archive File</a:t>
            </a:r>
          </a:p>
          <a:p>
            <a:r>
              <a:rPr lang="en-IN" dirty="0">
                <a:latin typeface="Times New Roman" panose="02020603050405020304" pitchFamily="18" charset="0"/>
                <a:cs typeface="Times New Roman" panose="02020603050405020304" pitchFamily="18" charset="0"/>
              </a:rPr>
              <a:t># tar -</a:t>
            </a:r>
            <a:r>
              <a:rPr lang="en-IN" dirty="0" err="1">
                <a:latin typeface="Times New Roman" panose="02020603050405020304" pitchFamily="18" charset="0"/>
                <a:cs typeface="Times New Roman" panose="02020603050405020304" pitchFamily="18" charset="0"/>
              </a:rPr>
              <a:t>cvf</a:t>
            </a:r>
            <a:r>
              <a:rPr lang="en-IN" dirty="0">
                <a:latin typeface="Times New Roman" panose="02020603050405020304" pitchFamily="18" charset="0"/>
                <a:cs typeface="Times New Roman" panose="02020603050405020304" pitchFamily="18" charset="0"/>
              </a:rPr>
              <a:t> tecmint-14-09-12.tar /home/</a:t>
            </a:r>
            <a:r>
              <a:rPr lang="en-IN" dirty="0" err="1">
                <a:latin typeface="Times New Roman" panose="02020603050405020304" pitchFamily="18" charset="0"/>
                <a:cs typeface="Times New Roman" panose="02020603050405020304" pitchFamily="18" charset="0"/>
              </a:rPr>
              <a:t>tecmint</a:t>
            </a:r>
            <a:r>
              <a:rPr lang="en-IN"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Let’s discuss each option that we have used in the above command for creating a tar archive file.</a:t>
            </a:r>
          </a:p>
          <a:p>
            <a:pPr fontAlgn="base"/>
            <a:r>
              <a:rPr lang="en-US" dirty="0">
                <a:latin typeface="Times New Roman" panose="02020603050405020304" pitchFamily="18" charset="0"/>
                <a:cs typeface="Times New Roman" panose="02020603050405020304" pitchFamily="18" charset="0"/>
              </a:rPr>
              <a:t>c – Creates a new .tar archive file.</a:t>
            </a:r>
          </a:p>
          <a:p>
            <a:pPr fontAlgn="base"/>
            <a:r>
              <a:rPr lang="en-US" dirty="0">
                <a:latin typeface="Times New Roman" panose="02020603050405020304" pitchFamily="18" charset="0"/>
                <a:cs typeface="Times New Roman" panose="02020603050405020304" pitchFamily="18" charset="0"/>
              </a:rPr>
              <a:t>v – Verbosely show the .tar file progress.</a:t>
            </a:r>
          </a:p>
          <a:p>
            <a:pPr fontAlgn="base"/>
            <a:r>
              <a:rPr lang="en-US" dirty="0">
                <a:latin typeface="Times New Roman" panose="02020603050405020304" pitchFamily="18" charset="0"/>
                <a:cs typeface="Times New Roman" panose="02020603050405020304" pitchFamily="18" charset="0"/>
              </a:rPr>
              <a:t>f – File name type of the archive file</a:t>
            </a:r>
            <a:r>
              <a:rPr lang="en-US" dirty="0" smtClean="0">
                <a:latin typeface="Times New Roman" panose="02020603050405020304" pitchFamily="18" charset="0"/>
                <a:cs typeface="Times New Roman" panose="02020603050405020304" pitchFamily="18" charset="0"/>
              </a:rPr>
              <a:t>.</a:t>
            </a: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Create tar.gz Archive File</a:t>
            </a:r>
          </a:p>
          <a:p>
            <a:pPr fontAlgn="base"/>
            <a:r>
              <a:rPr lang="en-US" dirty="0">
                <a:latin typeface="Times New Roman" panose="02020603050405020304" pitchFamily="18" charset="0"/>
                <a:cs typeface="Times New Roman" panose="02020603050405020304" pitchFamily="18" charset="0"/>
              </a:rPr>
              <a:t>To create a compressed </a:t>
            </a:r>
            <a:r>
              <a:rPr lang="en-US" dirty="0" err="1">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archive file we use the option as z. For example the below command will create a compressed MyImages-14-09-12.tar.gz file for the directory /home/</a:t>
            </a:r>
            <a:r>
              <a:rPr lang="en-US" dirty="0" err="1">
                <a:latin typeface="Times New Roman" panose="02020603050405020304" pitchFamily="18" charset="0"/>
                <a:cs typeface="Times New Roman" panose="02020603050405020304" pitchFamily="18" charset="0"/>
              </a:rPr>
              <a:t>MyImages</a:t>
            </a:r>
            <a:r>
              <a:rPr lang="en-US" dirty="0">
                <a:latin typeface="Times New Roman" panose="02020603050405020304" pitchFamily="18" charset="0"/>
                <a:cs typeface="Times New Roman" panose="02020603050405020304" pitchFamily="18" charset="0"/>
              </a:rPr>
              <a:t>. (Note : tar.gz and </a:t>
            </a:r>
            <a:r>
              <a:rPr lang="en-US" dirty="0" err="1">
                <a:latin typeface="Times New Roman" panose="02020603050405020304" pitchFamily="18" charset="0"/>
                <a:cs typeface="Times New Roman" panose="02020603050405020304" pitchFamily="18" charset="0"/>
              </a:rPr>
              <a:t>tgz</a:t>
            </a:r>
            <a:r>
              <a:rPr lang="en-US" dirty="0">
                <a:latin typeface="Times New Roman" panose="02020603050405020304" pitchFamily="18" charset="0"/>
                <a:cs typeface="Times New Roman" panose="02020603050405020304" pitchFamily="18" charset="0"/>
              </a:rPr>
              <a:t> both are similar).</a:t>
            </a:r>
          </a:p>
          <a:p>
            <a:pPr fontAlgn="base"/>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39962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60421"/>
            <a:ext cx="11209954" cy="6111269"/>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 tar </a:t>
            </a:r>
            <a:r>
              <a:rPr lang="en-IN" dirty="0" err="1">
                <a:latin typeface="Times New Roman" panose="02020603050405020304" pitchFamily="18" charset="0"/>
                <a:cs typeface="Times New Roman" panose="02020603050405020304" pitchFamily="18" charset="0"/>
              </a:rPr>
              <a:t>cvzf</a:t>
            </a:r>
            <a:r>
              <a:rPr lang="en-IN" dirty="0">
                <a:latin typeface="Times New Roman" panose="02020603050405020304" pitchFamily="18" charset="0"/>
                <a:cs typeface="Times New Roman" panose="02020603050405020304" pitchFamily="18" charset="0"/>
              </a:rPr>
              <a:t> MyImages-14-09-12.tar.gz /home/</a:t>
            </a:r>
            <a:r>
              <a:rPr lang="en-IN" dirty="0" err="1">
                <a:latin typeface="Times New Roman" panose="02020603050405020304" pitchFamily="18" charset="0"/>
                <a:cs typeface="Times New Roman" panose="02020603050405020304" pitchFamily="18" charset="0"/>
              </a:rPr>
              <a:t>MyImages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OR</a:t>
            </a:r>
          </a:p>
          <a:p>
            <a:r>
              <a:rPr lang="en-IN" dirty="0">
                <a:latin typeface="Times New Roman" panose="02020603050405020304" pitchFamily="18" charset="0"/>
                <a:cs typeface="Times New Roman" panose="02020603050405020304" pitchFamily="18" charset="0"/>
              </a:rPr>
              <a:t># tar </a:t>
            </a:r>
            <a:r>
              <a:rPr lang="en-IN" dirty="0" err="1">
                <a:latin typeface="Times New Roman" panose="02020603050405020304" pitchFamily="18" charset="0"/>
                <a:cs typeface="Times New Roman" panose="02020603050405020304" pitchFamily="18" charset="0"/>
              </a:rPr>
              <a:t>cvzf</a:t>
            </a:r>
            <a:r>
              <a:rPr lang="en-IN" dirty="0">
                <a:latin typeface="Times New Roman" panose="02020603050405020304" pitchFamily="18" charset="0"/>
                <a:cs typeface="Times New Roman" panose="02020603050405020304" pitchFamily="18" charset="0"/>
              </a:rPr>
              <a:t> MyImages-14-09-12.tgz /</a:t>
            </a:r>
            <a:r>
              <a:rPr lang="en-IN" dirty="0" smtClean="0">
                <a:latin typeface="Times New Roman" panose="02020603050405020304" pitchFamily="18" charset="0"/>
                <a:cs typeface="Times New Roman" panose="02020603050405020304" pitchFamily="18" charset="0"/>
              </a:rPr>
              <a:t>home/</a:t>
            </a:r>
            <a:r>
              <a:rPr lang="en-IN" dirty="0" err="1" smtClean="0">
                <a:latin typeface="Times New Roman" panose="02020603050405020304" pitchFamily="18" charset="0"/>
                <a:cs typeface="Times New Roman" panose="02020603050405020304" pitchFamily="18" charset="0"/>
              </a:rPr>
              <a:t>MyImages</a:t>
            </a:r>
            <a:endParaRPr lang="en-IN" dirty="0" smtClean="0">
              <a:latin typeface="Times New Roman" panose="02020603050405020304" pitchFamily="18" charset="0"/>
              <a:cs typeface="Times New Roman" panose="02020603050405020304" pitchFamily="18" charset="0"/>
            </a:endParaRPr>
          </a:p>
          <a:p>
            <a:pPr fontAlgn="base"/>
            <a:r>
              <a:rPr lang="en-US" dirty="0" err="1">
                <a:latin typeface="Times New Roman" panose="02020603050405020304" pitchFamily="18" charset="0"/>
                <a:cs typeface="Times New Roman" panose="02020603050405020304" pitchFamily="18" charset="0"/>
              </a:rPr>
              <a:t>Untar</a:t>
            </a:r>
            <a:r>
              <a:rPr lang="en-US" dirty="0">
                <a:latin typeface="Times New Roman" panose="02020603050405020304" pitchFamily="18" charset="0"/>
                <a:cs typeface="Times New Roman" panose="02020603050405020304" pitchFamily="18" charset="0"/>
              </a:rPr>
              <a:t> tar Archive </a:t>
            </a:r>
            <a:r>
              <a:rPr lang="en-US" dirty="0" smtClean="0">
                <a:latin typeface="Times New Roman" panose="02020603050405020304" pitchFamily="18" charset="0"/>
                <a:cs typeface="Times New Roman" panose="02020603050405020304" pitchFamily="18" charset="0"/>
              </a:rPr>
              <a:t>File</a:t>
            </a: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To </a:t>
            </a:r>
            <a:r>
              <a:rPr lang="en-US" dirty="0" err="1">
                <a:latin typeface="Times New Roman" panose="02020603050405020304" pitchFamily="18" charset="0"/>
                <a:cs typeface="Times New Roman" panose="02020603050405020304" pitchFamily="18" charset="0"/>
              </a:rPr>
              <a:t>untar</a:t>
            </a:r>
            <a:r>
              <a:rPr lang="en-US" dirty="0">
                <a:latin typeface="Times New Roman" panose="02020603050405020304" pitchFamily="18" charset="0"/>
                <a:cs typeface="Times New Roman" panose="02020603050405020304" pitchFamily="18" charset="0"/>
              </a:rPr>
              <a:t> or extract a tar file, just issue following command using option x (extract). For example the below command will </a:t>
            </a:r>
            <a:r>
              <a:rPr lang="en-US" dirty="0" err="1">
                <a:latin typeface="Times New Roman" panose="02020603050405020304" pitchFamily="18" charset="0"/>
                <a:cs typeface="Times New Roman" panose="02020603050405020304" pitchFamily="18" charset="0"/>
              </a:rPr>
              <a:t>untar</a:t>
            </a:r>
            <a:r>
              <a:rPr lang="en-US" dirty="0">
                <a:latin typeface="Times New Roman" panose="02020603050405020304" pitchFamily="18" charset="0"/>
                <a:cs typeface="Times New Roman" panose="02020603050405020304" pitchFamily="18" charset="0"/>
              </a:rPr>
              <a:t> the file public_html-14-09-12.tar in present working directory. If you want to </a:t>
            </a:r>
            <a:r>
              <a:rPr lang="en-US" dirty="0" err="1">
                <a:latin typeface="Times New Roman" panose="02020603050405020304" pitchFamily="18" charset="0"/>
                <a:cs typeface="Times New Roman" panose="02020603050405020304" pitchFamily="18" charset="0"/>
              </a:rPr>
              <a:t>untar</a:t>
            </a:r>
            <a:r>
              <a:rPr lang="en-US" dirty="0">
                <a:latin typeface="Times New Roman" panose="02020603050405020304" pitchFamily="18" charset="0"/>
                <a:cs typeface="Times New Roman" panose="02020603050405020304" pitchFamily="18" charset="0"/>
              </a:rPr>
              <a:t> in a different directory then use option as -C (specified directory).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Untar</a:t>
            </a:r>
            <a:r>
              <a:rPr lang="en-IN" dirty="0">
                <a:latin typeface="Times New Roman" panose="02020603050405020304" pitchFamily="18" charset="0"/>
                <a:cs typeface="Times New Roman" panose="02020603050405020304" pitchFamily="18" charset="0"/>
              </a:rPr>
              <a:t> files in Current Directory ##</a:t>
            </a:r>
          </a:p>
          <a:p>
            <a:r>
              <a:rPr lang="en-IN" dirty="0">
                <a:latin typeface="Times New Roman" panose="02020603050405020304" pitchFamily="18" charset="0"/>
                <a:cs typeface="Times New Roman" panose="02020603050405020304" pitchFamily="18" charset="0"/>
              </a:rPr>
              <a:t># tar -</a:t>
            </a:r>
            <a:r>
              <a:rPr lang="en-IN" dirty="0" err="1">
                <a:latin typeface="Times New Roman" panose="02020603050405020304" pitchFamily="18" charset="0"/>
                <a:cs typeface="Times New Roman" panose="02020603050405020304" pitchFamily="18" charset="0"/>
              </a:rPr>
              <a:t>xvf</a:t>
            </a:r>
            <a:r>
              <a:rPr lang="en-IN" dirty="0">
                <a:latin typeface="Times New Roman" panose="02020603050405020304" pitchFamily="18" charset="0"/>
                <a:cs typeface="Times New Roman" panose="02020603050405020304" pitchFamily="18" charset="0"/>
              </a:rPr>
              <a:t> public_html-14-09-12.tar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Untar</a:t>
            </a:r>
            <a:r>
              <a:rPr lang="en-IN" dirty="0">
                <a:latin typeface="Times New Roman" panose="02020603050405020304" pitchFamily="18" charset="0"/>
                <a:cs typeface="Times New Roman" panose="02020603050405020304" pitchFamily="18" charset="0"/>
              </a:rPr>
              <a:t> files in specified Directory ##</a:t>
            </a:r>
          </a:p>
          <a:p>
            <a:r>
              <a:rPr lang="en-IN" dirty="0">
                <a:latin typeface="Times New Roman" panose="02020603050405020304" pitchFamily="18" charset="0"/>
                <a:cs typeface="Times New Roman" panose="02020603050405020304" pitchFamily="18" charset="0"/>
              </a:rPr>
              <a:t># tar -</a:t>
            </a:r>
            <a:r>
              <a:rPr lang="en-IN" dirty="0" err="1">
                <a:latin typeface="Times New Roman" panose="02020603050405020304" pitchFamily="18" charset="0"/>
                <a:cs typeface="Times New Roman" panose="02020603050405020304" pitchFamily="18" charset="0"/>
              </a:rPr>
              <a:t>xvf</a:t>
            </a:r>
            <a:r>
              <a:rPr lang="en-IN" dirty="0">
                <a:latin typeface="Times New Roman" panose="02020603050405020304" pitchFamily="18" charset="0"/>
                <a:cs typeface="Times New Roman" panose="02020603050405020304" pitchFamily="18" charset="0"/>
              </a:rPr>
              <a:t> public_html-14-09-12.tar -C /home/</a:t>
            </a:r>
            <a:r>
              <a:rPr lang="en-IN" dirty="0" err="1">
                <a:latin typeface="Times New Roman" panose="02020603050405020304" pitchFamily="18" charset="0"/>
                <a:cs typeface="Times New Roman" panose="02020603050405020304" pitchFamily="18" charset="0"/>
              </a:rPr>
              <a:t>public_html</a:t>
            </a:r>
            <a:r>
              <a:rPr lang="en-IN" dirty="0">
                <a:latin typeface="Times New Roman" panose="02020603050405020304" pitchFamily="18" charset="0"/>
                <a:cs typeface="Times New Roman" panose="02020603050405020304" pitchFamily="18" charset="0"/>
              </a:rPr>
              <a:t>/videos/</a:t>
            </a:r>
          </a:p>
        </p:txBody>
      </p:sp>
    </p:spTree>
    <p:extLst>
      <p:ext uri="{BB962C8B-B14F-4D97-AF65-F5344CB8AC3E}">
        <p14:creationId xmlns:p14="http://schemas.microsoft.com/office/powerpoint/2010/main" xmlns="" val="366199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2434" y="176443"/>
            <a:ext cx="11003924" cy="7460504"/>
          </a:xfrm>
          <a:prstGeom prst="rect">
            <a:avLst/>
          </a:prstGeom>
        </p:spPr>
        <p:txBody>
          <a:bodyPr wrap="square">
            <a:spAutoFit/>
          </a:bodyPr>
          <a:lstStyle/>
          <a:p>
            <a:pPr fontAlgn="base"/>
            <a:r>
              <a:rPr lang="en-US" dirty="0" smtClean="0">
                <a:solidFill>
                  <a:srgbClr val="333333"/>
                </a:solidFill>
                <a:latin typeface="Times New Roman" panose="02020603050405020304" pitchFamily="18" charset="0"/>
                <a:cs typeface="Times New Roman" panose="02020603050405020304" pitchFamily="18" charset="0"/>
              </a:rPr>
              <a:t/>
            </a:r>
            <a:br>
              <a:rPr lang="en-US" dirty="0" smtClean="0">
                <a:solidFill>
                  <a:srgbClr val="333333"/>
                </a:solidFill>
                <a:latin typeface="Times New Roman" panose="02020603050405020304" pitchFamily="18" charset="0"/>
                <a:cs typeface="Times New Roman" panose="02020603050405020304" pitchFamily="18" charset="0"/>
              </a:rPr>
            </a:br>
            <a:r>
              <a:rPr lang="en-US" dirty="0" smtClean="0">
                <a:solidFill>
                  <a:srgbClr val="333333"/>
                </a:solidFill>
                <a:latin typeface="Times New Roman" panose="02020603050405020304" pitchFamily="18" charset="0"/>
                <a:cs typeface="Times New Roman" panose="02020603050405020304" pitchFamily="18" charset="0"/>
              </a:rPr>
              <a:t>1</a:t>
            </a:r>
            <a:r>
              <a:rPr lang="en-US" dirty="0">
                <a:solidFill>
                  <a:srgbClr val="333333"/>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kernel is the core part of the operating system, which is  responsible for all the major activities of the LINUX operating system. This operating system consists of </a:t>
            </a:r>
            <a:r>
              <a:rPr lang="en-US" dirty="0">
                <a:latin typeface="Times New Roman" panose="02020603050405020304" pitchFamily="18" charset="0"/>
                <a:cs typeface="Times New Roman" panose="02020603050405020304" pitchFamily="18" charset="0"/>
                <a:hlinkClick r:id="rId2"/>
              </a:rPr>
              <a:t>different modules</a:t>
            </a:r>
            <a:r>
              <a:rPr lang="en-US" dirty="0">
                <a:latin typeface="Times New Roman" panose="02020603050405020304" pitchFamily="18" charset="0"/>
                <a:cs typeface="Times New Roman" panose="02020603050405020304" pitchFamily="18" charset="0"/>
              </a:rPr>
              <a:t> and interacts directly with the underlying hardware. The kernel offers the required abstraction to hide  application programs or low-level hardware details to the system. </a:t>
            </a:r>
            <a:br>
              <a:rPr lang="en-US" dirty="0">
                <a:latin typeface="Times New Roman" panose="02020603050405020304" pitchFamily="18" charset="0"/>
                <a:cs typeface="Times New Roman" panose="02020603050405020304" pitchFamily="18" charset="0"/>
              </a:rPr>
            </a:br>
            <a:r>
              <a:rPr lang="en-US" dirty="0">
                <a:solidFill>
                  <a:srgbClr val="333333"/>
                </a:solidFill>
                <a:latin typeface="Times New Roman" panose="02020603050405020304" pitchFamily="18" charset="0"/>
                <a:cs typeface="Times New Roman" panose="02020603050405020304" pitchFamily="18" charset="0"/>
              </a:rPr>
              <a:t/>
            </a:r>
            <a:br>
              <a:rPr lang="en-US" dirty="0">
                <a:solidFill>
                  <a:srgbClr val="333333"/>
                </a:solidFill>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System libraries are special functions, that are used to implement the functionality of the operating system and do not require code access rights of kernel modules</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System Utility programs are liable to do individual, and specialized-level tasks</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 Hardware layer of the LINUX operating system consists of peripheral devices such as RAM, HDD, CPU.</a:t>
            </a:r>
            <a:br>
              <a:rPr lang="en-US" dirty="0">
                <a:latin typeface="Times New Roman" panose="02020603050405020304" pitchFamily="18" charset="0"/>
                <a:cs typeface="Times New Roman" panose="02020603050405020304" pitchFamily="18" charset="0"/>
              </a:rPr>
            </a:br>
            <a:r>
              <a:rPr lang="en-US" dirty="0">
                <a:solidFill>
                  <a:srgbClr val="333333"/>
                </a:solidFill>
                <a:latin typeface="Times New Roman" panose="02020603050405020304" pitchFamily="18" charset="0"/>
                <a:cs typeface="Times New Roman" panose="02020603050405020304" pitchFamily="18" charset="0"/>
              </a:rPr>
              <a:t/>
            </a:r>
            <a:br>
              <a:rPr lang="en-US" dirty="0">
                <a:solidFill>
                  <a:srgbClr val="333333"/>
                </a:solidFill>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67578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593559"/>
            <a:ext cx="11209954" cy="5678132"/>
          </a:xfrm>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zip</a:t>
            </a:r>
            <a:r>
              <a:rPr lang="en-US" dirty="0">
                <a:latin typeface="Times New Roman" panose="02020603050405020304" pitchFamily="18" charset="0"/>
                <a:cs typeface="Times New Roman" panose="02020603050405020304" pitchFamily="18" charset="0"/>
              </a:rPr>
              <a:t> program puts one or more compressed files into a single </a:t>
            </a:r>
            <a:r>
              <a:rPr lang="en-US" b="1" dirty="0">
                <a:latin typeface="Times New Roman" panose="02020603050405020304" pitchFamily="18" charset="0"/>
                <a:cs typeface="Times New Roman" panose="02020603050405020304" pitchFamily="18" charset="0"/>
              </a:rPr>
              <a:t>zip</a:t>
            </a:r>
            <a:r>
              <a:rPr lang="en-US" dirty="0">
                <a:latin typeface="Times New Roman" panose="02020603050405020304" pitchFamily="18" charset="0"/>
                <a:cs typeface="Times New Roman" panose="02020603050405020304" pitchFamily="18" charset="0"/>
              </a:rPr>
              <a:t> archive, along with information about the files (name, path, date, time of last modification, protection, and check information to verify file integrity). An entire directory structure can be packed into a </a:t>
            </a:r>
            <a:r>
              <a:rPr lang="en-US" b="1" dirty="0">
                <a:latin typeface="Times New Roman" panose="02020603050405020304" pitchFamily="18" charset="0"/>
                <a:cs typeface="Times New Roman" panose="02020603050405020304" pitchFamily="18" charset="0"/>
              </a:rPr>
              <a:t>zip</a:t>
            </a:r>
            <a:r>
              <a:rPr lang="en-US" dirty="0">
                <a:latin typeface="Times New Roman" panose="02020603050405020304" pitchFamily="18" charset="0"/>
                <a:cs typeface="Times New Roman" panose="02020603050405020304" pitchFamily="18" charset="0"/>
              </a:rPr>
              <a:t> archive with a single </a:t>
            </a:r>
            <a:r>
              <a:rPr lang="en-US" b="1" dirty="0">
                <a:latin typeface="Times New Roman" panose="02020603050405020304" pitchFamily="18" charset="0"/>
                <a:cs typeface="Times New Roman" panose="02020603050405020304" pitchFamily="18" charset="0"/>
              </a:rPr>
              <a:t>command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 :  $zip myfile.zip </a:t>
            </a:r>
            <a:r>
              <a:rPr lang="en-IN" b="1" dirty="0" smtClean="0">
                <a:latin typeface="Times New Roman" panose="02020603050405020304" pitchFamily="18" charset="0"/>
                <a:cs typeface="Times New Roman" panose="02020603050405020304" pitchFamily="18" charset="0"/>
              </a:rPr>
              <a:t>filename.txt</a:t>
            </a:r>
          </a:p>
          <a:p>
            <a:r>
              <a:rPr lang="en-IN" dirty="0">
                <a:latin typeface="Times New Roman" panose="02020603050405020304" pitchFamily="18" charset="0"/>
                <a:cs typeface="Times New Roman" panose="02020603050405020304" pitchFamily="18" charset="0"/>
              </a:rPr>
              <a:t>Syntax :</a:t>
            </a:r>
          </a:p>
          <a:p>
            <a:r>
              <a:rPr lang="en-IN" dirty="0">
                <a:latin typeface="Times New Roman" panose="02020603050405020304" pitchFamily="18" charset="0"/>
                <a:cs typeface="Times New Roman" panose="02020603050405020304" pitchFamily="18" charset="0"/>
              </a:rPr>
              <a:t>$unzip myfile.zip </a:t>
            </a:r>
            <a:endParaRPr lang="en-IN"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 Option: </a:t>
            </a:r>
            <a:r>
              <a:rPr lang="en-US" dirty="0">
                <a:latin typeface="Times New Roman" panose="02020603050405020304" pitchFamily="18" charset="0"/>
                <a:cs typeface="Times New Roman" panose="02020603050405020304" pitchFamily="18" charset="0"/>
              </a:rPr>
              <a:t>To zip a directory recursively, use the -r option with the zip command and it will recursively zips the files in a directory. This option helps you to zip all the files present in the specified directory.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61006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Syntax: $zip –r filename.zip </a:t>
            </a:r>
            <a:r>
              <a:rPr lang="en-IN" dirty="0" err="1" smtClean="0">
                <a:latin typeface="Times New Roman" panose="02020603050405020304" pitchFamily="18" charset="0"/>
                <a:cs typeface="Times New Roman" panose="02020603050405020304" pitchFamily="18" charset="0"/>
              </a:rPr>
              <a:t>directory_name</a:t>
            </a:r>
            <a:endParaRPr lang="en-I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package manager or package management system (PMS)</a:t>
            </a:r>
          </a:p>
          <a:p>
            <a:r>
              <a:rPr lang="en-IN" dirty="0">
                <a:latin typeface="Times New Roman" panose="02020603050405020304" pitchFamily="18" charset="0"/>
                <a:cs typeface="Times New Roman" panose="02020603050405020304" pitchFamily="18" charset="0"/>
              </a:rPr>
              <a:t>A package manager, also known as a package management system (PMS), is a program used to install, uninstall and manage software packages. Software packages and package managers are often mentioned in connection to Unix and Unix-derived environments, such as Linux</a:t>
            </a:r>
          </a:p>
        </p:txBody>
      </p:sp>
    </p:spTree>
    <p:extLst>
      <p:ext uri="{BB962C8B-B14F-4D97-AF65-F5344CB8AC3E}">
        <p14:creationId xmlns:p14="http://schemas.microsoft.com/office/powerpoint/2010/main" xmlns="" val="465193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8. Network Operations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network operations center (NOC, pronounced like the word knock), also known as a "network management center", is one or more locations from which network monitoring and control, or network management, is exercised over a computer, </a:t>
            </a:r>
            <a:r>
              <a:rPr lang="en-US" dirty="0" smtClean="0">
                <a:latin typeface="Times New Roman" panose="02020603050405020304" pitchFamily="18" charset="0"/>
                <a:cs typeface="Times New Roman" panose="02020603050405020304" pitchFamily="18" charset="0"/>
              </a:rPr>
              <a:t>telecommunication </a:t>
            </a:r>
            <a:r>
              <a:rPr lang="en-US" dirty="0">
                <a:latin typeface="Times New Roman" panose="02020603050405020304" pitchFamily="18" charset="0"/>
                <a:cs typeface="Times New Roman" panose="02020603050405020304" pitchFamily="18" charset="0"/>
              </a:rPr>
              <a:t>or satellite network</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COMMANDS:-</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Ifconfig</a:t>
            </a:r>
            <a:r>
              <a:rPr lang="en-IN" dirty="0" smtClean="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ifconfig</a:t>
            </a:r>
            <a:r>
              <a:rPr lang="en-US" dirty="0">
                <a:latin typeface="Times New Roman" panose="02020603050405020304" pitchFamily="18" charset="0"/>
                <a:cs typeface="Times New Roman" panose="02020603050405020304" pitchFamily="18" charset="0"/>
              </a:rPr>
              <a:t> utility is used to configure network interface parameters.</a:t>
            </a:r>
          </a:p>
          <a:p>
            <a:r>
              <a:rPr lang="en-US" dirty="0">
                <a:latin typeface="Times New Roman" panose="02020603050405020304" pitchFamily="18" charset="0"/>
                <a:cs typeface="Times New Roman" panose="02020603050405020304" pitchFamily="18" charset="0"/>
              </a:rPr>
              <a:t>Mostly we use this command to check the IP address assigned to the system.</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root@localhost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ifconfig</a:t>
            </a:r>
            <a:r>
              <a:rPr lang="en-IN" dirty="0">
                <a:latin typeface="Times New Roman" panose="02020603050405020304" pitchFamily="18" charset="0"/>
                <a:cs typeface="Times New Roman" panose="02020603050405020304" pitchFamily="18" charset="0"/>
              </a:rPr>
              <a:t> -a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1871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417095"/>
            <a:ext cx="11209954" cy="5854595"/>
          </a:xfrm>
        </p:spPr>
        <p:txBody>
          <a:bodyPr/>
          <a:lstStyle/>
          <a:p>
            <a:r>
              <a:rPr lang="en-IN" dirty="0" smtClean="0">
                <a:latin typeface="Times New Roman" panose="02020603050405020304" pitchFamily="18" charset="0"/>
                <a:cs typeface="Times New Roman" panose="02020603050405020304" pitchFamily="18" charset="0"/>
              </a:rPr>
              <a:t>telnet :- </a:t>
            </a:r>
            <a:r>
              <a:rPr lang="en-US" dirty="0">
                <a:latin typeface="Times New Roman" panose="02020603050405020304" pitchFamily="18" charset="0"/>
                <a:cs typeface="Times New Roman" panose="02020603050405020304" pitchFamily="18" charset="0"/>
              </a:rPr>
              <a:t>telnet connect destination </a:t>
            </a:r>
            <a:r>
              <a:rPr lang="en-US" dirty="0" err="1">
                <a:latin typeface="Times New Roman" panose="02020603050405020304" pitchFamily="18" charset="0"/>
                <a:cs typeface="Times New Roman" panose="02020603050405020304" pitchFamily="18" charset="0"/>
              </a:rPr>
              <a:t>host:port</a:t>
            </a:r>
            <a:r>
              <a:rPr lang="en-US" dirty="0">
                <a:latin typeface="Times New Roman" panose="02020603050405020304" pitchFamily="18" charset="0"/>
                <a:cs typeface="Times New Roman" panose="02020603050405020304" pitchFamily="18" charset="0"/>
              </a:rPr>
              <a:t> via a telnet protocol if connection establishes means connectivity between two hosts is working fine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root@localhost</a:t>
            </a:r>
            <a:r>
              <a:rPr lang="en-US" dirty="0">
                <a:latin typeface="Times New Roman" panose="02020603050405020304" pitchFamily="18" charset="0"/>
                <a:cs typeface="Times New Roman" panose="02020603050405020304" pitchFamily="18" charset="0"/>
              </a:rPr>
              <a:t> ~]# telnet geekflare.com 443</a:t>
            </a:r>
          </a:p>
          <a:p>
            <a:r>
              <a:rPr lang="en-US" dirty="0">
                <a:latin typeface="Times New Roman" panose="02020603050405020304" pitchFamily="18" charset="0"/>
                <a:cs typeface="Times New Roman" panose="02020603050405020304" pitchFamily="18" charset="0"/>
              </a:rPr>
              <a:t>Trying 162.159.244.243...</a:t>
            </a:r>
          </a:p>
          <a:p>
            <a:r>
              <a:rPr lang="en-US" dirty="0">
                <a:latin typeface="Times New Roman" panose="02020603050405020304" pitchFamily="18" charset="0"/>
                <a:cs typeface="Times New Roman" panose="02020603050405020304" pitchFamily="18" charset="0"/>
              </a:rPr>
              <a:t>Connected to geekflare.com.</a:t>
            </a:r>
          </a:p>
          <a:p>
            <a:r>
              <a:rPr lang="en-US" dirty="0">
                <a:latin typeface="Times New Roman" panose="02020603050405020304" pitchFamily="18" charset="0"/>
                <a:cs typeface="Times New Roman" panose="02020603050405020304" pitchFamily="18" charset="0"/>
              </a:rPr>
              <a:t>Escape character is </a:t>
            </a:r>
            <a:r>
              <a:rPr lang="en-US" dirty="0" smtClean="0">
                <a:latin typeface="Times New Roman" panose="02020603050405020304" pitchFamily="18" charset="0"/>
                <a:cs typeface="Times New Roman" panose="02020603050405020304" pitchFamily="18" charset="0"/>
              </a:rPr>
              <a:t>'^]'.</a:t>
            </a:r>
          </a:p>
          <a:p>
            <a:r>
              <a:rPr lang="en-US" b="1" dirty="0" err="1"/>
              <a:t>nslookup</a:t>
            </a:r>
            <a:endParaRPr lang="en-US" b="1" dirty="0"/>
          </a:p>
          <a:p>
            <a:r>
              <a:rPr lang="en-US" dirty="0" err="1"/>
              <a:t>nslookup</a:t>
            </a:r>
            <a:r>
              <a:rPr lang="en-US" dirty="0"/>
              <a:t> is a program to query Internet domain name servers.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6470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401053"/>
            <a:ext cx="11209954" cy="5870637"/>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root@localhost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nslookup</a:t>
            </a:r>
            <a:r>
              <a:rPr lang="en-IN" dirty="0">
                <a:latin typeface="Times New Roman" panose="02020603050405020304" pitchFamily="18" charset="0"/>
                <a:cs typeface="Times New Roman" panose="02020603050405020304" pitchFamily="18" charset="0"/>
              </a:rPr>
              <a:t> geekflare.com</a:t>
            </a:r>
          </a:p>
          <a:p>
            <a:r>
              <a:rPr lang="en-IN" dirty="0">
                <a:latin typeface="Times New Roman" panose="02020603050405020304" pitchFamily="18" charset="0"/>
                <a:cs typeface="Times New Roman" panose="02020603050405020304" pitchFamily="18" charset="0"/>
              </a:rPr>
              <a:t>Server:                        172.16.179.2</a:t>
            </a:r>
          </a:p>
          <a:p>
            <a:r>
              <a:rPr lang="en-IN" dirty="0">
                <a:latin typeface="Times New Roman" panose="02020603050405020304" pitchFamily="18" charset="0"/>
                <a:cs typeface="Times New Roman" panose="02020603050405020304" pitchFamily="18" charset="0"/>
              </a:rPr>
              <a:t>Address:         172.16.179.2#53 </a:t>
            </a:r>
          </a:p>
          <a:p>
            <a:r>
              <a:rPr lang="en-IN" dirty="0">
                <a:latin typeface="Times New Roman" panose="02020603050405020304" pitchFamily="18" charset="0"/>
                <a:cs typeface="Times New Roman" panose="02020603050405020304" pitchFamily="18" charset="0"/>
              </a:rPr>
              <a:t>Non-authoritative answer:</a:t>
            </a:r>
          </a:p>
          <a:p>
            <a:r>
              <a:rPr lang="en-IN" dirty="0">
                <a:latin typeface="Times New Roman" panose="02020603050405020304" pitchFamily="18" charset="0"/>
                <a:cs typeface="Times New Roman" panose="02020603050405020304" pitchFamily="18" charset="0"/>
              </a:rPr>
              <a:t>Name: geekflare.com</a:t>
            </a:r>
          </a:p>
          <a:p>
            <a:r>
              <a:rPr lang="en-IN" dirty="0">
                <a:latin typeface="Times New Roman" panose="02020603050405020304" pitchFamily="18" charset="0"/>
                <a:cs typeface="Times New Roman" panose="02020603050405020304" pitchFamily="18" charset="0"/>
              </a:rPr>
              <a:t>Address: 162.159.243.243</a:t>
            </a:r>
          </a:p>
          <a:p>
            <a:r>
              <a:rPr lang="en-IN" dirty="0">
                <a:latin typeface="Times New Roman" panose="02020603050405020304" pitchFamily="18" charset="0"/>
                <a:cs typeface="Times New Roman" panose="02020603050405020304" pitchFamily="18" charset="0"/>
              </a:rPr>
              <a:t>Name: geekflare.com</a:t>
            </a:r>
          </a:p>
          <a:p>
            <a:r>
              <a:rPr lang="en-IN" dirty="0">
                <a:latin typeface="Times New Roman" panose="02020603050405020304" pitchFamily="18" charset="0"/>
                <a:cs typeface="Times New Roman" panose="02020603050405020304" pitchFamily="18" charset="0"/>
              </a:rPr>
              <a:t>Address: </a:t>
            </a:r>
            <a:r>
              <a:rPr lang="en-IN" dirty="0" smtClean="0">
                <a:latin typeface="Times New Roman" panose="02020603050405020304" pitchFamily="18" charset="0"/>
                <a:cs typeface="Times New Roman" panose="02020603050405020304" pitchFamily="18" charset="0"/>
              </a:rPr>
              <a:t>162.159.244.243</a:t>
            </a:r>
          </a:p>
          <a:p>
            <a:r>
              <a:rPr lang="en-US" dirty="0" err="1">
                <a:latin typeface="Times New Roman" panose="02020603050405020304" pitchFamily="18" charset="0"/>
                <a:cs typeface="Times New Roman" panose="02020603050405020304" pitchFamily="18" charset="0"/>
              </a:rPr>
              <a:t>netstat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Netstat</a:t>
            </a:r>
            <a:r>
              <a:rPr lang="en-US" dirty="0">
                <a:latin typeface="Times New Roman" panose="02020603050405020304" pitchFamily="18" charset="0"/>
                <a:cs typeface="Times New Roman" panose="02020603050405020304" pitchFamily="18" charset="0"/>
              </a:rPr>
              <a:t> command allows you a simple way to review each of your network connections and open sockets.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netstat</a:t>
            </a:r>
            <a:r>
              <a:rPr lang="en-US" dirty="0">
                <a:latin typeface="Times New Roman" panose="02020603050405020304" pitchFamily="18" charset="0"/>
                <a:cs typeface="Times New Roman" panose="02020603050405020304" pitchFamily="18" charset="0"/>
              </a:rPr>
              <a:t> with head output is very helpful while performing web server troubleshooting.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root@localhost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netstat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76973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545433"/>
            <a:ext cx="11209954" cy="5726258"/>
          </a:xfrm>
        </p:spPr>
        <p:txBody>
          <a:bodyPr>
            <a:normAutofit fontScale="85000" lnSpcReduction="10000"/>
          </a:bodyPr>
          <a:lstStyle/>
          <a:p>
            <a:r>
              <a:rPr lang="en-US" dirty="0" err="1">
                <a:latin typeface="Times New Roman" panose="02020603050405020304" pitchFamily="18" charset="0"/>
                <a:cs typeface="Times New Roman" panose="02020603050405020304" pitchFamily="18" charset="0"/>
              </a:rPr>
              <a:t>scp</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scp</a:t>
            </a:r>
            <a:r>
              <a:rPr lang="en-US" dirty="0">
                <a:latin typeface="Times New Roman" panose="02020603050405020304" pitchFamily="18" charset="0"/>
                <a:cs typeface="Times New Roman" panose="02020603050405020304" pitchFamily="18" charset="0"/>
              </a:rPr>
              <a:t> allows you to secure copy files to and from another host in the network.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 </a:t>
            </a:r>
            <a:r>
              <a:rPr lang="en-US" dirty="0" err="1">
                <a:latin typeface="Times New Roman" panose="02020603050405020304" pitchFamily="18" charset="0"/>
                <a:cs typeface="Times New Roman" panose="02020603050405020304" pitchFamily="18" charset="0"/>
              </a:rPr>
              <a:t>scp</a:t>
            </a:r>
            <a:r>
              <a:rPr lang="en-US" dirty="0">
                <a:latin typeface="Times New Roman" panose="02020603050405020304" pitchFamily="18" charset="0"/>
                <a:cs typeface="Times New Roman" panose="02020603050405020304" pitchFamily="18" charset="0"/>
              </a:rPr>
              <a:t> $filename </a:t>
            </a:r>
            <a:r>
              <a:rPr lang="en-US" dirty="0" err="1">
                <a:latin typeface="Times New Roman" panose="02020603050405020304" pitchFamily="18" charset="0"/>
                <a:cs typeface="Times New Roman" panose="02020603050405020304" pitchFamily="18" charset="0"/>
              </a:rPr>
              <a:t>user@targethost</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path</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a:t>
            </a:r>
          </a:p>
          <a:p>
            <a:r>
              <a:rPr lang="en-US" dirty="0">
                <a:latin typeface="Times New Roman" panose="02020603050405020304" pitchFamily="18" charset="0"/>
                <a:cs typeface="Times New Roman" panose="02020603050405020304" pitchFamily="18" charset="0"/>
              </a:rPr>
              <a:t>w prints a summary of the current activity on the system, including what each user is doing, and their processes.</a:t>
            </a:r>
          </a:p>
          <a:p>
            <a:r>
              <a:rPr lang="en-US" dirty="0">
                <a:latin typeface="Times New Roman" panose="02020603050405020304" pitchFamily="18" charset="0"/>
                <a:cs typeface="Times New Roman" panose="02020603050405020304" pitchFamily="18" charset="0"/>
              </a:rPr>
              <a:t>Also list the logged in users and system load average for the past 1, 5, and 15 minutes.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root@localhost</a:t>
            </a:r>
            <a:r>
              <a:rPr lang="en-US" dirty="0">
                <a:latin typeface="Times New Roman" panose="02020603050405020304" pitchFamily="18" charset="0"/>
                <a:cs typeface="Times New Roman" panose="02020603050405020304" pitchFamily="18" charset="0"/>
              </a:rPr>
              <a:t> ~]# w</a:t>
            </a:r>
          </a:p>
          <a:p>
            <a:r>
              <a:rPr lang="en-US" dirty="0">
                <a:latin typeface="Times New Roman" panose="02020603050405020304" pitchFamily="18" charset="0"/>
                <a:cs typeface="Times New Roman" panose="02020603050405020304" pitchFamily="18" charset="0"/>
              </a:rPr>
              <a:t>23:32:48 up 2:52, 2 users, load average: 0.51, 0.36, 0.19</a:t>
            </a:r>
          </a:p>
          <a:p>
            <a:r>
              <a:rPr lang="en-US" dirty="0">
                <a:latin typeface="Times New Roman" panose="02020603050405020304" pitchFamily="18" charset="0"/>
                <a:cs typeface="Times New Roman" panose="02020603050405020304" pitchFamily="18" charset="0"/>
              </a:rPr>
              <a:t>USER     TTY       LOGIN@   IDLE   JCPU   PCPU WHAT</a:t>
            </a:r>
          </a:p>
          <a:p>
            <a:r>
              <a:rPr lang="en-US" dirty="0" err="1">
                <a:latin typeface="Times New Roman" panose="02020603050405020304" pitchFamily="18" charset="0"/>
                <a:cs typeface="Times New Roman" panose="02020603050405020304" pitchFamily="18" charset="0"/>
              </a:rPr>
              <a:t>chandan</a:t>
            </a:r>
            <a:r>
              <a:rPr lang="en-US" dirty="0">
                <a:latin typeface="Times New Roman" panose="02020603050405020304" pitchFamily="18" charset="0"/>
                <a:cs typeface="Times New Roman" panose="02020603050405020304" pitchFamily="18" charset="0"/>
              </a:rPr>
              <a:t> :0       20:41   ?</a:t>
            </a:r>
            <a:r>
              <a:rPr lang="en-US" dirty="0" err="1">
                <a:latin typeface="Times New Roman" panose="02020603050405020304" pitchFamily="18" charset="0"/>
                <a:cs typeface="Times New Roman" panose="02020603050405020304" pitchFamily="18" charset="0"/>
              </a:rPr>
              <a:t>xdm</a:t>
            </a:r>
            <a:r>
              <a:rPr lang="en-US" dirty="0">
                <a:latin typeface="Times New Roman" panose="02020603050405020304" pitchFamily="18" charset="0"/>
                <a:cs typeface="Times New Roman" panose="02020603050405020304" pitchFamily="18" charset="0"/>
              </a:rPr>
              <a:t>?   7:07 0.13s </a:t>
            </a:r>
            <a:r>
              <a:rPr lang="en-US" dirty="0" err="1">
                <a:latin typeface="Times New Roman" panose="02020603050405020304" pitchFamily="18" charset="0"/>
                <a:cs typeface="Times New Roman" panose="02020603050405020304" pitchFamily="18" charset="0"/>
              </a:rPr>
              <a:t>gdm</a:t>
            </a:r>
            <a:r>
              <a:rPr lang="en-US" dirty="0">
                <a:latin typeface="Times New Roman" panose="02020603050405020304" pitchFamily="18" charset="0"/>
                <a:cs typeface="Times New Roman" panose="02020603050405020304" pitchFamily="18" charset="0"/>
              </a:rPr>
              <a:t>-session-worker [pam/</a:t>
            </a:r>
            <a:r>
              <a:rPr lang="en-US" dirty="0" err="1">
                <a:latin typeface="Times New Roman" panose="02020603050405020304" pitchFamily="18" charset="0"/>
                <a:cs typeface="Times New Roman" panose="02020603050405020304" pitchFamily="18" charset="0"/>
              </a:rPr>
              <a:t>gdm</a:t>
            </a:r>
            <a:r>
              <a:rPr lang="en-US" dirty="0">
                <a:latin typeface="Times New Roman" panose="02020603050405020304" pitchFamily="18" charset="0"/>
                <a:cs typeface="Times New Roman" panose="02020603050405020304" pitchFamily="18" charset="0"/>
              </a:rPr>
              <a:t>-password]</a:t>
            </a:r>
          </a:p>
          <a:p>
            <a:r>
              <a:rPr lang="en-US" dirty="0" err="1">
                <a:latin typeface="Times New Roman" panose="02020603050405020304" pitchFamily="18" charset="0"/>
                <a:cs typeface="Times New Roman" panose="02020603050405020304" pitchFamily="18" charset="0"/>
              </a:rPr>
              <a:t>chandan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pts</a:t>
            </a:r>
            <a:r>
              <a:rPr lang="en-US" dirty="0">
                <a:latin typeface="Times New Roman" panose="02020603050405020304" pitchFamily="18" charset="0"/>
                <a:cs typeface="Times New Roman" panose="02020603050405020304" pitchFamily="18" charset="0"/>
              </a:rPr>
              <a:t>/0     20:42   0.00s 0.23s 3.42s /</a:t>
            </a:r>
            <a:r>
              <a:rPr lang="en-US" dirty="0" err="1">
                <a:latin typeface="Times New Roman" panose="02020603050405020304" pitchFamily="18" charset="0"/>
                <a:cs typeface="Times New Roman" panose="02020603050405020304" pitchFamily="18" charset="0"/>
              </a:rPr>
              <a:t>usr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libexec</a:t>
            </a:r>
            <a:r>
              <a:rPr lang="en-US" dirty="0">
                <a:latin typeface="Times New Roman" panose="02020603050405020304" pitchFamily="18" charset="0"/>
                <a:cs typeface="Times New Roman" panose="02020603050405020304" pitchFamily="18" charset="0"/>
              </a:rPr>
              <a:t>/gnome-terminal-server</a:t>
            </a: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57842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240633"/>
            <a:ext cx="11209954" cy="6063914"/>
          </a:xfrm>
        </p:spPr>
        <p:txBody>
          <a:bodyPr>
            <a:normAutofit fontScale="85000" lnSpcReduction="20000"/>
          </a:bodyPr>
          <a:lstStyle/>
          <a:p>
            <a:r>
              <a:rPr lang="en-US" b="1" dirty="0" err="1">
                <a:latin typeface="Times New Roman" panose="02020603050405020304" pitchFamily="18" charset="0"/>
                <a:cs typeface="Times New Roman" panose="02020603050405020304" pitchFamily="18" charset="0"/>
              </a:rPr>
              <a:t>nmap</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nmap</a:t>
            </a:r>
            <a:r>
              <a:rPr lang="en-US" dirty="0">
                <a:latin typeface="Times New Roman" panose="02020603050405020304" pitchFamily="18" charset="0"/>
                <a:cs typeface="Times New Roman" panose="02020603050405020304" pitchFamily="18" charset="0"/>
              </a:rPr>
              <a:t> is a one of the powerful commands, which checks the </a:t>
            </a:r>
            <a:r>
              <a:rPr lang="en-US" dirty="0">
                <a:latin typeface="Times New Roman" panose="02020603050405020304" pitchFamily="18" charset="0"/>
                <a:cs typeface="Times New Roman" panose="02020603050405020304" pitchFamily="18" charset="0"/>
                <a:hlinkClick r:id="rId2"/>
              </a:rPr>
              <a:t>opened port</a:t>
            </a:r>
            <a:r>
              <a:rPr lang="en-US" dirty="0">
                <a:latin typeface="Times New Roman" panose="02020603050405020304" pitchFamily="18" charset="0"/>
                <a:cs typeface="Times New Roman" panose="02020603050405020304" pitchFamily="18" charset="0"/>
              </a:rPr>
              <a:t> on the server.</a:t>
            </a:r>
          </a:p>
          <a:p>
            <a:r>
              <a:rPr lang="en-US" dirty="0">
                <a:latin typeface="Times New Roman" panose="02020603050405020304" pitchFamily="18" charset="0"/>
                <a:cs typeface="Times New Roman" panose="02020603050405020304" pitchFamily="18" charset="0"/>
              </a:rPr>
              <a:t>Usage example:</a:t>
            </a:r>
          </a:p>
          <a:p>
            <a:r>
              <a:rPr lang="en-IN" dirty="0" err="1">
                <a:latin typeface="Times New Roman" panose="02020603050405020304" pitchFamily="18" charset="0"/>
                <a:cs typeface="Times New Roman" panose="02020603050405020304" pitchFamily="18" charset="0"/>
              </a:rPr>
              <a:t>nmap</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server_name</a:t>
            </a:r>
            <a:endParaRPr lang="en-IN"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change hostname command</a:t>
            </a:r>
          </a:p>
          <a:p>
            <a:r>
              <a:rPr lang="en-US" dirty="0">
                <a:latin typeface="Times New Roman" panose="02020603050405020304" pitchFamily="18" charset="0"/>
                <a:cs typeface="Times New Roman" panose="02020603050405020304" pitchFamily="18" charset="0"/>
              </a:rPr>
              <a:t>The procedure to change the computer name on Ubuntu Linux:</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Type the following command to edit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/hostname using </a:t>
            </a:r>
            <a:r>
              <a:rPr lang="en-US" dirty="0" err="1">
                <a:latin typeface="Times New Roman" panose="02020603050405020304" pitchFamily="18" charset="0"/>
                <a:cs typeface="Times New Roman" panose="02020603050405020304" pitchFamily="18" charset="0"/>
              </a:rPr>
              <a:t>nano</a:t>
            </a:r>
            <a:r>
              <a:rPr lang="en-US" dirty="0">
                <a:latin typeface="Times New Roman" panose="02020603050405020304" pitchFamily="18" charset="0"/>
                <a:cs typeface="Times New Roman" panose="02020603050405020304" pitchFamily="18" charset="0"/>
              </a:rPr>
              <a:t> or vi text editor:</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/hostname</a:t>
            </a:r>
          </a:p>
          <a:p>
            <a:r>
              <a:rPr lang="en-US" dirty="0">
                <a:latin typeface="Times New Roman" panose="02020603050405020304" pitchFamily="18" charset="0"/>
                <a:cs typeface="Times New Roman" panose="02020603050405020304" pitchFamily="18" charset="0"/>
              </a:rPr>
              <a:t>Delete the old name and setup new name.</a:t>
            </a:r>
          </a:p>
          <a:p>
            <a:r>
              <a:rPr lang="en-US" dirty="0">
                <a:latin typeface="Times New Roman" panose="02020603050405020304" pitchFamily="18" charset="0"/>
                <a:cs typeface="Times New Roman" panose="02020603050405020304" pitchFamily="18" charset="0"/>
              </a:rPr>
              <a:t>Next Edit the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/hosts file:</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/hosts</a:t>
            </a:r>
          </a:p>
          <a:p>
            <a:r>
              <a:rPr lang="en-US" dirty="0">
                <a:latin typeface="Times New Roman" panose="02020603050405020304" pitchFamily="18" charset="0"/>
                <a:cs typeface="Times New Roman" panose="02020603050405020304" pitchFamily="18" charset="0"/>
              </a:rPr>
              <a:t>Replace any occurrence of the existing computer name with your new one.</a:t>
            </a:r>
          </a:p>
          <a:p>
            <a:r>
              <a:rPr lang="en-US" dirty="0">
                <a:latin typeface="Times New Roman" panose="02020603050405020304" pitchFamily="18" charset="0"/>
                <a:cs typeface="Times New Roman" panose="02020603050405020304" pitchFamily="18" charset="0"/>
              </a:rPr>
              <a:t>Reboot the system to changes take effect:</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reboot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89555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9. </a:t>
            </a:r>
            <a:r>
              <a:rPr lang="en-IN" dirty="0" smtClean="0">
                <a:latin typeface="Times New Roman" panose="02020603050405020304" pitchFamily="18" charset="0"/>
                <a:cs typeface="Times New Roman" panose="02020603050405020304" pitchFamily="18" charset="0"/>
              </a:rPr>
              <a:t>Processes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2434" y="818147"/>
            <a:ext cx="11209954" cy="5453543"/>
          </a:xfrm>
        </p:spPr>
        <p:txBody>
          <a:bodyPr>
            <a:noAutofit/>
          </a:bodyPr>
          <a:lstStyle/>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process</a:t>
            </a:r>
            <a:r>
              <a:rPr lang="en-US" sz="2000" dirty="0">
                <a:latin typeface="Times New Roman" panose="02020603050405020304" pitchFamily="18" charset="0"/>
                <a:cs typeface="Times New Roman" panose="02020603050405020304" pitchFamily="18" charset="0"/>
              </a:rPr>
              <a:t> is either running (it is the current </a:t>
            </a:r>
            <a:r>
              <a:rPr lang="en-US" sz="2000" b="1" dirty="0">
                <a:latin typeface="Times New Roman" panose="02020603050405020304" pitchFamily="18" charset="0"/>
                <a:cs typeface="Times New Roman" panose="02020603050405020304" pitchFamily="18" charset="0"/>
              </a:rPr>
              <a:t>process</a:t>
            </a:r>
            <a:r>
              <a:rPr lang="en-US" sz="2000" dirty="0">
                <a:latin typeface="Times New Roman" panose="02020603050405020304" pitchFamily="18" charset="0"/>
                <a:cs typeface="Times New Roman" panose="02020603050405020304" pitchFamily="18" charset="0"/>
              </a:rPr>
              <a:t> in the system) or it is ready to run (it is waiting to be assigned to one of the system's CPUs). Waiting. The </a:t>
            </a:r>
            <a:r>
              <a:rPr lang="en-US" sz="2000" b="1" dirty="0">
                <a:latin typeface="Times New Roman" panose="02020603050405020304" pitchFamily="18" charset="0"/>
                <a:cs typeface="Times New Roman" panose="02020603050405020304" pitchFamily="18" charset="0"/>
              </a:rPr>
              <a:t>process</a:t>
            </a:r>
            <a:r>
              <a:rPr lang="en-US" sz="2000" dirty="0">
                <a:latin typeface="Times New Roman" panose="02020603050405020304" pitchFamily="18" charset="0"/>
                <a:cs typeface="Times New Roman" panose="02020603050405020304" pitchFamily="18" charset="0"/>
              </a:rPr>
              <a:t> is waiting for an event or for a resource. </a:t>
            </a:r>
            <a:r>
              <a:rPr lang="en-US" sz="2000" b="1" dirty="0">
                <a:latin typeface="Times New Roman" panose="02020603050405020304" pitchFamily="18" charset="0"/>
                <a:cs typeface="Times New Roman" panose="02020603050405020304" pitchFamily="18" charset="0"/>
              </a:rPr>
              <a:t>Linux</a:t>
            </a:r>
            <a:r>
              <a:rPr lang="en-US" sz="2000" dirty="0">
                <a:latin typeface="Times New Roman" panose="02020603050405020304" pitchFamily="18" charset="0"/>
                <a:cs typeface="Times New Roman" panose="02020603050405020304" pitchFamily="18" charset="0"/>
              </a:rPr>
              <a:t> differentiates between two types of waiting </a:t>
            </a:r>
            <a:r>
              <a:rPr lang="en-US" sz="2000" b="1" dirty="0">
                <a:latin typeface="Times New Roman" panose="02020603050405020304" pitchFamily="18" charset="0"/>
                <a:cs typeface="Times New Roman" panose="02020603050405020304" pitchFamily="18" charset="0"/>
              </a:rPr>
              <a:t>process</a:t>
            </a:r>
            <a:r>
              <a:rPr lang="en-US" sz="2000" dirty="0">
                <a:latin typeface="Times New Roman" panose="02020603050405020304" pitchFamily="18" charset="0"/>
                <a:cs typeface="Times New Roman" panose="02020603050405020304" pitchFamily="18" charset="0"/>
              </a:rPr>
              <a:t>; interruptible and uninterruptible</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 #include&lt;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main(void)</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Hello World\n");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 Simulate a wait for some time</a:t>
            </a:r>
          </a:p>
          <a:p>
            <a:r>
              <a:rPr lang="en-US" sz="2000" dirty="0">
                <a:latin typeface="Times New Roman" panose="02020603050405020304" pitchFamily="18" charset="0"/>
                <a:cs typeface="Times New Roman" panose="02020603050405020304" pitchFamily="18" charset="0"/>
              </a:rPr>
              <a:t>    for(</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&lt;0xFFFFFFFF;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return 0;</a:t>
            </a:r>
          </a:p>
          <a:p>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1948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Run the executable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hello_world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aef</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grep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hello_world</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himanshu</a:t>
            </a:r>
            <a:r>
              <a:rPr lang="en-US" dirty="0">
                <a:latin typeface="Times New Roman" panose="02020603050405020304" pitchFamily="18" charset="0"/>
                <a:cs typeface="Times New Roman" panose="02020603050405020304" pitchFamily="18" charset="0"/>
              </a:rPr>
              <a:t>  2260  2146 95 20:38 </a:t>
            </a:r>
            <a:r>
              <a:rPr lang="en-US" dirty="0" err="1">
                <a:latin typeface="Times New Roman" panose="02020603050405020304" pitchFamily="18" charset="0"/>
                <a:cs typeface="Times New Roman" panose="02020603050405020304" pitchFamily="18" charset="0"/>
              </a:rPr>
              <a:t>pts</a:t>
            </a:r>
            <a:r>
              <a:rPr lang="en-US" dirty="0">
                <a:latin typeface="Times New Roman" panose="02020603050405020304" pitchFamily="18" charset="0"/>
                <a:cs typeface="Times New Roman" panose="02020603050405020304" pitchFamily="18" charset="0"/>
              </a:rPr>
              <a:t>/0    00:00:13 ./</a:t>
            </a:r>
            <a:r>
              <a:rPr lang="en-US" dirty="0" err="1" smtClean="0">
                <a:latin typeface="Times New Roman" panose="02020603050405020304" pitchFamily="18" charset="0"/>
                <a:cs typeface="Times New Roman" panose="02020603050405020304" pitchFamily="18" charset="0"/>
              </a:rPr>
              <a:t>hello_world</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More commands to check the process in </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1.</a:t>
            </a:r>
            <a:r>
              <a:rPr lang="en-IN" b="1" dirty="0"/>
              <a:t> </a:t>
            </a:r>
            <a:r>
              <a:rPr lang="en-IN" b="1" dirty="0" smtClean="0"/>
              <a:t>top :- </a:t>
            </a:r>
            <a:r>
              <a:rPr lang="en-US" dirty="0"/>
              <a:t>The </a:t>
            </a:r>
            <a:r>
              <a:rPr lang="en-US" b="1" dirty="0"/>
              <a:t>top</a:t>
            </a:r>
            <a:r>
              <a:rPr lang="en-US" dirty="0"/>
              <a:t> command is the traditional way to view your system’s resource usage</a:t>
            </a:r>
            <a:endParaRPr lang="en-IN" b="1" dirty="0"/>
          </a:p>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htop</a:t>
            </a:r>
            <a:r>
              <a:rPr lang="en-US" dirty="0" smtClean="0">
                <a:latin typeface="Times New Roman" panose="02020603050405020304" pitchFamily="18" charset="0"/>
                <a:cs typeface="Times New Roman" panose="02020603050405020304" pitchFamily="18" charset="0"/>
              </a:rPr>
              <a:t>:- </a:t>
            </a:r>
            <a:r>
              <a:rPr lang="en-US" dirty="0"/>
              <a:t>The </a:t>
            </a:r>
            <a:r>
              <a:rPr lang="en-US" b="1" dirty="0" err="1"/>
              <a:t>htop</a:t>
            </a:r>
            <a:r>
              <a:rPr lang="en-US" dirty="0"/>
              <a:t> command is an improved top.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37169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867930"/>
          </a:xfrm>
        </p:spPr>
        <p:txBody>
          <a:bodyPr/>
          <a:lstStyle/>
          <a:p>
            <a:r>
              <a:rPr lang="en-US" b="1" dirty="0" smtClean="0"/>
              <a:t>Tracking </a:t>
            </a:r>
            <a:r>
              <a:rPr lang="en-US" b="1" dirty="0"/>
              <a:t>ongoing processes</a:t>
            </a:r>
            <a:r>
              <a:rPr lang="en-US" dirty="0"/>
              <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dirty="0" err="1" smtClean="0">
                <a:latin typeface="Times New Roman" panose="02020603050405020304" pitchFamily="18" charset="0"/>
                <a:cs typeface="Times New Roman" panose="02020603050405020304" pitchFamily="18" charset="0"/>
              </a:rPr>
              <a:t>ps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(Process status) can be used to see/list all the running processes.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ps</a:t>
            </a:r>
            <a:r>
              <a:rPr lang="en-US" dirty="0">
                <a:latin typeface="Times New Roman" panose="02020603050405020304" pitchFamily="18" charset="0"/>
                <a:cs typeface="Times New Roman" panose="02020603050405020304" pitchFamily="18" charset="0"/>
              </a:rPr>
              <a:t> command lists running processes. The following command lists all processes running on your system:</a:t>
            </a:r>
          </a:p>
          <a:p>
            <a:r>
              <a:rPr lang="en-IN" dirty="0" err="1">
                <a:latin typeface="Times New Roman" panose="02020603050405020304" pitchFamily="18" charset="0"/>
                <a:cs typeface="Times New Roman" panose="02020603050405020304" pitchFamily="18" charset="0"/>
              </a:rPr>
              <a:t>ps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PID       TTY      TIME        CMD</a:t>
            </a:r>
          </a:p>
          <a:p>
            <a:r>
              <a:rPr lang="en-US" dirty="0">
                <a:latin typeface="Times New Roman" panose="02020603050405020304" pitchFamily="18" charset="0"/>
                <a:cs typeface="Times New Roman" panose="02020603050405020304" pitchFamily="18" charset="0"/>
              </a:rPr>
              <a:t>19        </a:t>
            </a:r>
            <a:r>
              <a:rPr lang="en-US" dirty="0" err="1">
                <a:latin typeface="Times New Roman" panose="02020603050405020304" pitchFamily="18" charset="0"/>
                <a:cs typeface="Times New Roman" panose="02020603050405020304" pitchFamily="18" charset="0"/>
              </a:rPr>
              <a:t>pts</a:t>
            </a:r>
            <a:r>
              <a:rPr lang="en-US" dirty="0">
                <a:latin typeface="Times New Roman" panose="02020603050405020304" pitchFamily="18" charset="0"/>
                <a:cs typeface="Times New Roman" panose="02020603050405020304" pitchFamily="18" charset="0"/>
              </a:rPr>
              <a:t>/1    00:00:00    </a:t>
            </a:r>
            <a:r>
              <a:rPr lang="en-US" dirty="0" err="1">
                <a:latin typeface="Times New Roman" panose="02020603050405020304" pitchFamily="18" charset="0"/>
                <a:cs typeface="Times New Roman" panose="02020603050405020304" pitchFamily="18" charset="0"/>
              </a:rPr>
              <a:t>sh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24        </a:t>
            </a:r>
            <a:r>
              <a:rPr lang="en-US" dirty="0" err="1">
                <a:latin typeface="Times New Roman" panose="02020603050405020304" pitchFamily="18" charset="0"/>
                <a:cs typeface="Times New Roman" panose="02020603050405020304" pitchFamily="18" charset="0"/>
              </a:rPr>
              <a:t>pts</a:t>
            </a:r>
            <a:r>
              <a:rPr lang="en-US" dirty="0">
                <a:latin typeface="Times New Roman" panose="02020603050405020304" pitchFamily="18" charset="0"/>
                <a:cs typeface="Times New Roman" panose="02020603050405020304" pitchFamily="18" charset="0"/>
              </a:rPr>
              <a:t>/1    00:00:00    </a:t>
            </a:r>
            <a:r>
              <a:rPr lang="en-US" dirty="0" err="1">
                <a:latin typeface="Times New Roman" panose="02020603050405020304" pitchFamily="18" charset="0"/>
                <a:cs typeface="Times New Roman" panose="02020603050405020304" pitchFamily="18" charset="0"/>
              </a:rPr>
              <a:t>ps</a:t>
            </a:r>
            <a:endParaRPr lang="en-I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may be too many processes to read at one time, so you can pipe the output through the </a:t>
            </a:r>
            <a:r>
              <a:rPr lang="en-US" b="1" dirty="0">
                <a:latin typeface="Times New Roman" panose="02020603050405020304" pitchFamily="18" charset="0"/>
                <a:cs typeface="Times New Roman" panose="02020603050405020304" pitchFamily="18" charset="0"/>
              </a:rPr>
              <a:t>less</a:t>
            </a:r>
            <a:r>
              <a:rPr lang="en-US" dirty="0">
                <a:latin typeface="Times New Roman" panose="02020603050405020304" pitchFamily="18" charset="0"/>
                <a:cs typeface="Times New Roman" panose="02020603050405020304" pitchFamily="18" charset="0"/>
              </a:rPr>
              <a:t> command to scroll through them at your own pace</a:t>
            </a:r>
            <a:r>
              <a:rPr lang="en-US" dirty="0" smtClean="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ps</a:t>
            </a:r>
            <a:r>
              <a:rPr lang="en-IN" dirty="0">
                <a:latin typeface="Times New Roman" panose="02020603050405020304" pitchFamily="18" charset="0"/>
                <a:cs typeface="Times New Roman" panose="02020603050405020304" pitchFamily="18" charset="0"/>
              </a:rPr>
              <a:t> -A | less</a:t>
            </a:r>
          </a:p>
        </p:txBody>
      </p:sp>
    </p:spTree>
    <p:extLst>
      <p:ext uri="{BB962C8B-B14F-4D97-AF65-F5344CB8AC3E}">
        <p14:creationId xmlns:p14="http://schemas.microsoft.com/office/powerpoint/2010/main" xmlns="" val="162800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2275" y="206063"/>
            <a:ext cx="11160336" cy="5262979"/>
          </a:xfrm>
          <a:prstGeom prst="rect">
            <a:avLst/>
          </a:prstGeom>
        </p:spPr>
        <p:txBody>
          <a:bodyPr wrap="square">
            <a:spAutoFit/>
          </a:bodyPr>
          <a:lstStyle/>
          <a:p>
            <a:pPr algn="just" fontAlgn="base"/>
            <a:endParaRPr lang="en-US" sz="2800" dirty="0">
              <a:latin typeface="Times New Roman" panose="02020603050405020304" pitchFamily="18" charset="0"/>
              <a:cs typeface="Times New Roman" panose="02020603050405020304" pitchFamily="18" charset="0"/>
            </a:endParaRPr>
          </a:p>
          <a:p>
            <a:pPr algn="just" fontAlgn="base"/>
            <a:r>
              <a:rPr lang="en-US" sz="2800" dirty="0">
                <a:latin typeface="Times New Roman" panose="02020603050405020304" pitchFamily="18" charset="0"/>
                <a:cs typeface="Times New Roman" panose="02020603050405020304" pitchFamily="18" charset="0"/>
              </a:rPr>
              <a:t>5. The shell is an interface between the user and the kernel, and it affords services of the kernel. It takes commands from the user and executes kernel’s functions. The Shell is present in different types of operating systems, which are classified into two types: command line shells and graphical shells.</a:t>
            </a:r>
          </a:p>
          <a:p>
            <a:pPr algn="just" fontAlgn="base"/>
            <a:endParaRPr lang="en-US" sz="2800" b="0" i="0" dirty="0">
              <a:solidFill>
                <a:srgbClr val="333333"/>
              </a:solidFill>
              <a:effectLst/>
              <a:latin typeface="Times New Roman" panose="02020603050405020304" pitchFamily="18" charset="0"/>
              <a:cs typeface="Times New Roman" panose="02020603050405020304" pitchFamily="18" charset="0"/>
            </a:endParaRPr>
          </a:p>
          <a:p>
            <a:pPr algn="just" fontAlgn="base"/>
            <a:r>
              <a:rPr lang="en-US" sz="2800" dirty="0">
                <a:latin typeface="Times New Roman" panose="02020603050405020304" pitchFamily="18" charset="0"/>
                <a:cs typeface="Times New Roman" panose="02020603050405020304" pitchFamily="18" charset="0"/>
              </a:rPr>
              <a:t>The command line shells provide a command line interface, while the graphical line shells provide a graphical user interface. Though both shells perform operations, but the graphical user interface shells perform slower than the command line interface shells. </a:t>
            </a:r>
            <a:endParaRPr lang="en-US" sz="2800" dirty="0" smtClean="0">
              <a:latin typeface="Times New Roman" panose="02020603050405020304" pitchFamily="18" charset="0"/>
              <a:cs typeface="Times New Roman" panose="02020603050405020304" pitchFamily="18" charset="0"/>
            </a:endParaRPr>
          </a:p>
          <a:p>
            <a:pPr algn="just" fontAlgn="base"/>
            <a:endParaRPr lang="en-US" sz="28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04878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44379"/>
            <a:ext cx="11209954" cy="6127311"/>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For more information -f (full) can be used along with </a:t>
            </a:r>
            <a:r>
              <a:rPr lang="en-US" dirty="0" err="1" smtClean="0">
                <a:latin typeface="Times New Roman" panose="02020603050405020304" pitchFamily="18" charset="0"/>
                <a:cs typeface="Times New Roman" panose="02020603050405020304" pitchFamily="18" charset="0"/>
              </a:rPr>
              <a:t>ps</a:t>
            </a:r>
            <a:endParaRPr lang="en-US"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ps</a:t>
            </a:r>
            <a:r>
              <a:rPr lang="en-IN" dirty="0">
                <a:latin typeface="Times New Roman" panose="02020603050405020304" pitchFamily="18" charset="0"/>
                <a:cs typeface="Times New Roman" panose="02020603050405020304" pitchFamily="18" charset="0"/>
              </a:rPr>
              <a:t> –f</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UID      PID  PPID C STIME    TTY        TIME CMD</a:t>
            </a:r>
          </a:p>
          <a:p>
            <a:r>
              <a:rPr lang="en-IN" dirty="0">
                <a:latin typeface="Times New Roman" panose="02020603050405020304" pitchFamily="18" charset="0"/>
                <a:cs typeface="Times New Roman" panose="02020603050405020304" pitchFamily="18" charset="0"/>
              </a:rPr>
              <a:t>52471     19     1 0 07:20    </a:t>
            </a:r>
            <a:r>
              <a:rPr lang="en-IN" dirty="0" err="1">
                <a:latin typeface="Times New Roman" panose="02020603050405020304" pitchFamily="18" charset="0"/>
                <a:cs typeface="Times New Roman" panose="02020603050405020304" pitchFamily="18" charset="0"/>
              </a:rPr>
              <a:t>pts</a:t>
            </a:r>
            <a:r>
              <a:rPr lang="en-IN" dirty="0">
                <a:latin typeface="Times New Roman" panose="02020603050405020304" pitchFamily="18" charset="0"/>
                <a:cs typeface="Times New Roman" panose="02020603050405020304" pitchFamily="18" charset="0"/>
              </a:rPr>
              <a:t>/1  00:00:00f     </a:t>
            </a:r>
            <a:r>
              <a:rPr lang="en-IN" dirty="0" err="1">
                <a:latin typeface="Times New Roman" panose="02020603050405020304" pitchFamily="18" charset="0"/>
                <a:cs typeface="Times New Roman" panose="02020603050405020304" pitchFamily="18" charset="0"/>
              </a:rPr>
              <a:t>sh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52471     25    19 0 08:04    </a:t>
            </a:r>
            <a:r>
              <a:rPr lang="en-IN" dirty="0" err="1">
                <a:latin typeface="Times New Roman" panose="02020603050405020304" pitchFamily="18" charset="0"/>
                <a:cs typeface="Times New Roman" panose="02020603050405020304" pitchFamily="18" charset="0"/>
              </a:rPr>
              <a:t>pts</a:t>
            </a:r>
            <a:r>
              <a:rPr lang="en-IN" dirty="0">
                <a:latin typeface="Times New Roman" panose="02020603050405020304" pitchFamily="18" charset="0"/>
                <a:cs typeface="Times New Roman" panose="02020603050405020304" pitchFamily="18" charset="0"/>
              </a:rPr>
              <a:t>/1  00:00:00      </a:t>
            </a:r>
            <a:r>
              <a:rPr lang="en-IN" dirty="0" err="1">
                <a:latin typeface="Times New Roman" panose="02020603050405020304" pitchFamily="18" charset="0"/>
                <a:cs typeface="Times New Roman" panose="02020603050405020304" pitchFamily="18" charset="0"/>
              </a:rPr>
              <a:t>ps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–f</a:t>
            </a:r>
          </a:p>
          <a:p>
            <a:endParaRPr lang="en-IN" dirty="0" smtClean="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Fields described by </a:t>
            </a:r>
            <a:r>
              <a:rPr lang="en-US" dirty="0" err="1">
                <a:latin typeface="Times New Roman" panose="02020603050405020304" pitchFamily="18" charset="0"/>
                <a:cs typeface="Times New Roman" panose="02020603050405020304" pitchFamily="18" charset="0"/>
              </a:rPr>
              <a:t>ps</a:t>
            </a:r>
            <a:r>
              <a:rPr lang="en-US" dirty="0">
                <a:latin typeface="Times New Roman" panose="02020603050405020304" pitchFamily="18" charset="0"/>
                <a:cs typeface="Times New Roman" panose="02020603050405020304" pitchFamily="18" charset="0"/>
              </a:rPr>
              <a:t> are described as: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UID: User ID that this process belongs to (the person running it)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PID: Process ID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PPID: Parent process ID (the ID of the process that started it)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 CPU utilization of process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STIME: Process start time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TTY: Terminal type associated with the process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TIME: CPU time taken by the process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CMD: The command that started this process</a:t>
            </a:r>
          </a:p>
          <a:p>
            <a:pPr fontAlgn="base"/>
            <a:r>
              <a:rPr lang="en-US" dirty="0">
                <a:latin typeface="Times New Roman" panose="02020603050405020304" pitchFamily="18" charset="0"/>
                <a:cs typeface="Times New Roman" panose="02020603050405020304" pitchFamily="18" charset="0"/>
              </a:rPr>
              <a:t>There are other options which can be used along with </a:t>
            </a:r>
            <a:r>
              <a:rPr lang="en-US" dirty="0" err="1">
                <a:latin typeface="Times New Roman" panose="02020603050405020304" pitchFamily="18" charset="0"/>
                <a:cs typeface="Times New Roman" panose="02020603050405020304" pitchFamily="18" charset="0"/>
              </a:rPr>
              <a:t>ps</a:t>
            </a:r>
            <a:r>
              <a:rPr lang="en-US" dirty="0">
                <a:latin typeface="Times New Roman" panose="02020603050405020304" pitchFamily="18" charset="0"/>
                <a:cs typeface="Times New Roman" panose="02020603050405020304" pitchFamily="18" charset="0"/>
              </a:rPr>
              <a:t> command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Shows information about all users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-x: Shows information about processes without terminals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 Shows additional information like -f option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 Displays extended information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0828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smtClean="0">
                <a:latin typeface="Times New Roman" panose="02020603050405020304" pitchFamily="18" charset="0"/>
                <a:cs typeface="Times New Roman" panose="02020603050405020304" pitchFamily="18" charset="0"/>
              </a:rPr>
              <a:t>Signals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signal</a:t>
            </a:r>
            <a:r>
              <a:rPr lang="en-US" dirty="0">
                <a:latin typeface="Times New Roman" panose="02020603050405020304" pitchFamily="18" charset="0"/>
                <a:cs typeface="Times New Roman" panose="02020603050405020304" pitchFamily="18" charset="0"/>
              </a:rPr>
              <a:t> is an event generated by the UNIX and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systems in response to some condition, upon receipt of which a process may in turn take some action. A </a:t>
            </a:r>
            <a:r>
              <a:rPr lang="en-US" b="1" dirty="0">
                <a:latin typeface="Times New Roman" panose="02020603050405020304" pitchFamily="18" charset="0"/>
                <a:cs typeface="Times New Roman" panose="02020603050405020304" pitchFamily="18" charset="0"/>
              </a:rPr>
              <a:t>signal</a:t>
            </a:r>
            <a:r>
              <a:rPr lang="en-US" dirty="0">
                <a:latin typeface="Times New Roman" panose="02020603050405020304" pitchFamily="18" charset="0"/>
                <a:cs typeface="Times New Roman" panose="02020603050405020304" pitchFamily="18" charset="0"/>
              </a:rPr>
              <a:t> is just like a interrupt, when it is generated by user level, a call is made to the kernel of the OS and it will action accordingly</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 </a:t>
            </a:r>
            <a:r>
              <a:rPr lang="en-US" dirty="0">
                <a:latin typeface="Times New Roman" panose="02020603050405020304" pitchFamily="18" charset="0"/>
                <a:cs typeface="Times New Roman" panose="02020603050405020304" pitchFamily="18" charset="0"/>
              </a:rPr>
              <a:t>List of Signals</a:t>
            </a:r>
          </a:p>
          <a:p>
            <a:r>
              <a:rPr lang="en-US" dirty="0">
                <a:latin typeface="Times New Roman" panose="02020603050405020304" pitchFamily="18" charset="0"/>
                <a:cs typeface="Times New Roman" panose="02020603050405020304" pitchFamily="18" charset="0"/>
              </a:rPr>
              <a:t>There is an easy way to list down all the signals supported by your system. Just issue the </a:t>
            </a:r>
            <a:r>
              <a:rPr lang="en-US" b="1" dirty="0">
                <a:latin typeface="Times New Roman" panose="02020603050405020304" pitchFamily="18" charset="0"/>
                <a:cs typeface="Times New Roman" panose="02020603050405020304" pitchFamily="18" charset="0"/>
              </a:rPr>
              <a:t>kill -l</a:t>
            </a:r>
            <a:r>
              <a:rPr lang="en-US" dirty="0">
                <a:latin typeface="Times New Roman" panose="02020603050405020304" pitchFamily="18" charset="0"/>
                <a:cs typeface="Times New Roman" panose="02020603050405020304" pitchFamily="18" charset="0"/>
              </a:rPr>
              <a:t> command and it would display all the supported signals −</a:t>
            </a:r>
          </a:p>
          <a:p>
            <a:r>
              <a:rPr lang="en-IN" dirty="0">
                <a:latin typeface="Times New Roman" panose="02020603050405020304" pitchFamily="18" charset="0"/>
                <a:cs typeface="Times New Roman" panose="02020603050405020304" pitchFamily="18" charset="0"/>
              </a:rPr>
              <a:t>$ kill -l</a:t>
            </a:r>
          </a:p>
        </p:txBody>
      </p:sp>
    </p:spTree>
    <p:extLst>
      <p:ext uri="{BB962C8B-B14F-4D97-AF65-F5344CB8AC3E}">
        <p14:creationId xmlns:p14="http://schemas.microsoft.com/office/powerpoint/2010/main" xmlns="" val="26485340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Types of Signal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ere </a:t>
            </a:r>
            <a:r>
              <a:rPr lang="en-US" dirty="0">
                <a:latin typeface="Times New Roman" panose="02020603050405020304" pitchFamily="18" charset="0"/>
                <a:cs typeface="Times New Roman" panose="02020603050405020304" pitchFamily="18" charset="0"/>
              </a:rPr>
              <a:t>are </a:t>
            </a:r>
            <a:r>
              <a:rPr lang="en-US" b="1" dirty="0">
                <a:latin typeface="Times New Roman" panose="02020603050405020304" pitchFamily="18" charset="0"/>
                <a:cs typeface="Times New Roman" panose="02020603050405020304" pitchFamily="18" charset="0"/>
              </a:rPr>
              <a:t>two types of signals in </a:t>
            </a:r>
            <a:r>
              <a:rPr lang="en-US" b="1"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a:t>
            </a:r>
          </a:p>
          <a:p>
            <a:r>
              <a:rPr lang="en-US" b="1" dirty="0" err="1">
                <a:latin typeface="Times New Roman" panose="02020603050405020304" pitchFamily="18" charset="0"/>
                <a:cs typeface="Times New Roman" panose="02020603050405020304" pitchFamily="18" charset="0"/>
              </a:rPr>
              <a:t>Maskable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Non-</a:t>
            </a:r>
            <a:r>
              <a:rPr lang="en-US" b="1" dirty="0" err="1">
                <a:latin typeface="Times New Roman" panose="02020603050405020304" pitchFamily="18" charset="0"/>
                <a:cs typeface="Times New Roman" panose="02020603050405020304" pitchFamily="18" charset="0"/>
              </a:rPr>
              <a:t>maskable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Maskable</a:t>
            </a:r>
            <a:r>
              <a:rPr lang="en-US" dirty="0">
                <a:latin typeface="Times New Roman" panose="02020603050405020304" pitchFamily="18" charset="0"/>
                <a:cs typeface="Times New Roman" panose="02020603050405020304" pitchFamily="18" charset="0"/>
              </a:rPr>
              <a:t> signals or interrupts in Linux are those signals which can be changed or </a:t>
            </a:r>
            <a:r>
              <a:rPr lang="en-US" dirty="0" err="1">
                <a:latin typeface="Times New Roman" panose="02020603050405020304" pitchFamily="18" charset="0"/>
                <a:cs typeface="Times New Roman" panose="02020603050405020304" pitchFamily="18" charset="0"/>
              </a:rPr>
              <a:t>ignonered</a:t>
            </a:r>
            <a:r>
              <a:rPr lang="en-US" dirty="0">
                <a:latin typeface="Times New Roman" panose="02020603050405020304" pitchFamily="18" charset="0"/>
                <a:cs typeface="Times New Roman" panose="02020603050405020304" pitchFamily="18" charset="0"/>
              </a:rPr>
              <a:t> by the user. For example, </a:t>
            </a:r>
            <a:r>
              <a:rPr lang="en-US" dirty="0" err="1">
                <a:latin typeface="Times New Roman" panose="02020603050405020304" pitchFamily="18" charset="0"/>
                <a:cs typeface="Times New Roman" panose="02020603050405020304" pitchFamily="18" charset="0"/>
              </a:rPr>
              <a:t>Ctrl+C</a:t>
            </a:r>
            <a:r>
              <a:rPr lang="en-US" dirty="0">
                <a:latin typeface="Times New Roman" panose="02020603050405020304" pitchFamily="18" charset="0"/>
                <a:cs typeface="Times New Roman" panose="02020603050405020304" pitchFamily="18" charset="0"/>
              </a:rPr>
              <a:t> , Ctrl+\.</a:t>
            </a:r>
          </a:p>
          <a:p>
            <a:r>
              <a:rPr lang="en-US" dirty="0">
                <a:latin typeface="Times New Roman" panose="02020603050405020304" pitchFamily="18" charset="0"/>
                <a:cs typeface="Times New Roman" panose="02020603050405020304" pitchFamily="18" charset="0"/>
              </a:rPr>
              <a:t>Non-</a:t>
            </a:r>
            <a:r>
              <a:rPr lang="en-US" dirty="0" err="1">
                <a:latin typeface="Times New Roman" panose="02020603050405020304" pitchFamily="18" charset="0"/>
                <a:cs typeface="Times New Roman" panose="02020603050405020304" pitchFamily="18" charset="0"/>
              </a:rPr>
              <a:t>Maskable</a:t>
            </a:r>
            <a:r>
              <a:rPr lang="en-US" dirty="0">
                <a:latin typeface="Times New Roman" panose="02020603050405020304" pitchFamily="18" charset="0"/>
                <a:cs typeface="Times New Roman" panose="02020603050405020304" pitchFamily="18" charset="0"/>
              </a:rPr>
              <a:t> signals or interrupts are those interrupts </a:t>
            </a:r>
            <a:r>
              <a:rPr lang="en-US" dirty="0" err="1">
                <a:latin typeface="Times New Roman" panose="02020603050405020304" pitchFamily="18" charset="0"/>
                <a:cs typeface="Times New Roman" panose="02020603050405020304" pitchFamily="18" charset="0"/>
              </a:rPr>
              <a:t>whick</a:t>
            </a:r>
            <a:r>
              <a:rPr lang="en-US" dirty="0">
                <a:latin typeface="Times New Roman" panose="02020603050405020304" pitchFamily="18" charset="0"/>
                <a:cs typeface="Times New Roman" panose="02020603050405020304" pitchFamily="18" charset="0"/>
              </a:rPr>
              <a:t> cannot be changed or ignored by the user. For example, </a:t>
            </a:r>
            <a:r>
              <a:rPr lang="en-US" dirty="0" err="1">
                <a:latin typeface="Times New Roman" panose="02020603050405020304" pitchFamily="18" charset="0"/>
                <a:cs typeface="Times New Roman" panose="02020603050405020304" pitchFamily="18" charset="0"/>
              </a:rPr>
              <a:t>Ctrl+Z</a:t>
            </a: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64018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867930"/>
          </a:xfrm>
        </p:spPr>
        <p:txBody>
          <a:bodyPr/>
          <a:lstStyle/>
          <a:p>
            <a:r>
              <a:rPr lang="en-IN" b="1" dirty="0" smtClean="0">
                <a:latin typeface="Times New Roman" panose="02020603050405020304" pitchFamily="18" charset="0"/>
                <a:cs typeface="Times New Roman" panose="02020603050405020304" pitchFamily="18" charset="0"/>
              </a:rPr>
              <a:t>11. Linux </a:t>
            </a:r>
            <a:r>
              <a:rPr lang="en-IN" b="1" dirty="0">
                <a:latin typeface="Times New Roman" panose="02020603050405020304" pitchFamily="18" charset="0"/>
                <a:cs typeface="Times New Roman" panose="02020603050405020304" pitchFamily="18" charset="0"/>
              </a:rPr>
              <a:t>memory information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US" b="1" dirty="0">
                <a:latin typeface="Times New Roman" panose="02020603050405020304" pitchFamily="18" charset="0"/>
                <a:cs typeface="Times New Roman" panose="02020603050405020304" pitchFamily="18" charset="0"/>
              </a:rPr>
              <a:t>Random access memory</a:t>
            </a:r>
          </a:p>
          <a:p>
            <a:pPr fontAlgn="base"/>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usually mean </a:t>
            </a:r>
            <a:r>
              <a:rPr lang="en-US" i="1" dirty="0">
                <a:latin typeface="Times New Roman" panose="02020603050405020304" pitchFamily="18" charset="0"/>
                <a:cs typeface="Times New Roman" panose="02020603050405020304" pitchFamily="18" charset="0"/>
              </a:rPr>
              <a:t>random access memory</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a:rPr>
              <a:t>RAM</a:t>
            </a:r>
            <a:r>
              <a:rPr lang="en-US" dirty="0">
                <a:latin typeface="Times New Roman" panose="02020603050405020304" pitchFamily="18" charset="0"/>
                <a:cs typeface="Times New Roman" panose="02020603050405020304" pitchFamily="18" charset="0"/>
              </a:rPr>
              <a:t>). This is the memory which can be used for both showing and storing data. Typically we will find in this type of memory the programs that are running on the system, including the Linux kernel itself. Besides the program code, memory also stores a lot of data. A good example is when you are running a MySQL database server. The program itself is relatively small, the data itself is huge. So we will also have a look at tuning programs and their memory usage, as this is typically a problem with memory-hungry programs.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62625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MemTotal</a:t>
            </a:r>
            <a:r>
              <a:rPr lang="en-US" dirty="0">
                <a:latin typeface="Times New Roman" panose="02020603050405020304" pitchFamily="18" charset="0"/>
                <a:cs typeface="Times New Roman" panose="02020603050405020304" pitchFamily="18" charset="0"/>
              </a:rPr>
              <a:t> — Total amount of physical RAM, in kilobytes. </a:t>
            </a:r>
          </a:p>
          <a:p>
            <a:r>
              <a:rPr lang="en-US" dirty="0" err="1">
                <a:latin typeface="Times New Roman" panose="02020603050405020304" pitchFamily="18" charset="0"/>
                <a:cs typeface="Times New Roman" panose="02020603050405020304" pitchFamily="18" charset="0"/>
              </a:rPr>
              <a:t>MemFree</a:t>
            </a:r>
            <a:r>
              <a:rPr lang="en-US" dirty="0">
                <a:latin typeface="Times New Roman" panose="02020603050405020304" pitchFamily="18" charset="0"/>
                <a:cs typeface="Times New Roman" panose="02020603050405020304" pitchFamily="18" charset="0"/>
              </a:rPr>
              <a:t> — The amount of physical RAM, in kilobytes, left unused by the system. </a:t>
            </a:r>
          </a:p>
          <a:p>
            <a:r>
              <a:rPr lang="en-US" dirty="0">
                <a:latin typeface="Times New Roman" panose="02020603050405020304" pitchFamily="18" charset="0"/>
                <a:cs typeface="Times New Roman" panose="02020603050405020304" pitchFamily="18" charset="0"/>
              </a:rPr>
              <a:t>Buffers — The amount of physical RAM, in kilobytes, used for file buffers. </a:t>
            </a:r>
          </a:p>
          <a:p>
            <a:r>
              <a:rPr lang="en-US" dirty="0">
                <a:latin typeface="Times New Roman" panose="02020603050405020304" pitchFamily="18" charset="0"/>
                <a:cs typeface="Times New Roman" panose="02020603050405020304" pitchFamily="18" charset="0"/>
              </a:rPr>
              <a:t>Cached — The amount of physical RAM, in kilobytes, used as cache memory.</a:t>
            </a:r>
          </a:p>
          <a:p>
            <a:r>
              <a:rPr lang="en-US" dirty="0">
                <a:latin typeface="Times New Roman" panose="02020603050405020304" pitchFamily="18" charset="0"/>
                <a:cs typeface="Times New Roman" panose="02020603050405020304" pitchFamily="18" charset="0"/>
              </a:rPr>
              <a:t>The free command provides information about unused and used memory and swap space on any computer running Linux or another Unix-like operating system. ... Swap space is </a:t>
            </a:r>
            <a:r>
              <a:rPr lang="en-US" dirty="0" err="1">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 portion of a hard disk drive (HDD) that is used to simulate additional main </a:t>
            </a:r>
            <a:r>
              <a:rPr lang="en-US" dirty="0" smtClean="0">
                <a:latin typeface="Times New Roman" panose="02020603050405020304" pitchFamily="18" charset="0"/>
                <a:cs typeface="Times New Roman" panose="02020603050405020304" pitchFamily="18" charset="0"/>
              </a:rPr>
              <a:t>memory.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007399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60421"/>
            <a:ext cx="11209954" cy="6111269"/>
          </a:xfrm>
        </p:spPr>
        <p:txBody>
          <a:bodyPr/>
          <a:lstStyle/>
          <a:p>
            <a:r>
              <a:rPr lang="en-US" dirty="0" smtClean="0">
                <a:latin typeface="Times New Roman" panose="02020603050405020304" pitchFamily="18" charset="0"/>
                <a:cs typeface="Times New Roman" panose="02020603050405020304" pitchFamily="18" charset="0"/>
              </a:rPr>
              <a:t>How We can check used commands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free –m </a:t>
            </a:r>
          </a:p>
          <a:p>
            <a:r>
              <a:rPr lang="en-US" dirty="0" smtClean="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watch </a:t>
            </a:r>
            <a:r>
              <a:rPr lang="en-IN" dirty="0" smtClean="0">
                <a:latin typeface="Times New Roman" panose="02020603050405020304" pitchFamily="18" charset="0"/>
                <a:cs typeface="Times New Roman" panose="02020603050405020304" pitchFamily="18" charset="0"/>
              </a:rPr>
              <a:t>free</a:t>
            </a:r>
          </a:p>
          <a:p>
            <a:r>
              <a:rPr lang="en-US" dirty="0" smtClean="0">
                <a:latin typeface="Times New Roman" panose="02020603050405020304" pitchFamily="18" charset="0"/>
                <a:cs typeface="Times New Roman" panose="02020603050405020304" pitchFamily="18" charset="0"/>
              </a:rPr>
              <a:t>3. free –g</a:t>
            </a:r>
          </a:p>
          <a:p>
            <a:r>
              <a:rPr lang="en-US" dirty="0" smtClean="0">
                <a:latin typeface="Times New Roman" panose="02020603050405020304" pitchFamily="18" charset="0"/>
                <a:cs typeface="Times New Roman" panose="02020603050405020304" pitchFamily="18" charset="0"/>
              </a:rPr>
              <a:t>4. </a:t>
            </a:r>
            <a:r>
              <a:rPr lang="en-IN" dirty="0">
                <a:latin typeface="Times New Roman" panose="02020603050405020304" pitchFamily="18" charset="0"/>
                <a:cs typeface="Times New Roman" panose="02020603050405020304" pitchFamily="18" charset="0"/>
              </a:rPr>
              <a:t>cat /</a:t>
            </a:r>
            <a:r>
              <a:rPr lang="en-IN" dirty="0" err="1" smtClean="0">
                <a:latin typeface="Times New Roman" panose="02020603050405020304" pitchFamily="18" charset="0"/>
                <a:cs typeface="Times New Roman" panose="02020603050405020304" pitchFamily="18" charset="0"/>
              </a:rPr>
              <a:t>proc</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meminfo</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 cat </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proc</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cpuinfo</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6. Enter top then press 1</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How to remove cache in </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sync; echo 1 &gt; /</a:t>
            </a:r>
            <a:r>
              <a:rPr lang="en-IN" dirty="0" err="1">
                <a:latin typeface="Times New Roman" panose="02020603050405020304" pitchFamily="18" charset="0"/>
                <a:cs typeface="Times New Roman" panose="02020603050405020304" pitchFamily="18" charset="0"/>
              </a:rPr>
              <a:t>proc</a:t>
            </a:r>
            <a:r>
              <a:rPr lang="en-IN" dirty="0">
                <a:latin typeface="Times New Roman" panose="02020603050405020304" pitchFamily="18" charset="0"/>
                <a:cs typeface="Times New Roman" panose="02020603050405020304" pitchFamily="18" charset="0"/>
              </a:rPr>
              <a:t>/sys/</a:t>
            </a:r>
            <a:r>
              <a:rPr lang="en-IN" dirty="0" err="1">
                <a:latin typeface="Times New Roman" panose="02020603050405020304" pitchFamily="18" charset="0"/>
                <a:cs typeface="Times New Roman" panose="02020603050405020304" pitchFamily="18" charset="0"/>
              </a:rPr>
              <a:t>vm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drop_caches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07007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12. I/O Monitoring </a:t>
            </a:r>
            <a:r>
              <a:rPr lang="en-IN" dirty="0">
                <a:latin typeface="Times New Roman" panose="02020603050405020304" pitchFamily="18" charset="0"/>
                <a:cs typeface="Times New Roman" panose="02020603050405020304" pitchFamily="18" charset="0"/>
              </a:rPr>
              <a:t>&amp; </a:t>
            </a:r>
            <a:r>
              <a:rPr lang="en-IN" dirty="0" smtClean="0">
                <a:latin typeface="Times New Roman" panose="02020603050405020304" pitchFamily="18" charset="0"/>
                <a:cs typeface="Times New Roman" panose="02020603050405020304" pitchFamily="18" charset="0"/>
              </a:rPr>
              <a:t>Tuning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If your Linux server is bogged down, your first step is often to use the TOP command in terminal to check load averages and wisely so. However, there are times when TOP shows very high load averages even with low </a:t>
            </a:r>
            <a:r>
              <a:rPr lang="en-US" dirty="0" err="1">
                <a:latin typeface="Times New Roman" panose="02020603050405020304" pitchFamily="18" charset="0"/>
                <a:cs typeface="Times New Roman" panose="02020603050405020304" pitchFamily="18" charset="0"/>
              </a:rPr>
              <a:t>cpu</a:t>
            </a:r>
            <a:r>
              <a:rPr lang="en-US" dirty="0">
                <a:latin typeface="Times New Roman" panose="02020603050405020304" pitchFamily="18" charset="0"/>
                <a:cs typeface="Times New Roman" panose="02020603050405020304" pitchFamily="18" charset="0"/>
              </a:rPr>
              <a:t> ‘us’ (user) and high </a:t>
            </a:r>
            <a:r>
              <a:rPr lang="en-US" dirty="0" err="1">
                <a:latin typeface="Times New Roman" panose="02020603050405020304" pitchFamily="18" charset="0"/>
                <a:cs typeface="Times New Roman" panose="02020603050405020304" pitchFamily="18" charset="0"/>
              </a:rPr>
              <a:t>cpu</a:t>
            </a:r>
            <a:r>
              <a:rPr lang="en-US" dirty="0">
                <a:latin typeface="Times New Roman" panose="02020603050405020304" pitchFamily="18" charset="0"/>
                <a:cs typeface="Times New Roman" panose="02020603050405020304" pitchFamily="18" charset="0"/>
              </a:rPr>
              <a:t> ‘id’ (idle) percentages. This is the case in the video below, load averages are above 30 on a server with 24 cores but CPU shows around 70 percent idle. One of the common causes of this condition is disk I/O bottleneck</a:t>
            </a:r>
            <a:r>
              <a:rPr lang="en-US" dirty="0" smtClean="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There are several system monitoring tools in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that can be used to monitor, I/O, usage. they are mentioned below.</a:t>
            </a:r>
          </a:p>
          <a:p>
            <a:pPr fontAlgn="base"/>
            <a:r>
              <a:rPr lang="en-US" dirty="0" err="1">
                <a:latin typeface="Times New Roman" panose="02020603050405020304" pitchFamily="18" charset="0"/>
                <a:cs typeface="Times New Roman" panose="02020603050405020304" pitchFamily="18" charset="0"/>
              </a:rPr>
              <a:t>sar</a:t>
            </a:r>
            <a:endParaRPr lang="en-US" dirty="0">
              <a:latin typeface="Times New Roman" panose="02020603050405020304" pitchFamily="18" charset="0"/>
              <a:cs typeface="Times New Roman" panose="02020603050405020304" pitchFamily="18" charset="0"/>
            </a:endParaRPr>
          </a:p>
          <a:p>
            <a:pPr fontAlgn="base"/>
            <a:r>
              <a:rPr lang="en-US" dirty="0" err="1">
                <a:latin typeface="Times New Roman" panose="02020603050405020304" pitchFamily="18" charset="0"/>
                <a:cs typeface="Times New Roman" panose="02020603050405020304" pitchFamily="18" charset="0"/>
              </a:rPr>
              <a:t>vmstat</a:t>
            </a:r>
            <a:endParaRPr lang="en-US" dirty="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Top or </a:t>
            </a:r>
            <a:r>
              <a:rPr lang="en-US" dirty="0" err="1" smtClean="0">
                <a:latin typeface="Times New Roman" panose="02020603050405020304" pitchFamily="18" charset="0"/>
                <a:cs typeface="Times New Roman" panose="02020603050405020304" pitchFamily="18" charset="0"/>
              </a:rPr>
              <a:t>iotop</a:t>
            </a:r>
            <a:endParaRPr lang="en-US" dirty="0">
              <a:latin typeface="Times New Roman" panose="02020603050405020304" pitchFamily="18" charset="0"/>
              <a:cs typeface="Times New Roman" panose="02020603050405020304" pitchFamily="18" charset="0"/>
            </a:endParaRPr>
          </a:p>
          <a:p>
            <a:pPr fontAlgn="base"/>
            <a:r>
              <a:rPr lang="en-US" dirty="0" err="1">
                <a:latin typeface="Times New Roman" panose="02020603050405020304" pitchFamily="18" charset="0"/>
                <a:cs typeface="Times New Roman" panose="02020603050405020304" pitchFamily="18" charset="0"/>
              </a:rPr>
              <a:t>iostat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7701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13. Disk Encryption</a:t>
            </a:r>
            <a:endParaRPr lang="en-IN" dirty="0"/>
          </a:p>
        </p:txBody>
      </p:sp>
      <p:sp>
        <p:nvSpPr>
          <p:cNvPr id="3" name="Content Placeholder 2"/>
          <p:cNvSpPr>
            <a:spLocks noGrp="1"/>
          </p:cNvSpPr>
          <p:nvPr>
            <p:ph idx="1"/>
          </p:nvPr>
        </p:nvSpPr>
        <p:spPr/>
        <p:txBody>
          <a:bodyPr/>
          <a:lstStyle/>
          <a:p>
            <a:r>
              <a:rPr lang="en-IN" dirty="0"/>
              <a:t>If you are using the Linux operating system, you can secure your data by configuring disk encryption to encrypt whole disks (including removable media), partitions, software RAID volumes, logical volumes, as well as your NoSQL files.</a:t>
            </a:r>
          </a:p>
          <a:p>
            <a:endParaRPr lang="en-IN" dirty="0"/>
          </a:p>
          <a:p>
            <a:r>
              <a:rPr lang="en-IN" dirty="0" err="1"/>
              <a:t>dm</a:t>
            </a:r>
            <a:r>
              <a:rPr lang="en-IN" dirty="0"/>
              <a:t>-crypt is the Linux kernel's device mapper crypto target which provides transparent disk encryption subsystem in the Linux kernel using the kernel crypto API</a:t>
            </a:r>
            <a:r>
              <a:rPr lang="en-IN" dirty="0" smtClean="0"/>
              <a:t>.</a:t>
            </a:r>
          </a:p>
          <a:p>
            <a:r>
              <a:rPr lang="en-US" dirty="0" err="1"/>
              <a:t>df</a:t>
            </a:r>
            <a:r>
              <a:rPr lang="en-US" dirty="0"/>
              <a:t> -h command displays the amount of available disk space for each disk</a:t>
            </a:r>
            <a:r>
              <a:rPr lang="en-US" dirty="0" smtClean="0"/>
              <a:t>.</a:t>
            </a:r>
          </a:p>
          <a:p>
            <a:r>
              <a:rPr lang="en-IN" dirty="0"/>
              <a:t>$</a:t>
            </a:r>
            <a:r>
              <a:rPr lang="en-IN" dirty="0" err="1"/>
              <a:t>df</a:t>
            </a:r>
            <a:r>
              <a:rPr lang="en-IN" dirty="0"/>
              <a:t> -h</a:t>
            </a:r>
          </a:p>
        </p:txBody>
      </p:sp>
    </p:spTree>
    <p:extLst>
      <p:ext uri="{BB962C8B-B14F-4D97-AF65-F5344CB8AC3E}">
        <p14:creationId xmlns:p14="http://schemas.microsoft.com/office/powerpoint/2010/main" xmlns="" val="2864251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36885"/>
            <a:ext cx="11209954" cy="5934806"/>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Use mount Command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Mostly, each Linux/Unix operating systems provides mount command. This command is used to mounting any file system on any directory. After that you can access the </a:t>
            </a:r>
            <a:r>
              <a:rPr lang="en-US" dirty="0" err="1">
                <a:latin typeface="Times New Roman" panose="02020603050405020304" pitchFamily="18" charset="0"/>
                <a:cs typeface="Times New Roman" panose="02020603050405020304" pitchFamily="18" charset="0"/>
              </a:rPr>
              <a:t>filesystem</a:t>
            </a:r>
            <a:r>
              <a:rPr lang="en-US" dirty="0">
                <a:latin typeface="Times New Roman" panose="02020603050405020304" pitchFamily="18" charset="0"/>
                <a:cs typeface="Times New Roman" panose="02020603050405020304" pitchFamily="18" charset="0"/>
              </a:rPr>
              <a:t>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Syntax:# mount /</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sdb</a:t>
            </a:r>
            <a:r>
              <a:rPr lang="en-US" dirty="0">
                <a:latin typeface="Times New Roman" panose="02020603050405020304" pitchFamily="18" charset="0"/>
                <a:cs typeface="Times New Roman" panose="02020603050405020304" pitchFamily="18" charset="0"/>
              </a:rPr>
              <a:t> /data</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Unmount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Filesystem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umount</a:t>
            </a:r>
            <a:r>
              <a:rPr lang="en-US" dirty="0">
                <a:latin typeface="Times New Roman" panose="02020603050405020304" pitchFamily="18" charset="0"/>
                <a:cs typeface="Times New Roman" panose="02020603050405020304" pitchFamily="18" charset="0"/>
              </a:rPr>
              <a:t> command to </a:t>
            </a:r>
            <a:r>
              <a:rPr lang="en-US" dirty="0" err="1">
                <a:latin typeface="Times New Roman" panose="02020603050405020304" pitchFamily="18" charset="0"/>
                <a:cs typeface="Times New Roman" panose="02020603050405020304" pitchFamily="18" charset="0"/>
              </a:rPr>
              <a:t>unmount</a:t>
            </a:r>
            <a:r>
              <a:rPr lang="en-US" dirty="0">
                <a:latin typeface="Times New Roman" panose="02020603050405020304" pitchFamily="18" charset="0"/>
                <a:cs typeface="Times New Roman" panose="02020603050405020304" pitchFamily="18" charset="0"/>
              </a:rPr>
              <a:t> any mounted </a:t>
            </a:r>
            <a:r>
              <a:rPr lang="en-US" dirty="0" err="1">
                <a:latin typeface="Times New Roman" panose="02020603050405020304" pitchFamily="18" charset="0"/>
                <a:cs typeface="Times New Roman" panose="02020603050405020304" pitchFamily="18" charset="0"/>
              </a:rPr>
              <a:t>filesystem</a:t>
            </a:r>
            <a:r>
              <a:rPr lang="en-US" dirty="0">
                <a:latin typeface="Times New Roman" panose="02020603050405020304" pitchFamily="18" charset="0"/>
                <a:cs typeface="Times New Roman" panose="02020603050405020304" pitchFamily="18" charset="0"/>
              </a:rPr>
              <a:t> on your system. Run </a:t>
            </a:r>
            <a:r>
              <a:rPr lang="en-US" dirty="0" err="1">
                <a:latin typeface="Times New Roman" panose="02020603050405020304" pitchFamily="18" charset="0"/>
                <a:cs typeface="Times New Roman" panose="02020603050405020304" pitchFamily="18" charset="0"/>
              </a:rPr>
              <a:t>umount</a:t>
            </a:r>
            <a:r>
              <a:rPr lang="en-US" dirty="0">
                <a:latin typeface="Times New Roman" panose="02020603050405020304" pitchFamily="18" charset="0"/>
                <a:cs typeface="Times New Roman" panose="02020603050405020304" pitchFamily="18" charset="0"/>
              </a:rPr>
              <a:t> command with disk name or mount point name to </a:t>
            </a:r>
            <a:r>
              <a:rPr lang="en-US" dirty="0" err="1">
                <a:latin typeface="Times New Roman" panose="02020603050405020304" pitchFamily="18" charset="0"/>
                <a:cs typeface="Times New Roman" panose="02020603050405020304" pitchFamily="18" charset="0"/>
              </a:rPr>
              <a:t>unmount</a:t>
            </a:r>
            <a:r>
              <a:rPr lang="en-US" dirty="0">
                <a:latin typeface="Times New Roman" panose="02020603050405020304" pitchFamily="18" charset="0"/>
                <a:cs typeface="Times New Roman" panose="02020603050405020304" pitchFamily="18" charset="0"/>
              </a:rPr>
              <a:t> currently mounted disk.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umount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sdb</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umount</a:t>
            </a:r>
            <a:r>
              <a:rPr lang="en-US" dirty="0">
                <a:latin typeface="Times New Roman" panose="02020603050405020304" pitchFamily="18" charset="0"/>
                <a:cs typeface="Times New Roman" panose="02020603050405020304" pitchFamily="18" charset="0"/>
              </a:rPr>
              <a:t>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689989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689811"/>
            <a:ext cx="11209954" cy="5581879"/>
          </a:xfrm>
        </p:spPr>
        <p:txBody>
          <a:bodyPr>
            <a:normAutofit lnSpcReduction="10000"/>
          </a:bodyPr>
          <a:lstStyle/>
          <a:p>
            <a:r>
              <a:rPr lang="en-US" dirty="0">
                <a:latin typeface="Times New Roman" panose="02020603050405020304" pitchFamily="18" charset="0"/>
                <a:cs typeface="Times New Roman" panose="02020603050405020304" pitchFamily="18" charset="0"/>
              </a:rPr>
              <a:t>You also required to mount disk on system boot. So that partitions will be available on system boot.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fstab</a:t>
            </a:r>
            <a:r>
              <a:rPr lang="en-US" dirty="0">
                <a:latin typeface="Times New Roman" panose="02020603050405020304" pitchFamily="18" charset="0"/>
                <a:cs typeface="Times New Roman" panose="02020603050405020304" pitchFamily="18" charset="0"/>
              </a:rPr>
              <a:t> file is used to mount disks. You need to edit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fstab</a:t>
            </a:r>
            <a:r>
              <a:rPr lang="en-US" dirty="0">
                <a:latin typeface="Times New Roman" panose="02020603050405020304" pitchFamily="18" charset="0"/>
                <a:cs typeface="Times New Roman" panose="02020603050405020304" pitchFamily="18" charset="0"/>
              </a:rPr>
              <a:t> and make new entry to mount the partitions automatically.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Edit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fstab</a:t>
            </a:r>
            <a:r>
              <a:rPr lang="en-US" dirty="0">
                <a:latin typeface="Times New Roman" panose="02020603050405020304" pitchFamily="18" charset="0"/>
                <a:cs typeface="Times New Roman" panose="02020603050405020304" pitchFamily="18" charset="0"/>
              </a:rPr>
              <a:t> and append below line at end of file. Change /</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sdb</a:t>
            </a:r>
            <a:r>
              <a:rPr lang="en-US" dirty="0">
                <a:latin typeface="Times New Roman" panose="02020603050405020304" pitchFamily="18" charset="0"/>
                <a:cs typeface="Times New Roman" panose="02020603050405020304" pitchFamily="18" charset="0"/>
              </a:rPr>
              <a:t> with your disk name.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sdb</a:t>
            </a:r>
            <a:r>
              <a:rPr lang="en-US" dirty="0">
                <a:latin typeface="Times New Roman" panose="02020603050405020304" pitchFamily="18" charset="0"/>
                <a:cs typeface="Times New Roman" panose="02020603050405020304" pitchFamily="18" charset="0"/>
              </a:rPr>
              <a:t>  /data              ext4    defaults        0 0</a:t>
            </a:r>
          </a:p>
          <a:p>
            <a:r>
              <a:rPr lang="en-US" dirty="0">
                <a:latin typeface="Times New Roman" panose="02020603050405020304" pitchFamily="18" charset="0"/>
                <a:cs typeface="Times New Roman" panose="02020603050405020304" pitchFamily="18" charset="0"/>
              </a:rPr>
              <a:t>Now run mount -a command to immediate mount all disk defined in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fstab</a:t>
            </a:r>
            <a:r>
              <a:rPr lang="en-US" dirty="0">
                <a:latin typeface="Times New Roman" panose="02020603050405020304" pitchFamily="18" charset="0"/>
                <a:cs typeface="Times New Roman" panose="02020603050405020304" pitchFamily="18" charset="0"/>
              </a:rPr>
              <a:t> file.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mount -a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3941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590931"/>
          </a:xfrm>
        </p:spPr>
        <p:txBody>
          <a:bodyPr/>
          <a:lstStyle/>
          <a:p>
            <a:r>
              <a:rPr lang="en-US" sz="3600" dirty="0" smtClean="0">
                <a:latin typeface="Times New Roman" panose="02020603050405020304" pitchFamily="18" charset="0"/>
                <a:cs typeface="Times New Roman" panose="02020603050405020304" pitchFamily="18" charset="0"/>
              </a:rPr>
              <a:t>2. </a:t>
            </a:r>
            <a:r>
              <a:rPr lang="en-US" sz="3600" dirty="0" err="1" smtClean="0">
                <a:latin typeface="Times New Roman" panose="02020603050405020304" pitchFamily="18" charset="0"/>
                <a:cs typeface="Times New Roman" panose="02020603050405020304" pitchFamily="18" charset="0"/>
              </a:rPr>
              <a:t>Kernal</a:t>
            </a:r>
            <a:endParaRPr lang="en-IN"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IN" dirty="0"/>
          </a:p>
        </p:txBody>
      </p:sp>
      <p:sp>
        <p:nvSpPr>
          <p:cNvPr id="6" name="Content Placeholder 2"/>
          <p:cNvSpPr txBox="1">
            <a:spLocks/>
          </p:cNvSpPr>
          <p:nvPr/>
        </p:nvSpPr>
        <p:spPr>
          <a:xfrm>
            <a:off x="562434" y="935729"/>
            <a:ext cx="11209954" cy="5335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It is the core component of Operating System, interacts directly with hardware, provides low level services to upper layer components.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uname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Command to check kernel version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uname</a:t>
            </a:r>
            <a:r>
              <a:rPr lang="en-US" dirty="0">
                <a:latin typeface="Times New Roman" panose="02020603050405020304" pitchFamily="18" charset="0"/>
                <a:cs typeface="Times New Roman" panose="02020603050405020304" pitchFamily="18" charset="0"/>
              </a:rPr>
              <a:t> command displays several system information including the Linux kernel architecture, name version, and release.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find out what version of the Linux kernel is running on your system, type the following command</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86606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13. LVM:- Logical Volume Manager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Logical Volume Manager (</a:t>
            </a:r>
            <a:r>
              <a:rPr lang="en-US" b="1" dirty="0">
                <a:latin typeface="Times New Roman" panose="02020603050405020304" pitchFamily="18" charset="0"/>
                <a:cs typeface="Times New Roman" panose="02020603050405020304" pitchFamily="18" charset="0"/>
              </a:rPr>
              <a:t>LVM</a:t>
            </a:r>
            <a:r>
              <a:rPr lang="en-US" dirty="0">
                <a:latin typeface="Times New Roman" panose="02020603050405020304" pitchFamily="18" charset="0"/>
                <a:cs typeface="Times New Roman" panose="02020603050405020304" pitchFamily="18" charset="0"/>
              </a:rPr>
              <a:t>) is a device mapper target that provides logical volume management for the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kernel. Most modern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distributions are </a:t>
            </a:r>
            <a:r>
              <a:rPr lang="en-US" b="1" dirty="0">
                <a:latin typeface="Times New Roman" panose="02020603050405020304" pitchFamily="18" charset="0"/>
                <a:cs typeface="Times New Roman" panose="02020603050405020304" pitchFamily="18" charset="0"/>
              </a:rPr>
              <a:t>LVM</a:t>
            </a:r>
            <a:r>
              <a:rPr lang="en-US" dirty="0">
                <a:latin typeface="Times New Roman" panose="02020603050405020304" pitchFamily="18" charset="0"/>
                <a:cs typeface="Times New Roman" panose="02020603050405020304" pitchFamily="18" charset="0"/>
              </a:rPr>
              <a:t>-aware to the point of being able to have their root file systems on a logical volume</a:t>
            </a:r>
            <a:r>
              <a:rPr lang="en-US" dirty="0" smtClean="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fdisk</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–l</a:t>
            </a:r>
          </a:p>
          <a:p>
            <a:r>
              <a:rPr lang="en-IN" dirty="0" err="1">
                <a:latin typeface="Times New Roman" panose="02020603050405020304" pitchFamily="18" charset="0"/>
                <a:cs typeface="Times New Roman" panose="02020603050405020304" pitchFamily="18" charset="0"/>
              </a:rPr>
              <a:t>fdisk</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dev</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sdb</a:t>
            </a:r>
            <a:endParaRPr lang="en-IN" dirty="0" smtClean="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vgcreate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vgpool</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dev</a:t>
            </a:r>
            <a:r>
              <a:rPr lang="en-IN" dirty="0" smtClean="0">
                <a:latin typeface="Times New Roman" panose="02020603050405020304" pitchFamily="18" charset="0"/>
                <a:cs typeface="Times New Roman" panose="02020603050405020304" pitchFamily="18" charset="0"/>
              </a:rPr>
              <a:t>/sdb1</a:t>
            </a:r>
          </a:p>
          <a:p>
            <a:r>
              <a:rPr lang="en-IN" dirty="0" err="1">
                <a:latin typeface="Times New Roman" panose="02020603050405020304" pitchFamily="18" charset="0"/>
                <a:cs typeface="Times New Roman" panose="02020603050405020304" pitchFamily="18" charset="0"/>
              </a:rPr>
              <a:t>lvcreate</a:t>
            </a:r>
            <a:r>
              <a:rPr lang="en-IN" dirty="0">
                <a:latin typeface="Times New Roman" panose="02020603050405020304" pitchFamily="18" charset="0"/>
                <a:cs typeface="Times New Roman" panose="02020603050405020304" pitchFamily="18" charset="0"/>
              </a:rPr>
              <a:t> -L 3G -n </a:t>
            </a:r>
            <a:r>
              <a:rPr lang="en-IN" dirty="0" err="1">
                <a:latin typeface="Times New Roman" panose="02020603050405020304" pitchFamily="18" charset="0"/>
                <a:cs typeface="Times New Roman" panose="02020603050405020304" pitchFamily="18" charset="0"/>
              </a:rPr>
              <a:t>lvstuff</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vgpool</a:t>
            </a:r>
            <a:endParaRPr lang="en-IN"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Format and Mount the Logical </a:t>
            </a:r>
            <a:r>
              <a:rPr lang="en-US" b="1" dirty="0" smtClean="0">
                <a:latin typeface="Times New Roman" panose="02020603050405020304" pitchFamily="18" charset="0"/>
                <a:cs typeface="Times New Roman" panose="02020603050405020304" pitchFamily="18" charset="0"/>
              </a:rPr>
              <a:t>Volume</a:t>
            </a:r>
          </a:p>
          <a:p>
            <a:r>
              <a:rPr lang="en-IN" dirty="0" err="1">
                <a:latin typeface="Times New Roman" panose="02020603050405020304" pitchFamily="18" charset="0"/>
                <a:cs typeface="Times New Roman" panose="02020603050405020304" pitchFamily="18" charset="0"/>
              </a:rPr>
              <a:t>mkfs</a:t>
            </a:r>
            <a:r>
              <a:rPr lang="en-IN" dirty="0">
                <a:latin typeface="Times New Roman" panose="02020603050405020304" pitchFamily="18" charset="0"/>
                <a:cs typeface="Times New Roman" panose="02020603050405020304" pitchFamily="18" charset="0"/>
              </a:rPr>
              <a:t> -t ext3 /</a:t>
            </a:r>
            <a:r>
              <a:rPr lang="en-IN" dirty="0" err="1">
                <a:latin typeface="Times New Roman" panose="02020603050405020304" pitchFamily="18" charset="0"/>
                <a:cs typeface="Times New Roman" panose="02020603050405020304" pitchFamily="18" charset="0"/>
              </a:rPr>
              <a:t>dev</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vgpool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lvstuff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38686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577517"/>
            <a:ext cx="11209954" cy="5694174"/>
          </a:xfrm>
        </p:spPr>
        <p:txBody>
          <a:bodyPr>
            <a:normAutofit fontScale="92500"/>
          </a:bodyPr>
          <a:lstStyle/>
          <a:p>
            <a:r>
              <a:rPr lang="en-US" dirty="0">
                <a:latin typeface="Times New Roman" panose="02020603050405020304" pitchFamily="18" charset="0"/>
                <a:cs typeface="Times New Roman" panose="02020603050405020304" pitchFamily="18" charset="0"/>
              </a:rPr>
              <a:t>Create a mount point and then mount the volume somewhere you can use it</a:t>
            </a:r>
            <a:r>
              <a:rPr lang="en-US" dirty="0" smtClean="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mkdir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mnt</a:t>
            </a:r>
            <a:r>
              <a:rPr lang="en-IN" dirty="0">
                <a:latin typeface="Times New Roman" panose="02020603050405020304" pitchFamily="18" charset="0"/>
                <a:cs typeface="Times New Roman" panose="02020603050405020304" pitchFamily="18" charset="0"/>
              </a:rPr>
              <a:t>/stuff</a:t>
            </a:r>
          </a:p>
          <a:p>
            <a:r>
              <a:rPr lang="en-IN" dirty="0">
                <a:latin typeface="Times New Roman" panose="02020603050405020304" pitchFamily="18" charset="0"/>
                <a:cs typeface="Times New Roman" panose="02020603050405020304" pitchFamily="18" charset="0"/>
              </a:rPr>
              <a:t>mount -t ext3 /</a:t>
            </a:r>
            <a:r>
              <a:rPr lang="en-IN" dirty="0" err="1">
                <a:latin typeface="Times New Roman" panose="02020603050405020304" pitchFamily="18" charset="0"/>
                <a:cs typeface="Times New Roman" panose="02020603050405020304" pitchFamily="18" charset="0"/>
              </a:rPr>
              <a:t>dev</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vgpool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lvstuff</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mnt</a:t>
            </a:r>
            <a:r>
              <a:rPr lang="en-IN" dirty="0" smtClean="0">
                <a:latin typeface="Times New Roman" panose="02020603050405020304" pitchFamily="18" charset="0"/>
                <a:cs typeface="Times New Roman" panose="02020603050405020304" pitchFamily="18" charset="0"/>
              </a:rPr>
              <a:t>/stuff</a:t>
            </a:r>
          </a:p>
          <a:p>
            <a:r>
              <a:rPr lang="en-IN" b="1" dirty="0" smtClean="0">
                <a:latin typeface="Times New Roman" panose="02020603050405020304" pitchFamily="18" charset="0"/>
                <a:cs typeface="Times New Roman" panose="02020603050405020304" pitchFamily="18" charset="0"/>
              </a:rPr>
              <a:t>Resizing </a:t>
            </a:r>
            <a:r>
              <a:rPr lang="en-IN" b="1" dirty="0">
                <a:latin typeface="Times New Roman" panose="02020603050405020304" pitchFamily="18" charset="0"/>
                <a:cs typeface="Times New Roman" panose="02020603050405020304" pitchFamily="18" charset="0"/>
              </a:rPr>
              <a:t>a Logical Volume</a:t>
            </a:r>
          </a:p>
          <a:p>
            <a:r>
              <a:rPr lang="en-IN" dirty="0" err="1">
                <a:latin typeface="Times New Roman" panose="02020603050405020304" pitchFamily="18" charset="0"/>
                <a:cs typeface="Times New Roman" panose="02020603050405020304" pitchFamily="18" charset="0"/>
              </a:rPr>
              <a:t>vgextend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vgpool</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dev</a:t>
            </a:r>
            <a:r>
              <a:rPr lang="en-IN" dirty="0" smtClean="0">
                <a:latin typeface="Times New Roman" panose="02020603050405020304" pitchFamily="18" charset="0"/>
                <a:cs typeface="Times New Roman" panose="02020603050405020304" pitchFamily="18" charset="0"/>
              </a:rPr>
              <a:t>/sdc1</a:t>
            </a:r>
          </a:p>
          <a:p>
            <a:r>
              <a:rPr lang="en-US" dirty="0">
                <a:latin typeface="Times New Roman" panose="02020603050405020304" pitchFamily="18" charset="0"/>
                <a:cs typeface="Times New Roman" panose="02020603050405020304" pitchFamily="18" charset="0"/>
              </a:rPr>
              <a:t>Extend Logical Volume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resize the logical volume we need to say how much we want to extend by size instead of by device. In our example we just added a 8 GB hard drive to our 3 GB </a:t>
            </a:r>
            <a:r>
              <a:rPr lang="en-US" dirty="0" err="1">
                <a:latin typeface="Times New Roman" panose="02020603050405020304" pitchFamily="18" charset="0"/>
                <a:cs typeface="Times New Roman" panose="02020603050405020304" pitchFamily="18" charset="0"/>
              </a:rPr>
              <a:t>vgpool</a:t>
            </a:r>
            <a:r>
              <a:rPr lang="en-US" dirty="0">
                <a:latin typeface="Times New Roman" panose="02020603050405020304" pitchFamily="18" charset="0"/>
                <a:cs typeface="Times New Roman" panose="02020603050405020304" pitchFamily="18" charset="0"/>
              </a:rPr>
              <a:t>. To make that space usable we can use </a:t>
            </a:r>
            <a:r>
              <a:rPr lang="en-US" dirty="0" err="1">
                <a:latin typeface="Times New Roman" panose="02020603050405020304" pitchFamily="18" charset="0"/>
                <a:cs typeface="Times New Roman" panose="02020603050405020304" pitchFamily="18" charset="0"/>
              </a:rPr>
              <a:t>lvextend</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lvresize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lvextend</a:t>
            </a:r>
            <a:r>
              <a:rPr lang="en-US" dirty="0">
                <a:latin typeface="Times New Roman" panose="02020603050405020304" pitchFamily="18" charset="0"/>
                <a:cs typeface="Times New Roman" panose="02020603050405020304" pitchFamily="18" charset="0"/>
              </a:rPr>
              <a:t> -L8G /</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vgpool</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lvstuff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44363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657727"/>
            <a:ext cx="11209954" cy="561396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While this command will work you will see that it will actually resize our logical volume to 8 GB instead of adding 8 GB to the existing volume like we wanted. To add the last 3 available gigabytes you need to use the following command.</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lvextend</a:t>
            </a:r>
            <a:r>
              <a:rPr lang="en-US" dirty="0">
                <a:latin typeface="Times New Roman" panose="02020603050405020304" pitchFamily="18" charset="0"/>
                <a:cs typeface="Times New Roman" panose="02020603050405020304" pitchFamily="18" charset="0"/>
              </a:rPr>
              <a:t> -L+3G /</a:t>
            </a:r>
            <a:r>
              <a:rPr lang="en-US" dirty="0" err="1" smtClean="0">
                <a:latin typeface="Times New Roman" panose="02020603050405020304" pitchFamily="18" charset="0"/>
                <a:cs typeface="Times New Roman" panose="02020603050405020304" pitchFamily="18" charset="0"/>
              </a:rPr>
              <a:t>dev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vgpool</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lvstuff</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[ec2-user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 -h</a:t>
            </a:r>
          </a:p>
          <a:p>
            <a:r>
              <a:rPr lang="en-IN" dirty="0" err="1">
                <a:latin typeface="Times New Roman" panose="02020603050405020304" pitchFamily="18" charset="0"/>
                <a:cs typeface="Times New Roman" panose="02020603050405020304" pitchFamily="18" charset="0"/>
              </a:rPr>
              <a:t>Filesystem</a:t>
            </a:r>
            <a:r>
              <a:rPr lang="en-IN" dirty="0">
                <a:latin typeface="Times New Roman" panose="02020603050405020304" pitchFamily="18" charset="0"/>
                <a:cs typeface="Times New Roman" panose="02020603050405020304" pitchFamily="18" charset="0"/>
              </a:rPr>
              <a:t>       Size  Used Avail Use% Mounted on</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dev</a:t>
            </a:r>
            <a:r>
              <a:rPr lang="en-IN" dirty="0">
                <a:latin typeface="Times New Roman" panose="02020603050405020304" pitchFamily="18" charset="0"/>
                <a:cs typeface="Times New Roman" panose="02020603050405020304" pitchFamily="18" charset="0"/>
              </a:rPr>
              <a:t>/xvda1       8.0G  1.9G  6.2G  24% /</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dev</a:t>
            </a:r>
            <a:r>
              <a:rPr lang="en-IN" dirty="0">
                <a:latin typeface="Times New Roman" panose="02020603050405020304" pitchFamily="18" charset="0"/>
                <a:cs typeface="Times New Roman" panose="02020603050405020304" pitchFamily="18" charset="0"/>
              </a:rPr>
              <a:t>/xvdf1       8.0G   45M  8.0G   1% /data</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Use the resize2fs command to extend the file system on each volume.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[ec2-user ~]$ </a:t>
            </a: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resize2fs /</a:t>
            </a:r>
            <a:r>
              <a:rPr lang="en-IN" dirty="0" err="1">
                <a:latin typeface="Times New Roman" panose="02020603050405020304" pitchFamily="18" charset="0"/>
                <a:cs typeface="Times New Roman" panose="02020603050405020304" pitchFamily="18" charset="0"/>
              </a:rPr>
              <a:t>dev</a:t>
            </a:r>
            <a:r>
              <a:rPr lang="en-IN" dirty="0">
                <a:latin typeface="Times New Roman" panose="02020603050405020304" pitchFamily="18" charset="0"/>
                <a:cs typeface="Times New Roman" panose="02020603050405020304" pitchFamily="18" charset="0"/>
              </a:rPr>
              <a:t>/xvda1</a:t>
            </a:r>
          </a:p>
          <a:p>
            <a:r>
              <a:rPr lang="en-IN" dirty="0">
                <a:latin typeface="Times New Roman" panose="02020603050405020304" pitchFamily="18" charset="0"/>
                <a:cs typeface="Times New Roman" panose="02020603050405020304" pitchFamily="18" charset="0"/>
              </a:rPr>
              <a:t>[ec2-user ~]$ </a:t>
            </a: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resize2fs /</a:t>
            </a:r>
            <a:r>
              <a:rPr lang="en-IN" dirty="0" err="1">
                <a:latin typeface="Times New Roman" panose="02020603050405020304" pitchFamily="18" charset="0"/>
                <a:cs typeface="Times New Roman" panose="02020603050405020304" pitchFamily="18" charset="0"/>
              </a:rPr>
              <a:t>dev</a:t>
            </a:r>
            <a:r>
              <a:rPr lang="en-IN" dirty="0">
                <a:latin typeface="Times New Roman" panose="02020603050405020304" pitchFamily="18" charset="0"/>
                <a:cs typeface="Times New Roman" panose="02020603050405020304" pitchFamily="18" charset="0"/>
              </a:rPr>
              <a:t>/xvdf1</a:t>
            </a:r>
          </a:p>
        </p:txBody>
      </p:sp>
    </p:spTree>
    <p:extLst>
      <p:ext uri="{BB962C8B-B14F-4D97-AF65-F5344CB8AC3E}">
        <p14:creationId xmlns:p14="http://schemas.microsoft.com/office/powerpoint/2010/main" xmlns="" val="8520411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641685"/>
            <a:ext cx="11209954" cy="563000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You can verify that each file system reflects the increased volume size by using the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-h command again.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[ec2-user ~]$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-h</a:t>
            </a:r>
          </a:p>
          <a:p>
            <a:r>
              <a:rPr lang="en-US" dirty="0" err="1">
                <a:latin typeface="Times New Roman" panose="02020603050405020304" pitchFamily="18" charset="0"/>
                <a:cs typeface="Times New Roman" panose="02020603050405020304" pitchFamily="18" charset="0"/>
              </a:rPr>
              <a:t>Filesystem</a:t>
            </a:r>
            <a:r>
              <a:rPr lang="en-US" dirty="0">
                <a:latin typeface="Times New Roman" panose="02020603050405020304" pitchFamily="18" charset="0"/>
                <a:cs typeface="Times New Roman" panose="02020603050405020304" pitchFamily="18" charset="0"/>
              </a:rPr>
              <a:t>       Size  Used Avail Use% Mounted on</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/xvda1        16G  1.9G  6.2G  12%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/xvdf1        30G   45M  8.0G   1% /</a:t>
            </a:r>
            <a:r>
              <a:rPr lang="en-US" dirty="0" smtClean="0">
                <a:latin typeface="Times New Roman" panose="02020603050405020304" pitchFamily="18" charset="0"/>
                <a:cs typeface="Times New Roman" panose="02020603050405020304" pitchFamily="18" charset="0"/>
              </a:rPr>
              <a:t>data</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 below commands to check the available space.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pvs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vgs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lvs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00360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14. RAID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RAID is basically used for redundancy (base concept) which can be achieved by RAID 1 and RAID 5 (and some higher levels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called Redundant Array of Independent </a:t>
            </a:r>
            <a:r>
              <a:rPr lang="en-US" dirty="0" smtClean="0">
                <a:latin typeface="Times New Roman" panose="02020603050405020304" pitchFamily="18" charset="0"/>
                <a:cs typeface="Times New Roman" panose="02020603050405020304" pitchFamily="18" charset="0"/>
              </a:rPr>
              <a:t>drives.</a:t>
            </a:r>
          </a:p>
          <a:p>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15. Network Addresses:-</a:t>
            </a:r>
          </a:p>
          <a:p>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IP address or addresses of your Linux system by using the hostname , </a:t>
            </a:r>
            <a:r>
              <a:rPr lang="en-US" dirty="0" err="1">
                <a:latin typeface="Times New Roman" panose="02020603050405020304" pitchFamily="18" charset="0"/>
                <a:cs typeface="Times New Roman" panose="02020603050405020304" pitchFamily="18" charset="0"/>
              </a:rPr>
              <a:t>ifconfig</a:t>
            </a:r>
            <a:r>
              <a:rPr lang="en-US" dirty="0">
                <a:latin typeface="Times New Roman" panose="02020603050405020304" pitchFamily="18" charset="0"/>
                <a:cs typeface="Times New Roman" panose="02020603050405020304" pitchFamily="18" charset="0"/>
              </a:rPr>
              <a:t> , or </a:t>
            </a:r>
            <a:r>
              <a:rPr lang="en-US" dirty="0" err="1">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commands. To display the IP addresses using the hostname command, use the -I option. In this example the IP address 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509937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16. Devices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Linux various special files can be found under the directory /dev. These files are called device files and behave unlike ordinary files. </a:t>
            </a:r>
          </a:p>
          <a:p>
            <a:r>
              <a:rPr lang="en-US" dirty="0">
                <a:latin typeface="Times New Roman" panose="02020603050405020304" pitchFamily="18" charset="0"/>
                <a:cs typeface="Times New Roman" panose="02020603050405020304" pitchFamily="18" charset="0"/>
              </a:rPr>
              <a:t>The most common types of device files are for block devices and character devices.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files are an interface to the actual driver (part of the Linux kernel) which in turn accesses the hardware. Another, less common, type of device file is the named pipe. The most important device files are listed in the tables below</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fd0	First Floppy Drive</a:t>
            </a:r>
          </a:p>
          <a:p>
            <a:r>
              <a:rPr lang="en-US" dirty="0">
                <a:latin typeface="Times New Roman" panose="02020603050405020304" pitchFamily="18" charset="0"/>
                <a:cs typeface="Times New Roman" panose="02020603050405020304" pitchFamily="18" charset="0"/>
              </a:rPr>
              <a:t>fd1	Second Floppy Drive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15886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17. Firewalls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Firewall is a network security system that filters and controls the traffic on a predetermined set of rules. This is an intermediary system between the device and the internet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Typically </a:t>
            </a:r>
            <a:r>
              <a:rPr lang="en-US" dirty="0">
                <a:latin typeface="Times New Roman" panose="02020603050405020304" pitchFamily="18" charset="0"/>
                <a:cs typeface="Times New Roman" panose="02020603050405020304" pitchFamily="18" charset="0"/>
              </a:rPr>
              <a:t>the location of </a:t>
            </a:r>
            <a:r>
              <a:rPr lang="en-US" b="1" dirty="0" err="1">
                <a:latin typeface="Times New Roman" panose="02020603050405020304" pitchFamily="18" charset="0"/>
                <a:cs typeface="Times New Roman" panose="02020603050405020304" pitchFamily="18" charset="0"/>
              </a:rPr>
              <a:t>iptables</a:t>
            </a:r>
            <a:r>
              <a:rPr lang="en-US" dirty="0">
                <a:latin typeface="Times New Roman" panose="02020603050405020304" pitchFamily="18" charset="0"/>
                <a:cs typeface="Times New Roman" panose="02020603050405020304" pitchFamily="18" charset="0"/>
              </a:rPr>
              <a:t> configuration lies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sysconfig</a:t>
            </a:r>
            <a:r>
              <a:rPr lang="en-US"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iptables</a:t>
            </a:r>
            <a:r>
              <a:rPr lang="en-US" dirty="0">
                <a:latin typeface="Times New Roman" panose="02020603050405020304" pitchFamily="18" charset="0"/>
                <a:cs typeface="Times New Roman" panose="02020603050405020304" pitchFamily="18" charset="0"/>
              </a:rPr>
              <a:t>' whereas </a:t>
            </a:r>
            <a:r>
              <a:rPr lang="en-US" b="1" dirty="0" err="1">
                <a:latin typeface="Times New Roman" panose="02020603050405020304" pitchFamily="18" charset="0"/>
                <a:cs typeface="Times New Roman" panose="02020603050405020304" pitchFamily="18" charset="0"/>
              </a:rPr>
              <a:t>firewalld</a:t>
            </a:r>
            <a:r>
              <a:rPr lang="en-US" dirty="0">
                <a:latin typeface="Times New Roman" panose="02020603050405020304" pitchFamily="18" charset="0"/>
                <a:cs typeface="Times New Roman" panose="02020603050405020304" pitchFamily="18" charset="0"/>
              </a:rPr>
              <a:t> configuration lies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firewalld</a:t>
            </a:r>
            <a:r>
              <a:rPr lang="en-US" dirty="0">
                <a:latin typeface="Times New Roman" panose="02020603050405020304" pitchFamily="18" charset="0"/>
                <a:cs typeface="Times New Roman" panose="02020603050405020304" pitchFamily="18" charset="0"/>
              </a:rPr>
              <a:t>/', which is a set of XML </a:t>
            </a:r>
            <a:r>
              <a:rPr lang="en-US" dirty="0" err="1">
                <a:latin typeface="Times New Roman" panose="02020603050405020304" pitchFamily="18" charset="0"/>
                <a:cs typeface="Times New Roman" panose="02020603050405020304" pitchFamily="18" charset="0"/>
              </a:rPr>
              <a:t>files.Configuring</a:t>
            </a:r>
            <a:r>
              <a:rPr lang="en-US" dirty="0">
                <a:latin typeface="Times New Roman" panose="02020603050405020304" pitchFamily="18" charset="0"/>
                <a:cs typeface="Times New Roman" panose="02020603050405020304" pitchFamily="18" charset="0"/>
              </a:rPr>
              <a:t> a XML based </a:t>
            </a:r>
            <a:r>
              <a:rPr lang="en-US" b="1" dirty="0" err="1">
                <a:latin typeface="Times New Roman" panose="02020603050405020304" pitchFamily="18" charset="0"/>
                <a:cs typeface="Times New Roman" panose="02020603050405020304" pitchFamily="18" charset="0"/>
              </a:rPr>
              <a:t>firewalld</a:t>
            </a:r>
            <a:r>
              <a:rPr lang="en-US" dirty="0">
                <a:latin typeface="Times New Roman" panose="02020603050405020304" pitchFamily="18" charset="0"/>
                <a:cs typeface="Times New Roman" panose="02020603050405020304" pitchFamily="18" charset="0"/>
              </a:rPr>
              <a:t> is easier as compared to configuration of </a:t>
            </a:r>
            <a:r>
              <a:rPr lang="en-US" b="1" dirty="0" err="1">
                <a:latin typeface="Times New Roman" panose="02020603050405020304" pitchFamily="18" charset="0"/>
                <a:cs typeface="Times New Roman" panose="02020603050405020304" pitchFamily="18" charset="0"/>
              </a:rPr>
              <a:t>iptables</a:t>
            </a:r>
            <a:r>
              <a:rPr lang="en-US" dirty="0">
                <a:latin typeface="Times New Roman" panose="02020603050405020304" pitchFamily="18" charset="0"/>
                <a:cs typeface="Times New Roman" panose="02020603050405020304" pitchFamily="18" charset="0"/>
              </a:rPr>
              <a:t>, however same task can be achieved using both the </a:t>
            </a:r>
            <a:r>
              <a:rPr lang="en-US" dirty="0" smtClean="0">
                <a:latin typeface="Times New Roman" panose="02020603050405020304" pitchFamily="18" charset="0"/>
                <a:cs typeface="Times New Roman" panose="02020603050405020304" pitchFamily="18" charset="0"/>
              </a:rPr>
              <a:t>packet.</a:t>
            </a:r>
          </a:p>
          <a:p>
            <a:pPr fontAlgn="base"/>
            <a:r>
              <a:rPr lang="en-US" dirty="0">
                <a:latin typeface="Times New Roman" panose="02020603050405020304" pitchFamily="18" charset="0"/>
                <a:cs typeface="Times New Roman" panose="02020603050405020304" pitchFamily="18" charset="0"/>
              </a:rPr>
              <a:t>There are three actions which the </a:t>
            </a:r>
            <a:r>
              <a:rPr lang="en-US" dirty="0" err="1">
                <a:latin typeface="Times New Roman" panose="02020603050405020304" pitchFamily="18" charset="0"/>
                <a:cs typeface="Times New Roman" panose="02020603050405020304" pitchFamily="18" charset="0"/>
              </a:rPr>
              <a:t>iptables</a:t>
            </a:r>
            <a:r>
              <a:rPr lang="en-US" dirty="0">
                <a:latin typeface="Times New Roman" panose="02020603050405020304" pitchFamily="18" charset="0"/>
                <a:cs typeface="Times New Roman" panose="02020603050405020304" pitchFamily="18" charset="0"/>
              </a:rPr>
              <a:t> can perform on the traffic</a:t>
            </a:r>
          </a:p>
          <a:p>
            <a:pPr fontAlgn="base"/>
            <a:r>
              <a:rPr lang="en-US" dirty="0">
                <a:latin typeface="Times New Roman" panose="02020603050405020304" pitchFamily="18" charset="0"/>
                <a:cs typeface="Times New Roman" panose="02020603050405020304" pitchFamily="18" charset="0"/>
              </a:rPr>
              <a:t>ACCEPT</a:t>
            </a:r>
          </a:p>
          <a:p>
            <a:pPr fontAlgn="base"/>
            <a:r>
              <a:rPr lang="en-US" dirty="0">
                <a:latin typeface="Times New Roman" panose="02020603050405020304" pitchFamily="18" charset="0"/>
                <a:cs typeface="Times New Roman" panose="02020603050405020304" pitchFamily="18" charset="0"/>
              </a:rPr>
              <a:t>DROP</a:t>
            </a:r>
          </a:p>
          <a:p>
            <a:pPr fontAlgn="base"/>
            <a:r>
              <a:rPr lang="en-US" dirty="0">
                <a:latin typeface="Times New Roman" panose="02020603050405020304" pitchFamily="18" charset="0"/>
                <a:cs typeface="Times New Roman" panose="02020603050405020304" pitchFamily="18" charset="0"/>
              </a:rPr>
              <a:t>REJECT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31210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76463"/>
            <a:ext cx="11209954" cy="6095227"/>
          </a:xfrm>
        </p:spPr>
        <p:txBody>
          <a:bodyPr>
            <a:normAutofit lnSpcReduction="10000"/>
          </a:bodyPr>
          <a:lstStyle/>
          <a:p>
            <a:r>
              <a:rPr lang="en-US" dirty="0">
                <a:latin typeface="Times New Roman" panose="02020603050405020304" pitchFamily="18" charset="0"/>
                <a:cs typeface="Times New Roman" panose="02020603050405020304" pitchFamily="18" charset="0"/>
              </a:rPr>
              <a:t>To list the rules of the current </a:t>
            </a:r>
            <a:r>
              <a:rPr lang="en-US" dirty="0" err="1">
                <a:latin typeface="Times New Roman" panose="02020603050405020304" pitchFamily="18" charset="0"/>
                <a:cs typeface="Times New Roman" panose="02020603050405020304" pitchFamily="18" charset="0"/>
              </a:rPr>
              <a:t>iptables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iptables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a:t>
            </a:r>
          </a:p>
          <a:p>
            <a:r>
              <a:rPr lang="en-US" dirty="0" smtClean="0">
                <a:latin typeface="Times New Roman" panose="02020603050405020304" pitchFamily="18" charset="0"/>
                <a:cs typeface="Times New Roman" panose="02020603050405020304" pitchFamily="18" charset="0"/>
              </a:rPr>
              <a:t>Check once list of the </a:t>
            </a:r>
            <a:r>
              <a:rPr lang="en-US" dirty="0" err="1" smtClean="0">
                <a:latin typeface="Times New Roman" panose="02020603050405020304" pitchFamily="18" charset="0"/>
                <a:cs typeface="Times New Roman" panose="02020603050405020304" pitchFamily="18" charset="0"/>
              </a:rPr>
              <a:t>iptables</a:t>
            </a:r>
            <a:r>
              <a:rPr lang="en-US" dirty="0" smtClean="0">
                <a:latin typeface="Times New Roman" panose="02020603050405020304" pitchFamily="18" charset="0"/>
                <a:cs typeface="Times New Roman" panose="02020603050405020304" pitchFamily="18" charset="0"/>
              </a:rPr>
              <a:t> with numbers </a:t>
            </a:r>
          </a:p>
          <a:p>
            <a:r>
              <a:rPr lang="en-IN" dirty="0" err="1">
                <a:latin typeface="Times New Roman" panose="02020603050405020304" pitchFamily="18" charset="0"/>
                <a:cs typeface="Times New Roman" panose="02020603050405020304" pitchFamily="18" charset="0"/>
              </a:rPr>
              <a:t>iptables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L|egrep</a:t>
            </a:r>
            <a:r>
              <a:rPr lang="en-IN" dirty="0">
                <a:latin typeface="Times New Roman" panose="02020603050405020304" pitchFamily="18" charset="0"/>
                <a:cs typeface="Times New Roman" panose="02020603050405020304" pitchFamily="18" charset="0"/>
              </a:rPr>
              <a:t> "8082"</a:t>
            </a:r>
          </a:p>
          <a:p>
            <a:r>
              <a:rPr lang="en-IN" dirty="0" err="1">
                <a:latin typeface="Times New Roman" panose="02020603050405020304" pitchFamily="18" charset="0"/>
                <a:cs typeface="Times New Roman" panose="02020603050405020304" pitchFamily="18" charset="0"/>
              </a:rPr>
              <a:t>iptables</a:t>
            </a:r>
            <a:r>
              <a:rPr lang="en-IN" dirty="0">
                <a:latin typeface="Times New Roman" panose="02020603050405020304" pitchFamily="18" charset="0"/>
                <a:cs typeface="Times New Roman" panose="02020603050405020304" pitchFamily="18" charset="0"/>
              </a:rPr>
              <a:t> -L --line-numbers</a:t>
            </a:r>
          </a:p>
          <a:p>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Used below command to enable the port </a:t>
            </a:r>
            <a:endParaRPr lang="en-IN" dirty="0" smtClean="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iptables</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 INPUT -p </a:t>
            </a:r>
            <a:r>
              <a:rPr lang="en-IN" dirty="0" err="1">
                <a:latin typeface="Times New Roman" panose="02020603050405020304" pitchFamily="18" charset="0"/>
                <a:cs typeface="Times New Roman" panose="02020603050405020304" pitchFamily="18" charset="0"/>
              </a:rPr>
              <a:t>tcp</a:t>
            </a:r>
            <a:r>
              <a:rPr lang="en-IN" dirty="0">
                <a:latin typeface="Times New Roman" panose="02020603050405020304" pitchFamily="18" charset="0"/>
                <a:cs typeface="Times New Roman" panose="02020603050405020304" pitchFamily="18" charset="0"/>
              </a:rPr>
              <a:t> -s 106.51.44.35 --</a:t>
            </a:r>
            <a:r>
              <a:rPr lang="en-IN" dirty="0" err="1">
                <a:latin typeface="Times New Roman" panose="02020603050405020304" pitchFamily="18" charset="0"/>
                <a:cs typeface="Times New Roman" panose="02020603050405020304" pitchFamily="18" charset="0"/>
              </a:rPr>
              <a:t>dport</a:t>
            </a:r>
            <a:r>
              <a:rPr lang="en-IN" dirty="0">
                <a:latin typeface="Times New Roman" panose="02020603050405020304" pitchFamily="18" charset="0"/>
                <a:cs typeface="Times New Roman" panose="02020603050405020304" pitchFamily="18" charset="0"/>
              </a:rPr>
              <a:t> 8082 -j </a:t>
            </a:r>
            <a:r>
              <a:rPr lang="en-IN" dirty="0" smtClean="0">
                <a:latin typeface="Times New Roman" panose="02020603050405020304" pitchFamily="18" charset="0"/>
                <a:cs typeface="Times New Roman" panose="02020603050405020304" pitchFamily="18" charset="0"/>
              </a:rPr>
              <a:t>ACCEPT</a:t>
            </a:r>
          </a:p>
          <a:p>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[root@e2e-13-121 ~]# </a:t>
            </a:r>
            <a:r>
              <a:rPr lang="en-IN" dirty="0" err="1">
                <a:latin typeface="Times New Roman" panose="02020603050405020304" pitchFamily="18" charset="0"/>
                <a:cs typeface="Times New Roman" panose="02020603050405020304" pitchFamily="18" charset="0"/>
              </a:rPr>
              <a:t>iptables</a:t>
            </a:r>
            <a:r>
              <a:rPr lang="en-IN" dirty="0">
                <a:latin typeface="Times New Roman" panose="02020603050405020304" pitchFamily="18" charset="0"/>
                <a:cs typeface="Times New Roman" panose="02020603050405020304" pitchFamily="18" charset="0"/>
              </a:rPr>
              <a:t> -D INPUT 30</a:t>
            </a:r>
          </a:p>
          <a:p>
            <a:pPr marL="0" indent="0">
              <a:buNone/>
            </a:pPr>
            <a:r>
              <a:rPr lang="en-IN" dirty="0">
                <a:latin typeface="Times New Roman" panose="02020603050405020304" pitchFamily="18" charset="0"/>
                <a:cs typeface="Times New Roman" panose="02020603050405020304" pitchFamily="18" charset="0"/>
              </a:rPr>
              <a:t>[root@e2e-13-121 ~]# </a:t>
            </a:r>
            <a:r>
              <a:rPr lang="en-IN" dirty="0" err="1">
                <a:latin typeface="Times New Roman" panose="02020603050405020304" pitchFamily="18" charset="0"/>
                <a:cs typeface="Times New Roman" panose="02020603050405020304" pitchFamily="18" charset="0"/>
              </a:rPr>
              <a:t>iptables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L|egrep</a:t>
            </a:r>
            <a:r>
              <a:rPr lang="en-IN" dirty="0">
                <a:latin typeface="Times New Roman" panose="02020603050405020304" pitchFamily="18" charset="0"/>
                <a:cs typeface="Times New Roman" panose="02020603050405020304" pitchFamily="18" charset="0"/>
              </a:rPr>
              <a:t> "42000|42002"</a:t>
            </a:r>
          </a:p>
        </p:txBody>
      </p:sp>
    </p:spTree>
    <p:extLst>
      <p:ext uri="{BB962C8B-B14F-4D97-AF65-F5344CB8AC3E}">
        <p14:creationId xmlns:p14="http://schemas.microsoft.com/office/powerpoint/2010/main" xmlns="" val="2439470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76" y="294044"/>
            <a:ext cx="11209954" cy="5335961"/>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Then save and restart the </a:t>
            </a:r>
            <a:r>
              <a:rPr lang="en-US" dirty="0" err="1" smtClean="0">
                <a:latin typeface="Times New Roman" panose="02020603050405020304" pitchFamily="18" charset="0"/>
                <a:cs typeface="Times New Roman" panose="02020603050405020304" pitchFamily="18" charset="0"/>
              </a:rPr>
              <a:t>iptables</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etc</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init.d</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iptables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save</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service </a:t>
            </a:r>
            <a:r>
              <a:rPr lang="fr-FR" dirty="0" err="1">
                <a:latin typeface="Times New Roman" panose="02020603050405020304" pitchFamily="18" charset="0"/>
                <a:cs typeface="Times New Roman" panose="02020603050405020304" pitchFamily="18" charset="0"/>
              </a:rPr>
              <a:t>iptables</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restart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19. GRUB:- </a:t>
            </a:r>
            <a:r>
              <a:rPr lang="en-US" dirty="0">
                <a:latin typeface="Times New Roman" panose="02020603050405020304" pitchFamily="18" charset="0"/>
                <a:cs typeface="Times New Roman" panose="02020603050405020304" pitchFamily="18" charset="0"/>
              </a:rPr>
              <a:t>The GRUB (Grand Unified </a:t>
            </a:r>
            <a:r>
              <a:rPr lang="en-US" dirty="0" err="1">
                <a:latin typeface="Times New Roman" panose="02020603050405020304" pitchFamily="18" charset="0"/>
                <a:cs typeface="Times New Roman" panose="02020603050405020304" pitchFamily="18" charset="0"/>
              </a:rPr>
              <a:t>Bootloader</a:t>
            </a:r>
            <a:r>
              <a:rPr lang="en-US" dirty="0">
                <a:latin typeface="Times New Roman" panose="02020603050405020304" pitchFamily="18" charset="0"/>
                <a:cs typeface="Times New Roman" panose="02020603050405020304" pitchFamily="18" charset="0"/>
              </a:rPr>
              <a:t>) is a </a:t>
            </a:r>
            <a:r>
              <a:rPr lang="en-US" dirty="0" err="1">
                <a:latin typeface="Times New Roman" panose="02020603050405020304" pitchFamily="18" charset="0"/>
                <a:cs typeface="Times New Roman" panose="02020603050405020304" pitchFamily="18" charset="0"/>
              </a:rPr>
              <a:t>bootloader</a:t>
            </a:r>
            <a:r>
              <a:rPr lang="en-US" dirty="0">
                <a:latin typeface="Times New Roman" panose="02020603050405020304" pitchFamily="18" charset="0"/>
                <a:cs typeface="Times New Roman" panose="02020603050405020304" pitchFamily="18" charset="0"/>
              </a:rPr>
              <a:t> available from the </a:t>
            </a:r>
            <a:r>
              <a:rPr lang="en-US" dirty="0" smtClean="0">
                <a:latin typeface="Times New Roman" panose="02020603050405020304" pitchFamily="18" charset="0"/>
                <a:cs typeface="Times New Roman" panose="02020603050405020304" pitchFamily="18" charset="0"/>
              </a:rPr>
              <a:t>GNU(</a:t>
            </a:r>
            <a:r>
              <a:rPr lang="en-IN" dirty="0">
                <a:latin typeface="Times New Roman" panose="02020603050405020304" pitchFamily="18" charset="0"/>
                <a:cs typeface="Times New Roman" panose="02020603050405020304" pitchFamily="18" charset="0"/>
              </a:rPr>
              <a:t>General Public </a:t>
            </a:r>
            <a:r>
              <a:rPr lang="en-IN" dirty="0" smtClean="0">
                <a:latin typeface="Times New Roman" panose="02020603050405020304" pitchFamily="18" charset="0"/>
                <a:cs typeface="Times New Roman" panose="02020603050405020304" pitchFamily="18" charset="0"/>
              </a:rPr>
              <a:t>License)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project. A </a:t>
            </a:r>
            <a:r>
              <a:rPr lang="en-US" dirty="0" err="1">
                <a:latin typeface="Times New Roman" panose="02020603050405020304" pitchFamily="18" charset="0"/>
                <a:cs typeface="Times New Roman" panose="02020603050405020304" pitchFamily="18" charset="0"/>
              </a:rPr>
              <a:t>bootloader</a:t>
            </a:r>
            <a:r>
              <a:rPr lang="en-US" dirty="0">
                <a:latin typeface="Times New Roman" panose="02020603050405020304" pitchFamily="18" charset="0"/>
                <a:cs typeface="Times New Roman" panose="02020603050405020304" pitchFamily="18" charset="0"/>
              </a:rPr>
              <a:t> is very important as it is impossible to start an operating system without it. It is the first program which starts when the program is switched on. The </a:t>
            </a:r>
            <a:r>
              <a:rPr lang="en-US" dirty="0" err="1">
                <a:latin typeface="Times New Roman" panose="02020603050405020304" pitchFamily="18" charset="0"/>
                <a:cs typeface="Times New Roman" panose="02020603050405020304" pitchFamily="18" charset="0"/>
              </a:rPr>
              <a:t>bootloader</a:t>
            </a:r>
            <a:r>
              <a:rPr lang="en-US" dirty="0">
                <a:latin typeface="Times New Roman" panose="02020603050405020304" pitchFamily="18" charset="0"/>
                <a:cs typeface="Times New Roman" panose="02020603050405020304" pitchFamily="18" charset="0"/>
              </a:rPr>
              <a:t> transfers the control to the operating system kernel</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is a grub file?</a:t>
            </a:r>
          </a:p>
          <a:p>
            <a:r>
              <a:rPr lang="en-US" dirty="0">
                <a:latin typeface="Times New Roman" panose="02020603050405020304" pitchFamily="18" charset="0"/>
                <a:cs typeface="Times New Roman" panose="02020603050405020304" pitchFamily="18" charset="0"/>
              </a:rPr>
              <a:t>The configuration file (/boot/grub/</a:t>
            </a:r>
            <a:r>
              <a:rPr lang="en-US" dirty="0" err="1">
                <a:latin typeface="Times New Roman" panose="02020603050405020304" pitchFamily="18" charset="0"/>
                <a:cs typeface="Times New Roman" panose="02020603050405020304" pitchFamily="18" charset="0"/>
              </a:rPr>
              <a:t>grub.conf</a:t>
            </a:r>
            <a:r>
              <a:rPr lang="en-US" dirty="0">
                <a:latin typeface="Times New Roman" panose="02020603050405020304" pitchFamily="18" charset="0"/>
                <a:cs typeface="Times New Roman" panose="02020603050405020304" pitchFamily="18" charset="0"/>
              </a:rPr>
              <a:t>), which is used to create the list of operating systems to boot in GRUB's menu interface, essentially allows the user to select a pre-set group of commands to execute.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13204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20. Security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Enhanced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SELinux</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kernel </a:t>
            </a: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module that provides a mechanism for supporting access control </a:t>
            </a: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policies, including mandatory access controls (MAC</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User Accounts.</a:t>
            </a:r>
          </a:p>
          <a:p>
            <a:r>
              <a:rPr lang="en-US" dirty="0">
                <a:latin typeface="Times New Roman" panose="02020603050405020304" pitchFamily="18" charset="0"/>
                <a:cs typeface="Times New Roman" panose="02020603050405020304" pitchFamily="18" charset="0"/>
              </a:rPr>
              <a:t>File Permissions.</a:t>
            </a:r>
          </a:p>
          <a:p>
            <a:r>
              <a:rPr lang="en-US" dirty="0">
                <a:latin typeface="Times New Roman" panose="02020603050405020304" pitchFamily="18" charset="0"/>
                <a:cs typeface="Times New Roman" panose="02020603050405020304" pitchFamily="18" charset="0"/>
              </a:rPr>
              <a:t>Data Verification.</a:t>
            </a:r>
          </a:p>
          <a:p>
            <a:r>
              <a:rPr lang="en-US" dirty="0">
                <a:latin typeface="Times New Roman" panose="02020603050405020304" pitchFamily="18" charset="0"/>
                <a:cs typeface="Times New Roman" panose="02020603050405020304" pitchFamily="18" charset="0"/>
              </a:rPr>
              <a:t>Encrypted Storage.</a:t>
            </a:r>
          </a:p>
          <a:p>
            <a:r>
              <a:rPr lang="en-US" dirty="0">
                <a:latin typeface="Times New Roman" panose="02020603050405020304" pitchFamily="18" charset="0"/>
                <a:cs typeface="Times New Roman" panose="02020603050405020304" pitchFamily="18" charset="0"/>
              </a:rPr>
              <a:t>Secure Remote Access with </a:t>
            </a:r>
            <a:r>
              <a:rPr lang="en-US" dirty="0" err="1">
                <a:latin typeface="Times New Roman" panose="02020603050405020304" pitchFamily="18" charset="0"/>
                <a:cs typeface="Times New Roman" panose="02020603050405020304" pitchFamily="18" charset="0"/>
              </a:rPr>
              <a:t>OpenSSH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Software Management.</a:t>
            </a:r>
          </a:p>
          <a:p>
            <a:r>
              <a:rPr lang="en-US" dirty="0">
                <a:latin typeface="Times New Roman" panose="02020603050405020304" pitchFamily="18" charset="0"/>
                <a:cs typeface="Times New Roman" panose="02020603050405020304" pitchFamily="18" charset="0"/>
              </a:rPr>
              <a:t>Host Integrity Testing.</a:t>
            </a:r>
          </a:p>
          <a:p>
            <a:r>
              <a:rPr lang="en-US" dirty="0">
                <a:latin typeface="Times New Roman" panose="02020603050405020304" pitchFamily="18" charset="0"/>
                <a:cs typeface="Times New Roman" panose="02020603050405020304" pitchFamily="18" charset="0"/>
              </a:rPr>
              <a:t>System Recovery.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3446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92505"/>
            <a:ext cx="11209954" cy="6079185"/>
          </a:xfrm>
        </p:spPr>
        <p:txBody>
          <a:bodyPr>
            <a:normAutofit/>
          </a:bodyPr>
          <a:lstStyle/>
          <a:p>
            <a:r>
              <a:rPr lang="en-IN" dirty="0" err="1">
                <a:latin typeface="Times New Roman" panose="02020603050405020304" pitchFamily="18" charset="0"/>
                <a:cs typeface="Times New Roman" panose="02020603050405020304" pitchFamily="18" charset="0"/>
              </a:rPr>
              <a:t>uname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srm</a:t>
            </a:r>
            <a:r>
              <a:rPr lang="en-IN" dirty="0" smtClean="0">
                <a:latin typeface="Times New Roman" panose="02020603050405020304" pitchFamily="18" charset="0"/>
                <a:cs typeface="Times New Roman" panose="02020603050405020304" pitchFamily="18" charset="0"/>
              </a:rPr>
              <a:t>  or  </a:t>
            </a:r>
            <a:r>
              <a:rPr lang="en-IN" dirty="0" err="1" smtClean="0">
                <a:latin typeface="Times New Roman" panose="02020603050405020304" pitchFamily="18" charset="0"/>
                <a:cs typeface="Times New Roman" panose="02020603050405020304" pitchFamily="18" charset="0"/>
              </a:rPr>
              <a:t>uname</a:t>
            </a:r>
            <a:r>
              <a:rPr lang="en-IN" dirty="0" smtClean="0">
                <a:latin typeface="Times New Roman" panose="02020603050405020304" pitchFamily="18" charset="0"/>
                <a:cs typeface="Times New Roman" panose="02020603050405020304" pitchFamily="18" charset="0"/>
              </a:rPr>
              <a:t> –r  or  </a:t>
            </a:r>
            <a:r>
              <a:rPr lang="en-IN" dirty="0" err="1" smtClean="0">
                <a:latin typeface="Times New Roman" panose="02020603050405020304" pitchFamily="18" charset="0"/>
                <a:cs typeface="Times New Roman" panose="02020603050405020304" pitchFamily="18" charset="0"/>
              </a:rPr>
              <a:t>uname</a:t>
            </a:r>
            <a:r>
              <a:rPr lang="en-IN" dirty="0" smtClean="0">
                <a:latin typeface="Times New Roman" panose="02020603050405020304" pitchFamily="18" charset="0"/>
                <a:cs typeface="Times New Roman" panose="02020603050405020304" pitchFamily="18" charset="0"/>
              </a:rPr>
              <a:t> -a</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Linux 4.15.0-54-generic </a:t>
            </a:r>
            <a:r>
              <a:rPr lang="en-IN" dirty="0" smtClean="0">
                <a:latin typeface="Times New Roman" panose="02020603050405020304" pitchFamily="18" charset="0"/>
                <a:cs typeface="Times New Roman" panose="02020603050405020304" pitchFamily="18" charset="0"/>
              </a:rPr>
              <a:t>x86_64</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output above shows that the Linux kernel is 64-bit and its version is 4.15.0-54, where:</a:t>
            </a:r>
          </a:p>
          <a:p>
            <a:pPr marL="0" indent="0">
              <a:buNone/>
            </a:pPr>
            <a:r>
              <a:rPr lang="en-US"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 Kernel Version.</a:t>
            </a:r>
          </a:p>
          <a:p>
            <a:pPr marL="0" indent="0">
              <a:buNone/>
            </a:pPr>
            <a:r>
              <a:rPr lang="en-US" dirty="0">
                <a:latin typeface="Times New Roman" panose="02020603050405020304" pitchFamily="18" charset="0"/>
                <a:cs typeface="Times New Roman" panose="02020603050405020304" pitchFamily="18" charset="0"/>
              </a:rPr>
              <a:t>15 - Major Revision.</a:t>
            </a:r>
          </a:p>
          <a:p>
            <a:pPr marL="0" indent="0">
              <a:buNone/>
            </a:pPr>
            <a:r>
              <a:rPr lang="en-US" dirty="0">
                <a:latin typeface="Times New Roman" panose="02020603050405020304" pitchFamily="18" charset="0"/>
                <a:cs typeface="Times New Roman" panose="02020603050405020304" pitchFamily="18" charset="0"/>
              </a:rPr>
              <a:t>0 - Minor Revision.</a:t>
            </a:r>
          </a:p>
          <a:p>
            <a:pPr marL="0" indent="0">
              <a:buNone/>
            </a:pPr>
            <a:r>
              <a:rPr lang="en-US" dirty="0">
                <a:latin typeface="Times New Roman" panose="02020603050405020304" pitchFamily="18" charset="0"/>
                <a:cs typeface="Times New Roman" panose="02020603050405020304" pitchFamily="18" charset="0"/>
              </a:rPr>
              <a:t>54 - Patch number</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generic - Distribution specific information.</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123450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867930"/>
          </a:xfrm>
        </p:spPr>
        <p:txBody>
          <a:bodyPr/>
          <a:lstStyle/>
          <a:p>
            <a:r>
              <a:rPr lang="en-IN" dirty="0" smtClean="0">
                <a:latin typeface="Times New Roman" panose="02020603050405020304" pitchFamily="18" charset="0"/>
                <a:cs typeface="Times New Roman" panose="02020603050405020304" pitchFamily="18" charset="0"/>
              </a:rPr>
              <a:t>21. kernel </a:t>
            </a:r>
            <a:r>
              <a:rPr lang="en-IN" dirty="0">
                <a:latin typeface="Times New Roman" panose="02020603050405020304" pitchFamily="18" charset="0"/>
                <a:cs typeface="Times New Roman" panose="02020603050405020304" pitchFamily="18" charset="0"/>
              </a:rPr>
              <a:t>parameters for tuning</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err="1">
                <a:latin typeface="Times New Roman" panose="02020603050405020304" pitchFamily="18" charset="0"/>
                <a:cs typeface="Times New Roman" panose="02020603050405020304" pitchFamily="18" charset="0"/>
              </a:rPr>
              <a:t>Sysctl</a:t>
            </a:r>
            <a:r>
              <a:rPr lang="en-US" dirty="0">
                <a:latin typeface="Times New Roman" panose="02020603050405020304" pitchFamily="18" charset="0"/>
                <a:cs typeface="Times New Roman" panose="02020603050405020304" pitchFamily="18" charset="0"/>
              </a:rPr>
              <a:t> is a powerful Linux command which acts as an interface to dynamically change the kernel parameters. With the help of this command, you can modify the kernel parameters without recompiling the kernel or rebooting the machine. The parameters available for modification can be found under /</a:t>
            </a:r>
            <a:r>
              <a:rPr lang="en-US" dirty="0" err="1">
                <a:latin typeface="Times New Roman" panose="02020603050405020304" pitchFamily="18" charset="0"/>
                <a:cs typeface="Times New Roman" panose="02020603050405020304" pitchFamily="18" charset="0"/>
              </a:rPr>
              <a:t>proc</a:t>
            </a:r>
            <a:r>
              <a:rPr lang="en-US" dirty="0">
                <a:latin typeface="Times New Roman" panose="02020603050405020304" pitchFamily="18" charset="0"/>
                <a:cs typeface="Times New Roman" panose="02020603050405020304" pitchFamily="18" charset="0"/>
              </a:rPr>
              <a:t>/sys directory</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Read </a:t>
            </a:r>
            <a:r>
              <a:rPr lang="en-US" dirty="0">
                <a:latin typeface="Times New Roman" panose="02020603050405020304" pitchFamily="18" charset="0"/>
                <a:cs typeface="Times New Roman" panose="02020603050405020304" pitchFamily="18" charset="0"/>
              </a:rPr>
              <a:t>the current kernel parameters,</a:t>
            </a:r>
          </a:p>
          <a:p>
            <a:r>
              <a:rPr lang="en-IN" dirty="0">
                <a:latin typeface="Times New Roman" panose="02020603050405020304" pitchFamily="18" charset="0"/>
                <a:cs typeface="Times New Roman" panose="02020603050405020304" pitchFamily="18" charset="0"/>
              </a:rPr>
              <a:t>Sample /etc/</a:t>
            </a:r>
            <a:r>
              <a:rPr lang="en-IN" dirty="0" err="1">
                <a:latin typeface="Times New Roman" panose="02020603050405020304" pitchFamily="18" charset="0"/>
                <a:cs typeface="Times New Roman" panose="02020603050405020304" pitchFamily="18" charset="0"/>
              </a:rPr>
              <a:t>sysctl.conf</a:t>
            </a:r>
            <a:r>
              <a:rPr lang="en-IN" dirty="0">
                <a:latin typeface="Times New Roman" panose="02020603050405020304" pitchFamily="18" charset="0"/>
                <a:cs typeface="Times New Roman" panose="02020603050405020304" pitchFamily="18" charset="0"/>
              </a:rPr>
              <a:t> for Linux server hardening</a:t>
            </a:r>
          </a:p>
          <a:p>
            <a:r>
              <a:rPr lang="en-US" dirty="0" err="1" smtClean="0">
                <a:latin typeface="Times New Roman" panose="02020603050405020304" pitchFamily="18" charset="0"/>
                <a:cs typeface="Times New Roman" panose="02020603050405020304" pitchFamily="18" charset="0"/>
              </a:rPr>
              <a:t>sysctl</a:t>
            </a:r>
            <a:r>
              <a:rPr lang="en-US" dirty="0" smtClean="0">
                <a:latin typeface="Times New Roman" panose="02020603050405020304" pitchFamily="18" charset="0"/>
                <a:cs typeface="Times New Roman" panose="02020603050405020304" pitchFamily="18" charset="0"/>
              </a:rPr>
              <a:t> –a</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Example:</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sysctl</a:t>
            </a:r>
            <a:r>
              <a:rPr lang="en-IN" dirty="0">
                <a:latin typeface="Times New Roman" panose="02020603050405020304" pitchFamily="18" charset="0"/>
                <a:cs typeface="Times New Roman" panose="02020603050405020304" pitchFamily="18" charset="0"/>
              </a:rPr>
              <a:t> –w net.ipv4.icmp_echo_ignore_all=1</a:t>
            </a:r>
          </a:p>
        </p:txBody>
      </p:sp>
    </p:spTree>
    <p:extLst>
      <p:ext uri="{BB962C8B-B14F-4D97-AF65-F5344CB8AC3E}">
        <p14:creationId xmlns:p14="http://schemas.microsoft.com/office/powerpoint/2010/main" xmlns="" val="35370487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867930"/>
          </a:xfrm>
        </p:spPr>
        <p:txBody>
          <a:bodyPr/>
          <a:lstStyle/>
          <a:p>
            <a:r>
              <a:rPr lang="en-GB" dirty="0" smtClean="0">
                <a:latin typeface="Times New Roman" pitchFamily="18" charset="0"/>
                <a:cs typeface="Times New Roman" pitchFamily="18" charset="0"/>
              </a:rPr>
              <a:t>What is Soft Link And Hard Link In Linux?</a:t>
            </a:r>
            <a:r>
              <a:rPr lang="en-GB" dirty="0" smtClean="0"/>
              <a:t/>
            </a:r>
            <a:br>
              <a:rPr lang="en-GB" dirty="0" smtClean="0"/>
            </a:br>
            <a:endParaRPr lang="en-US" dirty="0"/>
          </a:p>
        </p:txBody>
      </p:sp>
      <p:sp>
        <p:nvSpPr>
          <p:cNvPr id="3" name="Content Placeholder 2"/>
          <p:cNvSpPr>
            <a:spLocks noGrp="1"/>
          </p:cNvSpPr>
          <p:nvPr>
            <p:ph idx="1"/>
          </p:nvPr>
        </p:nvSpPr>
        <p:spPr/>
        <p:txBody>
          <a:bodyPr/>
          <a:lstStyle/>
          <a:p>
            <a:pPr>
              <a:buFont typeface="Wingdings" pitchFamily="2" charset="2"/>
              <a:buChar char="ü"/>
            </a:pPr>
            <a:r>
              <a:rPr lang="en-GB" dirty="0" smtClean="0">
                <a:latin typeface="Times New Roman" pitchFamily="18" charset="0"/>
                <a:cs typeface="Times New Roman" pitchFamily="18" charset="0"/>
              </a:rPr>
              <a:t>A symbolic or soft link is an actual link to the original file, whereas a hard link is a mirror copy of the original file. If you delete the original file, the soft link has no value, because it points to a non-existent file. But in the case of hard link, it is entirely opposite. If you delete the original file, the hard link can still has the data of the original file. Because hard link acts as a mirror copy of the original file.</a:t>
            </a:r>
          </a:p>
          <a:p>
            <a:pPr>
              <a:buNone/>
            </a:pPr>
            <a:endParaRPr lang="en-GB" dirty="0" smtClean="0">
              <a:latin typeface="Times New Roman" pitchFamily="18" charset="0"/>
              <a:cs typeface="Times New Roman" pitchFamily="18" charset="0"/>
            </a:endParaRPr>
          </a:p>
          <a:p>
            <a:pPr fontAlgn="base">
              <a:buFont typeface="Wingdings" pitchFamily="2" charset="2"/>
              <a:buChar char="v"/>
            </a:pPr>
            <a:r>
              <a:rPr lang="en-GB" dirty="0" smtClean="0">
                <a:latin typeface="Times New Roman" pitchFamily="18" charset="0"/>
                <a:cs typeface="Times New Roman" pitchFamily="18" charset="0"/>
              </a:rPr>
              <a:t>Creating Soft, or Symbolic Link</a:t>
            </a:r>
          </a:p>
          <a:p>
            <a:pPr fontAlgn="base"/>
            <a:r>
              <a:rPr lang="en-GB" dirty="0" smtClean="0"/>
              <a:t>Let us create an empty directory called </a:t>
            </a:r>
            <a:r>
              <a:rPr lang="en-GB" b="1" dirty="0" smtClean="0"/>
              <a:t>“test”</a:t>
            </a:r>
            <a:r>
              <a:rPr lang="en-GB" dirty="0" smtClean="0"/>
              <a:t>.</a:t>
            </a:r>
          </a:p>
          <a:p>
            <a:pPr fontAlgn="base"/>
            <a:r>
              <a:rPr lang="en-US" dirty="0" smtClean="0"/>
              <a:t>$ </a:t>
            </a:r>
            <a:r>
              <a:rPr lang="en-US" dirty="0" err="1" smtClean="0"/>
              <a:t>mkdir</a:t>
            </a:r>
            <a:r>
              <a:rPr lang="en-US" dirty="0" smtClean="0"/>
              <a:t> test</a:t>
            </a:r>
          </a:p>
          <a:p>
            <a:pPr fontAlgn="base"/>
            <a:r>
              <a:rPr lang="en-GB" dirty="0" smtClean="0"/>
              <a:t>Change to the “test” directory:</a:t>
            </a:r>
          </a:p>
          <a:p>
            <a:pPr>
              <a:buNone/>
            </a:pPr>
            <a:endParaRPr lang="en-US"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93895"/>
            <a:ext cx="11209954" cy="5877795"/>
          </a:xfrm>
        </p:spPr>
        <p:txBody>
          <a:bodyPr>
            <a:normAutofit lnSpcReduction="10000"/>
          </a:bodyPr>
          <a:lstStyle/>
          <a:p>
            <a:pPr>
              <a:buFont typeface="Wingdings" pitchFamily="2" charset="2"/>
              <a:buChar char="Ø"/>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cd</a:t>
            </a:r>
            <a:r>
              <a:rPr lang="en-US" sz="2400" dirty="0" smtClean="0">
                <a:latin typeface="Times New Roman" pitchFamily="18" charset="0"/>
                <a:cs typeface="Times New Roman" pitchFamily="18" charset="0"/>
              </a:rPr>
              <a:t> test</a:t>
            </a:r>
          </a:p>
          <a:p>
            <a:pPr>
              <a:buFont typeface="Wingdings" pitchFamily="2" charset="2"/>
              <a:buChar char="Ø"/>
            </a:pPr>
            <a:r>
              <a:rPr lang="en-GB" sz="2400" dirty="0" smtClean="0">
                <a:latin typeface="Times New Roman" pitchFamily="18" charset="0"/>
                <a:cs typeface="Times New Roman" pitchFamily="18" charset="0"/>
              </a:rPr>
              <a:t>Now, create a new file called </a:t>
            </a:r>
            <a:r>
              <a:rPr lang="en-GB" sz="2400" b="1" dirty="0" err="1" smtClean="0">
                <a:latin typeface="Times New Roman" pitchFamily="18" charset="0"/>
                <a:cs typeface="Times New Roman" pitchFamily="18" charset="0"/>
              </a:rPr>
              <a:t>source.file</a:t>
            </a:r>
            <a:r>
              <a:rPr lang="en-GB" sz="2400" dirty="0" smtClean="0">
                <a:latin typeface="Times New Roman" pitchFamily="18" charset="0"/>
                <a:cs typeface="Times New Roman" pitchFamily="18" charset="0"/>
              </a:rPr>
              <a:t> with some data as shown below.</a:t>
            </a:r>
          </a:p>
          <a:p>
            <a:pPr>
              <a:buFont typeface="Wingdings" pitchFamily="2" charset="2"/>
              <a:buChar char="Ø"/>
            </a:pPr>
            <a:r>
              <a:rPr lang="en-GB" sz="2400" dirty="0" smtClean="0">
                <a:latin typeface="Times New Roman" pitchFamily="18" charset="0"/>
                <a:cs typeface="Times New Roman" pitchFamily="18" charset="0"/>
              </a:rPr>
              <a:t>$ echo "Welcome to Sonata Software" &gt;</a:t>
            </a:r>
            <a:r>
              <a:rPr lang="en-GB" sz="2400" dirty="0" err="1" smtClean="0">
                <a:latin typeface="Times New Roman" pitchFamily="18" charset="0"/>
                <a:cs typeface="Times New Roman" pitchFamily="18" charset="0"/>
              </a:rPr>
              <a:t>source.file</a:t>
            </a:r>
            <a:endParaRPr lang="en-GB" sz="2400" dirty="0" smtClean="0">
              <a:latin typeface="Times New Roman" pitchFamily="18" charset="0"/>
              <a:cs typeface="Times New Roman" pitchFamily="18" charset="0"/>
            </a:endParaRPr>
          </a:p>
          <a:p>
            <a:pPr>
              <a:buFont typeface="Wingdings" pitchFamily="2" charset="2"/>
              <a:buChar char="Ø"/>
            </a:pPr>
            <a:r>
              <a:rPr lang="en-GB" sz="2400" dirty="0" smtClean="0">
                <a:latin typeface="Times New Roman" pitchFamily="18" charset="0"/>
                <a:cs typeface="Times New Roman" pitchFamily="18" charset="0"/>
              </a:rPr>
              <a:t>Let us view the data of the </a:t>
            </a:r>
            <a:r>
              <a:rPr lang="en-GB" sz="2400" dirty="0" err="1" smtClean="0">
                <a:latin typeface="Times New Roman" pitchFamily="18" charset="0"/>
                <a:cs typeface="Times New Roman" pitchFamily="18" charset="0"/>
              </a:rPr>
              <a:t>source.file</a:t>
            </a:r>
            <a:r>
              <a:rPr lang="en-GB" sz="2400" dirty="0" smtClean="0">
                <a:latin typeface="Times New Roman" pitchFamily="18" charset="0"/>
                <a:cs typeface="Times New Roman" pitchFamily="18" charset="0"/>
              </a:rPr>
              <a:t>.</a:t>
            </a:r>
          </a:p>
          <a:p>
            <a:pPr>
              <a:buFont typeface="Wingdings" pitchFamily="2" charset="2"/>
              <a:buChar char="Ø"/>
            </a:pPr>
            <a:r>
              <a:rPr lang="en-GB" sz="2400" b="1" dirty="0" smtClean="0">
                <a:latin typeface="Times New Roman" pitchFamily="18" charset="0"/>
                <a:cs typeface="Times New Roman" pitchFamily="18" charset="0"/>
              </a:rPr>
              <a:t>$ cat </a:t>
            </a:r>
            <a:r>
              <a:rPr lang="en-GB" sz="2400" b="1" dirty="0" err="1" smtClean="0">
                <a:latin typeface="Times New Roman" pitchFamily="18" charset="0"/>
                <a:cs typeface="Times New Roman" pitchFamily="18" charset="0"/>
              </a:rPr>
              <a:t>source.file</a:t>
            </a:r>
            <a:r>
              <a:rPr lang="en-GB" sz="2400" dirty="0" smtClean="0">
                <a:latin typeface="Times New Roman" pitchFamily="18" charset="0"/>
                <a:cs typeface="Times New Roman" pitchFamily="18" charset="0"/>
              </a:rPr>
              <a:t> Welcome to Sonata Software</a:t>
            </a:r>
          </a:p>
          <a:p>
            <a:pPr fontAlgn="base">
              <a:buFont typeface="Wingdings" pitchFamily="2" charset="2"/>
              <a:buChar char="Ø"/>
            </a:pPr>
            <a:r>
              <a:rPr lang="en-GB" sz="2400" dirty="0" smtClean="0">
                <a:latin typeface="Times New Roman" pitchFamily="18" charset="0"/>
                <a:cs typeface="Times New Roman" pitchFamily="18" charset="0"/>
              </a:rPr>
              <a:t>Well, the </a:t>
            </a:r>
            <a:r>
              <a:rPr lang="en-GB" sz="2400" dirty="0" err="1" smtClean="0">
                <a:latin typeface="Times New Roman" pitchFamily="18" charset="0"/>
                <a:cs typeface="Times New Roman" pitchFamily="18" charset="0"/>
              </a:rPr>
              <a:t>source.file</a:t>
            </a:r>
            <a:r>
              <a:rPr lang="en-GB" sz="2400" dirty="0" smtClean="0">
                <a:latin typeface="Times New Roman" pitchFamily="18" charset="0"/>
                <a:cs typeface="Times New Roman" pitchFamily="18" charset="0"/>
              </a:rPr>
              <a:t> has been created.</a:t>
            </a:r>
          </a:p>
          <a:p>
            <a:pPr fontAlgn="base">
              <a:buFont typeface="Wingdings" pitchFamily="2" charset="2"/>
              <a:buChar char="Ø"/>
            </a:pPr>
            <a:r>
              <a:rPr lang="en-GB" sz="2400" dirty="0" smtClean="0">
                <a:latin typeface="Times New Roman" pitchFamily="18" charset="0"/>
                <a:cs typeface="Times New Roman" pitchFamily="18" charset="0"/>
              </a:rPr>
              <a:t>Now, create the a symbolic or soft link to the </a:t>
            </a:r>
            <a:r>
              <a:rPr lang="en-GB" sz="2400" dirty="0" err="1" smtClean="0">
                <a:latin typeface="Times New Roman" pitchFamily="18" charset="0"/>
                <a:cs typeface="Times New Roman" pitchFamily="18" charset="0"/>
              </a:rPr>
              <a:t>source.file</a:t>
            </a:r>
            <a:r>
              <a:rPr lang="en-GB" sz="2400" dirty="0" smtClean="0">
                <a:latin typeface="Times New Roman" pitchFamily="18" charset="0"/>
                <a:cs typeface="Times New Roman" pitchFamily="18" charset="0"/>
              </a:rPr>
              <a:t>.</a:t>
            </a:r>
          </a:p>
          <a:p>
            <a:pPr fontAlgn="base">
              <a:buFont typeface="Wingdings" pitchFamily="2" charset="2"/>
              <a:buChar char="Ø"/>
            </a:pPr>
            <a:r>
              <a:rPr lang="en-GB" sz="2400" dirty="0" smtClean="0">
                <a:latin typeface="Times New Roman" pitchFamily="18" charset="0"/>
                <a:cs typeface="Times New Roman" pitchFamily="18" charset="0"/>
              </a:rPr>
              <a:t>To do so, run:</a:t>
            </a:r>
          </a:p>
          <a:p>
            <a:pPr fontAlgn="base">
              <a:buFont typeface="Wingdings" pitchFamily="2" charset="2"/>
              <a:buChar char="Ø"/>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ln</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source.file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softlink.file</a:t>
            </a:r>
            <a:endParaRPr lang="en-US" sz="2400" dirty="0" smtClean="0">
              <a:latin typeface="Times New Roman" pitchFamily="18" charset="0"/>
              <a:cs typeface="Times New Roman" pitchFamily="18" charset="0"/>
            </a:endParaRPr>
          </a:p>
          <a:p>
            <a:pPr fontAlgn="base">
              <a:buFont typeface="Wingdings" pitchFamily="2" charset="2"/>
              <a:buChar char="Ø"/>
            </a:pPr>
            <a:r>
              <a:rPr lang="en-GB" sz="2400" dirty="0" smtClean="0">
                <a:latin typeface="Times New Roman" pitchFamily="18" charset="0"/>
                <a:cs typeface="Times New Roman" pitchFamily="18" charset="0"/>
              </a:rPr>
              <a:t>Let us view the data of </a:t>
            </a:r>
            <a:r>
              <a:rPr lang="en-GB" sz="2400" dirty="0" err="1" smtClean="0">
                <a:latin typeface="Times New Roman" pitchFamily="18" charset="0"/>
                <a:cs typeface="Times New Roman" pitchFamily="18" charset="0"/>
              </a:rPr>
              <a:t>softlink.file</a:t>
            </a:r>
            <a:r>
              <a:rPr lang="en-GB" sz="2400" dirty="0" smtClean="0">
                <a:latin typeface="Times New Roman" pitchFamily="18" charset="0"/>
                <a:cs typeface="Times New Roman" pitchFamily="18" charset="0"/>
              </a:rPr>
              <a:t>.</a:t>
            </a:r>
          </a:p>
          <a:p>
            <a:pPr fontAlgn="base">
              <a:buFont typeface="Wingdings" pitchFamily="2" charset="2"/>
              <a:buChar char="Ø"/>
            </a:pPr>
            <a:r>
              <a:rPr lang="en-US" sz="2400" dirty="0" smtClean="0">
                <a:latin typeface="Times New Roman" pitchFamily="18" charset="0"/>
                <a:cs typeface="Times New Roman" pitchFamily="18" charset="0"/>
              </a:rPr>
              <a:t>$ cat </a:t>
            </a:r>
            <a:r>
              <a:rPr lang="en-US" sz="2400" dirty="0" err="1" smtClean="0">
                <a:latin typeface="Times New Roman" pitchFamily="18" charset="0"/>
                <a:cs typeface="Times New Roman" pitchFamily="18" charset="0"/>
              </a:rPr>
              <a:t>softlink.file</a:t>
            </a:r>
            <a:endParaRPr lang="en-US" sz="2400" dirty="0" smtClean="0">
              <a:latin typeface="Times New Roman" pitchFamily="18" charset="0"/>
              <a:cs typeface="Times New Roman" pitchFamily="18" charset="0"/>
            </a:endParaRPr>
          </a:p>
          <a:p>
            <a:pPr fontAlgn="base">
              <a:buFont typeface="Wingdings" pitchFamily="2" charset="2"/>
              <a:buChar char="Ø"/>
            </a:pPr>
            <a:r>
              <a:rPr lang="en-GB" sz="2400" dirty="0" smtClean="0">
                <a:latin typeface="Times New Roman" pitchFamily="18" charset="0"/>
                <a:cs typeface="Times New Roman" pitchFamily="18" charset="0"/>
              </a:rPr>
              <a:t> the above output, </a:t>
            </a:r>
            <a:r>
              <a:rPr lang="en-GB" sz="2400" dirty="0" err="1" smtClean="0">
                <a:latin typeface="Times New Roman" pitchFamily="18" charset="0"/>
                <a:cs typeface="Times New Roman" pitchFamily="18" charset="0"/>
              </a:rPr>
              <a:t>softlink.file</a:t>
            </a:r>
            <a:r>
              <a:rPr lang="en-GB" sz="2400" dirty="0" smtClean="0">
                <a:latin typeface="Times New Roman" pitchFamily="18" charset="0"/>
                <a:cs typeface="Times New Roman" pitchFamily="18" charset="0"/>
              </a:rPr>
              <a:t> displays the same data as </a:t>
            </a:r>
            <a:r>
              <a:rPr lang="en-GB" sz="2400" dirty="0" err="1" smtClean="0">
                <a:latin typeface="Times New Roman" pitchFamily="18" charset="0"/>
                <a:cs typeface="Times New Roman" pitchFamily="18" charset="0"/>
              </a:rPr>
              <a:t>source.file</a:t>
            </a:r>
            <a:r>
              <a:rPr lang="en-GB" sz="2400" dirty="0" smtClean="0">
                <a:latin typeface="Times New Roman" pitchFamily="18" charset="0"/>
                <a:cs typeface="Times New Roman" pitchFamily="18" charset="0"/>
              </a:rPr>
              <a:t>.</a:t>
            </a:r>
          </a:p>
          <a:p>
            <a:pPr fontAlgn="base">
              <a:buFont typeface="Wingdings" pitchFamily="2" charset="2"/>
              <a:buChar char="Ø"/>
            </a:pPr>
            <a:r>
              <a:rPr lang="en-GB" sz="2400" dirty="0" smtClean="0">
                <a:latin typeface="Times New Roman" pitchFamily="18" charset="0"/>
                <a:cs typeface="Times New Roman" pitchFamily="18" charset="0"/>
              </a:rPr>
              <a:t>Let us check the </a:t>
            </a:r>
            <a:r>
              <a:rPr lang="en-GB" sz="2400" dirty="0" err="1" smtClean="0">
                <a:latin typeface="Times New Roman" pitchFamily="18" charset="0"/>
                <a:cs typeface="Times New Roman" pitchFamily="18" charset="0"/>
              </a:rPr>
              <a:t>inodes</a:t>
            </a:r>
            <a:r>
              <a:rPr lang="en-GB" sz="2400" dirty="0" smtClean="0">
                <a:latin typeface="Times New Roman" pitchFamily="18" charset="0"/>
                <a:cs typeface="Times New Roman" pitchFamily="18" charset="0"/>
              </a:rPr>
              <a:t> and permissions of </a:t>
            </a:r>
            <a:r>
              <a:rPr lang="en-GB" sz="2400" dirty="0" err="1" smtClean="0">
                <a:latin typeface="Times New Roman" pitchFamily="18" charset="0"/>
                <a:cs typeface="Times New Roman" pitchFamily="18" charset="0"/>
              </a:rPr>
              <a:t>softlink.file</a:t>
            </a:r>
            <a:r>
              <a:rPr lang="en-GB" sz="2400" dirty="0" smtClean="0">
                <a:latin typeface="Times New Roman" pitchFamily="18" charset="0"/>
                <a:cs typeface="Times New Roman" pitchFamily="18" charset="0"/>
              </a:rPr>
              <a:t> and </a:t>
            </a:r>
            <a:r>
              <a:rPr lang="en-GB" sz="2400" dirty="0" err="1" smtClean="0">
                <a:latin typeface="Times New Roman" pitchFamily="18" charset="0"/>
                <a:cs typeface="Times New Roman" pitchFamily="18" charset="0"/>
              </a:rPr>
              <a:t>source.file</a:t>
            </a:r>
            <a:r>
              <a:rPr lang="en-GB" sz="2400" dirty="0" smtClean="0">
                <a:latin typeface="Times New Roman" pitchFamily="18" charset="0"/>
                <a:cs typeface="Times New Roman" pitchFamily="18" charset="0"/>
              </a:rPr>
              <a:t>.</a:t>
            </a:r>
          </a:p>
          <a:p>
            <a:pPr fontAlgn="base">
              <a:buFont typeface="Wingdings" pitchFamily="2" charset="2"/>
              <a:buChar char="Ø"/>
            </a:pPr>
            <a:endParaRPr lang="en-US" sz="2400" dirty="0" smtClean="0">
              <a:latin typeface="Times New Roman" pitchFamily="18" charset="0"/>
              <a:cs typeface="Times New Roman" pitchFamily="18" charset="0"/>
            </a:endParaRPr>
          </a:p>
          <a:p>
            <a:pPr fontAlgn="base">
              <a:buFont typeface="Wingdings" pitchFamily="2" charset="2"/>
              <a:buChar char="Ø"/>
            </a:pPr>
            <a:endParaRPr lang="en-GB" sz="2400" dirty="0" smtClean="0">
              <a:latin typeface="Times New Roman" pitchFamily="18" charset="0"/>
              <a:cs typeface="Times New Roman" pitchFamily="18" charset="0"/>
            </a:endParaRPr>
          </a:p>
          <a:p>
            <a:pPr>
              <a:buFont typeface="Wingdings" pitchFamily="2" charset="2"/>
              <a:buChar char="Ø"/>
            </a:pPr>
            <a:endParaRPr lang="en-GB" sz="2400" dirty="0" smtClean="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196949"/>
            <a:ext cx="11209954" cy="6074742"/>
          </a:xfrm>
        </p:spPr>
        <p:txBody>
          <a:bodyPr>
            <a:normAutofit fontScale="92500" lnSpcReduction="10000"/>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lia</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Sample output:</a:t>
            </a:r>
          </a:p>
          <a:p>
            <a:r>
              <a:rPr lang="en-US" b="1" dirty="0" smtClean="0">
                <a:latin typeface="Times New Roman" pitchFamily="18" charset="0"/>
                <a:cs typeface="Times New Roman" pitchFamily="18" charset="0"/>
              </a:rPr>
              <a:t>15746561 </a:t>
            </a:r>
            <a:r>
              <a:rPr lang="en-US" b="1" dirty="0" err="1" smtClean="0">
                <a:latin typeface="Times New Roman" pitchFamily="18" charset="0"/>
                <a:cs typeface="Times New Roman" pitchFamily="18" charset="0"/>
              </a:rPr>
              <a:t>lrwxrwxrwx</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sk</a:t>
            </a:r>
            <a:r>
              <a:rPr lang="en-US" dirty="0" smtClean="0">
                <a:latin typeface="Times New Roman" pitchFamily="18" charset="0"/>
                <a:cs typeface="Times New Roman" pitchFamily="18" charset="0"/>
              </a:rPr>
              <a:t> users 11 Dec 13 14:55 </a:t>
            </a:r>
            <a:r>
              <a:rPr lang="en-US" dirty="0" err="1" smtClean="0">
                <a:latin typeface="Times New Roman" pitchFamily="18" charset="0"/>
                <a:cs typeface="Times New Roman" pitchFamily="18" charset="0"/>
              </a:rPr>
              <a:t>softlink.file</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source.file</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15746185 -</a:t>
            </a:r>
            <a:r>
              <a:rPr lang="en-US" b="1" dirty="0" err="1" smtClean="0">
                <a:latin typeface="Times New Roman" pitchFamily="18" charset="0"/>
                <a:cs typeface="Times New Roman" pitchFamily="18" charset="0"/>
              </a:rPr>
              <a:t>rw</a:t>
            </a:r>
            <a:r>
              <a:rPr lang="en-US" b="1" dirty="0" smtClean="0">
                <a:latin typeface="Times New Roman" pitchFamily="18" charset="0"/>
                <a:cs typeface="Times New Roman" pitchFamily="18" charset="0"/>
              </a:rPr>
              <a:t>-r--r--</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sk</a:t>
            </a:r>
            <a:r>
              <a:rPr lang="en-US" dirty="0" smtClean="0">
                <a:latin typeface="Times New Roman" pitchFamily="18" charset="0"/>
                <a:cs typeface="Times New Roman" pitchFamily="18" charset="0"/>
              </a:rPr>
              <a:t> users 21 Dec 13 14:53 </a:t>
            </a:r>
            <a:r>
              <a:rPr lang="en-US" dirty="0" err="1" smtClean="0">
                <a:latin typeface="Times New Roman" pitchFamily="18" charset="0"/>
                <a:cs typeface="Times New Roman" pitchFamily="18" charset="0"/>
              </a:rPr>
              <a:t>source.file</a:t>
            </a:r>
            <a:endParaRPr lang="en-US"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Now, remove the original file (</a:t>
            </a:r>
            <a:r>
              <a:rPr lang="en-GB" dirty="0" err="1" smtClean="0">
                <a:latin typeface="Times New Roman" pitchFamily="18" charset="0"/>
                <a:cs typeface="Times New Roman" pitchFamily="18" charset="0"/>
              </a:rPr>
              <a:t>i.e</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 and see what happens.</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source.file</a:t>
            </a:r>
            <a:endParaRPr lang="en-US"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Check output of </a:t>
            </a:r>
            <a:r>
              <a:rPr lang="en-GB" dirty="0" err="1" smtClean="0">
                <a:latin typeface="Times New Roman" pitchFamily="18" charset="0"/>
                <a:cs typeface="Times New Roman" pitchFamily="18" charset="0"/>
              </a:rPr>
              <a:t>softlink.file</a:t>
            </a:r>
            <a:r>
              <a:rPr lang="en-GB" dirty="0" smtClean="0">
                <a:latin typeface="Times New Roman" pitchFamily="18" charset="0"/>
                <a:cs typeface="Times New Roman" pitchFamily="18" charset="0"/>
              </a:rPr>
              <a:t> using command:</a:t>
            </a:r>
          </a:p>
          <a:p>
            <a:r>
              <a:rPr lang="en-US" dirty="0" smtClean="0">
                <a:latin typeface="Times New Roman" pitchFamily="18" charset="0"/>
                <a:cs typeface="Times New Roman" pitchFamily="18" charset="0"/>
              </a:rPr>
              <a:t>$ cat </a:t>
            </a:r>
            <a:r>
              <a:rPr lang="en-US" dirty="0" err="1" smtClean="0">
                <a:latin typeface="Times New Roman" pitchFamily="18" charset="0"/>
                <a:cs typeface="Times New Roman" pitchFamily="18" charset="0"/>
              </a:rPr>
              <a:t>softlink.file</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Sample output:</a:t>
            </a:r>
          </a:p>
          <a:p>
            <a:r>
              <a:rPr lang="en-GB" dirty="0" smtClean="0">
                <a:latin typeface="Times New Roman" pitchFamily="18" charset="0"/>
                <a:cs typeface="Times New Roman" pitchFamily="18" charset="0"/>
              </a:rPr>
              <a:t>cat: </a:t>
            </a:r>
            <a:r>
              <a:rPr lang="en-GB" dirty="0" err="1" smtClean="0">
                <a:latin typeface="Times New Roman" pitchFamily="18" charset="0"/>
                <a:cs typeface="Times New Roman" pitchFamily="18" charset="0"/>
              </a:rPr>
              <a:t>softlink.file</a:t>
            </a:r>
            <a:r>
              <a:rPr lang="en-GB" dirty="0" smtClean="0">
                <a:latin typeface="Times New Roman" pitchFamily="18" charset="0"/>
                <a:cs typeface="Times New Roman" pitchFamily="18" charset="0"/>
              </a:rPr>
              <a:t>: No such file or directory</a:t>
            </a:r>
          </a:p>
          <a:p>
            <a:r>
              <a:rPr lang="en-GB" dirty="0" smtClean="0">
                <a:latin typeface="Times New Roman" pitchFamily="18" charset="0"/>
                <a:cs typeface="Times New Roman" pitchFamily="18" charset="0"/>
              </a:rPr>
              <a:t>As you see above, there is no such file or directory called </a:t>
            </a:r>
            <a:r>
              <a:rPr lang="en-GB" dirty="0" err="1" smtClean="0">
                <a:latin typeface="Times New Roman" pitchFamily="18" charset="0"/>
                <a:cs typeface="Times New Roman" pitchFamily="18" charset="0"/>
              </a:rPr>
              <a:t>softlink.file</a:t>
            </a:r>
            <a:r>
              <a:rPr lang="en-GB" dirty="0" smtClean="0">
                <a:latin typeface="Times New Roman" pitchFamily="18" charset="0"/>
                <a:cs typeface="Times New Roman" pitchFamily="18" charset="0"/>
              </a:rPr>
              <a:t> after we </a:t>
            </a:r>
            <a:r>
              <a:rPr lang="en-GB" dirty="0" err="1" smtClean="0">
                <a:latin typeface="Times New Roman" pitchFamily="18" charset="0"/>
                <a:cs typeface="Times New Roman" pitchFamily="18" charset="0"/>
              </a:rPr>
              <a:t>we</a:t>
            </a:r>
            <a:r>
              <a:rPr lang="en-GB" dirty="0" smtClean="0">
                <a:latin typeface="Times New Roman" pitchFamily="18" charset="0"/>
                <a:cs typeface="Times New Roman" pitchFamily="18" charset="0"/>
              </a:rPr>
              <a:t> removed the original file (</a:t>
            </a:r>
            <a:r>
              <a:rPr lang="en-GB" dirty="0" err="1" smtClean="0">
                <a:latin typeface="Times New Roman" pitchFamily="18" charset="0"/>
                <a:cs typeface="Times New Roman" pitchFamily="18" charset="0"/>
              </a:rPr>
              <a:t>i.e</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 So, now we understand that soft link is just a link that points to the original file. The </a:t>
            </a:r>
            <a:r>
              <a:rPr lang="en-GB" dirty="0" err="1" smtClean="0">
                <a:latin typeface="Times New Roman" pitchFamily="18" charset="0"/>
                <a:cs typeface="Times New Roman" pitchFamily="18" charset="0"/>
              </a:rPr>
              <a:t>softlink</a:t>
            </a:r>
            <a:r>
              <a:rPr lang="en-GB" dirty="0" smtClean="0">
                <a:latin typeface="Times New Roman" pitchFamily="18" charset="0"/>
                <a:cs typeface="Times New Roman" pitchFamily="18" charset="0"/>
              </a:rPr>
              <a:t> is like a shortcut to a file. If you remove the file, the shortcut is useless.</a:t>
            </a:r>
            <a:endParaRPr lang="en-US"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689317"/>
            <a:ext cx="11209954" cy="5582373"/>
          </a:xfrm>
        </p:spPr>
        <p:txBody>
          <a:bodyPr/>
          <a:lstStyle/>
          <a:p>
            <a:pPr fontAlgn="base"/>
            <a:r>
              <a:rPr lang="en-GB" dirty="0" smtClean="0">
                <a:latin typeface="Times New Roman" pitchFamily="18" charset="0"/>
                <a:cs typeface="Times New Roman" pitchFamily="18" charset="0"/>
              </a:rPr>
              <a:t>As you already know, if you remove the soft link, the original file will still present.</a:t>
            </a:r>
          </a:p>
          <a:p>
            <a:pPr fontAlgn="base"/>
            <a:r>
              <a:rPr lang="en-GB" dirty="0" smtClean="0">
                <a:latin typeface="Times New Roman" pitchFamily="18" charset="0"/>
                <a:cs typeface="Times New Roman" pitchFamily="18" charset="0"/>
              </a:rPr>
              <a:t>Creating Hard Link</a:t>
            </a:r>
          </a:p>
          <a:p>
            <a:pPr fontAlgn="base"/>
            <a:r>
              <a:rPr lang="en-GB" dirty="0" smtClean="0">
                <a:latin typeface="Times New Roman" pitchFamily="18" charset="0"/>
                <a:cs typeface="Times New Roman" pitchFamily="18" charset="0"/>
              </a:rPr>
              <a:t>Create a file called </a:t>
            </a:r>
            <a:r>
              <a:rPr lang="en-GB" b="1"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 with some contents as shown below.</a:t>
            </a:r>
          </a:p>
          <a:p>
            <a:r>
              <a:rPr lang="en-GB" dirty="0" smtClean="0">
                <a:latin typeface="Times New Roman" pitchFamily="18" charset="0"/>
                <a:cs typeface="Times New Roman" pitchFamily="18" charset="0"/>
              </a:rPr>
              <a:t>$ echo "Welcome to Sonata Software" &gt;</a:t>
            </a:r>
            <a:r>
              <a:rPr lang="en-GB" dirty="0" err="1" smtClean="0">
                <a:latin typeface="Times New Roman" pitchFamily="18" charset="0"/>
                <a:cs typeface="Times New Roman" pitchFamily="18" charset="0"/>
              </a:rPr>
              <a:t>source.file</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Let us verify the contents of the file.</a:t>
            </a:r>
          </a:p>
          <a:p>
            <a:r>
              <a:rPr lang="en-GB" b="1" dirty="0" smtClean="0">
                <a:latin typeface="Times New Roman" pitchFamily="18" charset="0"/>
                <a:cs typeface="Times New Roman" pitchFamily="18" charset="0"/>
              </a:rPr>
              <a:t>$ cat </a:t>
            </a:r>
            <a:r>
              <a:rPr lang="en-GB" b="1"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 Welcome to Sonata Software</a:t>
            </a:r>
          </a:p>
          <a:p>
            <a:pPr fontAlgn="base"/>
            <a:r>
              <a:rPr lang="en-GB"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 has been created now.</a:t>
            </a:r>
          </a:p>
          <a:p>
            <a:pPr fontAlgn="base"/>
            <a:r>
              <a:rPr lang="en-GB" dirty="0" smtClean="0">
                <a:latin typeface="Times New Roman" pitchFamily="18" charset="0"/>
                <a:cs typeface="Times New Roman" pitchFamily="18" charset="0"/>
              </a:rPr>
              <a:t>Now, let us create the hard link to the </a:t>
            </a:r>
            <a:r>
              <a:rPr lang="en-GB"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 as shown below.</a:t>
            </a:r>
          </a:p>
          <a:p>
            <a:pPr fontAlgn="base"/>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source.file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hardlink.file</a:t>
            </a:r>
            <a:endParaRPr lang="en-US" dirty="0" smtClean="0">
              <a:latin typeface="Times New Roman" pitchFamily="18" charset="0"/>
              <a:cs typeface="Times New Roman" pitchFamily="18" charset="0"/>
            </a:endParaRPr>
          </a:p>
          <a:p>
            <a:pPr fontAlgn="base"/>
            <a:r>
              <a:rPr lang="en-GB" dirty="0" smtClean="0">
                <a:latin typeface="Times New Roman" pitchFamily="18" charset="0"/>
                <a:cs typeface="Times New Roman" pitchFamily="18" charset="0"/>
              </a:rPr>
              <a:t>Check the contents of </a:t>
            </a:r>
            <a:r>
              <a:rPr lang="en-GB" dirty="0" err="1" smtClean="0">
                <a:latin typeface="Times New Roman" pitchFamily="18" charset="0"/>
                <a:cs typeface="Times New Roman" pitchFamily="18" charset="0"/>
              </a:rPr>
              <a:t>hardlink.file</a:t>
            </a:r>
            <a:r>
              <a:rPr lang="en-GB"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37625"/>
            <a:ext cx="11209954" cy="5934065"/>
          </a:xfrm>
        </p:spPr>
        <p:txBody>
          <a:bodyPr>
            <a:normAutofit lnSpcReduction="10000"/>
          </a:bodyPr>
          <a:lstStyle/>
          <a:p>
            <a:r>
              <a:rPr lang="en-GB" dirty="0" smtClean="0">
                <a:latin typeface="Times New Roman" pitchFamily="18" charset="0"/>
                <a:cs typeface="Times New Roman" pitchFamily="18" charset="0"/>
              </a:rPr>
              <a:t>$ cat </a:t>
            </a:r>
            <a:r>
              <a:rPr lang="en-GB" dirty="0" err="1" smtClean="0">
                <a:latin typeface="Times New Roman" pitchFamily="18" charset="0"/>
                <a:cs typeface="Times New Roman" pitchFamily="18" charset="0"/>
              </a:rPr>
              <a:t>hardlink.file</a:t>
            </a:r>
            <a:r>
              <a:rPr lang="en-GB" dirty="0" smtClean="0">
                <a:latin typeface="Times New Roman" pitchFamily="18" charset="0"/>
                <a:cs typeface="Times New Roman" pitchFamily="18" charset="0"/>
              </a:rPr>
              <a:t> Welcome to Sonata Software</a:t>
            </a:r>
          </a:p>
          <a:p>
            <a:pPr fontAlgn="base"/>
            <a:r>
              <a:rPr lang="en-GB" dirty="0" smtClean="0">
                <a:latin typeface="Times New Roman" pitchFamily="18" charset="0"/>
                <a:cs typeface="Times New Roman" pitchFamily="18" charset="0"/>
              </a:rPr>
              <a:t>You see the </a:t>
            </a:r>
            <a:r>
              <a:rPr lang="en-GB" dirty="0" err="1" smtClean="0">
                <a:latin typeface="Times New Roman" pitchFamily="18" charset="0"/>
                <a:cs typeface="Times New Roman" pitchFamily="18" charset="0"/>
              </a:rPr>
              <a:t>hardlink.file</a:t>
            </a:r>
            <a:r>
              <a:rPr lang="en-GB" dirty="0" smtClean="0">
                <a:latin typeface="Times New Roman" pitchFamily="18" charset="0"/>
                <a:cs typeface="Times New Roman" pitchFamily="18" charset="0"/>
              </a:rPr>
              <a:t> displays the same data as </a:t>
            </a:r>
            <a:r>
              <a:rPr lang="en-GB"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a:t>
            </a:r>
          </a:p>
          <a:p>
            <a:pPr fontAlgn="base"/>
            <a:r>
              <a:rPr lang="en-GB" dirty="0" smtClean="0">
                <a:latin typeface="Times New Roman" pitchFamily="18" charset="0"/>
                <a:cs typeface="Times New Roman" pitchFamily="18" charset="0"/>
              </a:rPr>
              <a:t>Let us check the </a:t>
            </a:r>
            <a:r>
              <a:rPr lang="en-GB" dirty="0" err="1" smtClean="0">
                <a:latin typeface="Times New Roman" pitchFamily="18" charset="0"/>
                <a:cs typeface="Times New Roman" pitchFamily="18" charset="0"/>
              </a:rPr>
              <a:t>inodes</a:t>
            </a:r>
            <a:r>
              <a:rPr lang="en-GB" dirty="0" smtClean="0">
                <a:latin typeface="Times New Roman" pitchFamily="18" charset="0"/>
                <a:cs typeface="Times New Roman" pitchFamily="18" charset="0"/>
              </a:rPr>
              <a:t> and permissions of </a:t>
            </a:r>
            <a:r>
              <a:rPr lang="en-GB" dirty="0" err="1" smtClean="0">
                <a:latin typeface="Times New Roman" pitchFamily="18" charset="0"/>
                <a:cs typeface="Times New Roman" pitchFamily="18" charset="0"/>
              </a:rPr>
              <a:t>softlink.file</a:t>
            </a:r>
            <a:r>
              <a:rPr lang="en-GB" dirty="0" smtClean="0">
                <a:latin typeface="Times New Roman" pitchFamily="18" charset="0"/>
                <a:cs typeface="Times New Roman" pitchFamily="18" charset="0"/>
              </a:rPr>
              <a:t> and </a:t>
            </a:r>
            <a:r>
              <a:rPr lang="en-GB" dirty="0" err="1" smtClean="0">
                <a:latin typeface="Times New Roman" pitchFamily="18" charset="0"/>
                <a:cs typeface="Times New Roman" pitchFamily="18" charset="0"/>
              </a:rPr>
              <a:t>source.file</a:t>
            </a:r>
            <a:endParaRPr lang="en-GB"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lia</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Sample output:</a:t>
            </a:r>
          </a:p>
          <a:p>
            <a:r>
              <a:rPr lang="en-US" dirty="0" smtClean="0">
                <a:latin typeface="Times New Roman" pitchFamily="18" charset="0"/>
                <a:cs typeface="Times New Roman" pitchFamily="18" charset="0"/>
              </a:rPr>
              <a:t>15745555 -</a:t>
            </a:r>
            <a:r>
              <a:rPr lang="en-US" dirty="0" err="1" smtClean="0">
                <a:latin typeface="Times New Roman" pitchFamily="18" charset="0"/>
                <a:cs typeface="Times New Roman" pitchFamily="18" charset="0"/>
              </a:rPr>
              <a:t>rw</a:t>
            </a:r>
            <a:r>
              <a:rPr lang="en-US" dirty="0" smtClean="0">
                <a:latin typeface="Times New Roman" pitchFamily="18" charset="0"/>
                <a:cs typeface="Times New Roman" pitchFamily="18" charset="0"/>
              </a:rPr>
              <a:t>-r--r-- 2 </a:t>
            </a:r>
            <a:r>
              <a:rPr lang="en-US" dirty="0" err="1" smtClean="0">
                <a:latin typeface="Times New Roman" pitchFamily="18" charset="0"/>
                <a:cs typeface="Times New Roman" pitchFamily="18" charset="0"/>
              </a:rPr>
              <a:t>sk</a:t>
            </a:r>
            <a:r>
              <a:rPr lang="en-US" dirty="0" smtClean="0">
                <a:latin typeface="Times New Roman" pitchFamily="18" charset="0"/>
                <a:cs typeface="Times New Roman" pitchFamily="18" charset="0"/>
              </a:rPr>
              <a:t> users 21 Dec 13 15:20 </a:t>
            </a:r>
            <a:r>
              <a:rPr lang="en-US" dirty="0" err="1" smtClean="0">
                <a:latin typeface="Times New Roman" pitchFamily="18" charset="0"/>
                <a:cs typeface="Times New Roman" pitchFamily="18" charset="0"/>
              </a:rPr>
              <a:t>hardlink.file</a:t>
            </a:r>
            <a:r>
              <a:rPr lang="en-US" dirty="0" smtClean="0">
                <a:latin typeface="Times New Roman" pitchFamily="18" charset="0"/>
                <a:cs typeface="Times New Roman" pitchFamily="18" charset="0"/>
              </a:rPr>
              <a:t> 15745555 -</a:t>
            </a:r>
            <a:r>
              <a:rPr lang="en-US" dirty="0" err="1" smtClean="0">
                <a:latin typeface="Times New Roman" pitchFamily="18" charset="0"/>
                <a:cs typeface="Times New Roman" pitchFamily="18" charset="0"/>
              </a:rPr>
              <a:t>rw</a:t>
            </a:r>
            <a:r>
              <a:rPr lang="en-US" dirty="0" smtClean="0">
                <a:latin typeface="Times New Roman" pitchFamily="18" charset="0"/>
                <a:cs typeface="Times New Roman" pitchFamily="18" charset="0"/>
              </a:rPr>
              <a:t>-r--r-- 2 </a:t>
            </a:r>
            <a:r>
              <a:rPr lang="en-US" dirty="0" err="1" smtClean="0">
                <a:latin typeface="Times New Roman" pitchFamily="18" charset="0"/>
                <a:cs typeface="Times New Roman" pitchFamily="18" charset="0"/>
              </a:rPr>
              <a:t>sk</a:t>
            </a:r>
            <a:r>
              <a:rPr lang="en-US" dirty="0" smtClean="0">
                <a:latin typeface="Times New Roman" pitchFamily="18" charset="0"/>
                <a:cs typeface="Times New Roman" pitchFamily="18" charset="0"/>
              </a:rPr>
              <a:t> users 21 Dec 13 15:20 </a:t>
            </a:r>
            <a:r>
              <a:rPr lang="en-US" dirty="0" err="1" smtClean="0">
                <a:latin typeface="Times New Roman" pitchFamily="18" charset="0"/>
                <a:cs typeface="Times New Roman" pitchFamily="18" charset="0"/>
              </a:rPr>
              <a:t>source.file</a:t>
            </a:r>
            <a:endParaRPr lang="en-US" dirty="0" smtClean="0">
              <a:latin typeface="Times New Roman" pitchFamily="18" charset="0"/>
              <a:cs typeface="Times New Roman" pitchFamily="18" charset="0"/>
            </a:endParaRPr>
          </a:p>
          <a:p>
            <a:pPr fontAlgn="base"/>
            <a:r>
              <a:rPr lang="en-GB" dirty="0" smtClean="0">
                <a:latin typeface="Times New Roman" pitchFamily="18" charset="0"/>
                <a:cs typeface="Times New Roman" pitchFamily="18" charset="0"/>
              </a:rPr>
              <a:t>Now, we see that both </a:t>
            </a:r>
            <a:r>
              <a:rPr lang="en-GB" dirty="0" err="1" smtClean="0">
                <a:latin typeface="Times New Roman" pitchFamily="18" charset="0"/>
                <a:cs typeface="Times New Roman" pitchFamily="18" charset="0"/>
              </a:rPr>
              <a:t>hardlink.file</a:t>
            </a:r>
            <a:r>
              <a:rPr lang="en-GB" dirty="0" smtClean="0">
                <a:latin typeface="Times New Roman" pitchFamily="18" charset="0"/>
                <a:cs typeface="Times New Roman" pitchFamily="18" charset="0"/>
              </a:rPr>
              <a:t> and </a:t>
            </a:r>
            <a:r>
              <a:rPr lang="en-GB"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 have the same the </a:t>
            </a:r>
            <a:r>
              <a:rPr lang="en-GB" dirty="0" err="1" smtClean="0">
                <a:latin typeface="Times New Roman" pitchFamily="18" charset="0"/>
                <a:cs typeface="Times New Roman" pitchFamily="18" charset="0"/>
              </a:rPr>
              <a:t>inodes</a:t>
            </a:r>
            <a:r>
              <a:rPr lang="en-GB" dirty="0" smtClean="0">
                <a:latin typeface="Times New Roman" pitchFamily="18" charset="0"/>
                <a:cs typeface="Times New Roman" pitchFamily="18" charset="0"/>
              </a:rPr>
              <a:t> number (15745555) and file permissions (-</a:t>
            </a:r>
            <a:r>
              <a:rPr lang="en-GB" dirty="0" err="1" smtClean="0">
                <a:latin typeface="Times New Roman" pitchFamily="18" charset="0"/>
                <a:cs typeface="Times New Roman" pitchFamily="18" charset="0"/>
              </a:rPr>
              <a:t>rw</a:t>
            </a:r>
            <a:r>
              <a:rPr lang="en-GB" dirty="0" smtClean="0">
                <a:latin typeface="Times New Roman" pitchFamily="18" charset="0"/>
                <a:cs typeface="Times New Roman" pitchFamily="18" charset="0"/>
              </a:rPr>
              <a:t>-r–r–). Hence, it is proved that hard link file shares the same </a:t>
            </a:r>
            <a:r>
              <a:rPr lang="en-GB" dirty="0" err="1" smtClean="0">
                <a:latin typeface="Times New Roman" pitchFamily="18" charset="0"/>
                <a:cs typeface="Times New Roman" pitchFamily="18" charset="0"/>
              </a:rPr>
              <a:t>inodes</a:t>
            </a:r>
            <a:r>
              <a:rPr lang="en-GB" dirty="0" smtClean="0">
                <a:latin typeface="Times New Roman" pitchFamily="18" charset="0"/>
                <a:cs typeface="Times New Roman" pitchFamily="18" charset="0"/>
              </a:rPr>
              <a:t> number and permissions of original file.</a:t>
            </a:r>
          </a:p>
          <a:p>
            <a:pPr fontAlgn="base"/>
            <a:r>
              <a:rPr lang="en-GB" dirty="0" smtClean="0">
                <a:latin typeface="Times New Roman" pitchFamily="18" charset="0"/>
                <a:cs typeface="Times New Roman" pitchFamily="18" charset="0"/>
              </a:rPr>
              <a:t>Note: If we change the permissions on </a:t>
            </a:r>
            <a:r>
              <a:rPr lang="en-GB"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 the same permission will be applied to the </a:t>
            </a:r>
            <a:r>
              <a:rPr lang="en-GB" dirty="0" err="1" smtClean="0">
                <a:latin typeface="Times New Roman" pitchFamily="18" charset="0"/>
                <a:cs typeface="Times New Roman" pitchFamily="18" charset="0"/>
              </a:rPr>
              <a:t>hardlink.file</a:t>
            </a:r>
            <a:r>
              <a:rPr lang="en-GB" dirty="0" smtClean="0">
                <a:latin typeface="Times New Roman" pitchFamily="18" charset="0"/>
                <a:cs typeface="Times New Roman" pitchFamily="18" charset="0"/>
              </a:rPr>
              <a:t> as well.</a:t>
            </a:r>
          </a:p>
          <a:p>
            <a:pPr fontAlgn="base"/>
            <a:r>
              <a:rPr lang="en-GB" dirty="0" smtClean="0">
                <a:latin typeface="Times New Roman" pitchFamily="18" charset="0"/>
                <a:cs typeface="Times New Roman" pitchFamily="18" charset="0"/>
              </a:rPr>
              <a:t>Now, remove the original file (</a:t>
            </a:r>
            <a:r>
              <a:rPr lang="en-GB" dirty="0" err="1" smtClean="0">
                <a:latin typeface="Times New Roman" pitchFamily="18" charset="0"/>
                <a:cs typeface="Times New Roman" pitchFamily="18" charset="0"/>
              </a:rPr>
              <a:t>i.e</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source.file</a:t>
            </a:r>
            <a:r>
              <a:rPr lang="en-GB" dirty="0" smtClean="0">
                <a:latin typeface="Times New Roman" pitchFamily="18" charset="0"/>
                <a:cs typeface="Times New Roman" pitchFamily="18" charset="0"/>
              </a:rPr>
              <a:t>) and see what happens.</a:t>
            </a:r>
          </a:p>
          <a:p>
            <a:endParaRPr lang="en-US"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23557"/>
            <a:ext cx="11209954" cy="5948133"/>
          </a:xfrm>
        </p:spPr>
        <p:txBody>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source.file</a:t>
            </a:r>
            <a:endParaRPr lang="en-US"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Check contents of </a:t>
            </a:r>
            <a:r>
              <a:rPr lang="en-GB" dirty="0" err="1" smtClean="0">
                <a:latin typeface="Times New Roman" pitchFamily="18" charset="0"/>
                <a:cs typeface="Times New Roman" pitchFamily="18" charset="0"/>
              </a:rPr>
              <a:t>hardlink.file</a:t>
            </a:r>
            <a:r>
              <a:rPr lang="en-GB" dirty="0" smtClean="0">
                <a:latin typeface="Times New Roman" pitchFamily="18" charset="0"/>
                <a:cs typeface="Times New Roman" pitchFamily="18" charset="0"/>
              </a:rPr>
              <a:t> using command:</a:t>
            </a:r>
          </a:p>
          <a:p>
            <a:r>
              <a:rPr lang="en-US" dirty="0" smtClean="0">
                <a:latin typeface="Times New Roman" pitchFamily="18" charset="0"/>
                <a:cs typeface="Times New Roman" pitchFamily="18" charset="0"/>
              </a:rPr>
              <a:t>$ cat </a:t>
            </a:r>
            <a:r>
              <a:rPr lang="en-US" dirty="0" err="1" smtClean="0">
                <a:latin typeface="Times New Roman" pitchFamily="18" charset="0"/>
                <a:cs typeface="Times New Roman" pitchFamily="18" charset="0"/>
              </a:rPr>
              <a:t>hardlink.file</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Sample output: </a:t>
            </a:r>
            <a:r>
              <a:rPr lang="en-GB" dirty="0" smtClean="0">
                <a:latin typeface="Times New Roman" pitchFamily="18" charset="0"/>
                <a:cs typeface="Times New Roman" pitchFamily="18" charset="0"/>
              </a:rPr>
              <a:t>Welcome to Sonata Software</a:t>
            </a:r>
          </a:p>
          <a:p>
            <a:r>
              <a:rPr lang="en-GB" dirty="0" smtClean="0">
                <a:latin typeface="Times New Roman" pitchFamily="18" charset="0"/>
                <a:cs typeface="Times New Roman" pitchFamily="18" charset="0"/>
              </a:rPr>
              <a:t>As you see above, even if I deleted the source file, I can view contents of the </a:t>
            </a:r>
            <a:r>
              <a:rPr lang="en-GB" dirty="0" err="1" smtClean="0">
                <a:latin typeface="Times New Roman" pitchFamily="18" charset="0"/>
                <a:cs typeface="Times New Roman" pitchFamily="18" charset="0"/>
              </a:rPr>
              <a:t>hardlink.file</a:t>
            </a:r>
            <a:r>
              <a:rPr lang="en-GB" dirty="0" smtClean="0">
                <a:latin typeface="Times New Roman" pitchFamily="18" charset="0"/>
                <a:cs typeface="Times New Roman" pitchFamily="18" charset="0"/>
              </a:rPr>
              <a:t>. Hence, it is proved that Hard link shares the same </a:t>
            </a:r>
            <a:r>
              <a:rPr lang="en-GB" dirty="0" err="1" smtClean="0">
                <a:latin typeface="Times New Roman" pitchFamily="18" charset="0"/>
                <a:cs typeface="Times New Roman" pitchFamily="18" charset="0"/>
              </a:rPr>
              <a:t>inodes</a:t>
            </a:r>
            <a:r>
              <a:rPr lang="en-GB" dirty="0" smtClean="0">
                <a:latin typeface="Times New Roman" pitchFamily="18" charset="0"/>
                <a:cs typeface="Times New Roman" pitchFamily="18" charset="0"/>
              </a:rPr>
              <a:t> number, the permissions and data of the original file.</a:t>
            </a:r>
          </a:p>
          <a:p>
            <a:endParaRPr lang="en-US"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CRONTAB</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The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is used for running specific tasks on a regular interval. Linux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is similar to windows task schedules.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is very useful for routine tasks like scheduling system scanning, daily backups etc.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executes jobs automatically in the backend on a specified time and interval.</a:t>
            </a:r>
          </a:p>
          <a:p>
            <a:endParaRPr lang="en-US" dirty="0">
              <a:latin typeface="Times New Roman" pitchFamily="18" charset="0"/>
              <a:cs typeface="Times New Roman" pitchFamily="18" charset="0"/>
            </a:endParaRPr>
          </a:p>
        </p:txBody>
      </p:sp>
      <p:pic>
        <p:nvPicPr>
          <p:cNvPr id="1026" name="Picture 2" descr="C:\Users\Ravi Shankar\Desktop\crontab-2.png"/>
          <p:cNvPicPr>
            <a:picLocks noChangeAspect="1" noChangeArrowheads="1"/>
          </p:cNvPicPr>
          <p:nvPr/>
        </p:nvPicPr>
        <p:blipFill>
          <a:blip r:embed="rId2"/>
          <a:srcRect/>
          <a:stretch>
            <a:fillRect/>
          </a:stretch>
        </p:blipFill>
        <p:spPr bwMode="auto">
          <a:xfrm>
            <a:off x="1813488" y="2975610"/>
            <a:ext cx="7879152" cy="3537732"/>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37625"/>
            <a:ext cx="11209954" cy="5934065"/>
          </a:xfrm>
        </p:spPr>
        <p:txBody>
          <a:bodyPr>
            <a:normAutofit fontScale="92500" lnSpcReduction="10000"/>
          </a:bodyPr>
          <a:lstStyle/>
          <a:p>
            <a:pPr fontAlgn="base">
              <a:buFont typeface="Wingdings" pitchFamily="2" charset="2"/>
              <a:buChar char="Ø"/>
            </a:pPr>
            <a:r>
              <a:rPr lang="en-GB" dirty="0" smtClean="0">
                <a:latin typeface="Times New Roman" pitchFamily="18" charset="0"/>
                <a:cs typeface="Times New Roman" pitchFamily="18" charset="0"/>
              </a:rPr>
              <a:t>How to Add/Edit </a:t>
            </a:r>
            <a:r>
              <a:rPr lang="en-GB" dirty="0" err="1" smtClean="0">
                <a:latin typeface="Times New Roman" pitchFamily="18" charset="0"/>
                <a:cs typeface="Times New Roman" pitchFamily="18" charset="0"/>
              </a:rPr>
              <a:t>Crontab</a:t>
            </a:r>
            <a:endParaRPr lang="en-GB" dirty="0" smtClean="0">
              <a:latin typeface="Times New Roman" pitchFamily="18" charset="0"/>
              <a:cs typeface="Times New Roman" pitchFamily="18" charset="0"/>
            </a:endParaRPr>
          </a:p>
          <a:p>
            <a:pPr fontAlgn="base">
              <a:buFont typeface="Wingdings" pitchFamily="2" charset="2"/>
              <a:buChar char="Ø"/>
            </a:pPr>
            <a:r>
              <a:rPr lang="en-GB" dirty="0" smtClean="0">
                <a:latin typeface="Times New Roman" pitchFamily="18" charset="0"/>
                <a:cs typeface="Times New Roman" pitchFamily="18" charset="0"/>
              </a:rPr>
              <a:t>To add or update job in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use below command. It will open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file in the editor where a job can be added/updated.</a:t>
            </a:r>
          </a:p>
          <a:p>
            <a:pPr>
              <a:buFont typeface="Wingdings" pitchFamily="2" charset="2"/>
              <a:buChar char="Ø"/>
            </a:pP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–e</a:t>
            </a:r>
          </a:p>
          <a:p>
            <a:pPr fontAlgn="base">
              <a:buFont typeface="Wingdings" pitchFamily="2" charset="2"/>
              <a:buChar char="Ø"/>
            </a:pPr>
            <a:r>
              <a:rPr lang="en-GB" dirty="0" smtClean="0">
                <a:latin typeface="Times New Roman" pitchFamily="18" charset="0"/>
                <a:cs typeface="Times New Roman" pitchFamily="18" charset="0"/>
              </a:rPr>
              <a:t>Change EDITOR environment variable to change your default editor.</a:t>
            </a:r>
          </a:p>
          <a:p>
            <a:pPr fontAlgn="base">
              <a:buFont typeface="Wingdings" pitchFamily="2" charset="2"/>
              <a:buChar char="Ø"/>
            </a:pPr>
            <a:r>
              <a:rPr lang="en-GB" dirty="0" smtClean="0">
                <a:latin typeface="Times New Roman" pitchFamily="18" charset="0"/>
                <a:cs typeface="Times New Roman" pitchFamily="18" charset="0"/>
              </a:rPr>
              <a:t>How to List </a:t>
            </a:r>
            <a:r>
              <a:rPr lang="en-GB" dirty="0" err="1" smtClean="0">
                <a:latin typeface="Times New Roman" pitchFamily="18" charset="0"/>
                <a:cs typeface="Times New Roman" pitchFamily="18" charset="0"/>
              </a:rPr>
              <a:t>Crontab</a:t>
            </a:r>
            <a:endParaRPr lang="en-GB" dirty="0" smtClean="0">
              <a:latin typeface="Times New Roman" pitchFamily="18" charset="0"/>
              <a:cs typeface="Times New Roman" pitchFamily="18" charset="0"/>
            </a:endParaRPr>
          </a:p>
          <a:p>
            <a:pPr fontAlgn="base">
              <a:buFont typeface="Wingdings" pitchFamily="2" charset="2"/>
              <a:buChar char="Ø"/>
            </a:pPr>
            <a:r>
              <a:rPr lang="en-GB" dirty="0" smtClean="0">
                <a:latin typeface="Times New Roman" pitchFamily="18" charset="0"/>
                <a:cs typeface="Times New Roman" pitchFamily="18" charset="0"/>
              </a:rPr>
              <a:t>To view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entries of current user use the following command.</a:t>
            </a:r>
          </a:p>
          <a:p>
            <a:pPr>
              <a:buFont typeface="Wingdings" pitchFamily="2" charset="2"/>
              <a:buChar char="Ø"/>
            </a:pPr>
            <a:r>
              <a:rPr lang="en-US" dirty="0" err="1" smtClean="0">
                <a:latin typeface="Times New Roman" pitchFamily="18" charset="0"/>
                <a:cs typeface="Times New Roman" pitchFamily="18" charset="0"/>
              </a:rPr>
              <a:t>crontab</a:t>
            </a:r>
            <a:r>
              <a:rPr lang="en-US" dirty="0" smtClean="0">
                <a:latin typeface="Times New Roman" pitchFamily="18" charset="0"/>
                <a:cs typeface="Times New Roman" pitchFamily="18" charset="0"/>
              </a:rPr>
              <a:t> –l</a:t>
            </a:r>
          </a:p>
          <a:p>
            <a:pPr fontAlgn="base">
              <a:buFont typeface="Wingdings" pitchFamily="2" charset="2"/>
              <a:buChar char="Ø"/>
            </a:pPr>
            <a:r>
              <a:rPr lang="en-GB" dirty="0" smtClean="0">
                <a:latin typeface="Times New Roman" pitchFamily="18" charset="0"/>
                <a:cs typeface="Times New Roman" pitchFamily="18" charset="0"/>
              </a:rPr>
              <a:t>Here is the list of examples for scheduling </a:t>
            </a:r>
            <a:r>
              <a:rPr lang="en-GB" dirty="0" err="1" smtClean="0">
                <a:latin typeface="Times New Roman" pitchFamily="18" charset="0"/>
                <a:cs typeface="Times New Roman" pitchFamily="18" charset="0"/>
              </a:rPr>
              <a:t>cron</a:t>
            </a:r>
            <a:r>
              <a:rPr lang="en-GB" dirty="0" smtClean="0">
                <a:latin typeface="Times New Roman" pitchFamily="18" charset="0"/>
                <a:cs typeface="Times New Roman" pitchFamily="18" charset="0"/>
              </a:rPr>
              <a:t> job in a Linux system using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a:t>
            </a:r>
          </a:p>
          <a:p>
            <a:pPr fontAlgn="base">
              <a:buFont typeface="Wingdings" pitchFamily="2" charset="2"/>
              <a:buChar char="Ø"/>
            </a:pPr>
            <a:r>
              <a:rPr lang="en-GB" dirty="0" smtClean="0">
                <a:latin typeface="Times New Roman" pitchFamily="18" charset="0"/>
                <a:cs typeface="Times New Roman" pitchFamily="18" charset="0"/>
              </a:rPr>
              <a:t>1. Schedule a </a:t>
            </a:r>
            <a:r>
              <a:rPr lang="en-GB" dirty="0" err="1" smtClean="0">
                <a:latin typeface="Times New Roman" pitchFamily="18" charset="0"/>
                <a:cs typeface="Times New Roman" pitchFamily="18" charset="0"/>
              </a:rPr>
              <a:t>cron</a:t>
            </a:r>
            <a:r>
              <a:rPr lang="en-GB" dirty="0" smtClean="0">
                <a:latin typeface="Times New Roman" pitchFamily="18" charset="0"/>
                <a:cs typeface="Times New Roman" pitchFamily="18" charset="0"/>
              </a:rPr>
              <a:t> to execute at 2am daily.</a:t>
            </a:r>
          </a:p>
          <a:p>
            <a:pPr fontAlgn="base">
              <a:buFont typeface="Wingdings" pitchFamily="2" charset="2"/>
              <a:buChar char="Ø"/>
            </a:pPr>
            <a:r>
              <a:rPr lang="en-GB" dirty="0" smtClean="0">
                <a:latin typeface="Times New Roman" pitchFamily="18" charset="0"/>
                <a:cs typeface="Times New Roman" pitchFamily="18" charset="0"/>
              </a:rPr>
              <a:t>This will be useful for scheduling database backup on a daily basis.</a:t>
            </a:r>
          </a:p>
          <a:p>
            <a:pPr>
              <a:buFont typeface="Wingdings" pitchFamily="2" charset="2"/>
              <a:buChar char="Ø"/>
            </a:pPr>
            <a:r>
              <a:rPr lang="en-GB" dirty="0" smtClean="0">
                <a:latin typeface="Times New Roman" pitchFamily="18" charset="0"/>
                <a:cs typeface="Times New Roman" pitchFamily="18" charset="0"/>
              </a:rPr>
              <a:t>0 2 * * * /bin/</a:t>
            </a:r>
            <a:r>
              <a:rPr lang="en-GB" dirty="0" err="1" smtClean="0">
                <a:latin typeface="Times New Roman" pitchFamily="18" charset="0"/>
                <a:cs typeface="Times New Roman" pitchFamily="18" charset="0"/>
              </a:rPr>
              <a:t>sh</a:t>
            </a:r>
            <a:r>
              <a:rPr lang="en-GB" dirty="0" smtClean="0">
                <a:latin typeface="Times New Roman" pitchFamily="18" charset="0"/>
                <a:cs typeface="Times New Roman" pitchFamily="18" charset="0"/>
              </a:rPr>
              <a:t> backup.sh</a:t>
            </a:r>
            <a:endParaRPr lang="en-US"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253219"/>
            <a:ext cx="11209954" cy="6018472"/>
          </a:xfrm>
        </p:spPr>
        <p:txBody>
          <a:bodyPr/>
          <a:lstStyle/>
          <a:p>
            <a:pPr fontAlgn="base"/>
            <a:r>
              <a:rPr lang="en-GB" dirty="0" smtClean="0">
                <a:latin typeface="Times New Roman" pitchFamily="18" charset="0"/>
                <a:cs typeface="Times New Roman" pitchFamily="18" charset="0"/>
              </a:rPr>
              <a:t>2. Schedule a </a:t>
            </a:r>
            <a:r>
              <a:rPr lang="en-GB" dirty="0" err="1" smtClean="0">
                <a:latin typeface="Times New Roman" pitchFamily="18" charset="0"/>
                <a:cs typeface="Times New Roman" pitchFamily="18" charset="0"/>
              </a:rPr>
              <a:t>cron</a:t>
            </a:r>
            <a:r>
              <a:rPr lang="en-GB" dirty="0" smtClean="0">
                <a:latin typeface="Times New Roman" pitchFamily="18" charset="0"/>
                <a:cs typeface="Times New Roman" pitchFamily="18" charset="0"/>
              </a:rPr>
              <a:t> to execute twice a day.</a:t>
            </a:r>
          </a:p>
          <a:p>
            <a:pPr fontAlgn="base">
              <a:buFont typeface="Wingdings" pitchFamily="2" charset="2"/>
              <a:buChar char="Ø"/>
            </a:pPr>
            <a:r>
              <a:rPr lang="en-GB" dirty="0" smtClean="0">
                <a:latin typeface="Times New Roman" pitchFamily="18" charset="0"/>
                <a:cs typeface="Times New Roman" pitchFamily="18" charset="0"/>
              </a:rPr>
              <a:t>Below example command will execute at 5 AM and 5 PM daily. You can specify multiple time stamp by comma separated.</a:t>
            </a:r>
          </a:p>
          <a:p>
            <a:pPr fontAlgn="base">
              <a:buFont typeface="Wingdings" pitchFamily="2" charset="2"/>
              <a:buChar char="Ø"/>
            </a:pPr>
            <a:r>
              <a:rPr lang="en-GB" dirty="0" smtClean="0">
                <a:latin typeface="Times New Roman" pitchFamily="18" charset="0"/>
                <a:cs typeface="Times New Roman" pitchFamily="18" charset="0"/>
              </a:rPr>
              <a:t>0 5,17 * * * /scripts/script.sh 3. Schedule a </a:t>
            </a:r>
            <a:r>
              <a:rPr lang="en-GB" dirty="0" err="1" smtClean="0">
                <a:latin typeface="Times New Roman" pitchFamily="18" charset="0"/>
                <a:cs typeface="Times New Roman" pitchFamily="18" charset="0"/>
              </a:rPr>
              <a:t>cron</a:t>
            </a:r>
            <a:r>
              <a:rPr lang="en-GB" dirty="0" smtClean="0">
                <a:latin typeface="Times New Roman" pitchFamily="18" charset="0"/>
                <a:cs typeface="Times New Roman" pitchFamily="18" charset="0"/>
              </a:rPr>
              <a:t> to execute on every minutes.</a:t>
            </a:r>
          </a:p>
          <a:p>
            <a:pPr fontAlgn="base">
              <a:buNone/>
            </a:pPr>
            <a:r>
              <a:rPr lang="en-GB" dirty="0" smtClean="0">
                <a:latin typeface="Times New Roman" pitchFamily="18" charset="0"/>
                <a:cs typeface="Times New Roman" pitchFamily="18" charset="0"/>
              </a:rPr>
              <a:t> 3.Generally, we don’t require any script to execute on every minute but in some case, you may need to configure it.</a:t>
            </a:r>
          </a:p>
          <a:p>
            <a:pPr>
              <a:buFont typeface="Wingdings" pitchFamily="2" charset="2"/>
              <a:buChar char="Ø"/>
            </a:pPr>
            <a:r>
              <a:rPr lang="en-GB" dirty="0" smtClean="0">
                <a:latin typeface="Times New Roman" pitchFamily="18" charset="0"/>
                <a:cs typeface="Times New Roman" pitchFamily="18" charset="0"/>
              </a:rPr>
              <a:t> * * * * * /scripts/script.sh</a:t>
            </a:r>
          </a:p>
          <a:p>
            <a:pPr fontAlgn="base">
              <a:buNone/>
            </a:pPr>
            <a:r>
              <a:rPr lang="en-GB" dirty="0" smtClean="0">
                <a:latin typeface="Times New Roman" pitchFamily="18" charset="0"/>
                <a:cs typeface="Times New Roman" pitchFamily="18" charset="0"/>
              </a:rPr>
              <a:t> 4. Schedule a </a:t>
            </a:r>
            <a:r>
              <a:rPr lang="en-GB" dirty="0" err="1" smtClean="0">
                <a:latin typeface="Times New Roman" pitchFamily="18" charset="0"/>
                <a:cs typeface="Times New Roman" pitchFamily="18" charset="0"/>
              </a:rPr>
              <a:t>cron</a:t>
            </a:r>
            <a:r>
              <a:rPr lang="en-GB" dirty="0" smtClean="0">
                <a:latin typeface="Times New Roman" pitchFamily="18" charset="0"/>
                <a:cs typeface="Times New Roman" pitchFamily="18" charset="0"/>
              </a:rPr>
              <a:t> to execute on every Sunday at 5 PM.</a:t>
            </a:r>
          </a:p>
          <a:p>
            <a:pPr fontAlgn="base"/>
            <a:r>
              <a:rPr lang="en-GB" dirty="0" smtClean="0">
                <a:latin typeface="Times New Roman" pitchFamily="18" charset="0"/>
                <a:cs typeface="Times New Roman" pitchFamily="18" charset="0"/>
              </a:rPr>
              <a:t>This type of </a:t>
            </a:r>
            <a:r>
              <a:rPr lang="en-GB" dirty="0" err="1" smtClean="0">
                <a:latin typeface="Times New Roman" pitchFamily="18" charset="0"/>
                <a:cs typeface="Times New Roman" pitchFamily="18" charset="0"/>
              </a:rPr>
              <a:t>cron</a:t>
            </a:r>
            <a:r>
              <a:rPr lang="en-GB" dirty="0" smtClean="0">
                <a:latin typeface="Times New Roman" pitchFamily="18" charset="0"/>
                <a:cs typeface="Times New Roman" pitchFamily="18" charset="0"/>
              </a:rPr>
              <a:t> is useful for doing weekly tasks, like log rotation, etc.</a:t>
            </a:r>
          </a:p>
          <a:p>
            <a:r>
              <a:rPr lang="en-GB" dirty="0" smtClean="0">
                <a:latin typeface="Times New Roman" pitchFamily="18" charset="0"/>
                <a:cs typeface="Times New Roman" pitchFamily="18" charset="0"/>
              </a:rPr>
              <a:t>0 17 * * sun /scripts/script.sh</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Using </a:t>
            </a:r>
            <a:r>
              <a:rPr lang="en-IN" dirty="0" err="1">
                <a:latin typeface="Times New Roman" panose="02020603050405020304" pitchFamily="18" charset="0"/>
                <a:cs typeface="Times New Roman" panose="02020603050405020304" pitchFamily="18" charset="0"/>
              </a:rPr>
              <a:t>hostnamectl</a:t>
            </a:r>
            <a:r>
              <a:rPr lang="en-IN" dirty="0">
                <a:latin typeface="Times New Roman" panose="02020603050405020304" pitchFamily="18" charset="0"/>
                <a:cs typeface="Times New Roman" panose="02020603050405020304" pitchFamily="18" charset="0"/>
              </a:rPr>
              <a:t> command</a:t>
            </a:r>
          </a:p>
        </p:txBody>
      </p:sp>
      <p:sp>
        <p:nvSpPr>
          <p:cNvPr id="3" name="Content Placeholder 2"/>
          <p:cNvSpPr>
            <a:spLocks noGrp="1"/>
          </p:cNvSpPr>
          <p:nvPr>
            <p:ph idx="1"/>
          </p:nvPr>
        </p:nvSpPr>
        <p:spPr/>
        <p:txBody>
          <a:bodyPr>
            <a:normAutofit/>
          </a:bodyPr>
          <a:lstStyle/>
          <a:p>
            <a:pPr marL="0" indent="0">
              <a:buNone/>
            </a:pPr>
            <a:r>
              <a:rPr lang="en-IN" sz="2000" dirty="0" err="1" smtClean="0">
                <a:latin typeface="Times New Roman" panose="02020603050405020304" pitchFamily="18" charset="0"/>
                <a:cs typeface="Times New Roman" panose="02020603050405020304" pitchFamily="18" charset="0"/>
              </a:rPr>
              <a:t>hostnamectl</a:t>
            </a:r>
            <a:r>
              <a:rPr lang="en-IN" sz="2000" dirty="0" smtClean="0">
                <a:latin typeface="Times New Roman" panose="02020603050405020304" pitchFamily="18" charset="0"/>
                <a:cs typeface="Times New Roman" panose="02020603050405020304" pitchFamily="18" charset="0"/>
              </a:rPr>
              <a:t>   -- </a:t>
            </a:r>
            <a:r>
              <a:rPr lang="en-IN" sz="2000" dirty="0" err="1" smtClean="0">
                <a:latin typeface="Times New Roman" panose="02020603050405020304" pitchFamily="18" charset="0"/>
                <a:cs typeface="Times New Roman" panose="02020603050405020304" pitchFamily="18" charset="0"/>
              </a:rPr>
              <a:t>commmand</a:t>
            </a: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Output </a:t>
            </a:r>
          </a:p>
          <a:p>
            <a:pPr marL="0" indent="0">
              <a:buNone/>
            </a:pPr>
            <a:r>
              <a:rPr lang="en-IN" sz="2000" dirty="0" smtClean="0">
                <a:latin typeface="Times New Roman" panose="02020603050405020304" pitchFamily="18" charset="0"/>
                <a:cs typeface="Times New Roman" panose="02020603050405020304" pitchFamily="18" charset="0"/>
              </a:rPr>
              <a:t>Static </a:t>
            </a:r>
            <a:r>
              <a:rPr lang="en-IN" sz="2000" dirty="0">
                <a:latin typeface="Times New Roman" panose="02020603050405020304" pitchFamily="18" charset="0"/>
                <a:cs typeface="Times New Roman" panose="02020603050405020304" pitchFamily="18" charset="0"/>
              </a:rPr>
              <a:t>hostname:  </a:t>
            </a:r>
            <a:r>
              <a:rPr lang="en-IN" sz="2000" dirty="0" err="1">
                <a:latin typeface="Times New Roman" panose="02020603050405020304" pitchFamily="18" charset="0"/>
                <a:cs typeface="Times New Roman" panose="02020603050405020304" pitchFamily="18" charset="0"/>
              </a:rPr>
              <a:t>linuxize.localdomain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Icon name: computer-laptop</a:t>
            </a:r>
          </a:p>
          <a:p>
            <a:pPr marL="0" indent="0">
              <a:buNone/>
            </a:pPr>
            <a:r>
              <a:rPr lang="en-IN" sz="2000" dirty="0">
                <a:latin typeface="Times New Roman" panose="02020603050405020304" pitchFamily="18" charset="0"/>
                <a:cs typeface="Times New Roman" panose="02020603050405020304" pitchFamily="18" charset="0"/>
              </a:rPr>
              <a:t>           Chassis: laptop</a:t>
            </a:r>
          </a:p>
          <a:p>
            <a:pPr marL="0" indent="0">
              <a:buNone/>
            </a:pPr>
            <a:r>
              <a:rPr lang="en-IN" sz="2000" dirty="0">
                <a:latin typeface="Times New Roman" panose="02020603050405020304" pitchFamily="18" charset="0"/>
                <a:cs typeface="Times New Roman" panose="02020603050405020304" pitchFamily="18" charset="0"/>
              </a:rPr>
              <a:t>        Machine ID: af8ce1d394b844fea8c19ea5c6a9bd09</a:t>
            </a:r>
          </a:p>
          <a:p>
            <a:pPr marL="0" indent="0">
              <a:buNone/>
            </a:pPr>
            <a:r>
              <a:rPr lang="en-IN" sz="2000" dirty="0">
                <a:latin typeface="Times New Roman" panose="02020603050405020304" pitchFamily="18" charset="0"/>
                <a:cs typeface="Times New Roman" panose="02020603050405020304" pitchFamily="18" charset="0"/>
              </a:rPr>
              <a:t>           Boot ID: 15bc3ae7bde842f29c8d925044f232b9</a:t>
            </a:r>
          </a:p>
          <a:p>
            <a:pPr marL="0" indent="0">
              <a:buNone/>
            </a:pPr>
            <a:r>
              <a:rPr lang="en-IN" sz="2000" dirty="0">
                <a:latin typeface="Times New Roman" panose="02020603050405020304" pitchFamily="18" charset="0"/>
                <a:cs typeface="Times New Roman" panose="02020603050405020304" pitchFamily="18" charset="0"/>
              </a:rPr>
              <a:t>  Operating System: Ubuntu 18.04.2 LTS</a:t>
            </a:r>
          </a:p>
          <a:p>
            <a:pPr marL="0" indent="0">
              <a:buNone/>
            </a:pPr>
            <a:r>
              <a:rPr lang="en-IN" sz="2000" dirty="0">
                <a:latin typeface="Times New Roman" panose="02020603050405020304" pitchFamily="18" charset="0"/>
                <a:cs typeface="Times New Roman" panose="02020603050405020304" pitchFamily="18" charset="0"/>
              </a:rPr>
              <a:t>            Kernel: Linux 4.15.0-54-generic</a:t>
            </a:r>
          </a:p>
          <a:p>
            <a:pPr marL="0" indent="0">
              <a:buNone/>
            </a:pPr>
            <a:r>
              <a:rPr lang="en-IN" sz="2000" dirty="0">
                <a:latin typeface="Times New Roman" panose="02020603050405020304" pitchFamily="18" charset="0"/>
                <a:cs typeface="Times New Roman" panose="02020603050405020304" pitchFamily="18" charset="0"/>
              </a:rPr>
              <a:t>      Architecture: </a:t>
            </a:r>
            <a:r>
              <a:rPr lang="en-IN" sz="2000" dirty="0" smtClean="0">
                <a:latin typeface="Times New Roman" panose="02020603050405020304" pitchFamily="18" charset="0"/>
                <a:cs typeface="Times New Roman" panose="02020603050405020304" pitchFamily="18" charset="0"/>
              </a:rPr>
              <a:t>x86-64</a:t>
            </a: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err="1" smtClean="0">
                <a:latin typeface="Times New Roman" panose="02020603050405020304" pitchFamily="18" charset="0"/>
                <a:cs typeface="Times New Roman" panose="02020603050405020304" pitchFamily="18" charset="0"/>
              </a:rPr>
              <a:t>hostnamectl</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grep</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kernel   --- Another command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8486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37625"/>
            <a:ext cx="11209954" cy="5934065"/>
          </a:xfrm>
        </p:spPr>
        <p:txBody>
          <a:bodyPr>
            <a:normAutofit lnSpcReduction="10000"/>
          </a:bodyPr>
          <a:lstStyle/>
          <a:p>
            <a:pPr fontAlgn="base">
              <a:buNone/>
            </a:pPr>
            <a:r>
              <a:rPr lang="en-GB" b="1" dirty="0" smtClean="0">
                <a:latin typeface="Times New Roman" pitchFamily="18" charset="0"/>
                <a:cs typeface="Times New Roman" pitchFamily="18" charset="0"/>
              </a:rPr>
              <a:t> 5. Schedule a </a:t>
            </a:r>
            <a:r>
              <a:rPr lang="en-GB" b="1" dirty="0" err="1" smtClean="0">
                <a:latin typeface="Times New Roman" pitchFamily="18" charset="0"/>
                <a:cs typeface="Times New Roman" pitchFamily="18" charset="0"/>
              </a:rPr>
              <a:t>cron</a:t>
            </a:r>
            <a:r>
              <a:rPr lang="en-GB" b="1" dirty="0" smtClean="0">
                <a:latin typeface="Times New Roman" pitchFamily="18" charset="0"/>
                <a:cs typeface="Times New Roman" pitchFamily="18" charset="0"/>
              </a:rPr>
              <a:t> to execute on every 10 minutes.</a:t>
            </a:r>
          </a:p>
          <a:p>
            <a:pPr fontAlgn="base"/>
            <a:r>
              <a:rPr lang="en-GB" dirty="0" smtClean="0">
                <a:latin typeface="Times New Roman" pitchFamily="18" charset="0"/>
                <a:cs typeface="Times New Roman" pitchFamily="18" charset="0"/>
              </a:rPr>
              <a:t>If you want to run your script on 10 minutes interval, can configure like below. These type of </a:t>
            </a:r>
            <a:r>
              <a:rPr lang="en-GB" dirty="0" err="1" smtClean="0">
                <a:latin typeface="Times New Roman" pitchFamily="18" charset="0"/>
                <a:cs typeface="Times New Roman" pitchFamily="18" charset="0"/>
              </a:rPr>
              <a:t>crons</a:t>
            </a:r>
            <a:r>
              <a:rPr lang="en-GB" dirty="0" smtClean="0">
                <a:latin typeface="Times New Roman" pitchFamily="18" charset="0"/>
                <a:cs typeface="Times New Roman" pitchFamily="18" charset="0"/>
              </a:rPr>
              <a:t> are useful for monitoring.</a:t>
            </a:r>
          </a:p>
          <a:p>
            <a:pPr fontAlgn="base">
              <a:buNone/>
            </a:pPr>
            <a:r>
              <a:rPr lang="en-GB" dirty="0" smtClean="0">
                <a:latin typeface="Times New Roman" pitchFamily="18" charset="0"/>
                <a:cs typeface="Times New Roman" pitchFamily="18" charset="0"/>
              </a:rPr>
              <a:t>*/10 * * * * /scripts/monitor.sh */10: means to run on every 10 minutes. Same as if you want to execute on every 5 minutes use */5.</a:t>
            </a:r>
          </a:p>
          <a:p>
            <a:pPr fontAlgn="base">
              <a:buNone/>
            </a:pPr>
            <a:r>
              <a:rPr lang="en-GB" b="1" dirty="0" smtClean="0">
                <a:latin typeface="Times New Roman" pitchFamily="18" charset="0"/>
                <a:cs typeface="Times New Roman" pitchFamily="18" charset="0"/>
              </a:rPr>
              <a:t> 6. Schedule a </a:t>
            </a:r>
            <a:r>
              <a:rPr lang="en-GB" b="1" dirty="0" err="1" smtClean="0">
                <a:latin typeface="Times New Roman" pitchFamily="18" charset="0"/>
                <a:cs typeface="Times New Roman" pitchFamily="18" charset="0"/>
              </a:rPr>
              <a:t>cron</a:t>
            </a:r>
            <a:r>
              <a:rPr lang="en-GB" b="1" dirty="0" smtClean="0">
                <a:latin typeface="Times New Roman" pitchFamily="18" charset="0"/>
                <a:cs typeface="Times New Roman" pitchFamily="18" charset="0"/>
              </a:rPr>
              <a:t> to execute on selected months.</a:t>
            </a:r>
          </a:p>
          <a:p>
            <a:pPr fontAlgn="base"/>
            <a:r>
              <a:rPr lang="en-GB" dirty="0" smtClean="0">
                <a:latin typeface="Times New Roman" pitchFamily="18" charset="0"/>
                <a:cs typeface="Times New Roman" pitchFamily="18" charset="0"/>
              </a:rPr>
              <a:t>Sometimes we required scheduling a task to be executed for selected months only. Below example script will run in January, May and August months.</a:t>
            </a:r>
          </a:p>
          <a:p>
            <a:pPr>
              <a:buFont typeface="Arial" charset="0"/>
              <a:buChar char="•"/>
            </a:pPr>
            <a:r>
              <a:rPr lang="en-GB" dirty="0" smtClean="0">
                <a:latin typeface="Times New Roman" pitchFamily="18" charset="0"/>
                <a:cs typeface="Times New Roman" pitchFamily="18" charset="0"/>
              </a:rPr>
              <a:t>* * </a:t>
            </a:r>
            <a:r>
              <a:rPr lang="en-GB" dirty="0" err="1" smtClean="0">
                <a:latin typeface="Times New Roman" pitchFamily="18" charset="0"/>
                <a:cs typeface="Times New Roman" pitchFamily="18" charset="0"/>
              </a:rPr>
              <a:t>jan,may,aug</a:t>
            </a:r>
            <a:r>
              <a:rPr lang="en-GB" dirty="0" smtClean="0">
                <a:latin typeface="Times New Roman" pitchFamily="18" charset="0"/>
                <a:cs typeface="Times New Roman" pitchFamily="18" charset="0"/>
              </a:rPr>
              <a:t> * /script/script.sh</a:t>
            </a:r>
          </a:p>
          <a:p>
            <a:pPr fontAlgn="base"/>
            <a:r>
              <a:rPr lang="en-GB" b="1" dirty="0" smtClean="0">
                <a:latin typeface="Times New Roman" pitchFamily="18" charset="0"/>
                <a:cs typeface="Times New Roman" pitchFamily="18" charset="0"/>
              </a:rPr>
              <a:t>7. Schedule a </a:t>
            </a:r>
            <a:r>
              <a:rPr lang="en-GB" b="1" dirty="0" err="1" smtClean="0">
                <a:latin typeface="Times New Roman" pitchFamily="18" charset="0"/>
                <a:cs typeface="Times New Roman" pitchFamily="18" charset="0"/>
              </a:rPr>
              <a:t>cron</a:t>
            </a:r>
            <a:r>
              <a:rPr lang="en-GB" b="1" dirty="0" smtClean="0">
                <a:latin typeface="Times New Roman" pitchFamily="18" charset="0"/>
                <a:cs typeface="Times New Roman" pitchFamily="18" charset="0"/>
              </a:rPr>
              <a:t> to execute on selected days.</a:t>
            </a:r>
          </a:p>
          <a:p>
            <a:pPr fontAlgn="base"/>
            <a:r>
              <a:rPr lang="en-GB" dirty="0" smtClean="0">
                <a:latin typeface="Times New Roman" pitchFamily="18" charset="0"/>
                <a:cs typeface="Times New Roman" pitchFamily="18" charset="0"/>
              </a:rPr>
              <a:t>If you required scheduling a task to be executed for selected days only. Below example will run on each Sunday and Friday at 5 PM.</a:t>
            </a:r>
          </a:p>
          <a:p>
            <a:r>
              <a:rPr lang="en-GB" dirty="0" smtClean="0">
                <a:latin typeface="Times New Roman" pitchFamily="18" charset="0"/>
                <a:cs typeface="Times New Roman" pitchFamily="18" charset="0"/>
              </a:rPr>
              <a:t>0 17 * * </a:t>
            </a:r>
            <a:r>
              <a:rPr lang="en-GB" dirty="0" err="1" smtClean="0">
                <a:latin typeface="Times New Roman" pitchFamily="18" charset="0"/>
                <a:cs typeface="Times New Roman" pitchFamily="18" charset="0"/>
              </a:rPr>
              <a:t>sun,fri</a:t>
            </a:r>
            <a:r>
              <a:rPr lang="en-GB" dirty="0" smtClean="0">
                <a:latin typeface="Times New Roman" pitchFamily="18" charset="0"/>
                <a:cs typeface="Times New Roman" pitchFamily="18" charset="0"/>
              </a:rPr>
              <a:t> /script/script.sh</a:t>
            </a:r>
            <a:endParaRPr lang="en-US"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65761"/>
            <a:ext cx="11209954" cy="5905930"/>
          </a:xfrm>
        </p:spPr>
        <p:txBody>
          <a:bodyPr>
            <a:normAutofit lnSpcReduction="10000"/>
          </a:bodyPr>
          <a:lstStyle/>
          <a:p>
            <a:pPr fontAlgn="base"/>
            <a:r>
              <a:rPr lang="en-GB" b="1" dirty="0" smtClean="0">
                <a:latin typeface="Times New Roman" pitchFamily="18" charset="0"/>
                <a:cs typeface="Times New Roman" pitchFamily="18" charset="0"/>
              </a:rPr>
              <a:t>8. Schedule a </a:t>
            </a:r>
            <a:r>
              <a:rPr lang="en-GB" b="1" dirty="0" err="1" smtClean="0">
                <a:latin typeface="Times New Roman" pitchFamily="18" charset="0"/>
                <a:cs typeface="Times New Roman" pitchFamily="18" charset="0"/>
              </a:rPr>
              <a:t>cron</a:t>
            </a:r>
            <a:r>
              <a:rPr lang="en-GB" b="1" dirty="0" smtClean="0">
                <a:latin typeface="Times New Roman" pitchFamily="18" charset="0"/>
                <a:cs typeface="Times New Roman" pitchFamily="18" charset="0"/>
              </a:rPr>
              <a:t> to execute on first </a:t>
            </a:r>
            <a:r>
              <a:rPr lang="en-GB" b="1" dirty="0" err="1" smtClean="0">
                <a:latin typeface="Times New Roman" pitchFamily="18" charset="0"/>
                <a:cs typeface="Times New Roman" pitchFamily="18" charset="0"/>
              </a:rPr>
              <a:t>sunday</a:t>
            </a:r>
            <a:r>
              <a:rPr lang="en-GB" b="1" dirty="0" smtClean="0">
                <a:latin typeface="Times New Roman" pitchFamily="18" charset="0"/>
                <a:cs typeface="Times New Roman" pitchFamily="18" charset="0"/>
              </a:rPr>
              <a:t> of every month.</a:t>
            </a:r>
          </a:p>
          <a:p>
            <a:pPr fontAlgn="base"/>
            <a:r>
              <a:rPr lang="en-GB" dirty="0" smtClean="0">
                <a:latin typeface="Times New Roman" pitchFamily="18" charset="0"/>
                <a:cs typeface="Times New Roman" pitchFamily="18" charset="0"/>
              </a:rPr>
              <a:t>To schedule a script to execute a script on first Sunday only is not possible by time parameter, But we can use the condition in command fields to do it.</a:t>
            </a:r>
          </a:p>
          <a:p>
            <a:pPr fontAlgn="base"/>
            <a:r>
              <a:rPr lang="en-GB" dirty="0" smtClean="0">
                <a:latin typeface="Times New Roman" pitchFamily="18" charset="0"/>
                <a:cs typeface="Times New Roman" pitchFamily="18" charset="0"/>
              </a:rPr>
              <a:t>0 2 * * sun [ $(date +%d) -le 07 ] &amp;&amp; /script/script.sh </a:t>
            </a:r>
            <a:r>
              <a:rPr lang="en-GB" b="1" dirty="0" smtClean="0">
                <a:latin typeface="Times New Roman" pitchFamily="18" charset="0"/>
                <a:cs typeface="Times New Roman" pitchFamily="18" charset="0"/>
              </a:rPr>
              <a:t>9. Schedule a </a:t>
            </a:r>
            <a:r>
              <a:rPr lang="en-GB" b="1" dirty="0" err="1" smtClean="0">
                <a:latin typeface="Times New Roman" pitchFamily="18" charset="0"/>
                <a:cs typeface="Times New Roman" pitchFamily="18" charset="0"/>
              </a:rPr>
              <a:t>cron</a:t>
            </a:r>
            <a:r>
              <a:rPr lang="en-GB" b="1" dirty="0" smtClean="0">
                <a:latin typeface="Times New Roman" pitchFamily="18" charset="0"/>
                <a:cs typeface="Times New Roman" pitchFamily="18" charset="0"/>
              </a:rPr>
              <a:t> to execute on every four hours.</a:t>
            </a:r>
          </a:p>
          <a:p>
            <a:pPr fontAlgn="base">
              <a:buNone/>
            </a:pPr>
            <a:r>
              <a:rPr lang="en-GB" dirty="0" smtClean="0">
                <a:latin typeface="Times New Roman" pitchFamily="18" charset="0"/>
                <a:cs typeface="Times New Roman" pitchFamily="18" charset="0"/>
              </a:rPr>
              <a:t> 9.If you want to run a script on 4 hours interval. It can be configured like below.</a:t>
            </a:r>
          </a:p>
          <a:p>
            <a:r>
              <a:rPr lang="en-GB" dirty="0" smtClean="0">
                <a:latin typeface="Times New Roman" pitchFamily="18" charset="0"/>
                <a:cs typeface="Times New Roman" pitchFamily="18" charset="0"/>
              </a:rPr>
              <a:t>0 */4 * * * /scripts/script.sh</a:t>
            </a:r>
          </a:p>
          <a:p>
            <a:pPr fontAlgn="base"/>
            <a:r>
              <a:rPr lang="en-GB" b="1" dirty="0" smtClean="0"/>
              <a:t>10. Schedule a </a:t>
            </a:r>
            <a:r>
              <a:rPr lang="en-GB" b="1" dirty="0" err="1" smtClean="0"/>
              <a:t>cron</a:t>
            </a:r>
            <a:r>
              <a:rPr lang="en-GB" b="1" dirty="0" smtClean="0"/>
              <a:t> to execute twice on every Sunday and Monday.</a:t>
            </a:r>
          </a:p>
          <a:p>
            <a:pPr fontAlgn="base"/>
            <a:r>
              <a:rPr lang="en-GB" dirty="0" smtClean="0"/>
              <a:t>To schedule a task to execute twice on Sunday and Monday only. Use the following settings to do it.</a:t>
            </a:r>
          </a:p>
          <a:p>
            <a:r>
              <a:rPr lang="en-GB" dirty="0" smtClean="0"/>
              <a:t>0 4,17 * * </a:t>
            </a:r>
            <a:r>
              <a:rPr lang="en-GB" dirty="0" err="1" smtClean="0"/>
              <a:t>sun,mon</a:t>
            </a:r>
            <a:r>
              <a:rPr lang="en-GB" dirty="0" smtClean="0"/>
              <a:t> /scripts/script.sh</a:t>
            </a:r>
            <a:endParaRPr lang="en-US" dirty="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09489"/>
            <a:ext cx="11209954" cy="5962201"/>
          </a:xfrm>
        </p:spPr>
        <p:txBody>
          <a:bodyPr>
            <a:normAutofit/>
          </a:bodyPr>
          <a:lstStyle/>
          <a:p>
            <a:pPr fontAlgn="base"/>
            <a:r>
              <a:rPr lang="en-GB" b="1" dirty="0" smtClean="0">
                <a:latin typeface="Times New Roman" pitchFamily="18" charset="0"/>
                <a:cs typeface="Times New Roman" pitchFamily="18" charset="0"/>
              </a:rPr>
              <a:t>11. Schedule a </a:t>
            </a:r>
            <a:r>
              <a:rPr lang="en-GB" b="1" dirty="0" err="1" smtClean="0">
                <a:latin typeface="Times New Roman" pitchFamily="18" charset="0"/>
                <a:cs typeface="Times New Roman" pitchFamily="18" charset="0"/>
              </a:rPr>
              <a:t>cron</a:t>
            </a:r>
            <a:r>
              <a:rPr lang="en-GB" b="1" dirty="0" smtClean="0">
                <a:latin typeface="Times New Roman" pitchFamily="18" charset="0"/>
                <a:cs typeface="Times New Roman" pitchFamily="18" charset="0"/>
              </a:rPr>
              <a:t> to execute on every 30 Seconds.</a:t>
            </a:r>
          </a:p>
          <a:p>
            <a:pPr fontAlgn="base"/>
            <a:r>
              <a:rPr lang="en-GB" dirty="0" smtClean="0">
                <a:latin typeface="Times New Roman" pitchFamily="18" charset="0"/>
                <a:cs typeface="Times New Roman" pitchFamily="18" charset="0"/>
              </a:rPr>
              <a:t>To schedule a task to execute on every 30 seconds is not possible by time parameters, But it can be done by schedule same </a:t>
            </a:r>
            <a:r>
              <a:rPr lang="en-GB" dirty="0" err="1" smtClean="0">
                <a:latin typeface="Times New Roman" pitchFamily="18" charset="0"/>
                <a:cs typeface="Times New Roman" pitchFamily="18" charset="0"/>
              </a:rPr>
              <a:t>cron</a:t>
            </a:r>
            <a:r>
              <a:rPr lang="en-GB" dirty="0" smtClean="0">
                <a:latin typeface="Times New Roman" pitchFamily="18" charset="0"/>
                <a:cs typeface="Times New Roman" pitchFamily="18" charset="0"/>
              </a:rPr>
              <a:t> twice like below.</a:t>
            </a:r>
          </a:p>
          <a:p>
            <a:pPr fontAlgn="base"/>
            <a:r>
              <a:rPr lang="en-GB" dirty="0" smtClean="0">
                <a:latin typeface="Times New Roman" pitchFamily="18" charset="0"/>
                <a:cs typeface="Times New Roman" pitchFamily="18" charset="0"/>
              </a:rPr>
              <a:t>* * * * * /scripts/script.sh * * * * * sleep 30; /scripts/script.sh </a:t>
            </a:r>
            <a:r>
              <a:rPr lang="en-GB" b="1" dirty="0" smtClean="0">
                <a:latin typeface="Times New Roman" pitchFamily="18" charset="0"/>
                <a:cs typeface="Times New Roman" pitchFamily="18" charset="0"/>
              </a:rPr>
              <a:t>12. Schedule a multiple tasks in single </a:t>
            </a:r>
            <a:r>
              <a:rPr lang="en-GB" b="1" dirty="0" err="1" smtClean="0">
                <a:latin typeface="Times New Roman" pitchFamily="18" charset="0"/>
                <a:cs typeface="Times New Roman" pitchFamily="18" charset="0"/>
              </a:rPr>
              <a:t>cron</a:t>
            </a:r>
            <a:r>
              <a:rPr lang="en-GB" b="1" dirty="0" smtClean="0">
                <a:latin typeface="Times New Roman" pitchFamily="18" charset="0"/>
                <a:cs typeface="Times New Roman" pitchFamily="18" charset="0"/>
              </a:rPr>
              <a:t>.</a:t>
            </a:r>
          </a:p>
          <a:p>
            <a:pPr fontAlgn="base"/>
            <a:r>
              <a:rPr lang="en-GB" dirty="0" smtClean="0">
                <a:latin typeface="Times New Roman" pitchFamily="18" charset="0"/>
                <a:cs typeface="Times New Roman" pitchFamily="18" charset="0"/>
              </a:rPr>
              <a:t>To configure multiple tasks with single </a:t>
            </a:r>
            <a:r>
              <a:rPr lang="en-GB" dirty="0" err="1" smtClean="0">
                <a:latin typeface="Times New Roman" pitchFamily="18" charset="0"/>
                <a:cs typeface="Times New Roman" pitchFamily="18" charset="0"/>
              </a:rPr>
              <a:t>cron</a:t>
            </a:r>
            <a:r>
              <a:rPr lang="en-GB" dirty="0" smtClean="0">
                <a:latin typeface="Times New Roman" pitchFamily="18" charset="0"/>
                <a:cs typeface="Times New Roman" pitchFamily="18" charset="0"/>
              </a:rPr>
              <a:t>, Can be done by separating tasks by the semicolon ( ; ).</a:t>
            </a:r>
          </a:p>
          <a:p>
            <a:r>
              <a:rPr lang="en-GB" dirty="0" smtClean="0">
                <a:latin typeface="Times New Roman" pitchFamily="18" charset="0"/>
                <a:cs typeface="Times New Roman" pitchFamily="18" charset="0"/>
              </a:rPr>
              <a:t>* * * * * /scripts/script.sh; /scripts/scrit2.sh</a:t>
            </a:r>
          </a:p>
          <a:p>
            <a:pPr fontAlgn="base"/>
            <a:r>
              <a:rPr lang="en-GB" b="1" dirty="0" smtClean="0">
                <a:latin typeface="Times New Roman" pitchFamily="18" charset="0"/>
                <a:cs typeface="Times New Roman" pitchFamily="18" charset="0"/>
              </a:rPr>
              <a:t>13. Schedule tasks to execute on yearly ( @yearly ).</a:t>
            </a:r>
          </a:p>
          <a:p>
            <a:pPr fontAlgn="base"/>
            <a:r>
              <a:rPr lang="en-GB" dirty="0" smtClean="0">
                <a:latin typeface="Times New Roman" pitchFamily="18" charset="0"/>
                <a:cs typeface="Times New Roman" pitchFamily="18" charset="0"/>
              </a:rPr>
              <a:t>@yearly timestamp is similar to “0 0 1 1 *”. It will execute task on the first minute of every year, It may useful to send new year greetings </a:t>
            </a:r>
          </a:p>
          <a:p>
            <a:r>
              <a:rPr lang="en-GB" dirty="0" smtClean="0">
                <a:latin typeface="Times New Roman" pitchFamily="18" charset="0"/>
                <a:cs typeface="Times New Roman" pitchFamily="18" charset="0"/>
              </a:rPr>
              <a:t>@yearly /scripts/script.sh</a:t>
            </a:r>
            <a:endParaRPr lang="en-US" dirty="0">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295423"/>
            <a:ext cx="11209954" cy="5976268"/>
          </a:xfrm>
        </p:spPr>
        <p:txBody>
          <a:bodyPr/>
          <a:lstStyle/>
          <a:p>
            <a:pPr fontAlgn="base"/>
            <a:r>
              <a:rPr lang="en-GB" dirty="0" smtClean="0">
                <a:latin typeface="Times New Roman" pitchFamily="18" charset="0"/>
                <a:cs typeface="Times New Roman" pitchFamily="18" charset="0"/>
              </a:rPr>
              <a:t>Removing current scheduled </a:t>
            </a:r>
            <a:r>
              <a:rPr lang="en-GB" dirty="0" err="1" smtClean="0">
                <a:latin typeface="Times New Roman" pitchFamily="18" charset="0"/>
                <a:cs typeface="Times New Roman" pitchFamily="18" charset="0"/>
              </a:rPr>
              <a:t>cron</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-r #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-l no </a:t>
            </a:r>
            <a:r>
              <a:rPr lang="en-GB" dirty="0" err="1" smtClean="0">
                <a:latin typeface="Times New Roman" pitchFamily="18" charset="0"/>
                <a:cs typeface="Times New Roman" pitchFamily="18" charset="0"/>
              </a:rPr>
              <a:t>crontab</a:t>
            </a:r>
            <a:r>
              <a:rPr lang="en-GB" dirty="0" smtClean="0">
                <a:latin typeface="Times New Roman" pitchFamily="18" charset="0"/>
                <a:cs typeface="Times New Roman" pitchFamily="18" charset="0"/>
              </a:rPr>
              <a:t> for root</a:t>
            </a:r>
          </a:p>
          <a:p>
            <a:pPr fontAlgn="base"/>
            <a:r>
              <a:rPr lang="en-US" dirty="0" smtClean="0">
                <a:latin typeface="Times New Roman" pitchFamily="18" charset="0"/>
                <a:cs typeface="Times New Roman" pitchFamily="18" charset="0"/>
              </a:rPr>
              <a:t>Backup </a:t>
            </a:r>
            <a:r>
              <a:rPr lang="en-US" dirty="0" err="1" smtClean="0">
                <a:latin typeface="Times New Roman" pitchFamily="18" charset="0"/>
                <a:cs typeface="Times New Roman" pitchFamily="18" charset="0"/>
              </a:rPr>
              <a:t>cron</a:t>
            </a:r>
            <a:r>
              <a:rPr lang="en-US" dirty="0" smtClean="0">
                <a:latin typeface="Times New Roman" pitchFamily="18" charset="0"/>
                <a:cs typeface="Times New Roman" pitchFamily="18" charset="0"/>
              </a:rPr>
              <a:t> to text file: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crontab</a:t>
            </a:r>
            <a:r>
              <a:rPr lang="en-US" dirty="0" smtClean="0">
                <a:latin typeface="Times New Roman" pitchFamily="18" charset="0"/>
                <a:cs typeface="Times New Roman" pitchFamily="18" charset="0"/>
              </a:rPr>
              <a:t> -l &gt; cron-backup.txt # cat cron-backup.txt MAIL=</a:t>
            </a:r>
            <a:r>
              <a:rPr lang="en-US" dirty="0" err="1" smtClean="0">
                <a:latin typeface="Times New Roman" pitchFamily="18" charset="0"/>
                <a:cs typeface="Times New Roman" pitchFamily="18" charset="0"/>
              </a:rPr>
              <a:t>rahul</a:t>
            </a:r>
            <a:r>
              <a:rPr lang="en-US" dirty="0" smtClean="0">
                <a:latin typeface="Times New Roman" pitchFamily="18" charset="0"/>
                <a:cs typeface="Times New Roman" pitchFamily="18" charset="0"/>
              </a:rPr>
              <a:t> 0 2 * * * /script/backup.sh</a:t>
            </a:r>
          </a:p>
          <a:p>
            <a:pPr fontAlgn="base"/>
            <a:r>
              <a:rPr lang="en-US" dirty="0" smtClean="0">
                <a:latin typeface="Times New Roman" pitchFamily="18" charset="0"/>
                <a:cs typeface="Times New Roman" pitchFamily="18" charset="0"/>
              </a:rPr>
              <a:t>Restore </a:t>
            </a:r>
            <a:r>
              <a:rPr lang="en-US" dirty="0" err="1" smtClean="0">
                <a:latin typeface="Times New Roman" pitchFamily="18" charset="0"/>
                <a:cs typeface="Times New Roman" pitchFamily="18" charset="0"/>
              </a:rPr>
              <a:t>crons</a:t>
            </a:r>
            <a:r>
              <a:rPr lang="en-US" dirty="0" smtClean="0">
                <a:latin typeface="Times New Roman" pitchFamily="18" charset="0"/>
                <a:cs typeface="Times New Roman" pitchFamily="18" charset="0"/>
              </a:rPr>
              <a:t> from text file: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crontab</a:t>
            </a:r>
            <a:r>
              <a:rPr lang="en-US" dirty="0" smtClean="0">
                <a:latin typeface="Times New Roman" pitchFamily="18" charset="0"/>
                <a:cs typeface="Times New Roman" pitchFamily="18" charset="0"/>
              </a:rPr>
              <a:t> cron-backup.txt # </a:t>
            </a:r>
            <a:r>
              <a:rPr lang="en-US" dirty="0" err="1" smtClean="0">
                <a:latin typeface="Times New Roman" pitchFamily="18" charset="0"/>
                <a:cs typeface="Times New Roman" pitchFamily="18" charset="0"/>
              </a:rPr>
              <a:t>crontab</a:t>
            </a:r>
            <a:r>
              <a:rPr lang="en-US" dirty="0" smtClean="0">
                <a:latin typeface="Times New Roman" pitchFamily="18" charset="0"/>
                <a:cs typeface="Times New Roman" pitchFamily="18" charset="0"/>
              </a:rPr>
              <a:t> -l MAIL=</a:t>
            </a:r>
            <a:r>
              <a:rPr lang="en-US" dirty="0" err="1" smtClean="0">
                <a:latin typeface="Times New Roman" pitchFamily="18" charset="0"/>
                <a:cs typeface="Times New Roman" pitchFamily="18" charset="0"/>
              </a:rPr>
              <a:t>rahul</a:t>
            </a:r>
            <a:r>
              <a:rPr lang="en-US" dirty="0" smtClean="0">
                <a:latin typeface="Times New Roman" pitchFamily="18" charset="0"/>
                <a:cs typeface="Times New Roman" pitchFamily="18" charset="0"/>
              </a:rPr>
              <a:t> 0 2 * * * /script/backup.sh</a:t>
            </a:r>
          </a:p>
          <a:p>
            <a:endParaRPr lang="en-US" dirty="0">
              <a:latin typeface="Times New Roman" pitchFamily="18" charset="0"/>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867930"/>
          </a:xfrm>
        </p:spPr>
        <p:txBody>
          <a:bodyPr/>
          <a:lstStyle/>
          <a:p>
            <a:r>
              <a:rPr lang="en-GB" dirty="0" smtClean="0">
                <a:latin typeface="Times New Roman" pitchFamily="18" charset="0"/>
                <a:cs typeface="Times New Roman" pitchFamily="18" charset="0"/>
              </a:rPr>
              <a:t>Find Files in Linux, Using the Command Line</a:t>
            </a:r>
            <a:br>
              <a:rPr lang="en-GB"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Find is a command for recursively filtering objects in the file system based on a simple conditional mechanism. Use find to search for a file or directory on your file system.</a:t>
            </a:r>
          </a:p>
          <a:p>
            <a:r>
              <a:rPr lang="en-GB" dirty="0" smtClean="0">
                <a:latin typeface="Times New Roman" pitchFamily="18" charset="0"/>
                <a:cs typeface="Times New Roman" pitchFamily="18" charset="0"/>
              </a:rPr>
              <a:t>Use find from the command line to locate a specific file by name or extension. The following example searches for *.err files in the /home/username/ directory and all sub-directories:</a:t>
            </a:r>
          </a:p>
          <a:p>
            <a:r>
              <a:rPr lang="en-GB" dirty="0" smtClean="0">
                <a:latin typeface="Times New Roman" pitchFamily="18" charset="0"/>
                <a:cs typeface="Times New Roman" pitchFamily="18" charset="0"/>
              </a:rPr>
              <a:t>find /home/username/ -name "*.err"</a:t>
            </a:r>
            <a:endParaRPr lang="en-US"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37625"/>
            <a:ext cx="11209954" cy="5934065"/>
          </a:xfrm>
        </p:spPr>
        <p:txBody>
          <a:bodyPr/>
          <a:lstStyle/>
          <a:p>
            <a:r>
              <a:rPr lang="en-GB" dirty="0" smtClean="0">
                <a:latin typeface="Times New Roman" pitchFamily="18" charset="0"/>
                <a:cs typeface="Times New Roman" pitchFamily="18" charset="0"/>
              </a:rPr>
              <a:t>Basic Examples</a:t>
            </a:r>
          </a:p>
          <a:p>
            <a:r>
              <a:rPr lang="en-GB" dirty="0" smtClean="0">
                <a:latin typeface="Times New Roman" pitchFamily="18" charset="0"/>
                <a:cs typeface="Times New Roman" pitchFamily="18" charset="0"/>
              </a:rPr>
              <a:t>Command Description</a:t>
            </a:r>
          </a:p>
          <a:p>
            <a:r>
              <a:rPr lang="en-GB" dirty="0" smtClean="0">
                <a:latin typeface="Times New Roman" pitchFamily="18" charset="0"/>
                <a:cs typeface="Times New Roman" pitchFamily="18" charset="0"/>
              </a:rPr>
              <a:t>find . -name </a:t>
            </a:r>
            <a:r>
              <a:rPr lang="en-GB" dirty="0" err="1" smtClean="0">
                <a:latin typeface="Times New Roman" pitchFamily="18" charset="0"/>
                <a:cs typeface="Times New Roman" pitchFamily="18" charset="0"/>
              </a:rPr>
              <a:t>testfile.txtFind</a:t>
            </a:r>
            <a:r>
              <a:rPr lang="en-GB" dirty="0" smtClean="0">
                <a:latin typeface="Times New Roman" pitchFamily="18" charset="0"/>
                <a:cs typeface="Times New Roman" pitchFamily="18" charset="0"/>
              </a:rPr>
              <a:t> a file called testfile.txt in current and sub-directories.</a:t>
            </a:r>
          </a:p>
          <a:p>
            <a:r>
              <a:rPr lang="en-GB" dirty="0" smtClean="0">
                <a:latin typeface="Times New Roman" pitchFamily="18" charset="0"/>
                <a:cs typeface="Times New Roman" pitchFamily="18" charset="0"/>
              </a:rPr>
              <a:t>find /home -name *.</a:t>
            </a:r>
            <a:r>
              <a:rPr lang="en-GB" dirty="0" err="1" smtClean="0">
                <a:latin typeface="Times New Roman" pitchFamily="18" charset="0"/>
                <a:cs typeface="Times New Roman" pitchFamily="18" charset="0"/>
              </a:rPr>
              <a:t>jpgFind</a:t>
            </a:r>
            <a:r>
              <a:rPr lang="en-GB" dirty="0" smtClean="0">
                <a:latin typeface="Times New Roman" pitchFamily="18" charset="0"/>
                <a:cs typeface="Times New Roman" pitchFamily="18" charset="0"/>
              </a:rPr>
              <a:t> all .jpg files in the /home and sub-directories.</a:t>
            </a:r>
          </a:p>
          <a:p>
            <a:r>
              <a:rPr lang="en-GB" dirty="0" smtClean="0">
                <a:latin typeface="Times New Roman" pitchFamily="18" charset="0"/>
                <a:cs typeface="Times New Roman" pitchFamily="18" charset="0"/>
              </a:rPr>
              <a:t>find . -type f -</a:t>
            </a:r>
            <a:r>
              <a:rPr lang="en-GB" dirty="0" err="1" smtClean="0">
                <a:latin typeface="Times New Roman" pitchFamily="18" charset="0"/>
                <a:cs typeface="Times New Roman" pitchFamily="18" charset="0"/>
              </a:rPr>
              <a:t>emptyFind</a:t>
            </a:r>
            <a:r>
              <a:rPr lang="en-GB" dirty="0" smtClean="0">
                <a:latin typeface="Times New Roman" pitchFamily="18" charset="0"/>
                <a:cs typeface="Times New Roman" pitchFamily="18" charset="0"/>
              </a:rPr>
              <a:t> an empty file within the current directory.</a:t>
            </a:r>
          </a:p>
          <a:p>
            <a:r>
              <a:rPr lang="en-GB" dirty="0" smtClean="0">
                <a:latin typeface="Times New Roman" pitchFamily="18" charset="0"/>
                <a:cs typeface="Times New Roman" pitchFamily="18" charset="0"/>
              </a:rPr>
              <a:t>find /home -user </a:t>
            </a:r>
            <a:r>
              <a:rPr lang="en-GB" dirty="0" err="1" smtClean="0">
                <a:latin typeface="Times New Roman" pitchFamily="18" charset="0"/>
                <a:cs typeface="Times New Roman" pitchFamily="18" charset="0"/>
              </a:rPr>
              <a:t>exampleuser</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mtime</a:t>
            </a:r>
            <a:r>
              <a:rPr lang="en-GB" dirty="0" smtClean="0">
                <a:latin typeface="Times New Roman" pitchFamily="18" charset="0"/>
                <a:cs typeface="Times New Roman" pitchFamily="18" charset="0"/>
              </a:rPr>
              <a:t> 7 -</a:t>
            </a:r>
            <a:r>
              <a:rPr lang="en-GB" dirty="0" err="1" smtClean="0">
                <a:latin typeface="Times New Roman" pitchFamily="18" charset="0"/>
                <a:cs typeface="Times New Roman" pitchFamily="18" charset="0"/>
              </a:rPr>
              <a:t>iname</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db"Find</a:t>
            </a:r>
            <a:r>
              <a:rPr lang="en-GB" dirty="0" smtClean="0">
                <a:latin typeface="Times New Roman" pitchFamily="18" charset="0"/>
                <a:cs typeface="Times New Roman" pitchFamily="18" charset="0"/>
              </a:rPr>
              <a:t> all .db files (ignoring text case) modified in the last 7 days by a user named </a:t>
            </a:r>
            <a:r>
              <a:rPr lang="en-GB" dirty="0" err="1" smtClean="0">
                <a:latin typeface="Times New Roman" pitchFamily="18" charset="0"/>
                <a:cs typeface="Times New Roman" pitchFamily="18" charset="0"/>
              </a:rPr>
              <a:t>exampleuser</a:t>
            </a:r>
            <a:r>
              <a:rPr lang="en-GB" dirty="0" smtClean="0">
                <a:latin typeface="Times New Roman" pitchFamily="18" charset="0"/>
                <a:cs typeface="Times New Roman" pitchFamily="18" charset="0"/>
              </a:rPr>
              <a:t>.</a:t>
            </a:r>
          </a:p>
          <a:p>
            <a:r>
              <a:rPr lang="en-GB" b="1" dirty="0" smtClean="0">
                <a:latin typeface="Times New Roman" pitchFamily="18" charset="0"/>
                <a:cs typeface="Times New Roman" pitchFamily="18" charset="0"/>
              </a:rPr>
              <a:t>Search for a file by its file name.</a:t>
            </a:r>
            <a:r>
              <a:rPr lang="en-GB" dirty="0" smtClean="0">
                <a:latin typeface="Times New Roman" pitchFamily="18" charset="0"/>
                <a:cs typeface="Times New Roman" pitchFamily="18" charset="0"/>
              </a:rPr>
              <a:t> This is the most basic search you can perform using the find command. The command below will search for the query in the current directory and any</a:t>
            </a:r>
            <a:endParaRPr lang="en-US" dirty="0">
              <a:latin typeface="Times New Roman" pitchFamily="18" charset="0"/>
              <a:cs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281355"/>
            <a:ext cx="11209954" cy="5990336"/>
          </a:xfrm>
        </p:spPr>
        <p:txBody>
          <a:bodyPr/>
          <a:lstStyle/>
          <a:p>
            <a:r>
              <a:rPr lang="en-US" dirty="0" smtClean="0">
                <a:latin typeface="Times New Roman" pitchFamily="18" charset="0"/>
                <a:cs typeface="Times New Roman" pitchFamily="18" charset="0"/>
              </a:rPr>
              <a:t>find -</a:t>
            </a:r>
            <a:r>
              <a:rPr lang="en-US" dirty="0" err="1" smtClean="0">
                <a:latin typeface="Times New Roman" pitchFamily="18" charset="0"/>
                <a:cs typeface="Times New Roman" pitchFamily="18" charset="0"/>
              </a:rPr>
              <a:t>iname</a:t>
            </a:r>
            <a:r>
              <a:rPr lang="en-US" dirty="0" smtClean="0">
                <a:latin typeface="Times New Roman" pitchFamily="18" charset="0"/>
                <a:cs typeface="Times New Roman" pitchFamily="18" charset="0"/>
              </a:rPr>
              <a:t> "filename“</a:t>
            </a:r>
          </a:p>
          <a:p>
            <a:r>
              <a:rPr lang="en-GB" dirty="0" smtClean="0">
                <a:latin typeface="Times New Roman" pitchFamily="18" charset="0"/>
                <a:cs typeface="Times New Roman" pitchFamily="18" charset="0"/>
              </a:rPr>
              <a:t>Set the search to start in the root directory. If you want to search your whole system, you can add the / modifier to the query. This will tell find to search all directories starting from the root directory.</a:t>
            </a:r>
          </a:p>
          <a:p>
            <a:r>
              <a:rPr lang="en-US" dirty="0" smtClean="0">
                <a:latin typeface="Times New Roman" pitchFamily="18" charset="0"/>
                <a:cs typeface="Times New Roman" pitchFamily="18" charset="0"/>
              </a:rPr>
              <a:t>find / -</a:t>
            </a:r>
            <a:r>
              <a:rPr lang="en-US" dirty="0" err="1" smtClean="0">
                <a:latin typeface="Times New Roman" pitchFamily="18" charset="0"/>
                <a:cs typeface="Times New Roman" pitchFamily="18" charset="0"/>
              </a:rPr>
              <a:t>iname</a:t>
            </a:r>
            <a:r>
              <a:rPr lang="en-US" dirty="0" smtClean="0">
                <a:latin typeface="Times New Roman" pitchFamily="18" charset="0"/>
                <a:cs typeface="Times New Roman" pitchFamily="18" charset="0"/>
              </a:rPr>
              <a:t> "filename“</a:t>
            </a:r>
          </a:p>
          <a:p>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Linux locate command</a:t>
            </a:r>
          </a:p>
          <a:p>
            <a:r>
              <a:rPr lang="en-GB" dirty="0" smtClean="0">
                <a:latin typeface="Times New Roman" pitchFamily="18" charset="0"/>
                <a:cs typeface="Times New Roman" pitchFamily="18" charset="0"/>
              </a:rPr>
              <a:t>On </a:t>
            </a:r>
            <a:r>
              <a:rPr lang="en-GB" dirty="0" smtClean="0">
                <a:latin typeface="Times New Roman" pitchFamily="18" charset="0"/>
                <a:cs typeface="Times New Roman" pitchFamily="18" charset="0"/>
                <a:hlinkClick r:id="rId2"/>
              </a:rPr>
              <a:t>Unix-like</a:t>
            </a:r>
            <a:r>
              <a:rPr lang="en-GB" dirty="0" smtClean="0">
                <a:latin typeface="Times New Roman" pitchFamily="18" charset="0"/>
                <a:cs typeface="Times New Roman" pitchFamily="18" charset="0"/>
              </a:rPr>
              <a:t> operating systems, the locate command finds files by name.</a:t>
            </a:r>
          </a:p>
          <a:p>
            <a:r>
              <a:rPr lang="en-US" dirty="0" smtClean="0">
                <a:latin typeface="Times New Roman" pitchFamily="18" charset="0"/>
                <a:cs typeface="Times New Roman" pitchFamily="18" charset="0"/>
              </a:rPr>
              <a:t>Syntax</a:t>
            </a:r>
          </a:p>
          <a:p>
            <a:r>
              <a:rPr lang="en-US" dirty="0" smtClean="0">
                <a:latin typeface="Times New Roman" pitchFamily="18" charset="0"/>
                <a:cs typeface="Times New Roman" pitchFamily="18" charset="0"/>
              </a:rPr>
              <a:t>locate [filename]</a:t>
            </a:r>
            <a:endParaRPr lang="en-US" dirty="0">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906769"/>
          </a:xfrm>
        </p:spPr>
        <p:txBody>
          <a:bodyPr/>
          <a:lstStyle/>
          <a:p>
            <a:r>
              <a:rPr lang="en-GB" b="1" dirty="0" smtClean="0">
                <a:latin typeface="Times New Roman" pitchFamily="18" charset="0"/>
                <a:cs typeface="Times New Roman" pitchFamily="18" charset="0"/>
              </a:rPr>
              <a:t>Red Hat / </a:t>
            </a:r>
            <a:r>
              <a:rPr lang="en-GB" b="1" dirty="0" err="1" smtClean="0">
                <a:latin typeface="Times New Roman" pitchFamily="18" charset="0"/>
                <a:cs typeface="Times New Roman" pitchFamily="18" charset="0"/>
              </a:rPr>
              <a:t>CentOS</a:t>
            </a:r>
            <a:r>
              <a:rPr lang="en-GB" b="1" dirty="0" smtClean="0">
                <a:latin typeface="Times New Roman" pitchFamily="18" charset="0"/>
                <a:cs typeface="Times New Roman" pitchFamily="18" charset="0"/>
              </a:rPr>
              <a:t> Check and List Running Services Linux Command</a:t>
            </a:r>
            <a:r>
              <a:rPr lang="en-GB" b="1" dirty="0" smtClean="0"/>
              <a:t/>
            </a:r>
            <a:br>
              <a:rPr lang="en-GB" b="1" dirty="0" smtClean="0"/>
            </a:br>
            <a:endParaRPr lang="en-US" dirty="0"/>
          </a:p>
        </p:txBody>
      </p:sp>
      <p:sp>
        <p:nvSpPr>
          <p:cNvPr id="3" name="Content Placeholder 2"/>
          <p:cNvSpPr>
            <a:spLocks noGrp="1"/>
          </p:cNvSpPr>
          <p:nvPr>
            <p:ph idx="1"/>
          </p:nvPr>
        </p:nvSpPr>
        <p:spPr>
          <a:xfrm>
            <a:off x="562434" y="1083212"/>
            <a:ext cx="11209954" cy="5188478"/>
          </a:xfrm>
        </p:spPr>
        <p:txBody>
          <a:bodyPr>
            <a:normAutofit fontScale="92500" lnSpcReduction="10000"/>
          </a:bodyPr>
          <a:lstStyle/>
          <a:p>
            <a:r>
              <a:rPr lang="en-GB" dirty="0" smtClean="0">
                <a:latin typeface="Times New Roman" pitchFamily="18" charset="0"/>
                <a:cs typeface="Times New Roman" pitchFamily="18" charset="0"/>
              </a:rPr>
              <a:t>service --status-all</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service --status-all | more</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service --status-all | </a:t>
            </a:r>
            <a:r>
              <a:rPr lang="en-GB" dirty="0" err="1" smtClean="0">
                <a:latin typeface="Times New Roman" pitchFamily="18" charset="0"/>
                <a:cs typeface="Times New Roman" pitchFamily="18" charset="0"/>
              </a:rPr>
              <a:t>grep</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ntpd</a:t>
            </a:r>
            <a:r>
              <a:rPr lang="en-GB" dirty="0" smtClean="0">
                <a:latin typeface="Times New Roman" pitchFamily="18" charset="0"/>
                <a:cs typeface="Times New Roman" pitchFamily="18" charset="0"/>
              </a:rPr>
              <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service --status-all | less</a:t>
            </a:r>
          </a:p>
          <a:p>
            <a:r>
              <a:rPr lang="en-GB" b="1" dirty="0" smtClean="0">
                <a:latin typeface="Times New Roman" pitchFamily="18" charset="0"/>
                <a:cs typeface="Times New Roman" pitchFamily="18" charset="0"/>
              </a:rPr>
              <a:t>Linux commands show all running processes</a:t>
            </a:r>
          </a:p>
          <a:p>
            <a:r>
              <a:rPr lang="en-GB" dirty="0" smtClean="0">
                <a:latin typeface="Times New Roman" pitchFamily="18" charset="0"/>
                <a:cs typeface="Times New Roman" pitchFamily="18" charset="0"/>
              </a:rPr>
              <a:t>Apart from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command, you can also use the following commands to display info about processes on Linux operating systems:</a:t>
            </a:r>
          </a:p>
          <a:p>
            <a:r>
              <a:rPr lang="en-GB" dirty="0" smtClean="0">
                <a:latin typeface="Times New Roman" pitchFamily="18" charset="0"/>
                <a:cs typeface="Times New Roman" pitchFamily="18" charset="0"/>
              </a:rPr>
              <a:t>top command : Display and update sorted information about Linux processes.</a:t>
            </a:r>
          </a:p>
          <a:p>
            <a:r>
              <a:rPr lang="en-GB" dirty="0" smtClean="0">
                <a:latin typeface="Times New Roman" pitchFamily="18" charset="0"/>
                <a:cs typeface="Times New Roman" pitchFamily="18" charset="0"/>
              </a:rPr>
              <a:t>atop command : Advanced System &amp; Process Monitor for Linux.</a:t>
            </a:r>
          </a:p>
          <a:p>
            <a:r>
              <a:rPr lang="en-GB" dirty="0" err="1" smtClean="0">
                <a:latin typeface="Times New Roman" pitchFamily="18" charset="0"/>
                <a:cs typeface="Times New Roman" pitchFamily="18" charset="0"/>
              </a:rPr>
              <a:t>htop</a:t>
            </a:r>
            <a:r>
              <a:rPr lang="en-GB" dirty="0" smtClean="0">
                <a:latin typeface="Times New Roman" pitchFamily="18" charset="0"/>
                <a:cs typeface="Times New Roman" pitchFamily="18" charset="0"/>
              </a:rPr>
              <a:t> command : Interactive process viewer in Linux.</a:t>
            </a:r>
          </a:p>
          <a:p>
            <a:r>
              <a:rPr lang="en-GB" dirty="0" err="1" smtClean="0">
                <a:latin typeface="Times New Roman" pitchFamily="18" charset="0"/>
                <a:cs typeface="Times New Roman" pitchFamily="18" charset="0"/>
              </a:rPr>
              <a:t>pgrep</a:t>
            </a:r>
            <a:r>
              <a:rPr lang="en-GB" dirty="0" smtClean="0">
                <a:latin typeface="Times New Roman" pitchFamily="18" charset="0"/>
                <a:cs typeface="Times New Roman" pitchFamily="18" charset="0"/>
              </a:rPr>
              <a:t> command : Look up or signal processes based on name and other attributes.</a:t>
            </a:r>
          </a:p>
          <a:p>
            <a:r>
              <a:rPr lang="en-GB" dirty="0" err="1" smtClean="0">
                <a:latin typeface="Times New Roman" pitchFamily="18" charset="0"/>
                <a:cs typeface="Times New Roman" pitchFamily="18" charset="0"/>
              </a:rPr>
              <a:t>pstree</a:t>
            </a:r>
            <a:r>
              <a:rPr lang="en-GB" dirty="0" smtClean="0">
                <a:latin typeface="Times New Roman" pitchFamily="18" charset="0"/>
                <a:cs typeface="Times New Roman" pitchFamily="18" charset="0"/>
              </a:rPr>
              <a:t> command : Display a tree of processes.</a:t>
            </a:r>
          </a:p>
          <a:p>
            <a:endParaRPr lang="en-US" dirty="0">
              <a:latin typeface="Times New Roman" pitchFamily="18" charset="0"/>
              <a:cs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09489"/>
            <a:ext cx="11209954" cy="5962201"/>
          </a:xfrm>
        </p:spPr>
        <p:txBody>
          <a:bodyPr/>
          <a:lstStyle/>
          <a:p>
            <a:r>
              <a:rPr lang="en-GB" dirty="0" smtClean="0">
                <a:latin typeface="Times New Roman" pitchFamily="18" charset="0"/>
                <a:cs typeface="Times New Roman" pitchFamily="18" charset="0"/>
              </a:rPr>
              <a:t>How to list process with the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command</a:t>
            </a:r>
          </a:p>
          <a:p>
            <a:r>
              <a:rPr lang="en-GB" dirty="0" smtClean="0">
                <a:latin typeface="Times New Roman" pitchFamily="18" charset="0"/>
                <a:cs typeface="Times New Roman" pitchFamily="18" charset="0"/>
              </a:rPr>
              <a:t>Type the following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command to display all running process:</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-aux | less</a:t>
            </a:r>
          </a:p>
          <a:p>
            <a:r>
              <a:rPr lang="en-US" dirty="0" smtClean="0">
                <a:latin typeface="Times New Roman" pitchFamily="18" charset="0"/>
                <a:cs typeface="Times New Roman" pitchFamily="18" charset="0"/>
              </a:rPr>
              <a:t>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ps</a:t>
            </a:r>
            <a:r>
              <a:rPr lang="en-US" dirty="0" smtClean="0">
                <a:latin typeface="Times New Roman" pitchFamily="18" charset="0"/>
                <a:cs typeface="Times New Roman" pitchFamily="18" charset="0"/>
              </a:rPr>
              <a:t> aux | less</a:t>
            </a:r>
          </a:p>
          <a:p>
            <a:r>
              <a:rPr lang="en-GB" dirty="0" smtClean="0">
                <a:latin typeface="Times New Roman" pitchFamily="18" charset="0"/>
                <a:cs typeface="Times New Roman" pitchFamily="18" charset="0"/>
              </a:rPr>
              <a:t>Where,</a:t>
            </a:r>
          </a:p>
          <a:p>
            <a:r>
              <a:rPr lang="en-GB" dirty="0" smtClean="0">
                <a:latin typeface="Times New Roman" pitchFamily="18" charset="0"/>
                <a:cs typeface="Times New Roman" pitchFamily="18" charset="0"/>
              </a:rPr>
              <a:t>A : Select all processes</a:t>
            </a:r>
          </a:p>
          <a:p>
            <a:r>
              <a:rPr lang="en-GB" dirty="0" smtClean="0">
                <a:latin typeface="Times New Roman" pitchFamily="18" charset="0"/>
                <a:cs typeface="Times New Roman" pitchFamily="18" charset="0"/>
              </a:rPr>
              <a:t>u : Select all processes on a terminal, including those of other users</a:t>
            </a:r>
          </a:p>
          <a:p>
            <a:r>
              <a:rPr lang="en-GB" dirty="0" smtClean="0">
                <a:latin typeface="Times New Roman" pitchFamily="18" charset="0"/>
                <a:cs typeface="Times New Roman" pitchFamily="18" charset="0"/>
              </a:rPr>
              <a:t>x : Select processes without controlling </a:t>
            </a:r>
            <a:r>
              <a:rPr lang="en-GB" dirty="0" err="1" smtClean="0">
                <a:latin typeface="Times New Roman" pitchFamily="18" charset="0"/>
                <a:cs typeface="Times New Roman" pitchFamily="18" charset="0"/>
              </a:rPr>
              <a:t>ttys</a:t>
            </a:r>
            <a:endParaRPr lang="en-GB"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239151"/>
            <a:ext cx="11209954" cy="6032539"/>
          </a:xfrm>
        </p:spPr>
        <p:txBody>
          <a:bodyPr>
            <a:normAutofit lnSpcReduction="10000"/>
          </a:bodyPr>
          <a:lstStyle/>
          <a:p>
            <a:r>
              <a:rPr lang="en-GB" dirty="0" smtClean="0">
                <a:latin typeface="Times New Roman" pitchFamily="18" charset="0"/>
                <a:cs typeface="Times New Roman" pitchFamily="18" charset="0"/>
              </a:rPr>
              <a:t>See every process on the Linux system</a:t>
            </a:r>
          </a:p>
          <a:p>
            <a:r>
              <a:rPr lang="en-GB" dirty="0" smtClean="0">
                <a:latin typeface="Times New Roman" pitchFamily="18" charset="0"/>
                <a:cs typeface="Times New Roman" pitchFamily="18" charset="0"/>
              </a:rPr>
              <a:t>Either pass -A or -e option to show all processes on your server/workstation powered by Linux:</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-A</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-e</a:t>
            </a:r>
          </a:p>
          <a:p>
            <a:r>
              <a:rPr lang="en-GB" dirty="0" smtClean="0">
                <a:latin typeface="Times New Roman" pitchFamily="18" charset="0"/>
                <a:cs typeface="Times New Roman" pitchFamily="18" charset="0"/>
              </a:rPr>
              <a:t>How to see every process except those running as root</a:t>
            </a:r>
          </a:p>
          <a:p>
            <a:r>
              <a:rPr lang="en-GB" dirty="0" smtClean="0">
                <a:latin typeface="Times New Roman" pitchFamily="18" charset="0"/>
                <a:cs typeface="Times New Roman" pitchFamily="18" charset="0"/>
              </a:rPr>
              <a:t>To negates the selection pass the -N or --deselect option to the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command:</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-U root -u root -N</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OR</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-U root -u root –deselect</a:t>
            </a:r>
          </a:p>
          <a:p>
            <a:r>
              <a:rPr lang="en-GB" dirty="0" smtClean="0">
                <a:latin typeface="Times New Roman" pitchFamily="18" charset="0"/>
                <a:cs typeface="Times New Roman" pitchFamily="18" charset="0"/>
              </a:rPr>
              <a:t>See process run by user </a:t>
            </a:r>
            <a:r>
              <a:rPr lang="en-GB" dirty="0" err="1" smtClean="0">
                <a:latin typeface="Times New Roman" pitchFamily="18" charset="0"/>
                <a:cs typeface="Times New Roman" pitchFamily="18" charset="0"/>
              </a:rPr>
              <a:t>vivek</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Select by process by effective user ID (EUID) or name by passing username such as </a:t>
            </a:r>
            <a:r>
              <a:rPr lang="en-GB" dirty="0" err="1" smtClean="0">
                <a:latin typeface="Times New Roman" pitchFamily="18" charset="0"/>
                <a:cs typeface="Times New Roman" pitchFamily="18" charset="0"/>
              </a:rPr>
              <a:t>vivek</a:t>
            </a:r>
            <a:r>
              <a:rPr lang="en-GB" dirty="0" smtClean="0">
                <a:latin typeface="Times New Roman" pitchFamily="18" charset="0"/>
                <a:cs typeface="Times New Roman" pitchFamily="18" charset="0"/>
              </a:rPr>
              <a:t>:</a:t>
            </a:r>
          </a:p>
          <a:p>
            <a:endParaRPr lang="en-GB"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535531"/>
          </a:xfrm>
        </p:spPr>
        <p:txBody>
          <a:bodyPr/>
          <a:lstStyle/>
          <a:p>
            <a:r>
              <a:rPr lang="en-US" sz="3200" dirty="0" smtClean="0">
                <a:latin typeface="Times New Roman" panose="02020603050405020304" pitchFamily="18" charset="0"/>
                <a:cs typeface="Times New Roman" panose="02020603050405020304" pitchFamily="18" charset="0"/>
              </a:rPr>
              <a:t>Linux version checking</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We can you below command to find Linux/</a:t>
            </a:r>
            <a:r>
              <a:rPr lang="en-US" dirty="0" err="1" smtClean="0">
                <a:latin typeface="Times New Roman" panose="02020603050405020304" pitchFamily="18" charset="0"/>
                <a:cs typeface="Times New Roman" panose="02020603050405020304" pitchFamily="18" charset="0"/>
              </a:rPr>
              <a:t>Redhat</a:t>
            </a:r>
            <a:r>
              <a:rPr lang="en-US" dirty="0" smtClean="0">
                <a:latin typeface="Times New Roman" panose="02020603050405020304" pitchFamily="18" charset="0"/>
                <a:cs typeface="Times New Roman" panose="02020603050405020304" pitchFamily="18" charset="0"/>
              </a:rPr>
              <a:t> version</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cat /</a:t>
            </a:r>
            <a:r>
              <a:rPr lang="en-IN" dirty="0" err="1" smtClean="0">
                <a:latin typeface="Times New Roman" panose="02020603050405020304" pitchFamily="18" charset="0"/>
                <a:cs typeface="Times New Roman" panose="02020603050405020304" pitchFamily="18" charset="0"/>
              </a:rPr>
              <a:t>proc</a:t>
            </a:r>
            <a:r>
              <a:rPr lang="en-IN" dirty="0" smtClean="0">
                <a:latin typeface="Times New Roman" panose="02020603050405020304" pitchFamily="18" charset="0"/>
                <a:cs typeface="Times New Roman" panose="02020603050405020304" pitchFamily="18" charset="0"/>
              </a:rPr>
              <a:t>/version   or cat /</a:t>
            </a:r>
            <a:r>
              <a:rPr lang="en-IN" dirty="0" err="1" smtClean="0">
                <a:latin typeface="Times New Roman" panose="02020603050405020304" pitchFamily="18" charset="0"/>
                <a:cs typeface="Times New Roman" panose="02020603050405020304" pitchFamily="18" charset="0"/>
              </a:rPr>
              <a:t>etc</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redhat</a:t>
            </a:r>
            <a:r>
              <a:rPr lang="en-IN" dirty="0" smtClean="0">
                <a:latin typeface="Times New Roman" panose="02020603050405020304" pitchFamily="18" charset="0"/>
                <a:cs typeface="Times New Roman" panose="02020603050405020304" pitchFamily="18" charset="0"/>
              </a:rPr>
              <a:t>-release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output will look something like this</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Linux version 4.15.0-54-generic (buildd@lgw01-amd64-014) (</a:t>
            </a:r>
            <a:r>
              <a:rPr lang="en-IN" dirty="0" err="1">
                <a:latin typeface="Times New Roman" panose="02020603050405020304" pitchFamily="18" charset="0"/>
                <a:cs typeface="Times New Roman" panose="02020603050405020304" pitchFamily="18" charset="0"/>
              </a:rPr>
              <a:t>gcc</a:t>
            </a:r>
            <a:r>
              <a:rPr lang="en-IN" dirty="0">
                <a:latin typeface="Times New Roman" panose="02020603050405020304" pitchFamily="18" charset="0"/>
                <a:cs typeface="Times New Roman" panose="02020603050405020304" pitchFamily="18" charset="0"/>
              </a:rPr>
              <a:t> version 7.4.0 (Ubuntu 7.4.0-1ubuntu1~18.04.1)) #58-Ubuntu SMP Mon Jun 24 10:55:24 UTC 2019</a:t>
            </a:r>
          </a:p>
        </p:txBody>
      </p:sp>
    </p:spTree>
    <p:extLst>
      <p:ext uri="{BB962C8B-B14F-4D97-AF65-F5344CB8AC3E}">
        <p14:creationId xmlns:p14="http://schemas.microsoft.com/office/powerpoint/2010/main" xmlns="" val="12950092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37625"/>
            <a:ext cx="11209954" cy="5934065"/>
          </a:xfrm>
        </p:spPr>
        <p:txBody>
          <a:bodyPr>
            <a:normAutofit/>
          </a:bodyPr>
          <a:lstStyle/>
          <a:p>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ps</a:t>
            </a:r>
            <a:r>
              <a:rPr lang="en-GB" dirty="0" smtClean="0">
                <a:latin typeface="Times New Roman" pitchFamily="18" charset="0"/>
                <a:cs typeface="Times New Roman" pitchFamily="18" charset="0"/>
              </a:rPr>
              <a:t> -u </a:t>
            </a:r>
            <a:r>
              <a:rPr lang="en-GB" dirty="0" err="1" smtClean="0">
                <a:latin typeface="Times New Roman" pitchFamily="18" charset="0"/>
                <a:cs typeface="Times New Roman" pitchFamily="18" charset="0"/>
              </a:rPr>
              <a:t>vivek</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Linux running processes with top command</a:t>
            </a:r>
          </a:p>
          <a:p>
            <a:r>
              <a:rPr lang="en-GB" dirty="0" smtClean="0">
                <a:latin typeface="Times New Roman" pitchFamily="18" charset="0"/>
                <a:cs typeface="Times New Roman" pitchFamily="18" charset="0"/>
              </a:rPr>
              <a:t>The top program provides a dynamic real-time view of a running system. Type the top at command prompt:</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 top</a:t>
            </a:r>
          </a:p>
          <a:p>
            <a:r>
              <a:rPr lang="en-GB" dirty="0" smtClean="0">
                <a:latin typeface="Times New Roman" pitchFamily="18" charset="0"/>
                <a:cs typeface="Times New Roman" pitchFamily="18" charset="0"/>
              </a:rPr>
              <a:t>How to display a tree of processes</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pstree</a:t>
            </a:r>
            <a:endParaRPr lang="en-US"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How to lookup process by name</a:t>
            </a:r>
          </a:p>
          <a:p>
            <a:r>
              <a:rPr lang="en-GB" dirty="0" smtClean="0">
                <a:latin typeface="Times New Roman" pitchFamily="18" charset="0"/>
                <a:cs typeface="Times New Roman" pitchFamily="18" charset="0"/>
              </a:rPr>
              <a:t>Use </a:t>
            </a:r>
            <a:r>
              <a:rPr lang="en-GB" dirty="0" err="1" smtClean="0">
                <a:latin typeface="Times New Roman" pitchFamily="18" charset="0"/>
                <a:cs typeface="Times New Roman" pitchFamily="18" charset="0"/>
              </a:rPr>
              <a:t>pgrep</a:t>
            </a:r>
            <a:r>
              <a:rPr lang="en-GB" dirty="0" smtClean="0">
                <a:latin typeface="Times New Roman" pitchFamily="18" charset="0"/>
                <a:cs typeface="Times New Roman" pitchFamily="18" charset="0"/>
              </a:rPr>
              <a:t> command </a:t>
            </a:r>
            <a:r>
              <a:rPr lang="en-GB" dirty="0" err="1" smtClean="0">
                <a:latin typeface="Times New Roman" pitchFamily="18" charset="0"/>
                <a:cs typeface="Times New Roman" pitchFamily="18" charset="0"/>
              </a:rPr>
              <a:t>command</a:t>
            </a:r>
            <a:r>
              <a:rPr lang="en-GB" dirty="0" smtClean="0">
                <a:latin typeface="Times New Roman" pitchFamily="18" charset="0"/>
                <a:cs typeface="Times New Roman" pitchFamily="18" charset="0"/>
              </a:rPr>
              <a:t>. It looks through the currently running processes and lists the process IDs which matches the selection criteria to screen. For example, display </a:t>
            </a:r>
            <a:r>
              <a:rPr lang="en-GB" dirty="0" err="1" smtClean="0">
                <a:latin typeface="Times New Roman" pitchFamily="18" charset="0"/>
                <a:cs typeface="Times New Roman" pitchFamily="18" charset="0"/>
              </a:rPr>
              <a:t>firefox</a:t>
            </a:r>
            <a:r>
              <a:rPr lang="en-GB" dirty="0" smtClean="0">
                <a:latin typeface="Times New Roman" pitchFamily="18" charset="0"/>
                <a:cs typeface="Times New Roman" pitchFamily="18" charset="0"/>
              </a:rPr>
              <a:t> process id:</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pgrep</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firefox</a:t>
            </a:r>
            <a:r>
              <a:rPr lang="en-GB" dirty="0" smtClean="0">
                <a:latin typeface="Times New Roman" pitchFamily="18" charset="0"/>
                <a:cs typeface="Times New Roman" pitchFamily="18" charset="0"/>
              </a:rPr>
              <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Sample outputs: </a:t>
            </a:r>
            <a:r>
              <a:rPr lang="en-US" dirty="0" smtClean="0">
                <a:latin typeface="Times New Roman" pitchFamily="18" charset="0"/>
                <a:cs typeface="Times New Roman" pitchFamily="18" charset="0"/>
              </a:rPr>
              <a:t>3356</a:t>
            </a:r>
            <a:endParaRPr lang="en-GB"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Grep</a:t>
            </a:r>
            <a:r>
              <a:rPr lang="en-IN" dirty="0" smtClean="0">
                <a:latin typeface="Times New Roman" pitchFamily="18" charset="0"/>
                <a:cs typeface="Times New Roman" pitchFamily="18" charset="0"/>
              </a:rPr>
              <a:t> Command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Match all lines that contain the word hello in upper-case or lower-case</a:t>
            </a:r>
          </a:p>
          <a:p>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grep</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i</a:t>
            </a:r>
            <a:r>
              <a:rPr lang="en-GB" dirty="0" smtClean="0">
                <a:latin typeface="Times New Roman" pitchFamily="18" charset="0"/>
                <a:cs typeface="Times New Roman" pitchFamily="18" charset="0"/>
              </a:rPr>
              <a:t> “hello”</a:t>
            </a:r>
          </a:p>
          <a:p>
            <a:r>
              <a:rPr lang="en-GB" b="1" u="sng" dirty="0" smtClean="0">
                <a:latin typeface="Times New Roman" pitchFamily="18" charset="0"/>
                <a:cs typeface="Times New Roman" pitchFamily="18" charset="0"/>
              </a:rPr>
              <a:t>Examples:</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Match all lines that start with ‘hello’. </a:t>
            </a:r>
            <a:r>
              <a:rPr lang="en-GB" b="1" u="sng" dirty="0" err="1" smtClean="0">
                <a:latin typeface="Times New Roman" pitchFamily="18" charset="0"/>
                <a:cs typeface="Times New Roman" pitchFamily="18" charset="0"/>
              </a:rPr>
              <a:t>E.g</a:t>
            </a:r>
            <a:r>
              <a:rPr lang="en-GB" b="1" u="sng" dirty="0" smtClean="0">
                <a:latin typeface="Times New Roman" pitchFamily="18" charset="0"/>
                <a:cs typeface="Times New Roman" pitchFamily="18" charset="0"/>
              </a:rPr>
              <a:t>:</a:t>
            </a:r>
            <a:r>
              <a:rPr lang="en-GB" dirty="0" smtClean="0">
                <a:latin typeface="Times New Roman" pitchFamily="18" charset="0"/>
                <a:cs typeface="Times New Roman" pitchFamily="18" charset="0"/>
              </a:rPr>
              <a:t> “hello there”</a:t>
            </a:r>
          </a:p>
          <a:p>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grep</a:t>
            </a:r>
            <a:r>
              <a:rPr lang="en-GB" dirty="0" smtClean="0">
                <a:latin typeface="Times New Roman" pitchFamily="18" charset="0"/>
                <a:cs typeface="Times New Roman" pitchFamily="18" charset="0"/>
              </a:rPr>
              <a:t> “^hello” file1Match all lines that end with ‘done’. </a:t>
            </a:r>
            <a:r>
              <a:rPr lang="en-GB" b="1" u="sng" dirty="0" err="1" smtClean="0">
                <a:latin typeface="Times New Roman" pitchFamily="18" charset="0"/>
                <a:cs typeface="Times New Roman" pitchFamily="18" charset="0"/>
              </a:rPr>
              <a:t>E.g</a:t>
            </a:r>
            <a:r>
              <a:rPr lang="en-GB" b="1" u="sng" dirty="0" smtClean="0">
                <a:latin typeface="Times New Roman" pitchFamily="18" charset="0"/>
                <a:cs typeface="Times New Roman" pitchFamily="18" charset="0"/>
              </a:rPr>
              <a:t>:</a:t>
            </a:r>
            <a:r>
              <a:rPr lang="en-GB" dirty="0" smtClean="0">
                <a:latin typeface="Times New Roman" pitchFamily="18" charset="0"/>
                <a:cs typeface="Times New Roman" pitchFamily="18" charset="0"/>
              </a:rPr>
              <a:t> “well done”</a:t>
            </a:r>
          </a:p>
          <a:p>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grep</a:t>
            </a:r>
            <a:r>
              <a:rPr lang="en-GB" dirty="0" smtClean="0">
                <a:latin typeface="Times New Roman" pitchFamily="18" charset="0"/>
                <a:cs typeface="Times New Roman" pitchFamily="18" charset="0"/>
              </a:rPr>
              <a:t> “done$” file1Match all lines that contain any of the letters ‘a’, ‘b’, ‘c’, ‘d’ or ‘e’.</a:t>
            </a:r>
          </a:p>
          <a:p>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grep</a:t>
            </a:r>
            <a:r>
              <a:rPr lang="en-GB" dirty="0" smtClean="0">
                <a:latin typeface="Times New Roman" pitchFamily="18" charset="0"/>
                <a:cs typeface="Times New Roman" pitchFamily="18" charset="0"/>
              </a:rPr>
              <a:t> “[a-e]” file1</a:t>
            </a:r>
            <a:endParaRPr lang="en-US" dirty="0">
              <a:latin typeface="Times New Roman" pitchFamily="18" charset="0"/>
              <a:cs typeface="Times New Roman"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itchFamily="18" charset="0"/>
                <a:cs typeface="Times New Roman" pitchFamily="18" charset="0"/>
              </a:rPr>
              <a:t>SCP (secure copy)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SCP (secure copy) is a command-line utility that allows you to securely copy files and directories between two locations.</a:t>
            </a:r>
          </a:p>
          <a:p>
            <a:r>
              <a:rPr lang="en-GB" dirty="0" smtClean="0">
                <a:latin typeface="Times New Roman" pitchFamily="18" charset="0"/>
                <a:cs typeface="Times New Roman" pitchFamily="18" charset="0"/>
              </a:rPr>
              <a:t>With </a:t>
            </a:r>
            <a:r>
              <a:rPr lang="en-GB" dirty="0" err="1" smtClean="0">
                <a:latin typeface="Times New Roman" pitchFamily="18" charset="0"/>
                <a:cs typeface="Times New Roman" pitchFamily="18" charset="0"/>
              </a:rPr>
              <a:t>scp</a:t>
            </a:r>
            <a:r>
              <a:rPr lang="en-GB" dirty="0" smtClean="0">
                <a:latin typeface="Times New Roman" pitchFamily="18" charset="0"/>
                <a:cs typeface="Times New Roman" pitchFamily="18" charset="0"/>
              </a:rPr>
              <a:t>, you can copy a file or directory:</a:t>
            </a:r>
          </a:p>
          <a:p>
            <a:r>
              <a:rPr lang="en-GB" dirty="0" smtClean="0">
                <a:latin typeface="Times New Roman" pitchFamily="18" charset="0"/>
                <a:cs typeface="Times New Roman" pitchFamily="18" charset="0"/>
              </a:rPr>
              <a:t>From your local system to a remote system.</a:t>
            </a:r>
          </a:p>
          <a:p>
            <a:r>
              <a:rPr lang="en-GB" dirty="0" smtClean="0">
                <a:latin typeface="Times New Roman" pitchFamily="18" charset="0"/>
                <a:cs typeface="Times New Roman" pitchFamily="18" charset="0"/>
              </a:rPr>
              <a:t>From a remote system to your local system.</a:t>
            </a:r>
          </a:p>
          <a:p>
            <a:r>
              <a:rPr lang="en-GB" dirty="0" smtClean="0">
                <a:latin typeface="Times New Roman" pitchFamily="18" charset="0"/>
                <a:cs typeface="Times New Roman" pitchFamily="18" charset="0"/>
              </a:rPr>
              <a:t>Between two remote systems from your local system.</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The </a:t>
            </a:r>
            <a:r>
              <a:rPr lang="en-GB" dirty="0" err="1" smtClean="0">
                <a:latin typeface="Times New Roman" pitchFamily="18" charset="0"/>
                <a:cs typeface="Times New Roman" pitchFamily="18" charset="0"/>
              </a:rPr>
              <a:t>scp</a:t>
            </a:r>
            <a:r>
              <a:rPr lang="en-GB" dirty="0" smtClean="0">
                <a:latin typeface="Times New Roman" pitchFamily="18" charset="0"/>
                <a:cs typeface="Times New Roman" pitchFamily="18" charset="0"/>
              </a:rPr>
              <a:t> command syntax take the following form:</a:t>
            </a:r>
          </a:p>
          <a:p>
            <a:r>
              <a:rPr lang="en-GB" dirty="0" err="1" smtClean="0">
                <a:latin typeface="Times New Roman" pitchFamily="18" charset="0"/>
                <a:cs typeface="Times New Roman" pitchFamily="18" charset="0"/>
              </a:rPr>
              <a:t>scp</a:t>
            </a:r>
            <a:r>
              <a:rPr lang="en-GB" dirty="0" smtClean="0">
                <a:latin typeface="Times New Roman" pitchFamily="18" charset="0"/>
                <a:cs typeface="Times New Roman" pitchFamily="18" charset="0"/>
              </a:rPr>
              <a:t> [OPTION] [user@]SRC_HOST:]file1 [user@]DEST_HOST:]file2</a:t>
            </a:r>
          </a:p>
          <a:p>
            <a:endParaRPr lang="en-GB"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867930"/>
          </a:xfrm>
        </p:spPr>
        <p:txBody>
          <a:bodyPr/>
          <a:lstStyle/>
          <a:p>
            <a:r>
              <a:rPr lang="en-GB" dirty="0" smtClean="0">
                <a:latin typeface="Times New Roman" pitchFamily="18" charset="0"/>
                <a:cs typeface="Times New Roman" pitchFamily="18" charset="0"/>
              </a:rPr>
              <a:t>How to Mount and </a:t>
            </a:r>
            <a:r>
              <a:rPr lang="en-GB" dirty="0" err="1" smtClean="0">
                <a:latin typeface="Times New Roman" pitchFamily="18" charset="0"/>
                <a:cs typeface="Times New Roman" pitchFamily="18" charset="0"/>
              </a:rPr>
              <a:t>Unmount</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Filesystem</a:t>
            </a:r>
            <a:r>
              <a:rPr lang="en-GB" dirty="0" smtClean="0">
                <a:latin typeface="Times New Roman" pitchFamily="18" charset="0"/>
                <a:cs typeface="Times New Roman" pitchFamily="18" charset="0"/>
              </a:rPr>
              <a:t> in Linux</a:t>
            </a:r>
            <a:br>
              <a:rPr lang="en-GB"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Mount is to access a </a:t>
            </a:r>
            <a:r>
              <a:rPr lang="en-GB" dirty="0" err="1" smtClean="0">
                <a:latin typeface="Times New Roman" pitchFamily="18" charset="0"/>
                <a:cs typeface="Times New Roman" pitchFamily="18" charset="0"/>
              </a:rPr>
              <a:t>filesystem</a:t>
            </a:r>
            <a:r>
              <a:rPr lang="en-GB" dirty="0" smtClean="0">
                <a:latin typeface="Times New Roman" pitchFamily="18" charset="0"/>
                <a:cs typeface="Times New Roman" pitchFamily="18" charset="0"/>
              </a:rPr>
              <a:t> in Linux. You can mount a </a:t>
            </a:r>
            <a:r>
              <a:rPr lang="en-GB" dirty="0" err="1" smtClean="0">
                <a:latin typeface="Times New Roman" pitchFamily="18" charset="0"/>
                <a:cs typeface="Times New Roman" pitchFamily="18" charset="0"/>
              </a:rPr>
              <a:t>filesystem</a:t>
            </a:r>
            <a:r>
              <a:rPr lang="en-GB" dirty="0" smtClean="0">
                <a:latin typeface="Times New Roman" pitchFamily="18" charset="0"/>
                <a:cs typeface="Times New Roman" pitchFamily="18" charset="0"/>
              </a:rPr>
              <a:t> on any directory and access content by entering to that directory. In Linux terms, these directories are called mount points. This tutorial will help you to mount and </a:t>
            </a:r>
            <a:r>
              <a:rPr lang="en-GB" dirty="0" err="1" smtClean="0">
                <a:latin typeface="Times New Roman" pitchFamily="18" charset="0"/>
                <a:cs typeface="Times New Roman" pitchFamily="18" charset="0"/>
              </a:rPr>
              <a:t>unmount</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filesystem</a:t>
            </a:r>
            <a:r>
              <a:rPr lang="en-GB" dirty="0" smtClean="0">
                <a:latin typeface="Times New Roman" pitchFamily="18" charset="0"/>
                <a:cs typeface="Times New Roman" pitchFamily="18" charset="0"/>
              </a:rPr>
              <a:t> in Linux system.</a:t>
            </a:r>
          </a:p>
          <a:p>
            <a:pPr fontAlgn="base"/>
            <a:r>
              <a:rPr lang="en-GB" dirty="0" smtClean="0">
                <a:latin typeface="Times New Roman" pitchFamily="18" charset="0"/>
                <a:cs typeface="Times New Roman" pitchFamily="18" charset="0"/>
              </a:rPr>
              <a:t>Syntax:</a:t>
            </a:r>
          </a:p>
          <a:p>
            <a:r>
              <a:rPr lang="en-GB" dirty="0" smtClean="0">
                <a:latin typeface="Times New Roman" pitchFamily="18" charset="0"/>
                <a:cs typeface="Times New Roman" pitchFamily="18" charset="0"/>
              </a:rPr>
              <a:t>$ mount [-t </a:t>
            </a:r>
            <a:r>
              <a:rPr lang="en-GB" dirty="0" err="1" smtClean="0">
                <a:latin typeface="Times New Roman" pitchFamily="18" charset="0"/>
                <a:cs typeface="Times New Roman" pitchFamily="18" charset="0"/>
              </a:rPr>
              <a:t>fstype</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filesystem</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mountpoint</a:t>
            </a:r>
            <a:endParaRPr lang="en-GB" dirty="0" smtClean="0">
              <a:latin typeface="Times New Roman" pitchFamily="18" charset="0"/>
              <a:cs typeface="Times New Roman" pitchFamily="18" charset="0"/>
            </a:endParaRPr>
          </a:p>
          <a:p>
            <a:pPr fontAlgn="base"/>
            <a:r>
              <a:rPr lang="en-GB" dirty="0" smtClean="0">
                <a:latin typeface="Times New Roman" pitchFamily="18" charset="0"/>
                <a:cs typeface="Times New Roman" pitchFamily="18" charset="0"/>
              </a:rPr>
              <a:t>For example, you have added a disk /dev/</a:t>
            </a:r>
            <a:r>
              <a:rPr lang="en-GB" dirty="0" err="1" smtClean="0">
                <a:latin typeface="Times New Roman" pitchFamily="18" charset="0"/>
                <a:cs typeface="Times New Roman" pitchFamily="18" charset="0"/>
              </a:rPr>
              <a:t>sdb</a:t>
            </a:r>
            <a:r>
              <a:rPr lang="en-GB" dirty="0" smtClean="0">
                <a:latin typeface="Times New Roman" pitchFamily="18" charset="0"/>
                <a:cs typeface="Times New Roman" pitchFamily="18" charset="0"/>
              </a:rPr>
              <a:t> on </a:t>
            </a:r>
            <a:r>
              <a:rPr lang="en-GB" dirty="0" err="1" smtClean="0">
                <a:latin typeface="Times New Roman" pitchFamily="18" charset="0"/>
                <a:cs typeface="Times New Roman" pitchFamily="18" charset="0"/>
              </a:rPr>
              <a:t>on</a:t>
            </a:r>
            <a:r>
              <a:rPr lang="en-GB" dirty="0" smtClean="0">
                <a:latin typeface="Times New Roman" pitchFamily="18" charset="0"/>
                <a:cs typeface="Times New Roman" pitchFamily="18" charset="0"/>
              </a:rPr>
              <a:t> your system. Now you want to mount this on /data directory. Use following command to mount it.</a:t>
            </a:r>
          </a:p>
          <a:p>
            <a:r>
              <a:rPr lang="en-GB" dirty="0" smtClean="0">
                <a:latin typeface="Times New Roman" pitchFamily="18" charset="0"/>
                <a:cs typeface="Times New Roman" pitchFamily="18" charset="0"/>
              </a:rPr>
              <a:t># mount /dev/</a:t>
            </a:r>
            <a:r>
              <a:rPr lang="en-GB" dirty="0" err="1" smtClean="0">
                <a:latin typeface="Times New Roman" pitchFamily="18" charset="0"/>
                <a:cs typeface="Times New Roman" pitchFamily="18" charset="0"/>
              </a:rPr>
              <a:t>sdb</a:t>
            </a:r>
            <a:r>
              <a:rPr lang="en-GB" dirty="0" smtClean="0">
                <a:latin typeface="Times New Roman" pitchFamily="18" charset="0"/>
                <a:cs typeface="Times New Roman" pitchFamily="18" charset="0"/>
              </a:rPr>
              <a:t> /data</a:t>
            </a:r>
            <a:endParaRPr lang="en-US" dirty="0">
              <a:latin typeface="Times New Roman" pitchFamily="18" charset="0"/>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GB" dirty="0" smtClean="0">
                <a:latin typeface="Times New Roman" pitchFamily="18" charset="0"/>
                <a:cs typeface="Times New Roman" pitchFamily="18" charset="0"/>
              </a:rPr>
              <a:t>Mount command automatically detects the file system on disk. But in some cases, you need specify the file system type with command.</a:t>
            </a:r>
          </a:p>
          <a:p>
            <a:r>
              <a:rPr lang="en-GB" dirty="0" smtClean="0">
                <a:latin typeface="Times New Roman" pitchFamily="18" charset="0"/>
                <a:cs typeface="Times New Roman" pitchFamily="18" charset="0"/>
              </a:rPr>
              <a:t>$ mount -t ext4 /dev/</a:t>
            </a:r>
            <a:r>
              <a:rPr lang="en-GB" dirty="0" err="1" smtClean="0">
                <a:latin typeface="Times New Roman" pitchFamily="18" charset="0"/>
                <a:cs typeface="Times New Roman" pitchFamily="18" charset="0"/>
              </a:rPr>
              <a:t>sdb</a:t>
            </a:r>
            <a:r>
              <a:rPr lang="en-GB" dirty="0" smtClean="0">
                <a:latin typeface="Times New Roman" pitchFamily="18" charset="0"/>
                <a:cs typeface="Times New Roman" pitchFamily="18" charset="0"/>
              </a:rPr>
              <a:t> /data</a:t>
            </a:r>
          </a:p>
          <a:p>
            <a:pPr fontAlgn="base"/>
            <a:r>
              <a:rPr lang="en-GB" b="1" dirty="0" err="1" smtClean="0">
                <a:latin typeface="Times New Roman" pitchFamily="18" charset="0"/>
                <a:cs typeface="Times New Roman" pitchFamily="18" charset="0"/>
              </a:rPr>
              <a:t>Unmount</a:t>
            </a:r>
            <a:r>
              <a:rPr lang="en-GB" b="1" dirty="0" smtClean="0">
                <a:latin typeface="Times New Roman" pitchFamily="18" charset="0"/>
                <a:cs typeface="Times New Roman" pitchFamily="18" charset="0"/>
              </a:rPr>
              <a:t> </a:t>
            </a:r>
            <a:r>
              <a:rPr lang="en-GB" b="1" dirty="0" err="1" smtClean="0">
                <a:latin typeface="Times New Roman" pitchFamily="18" charset="0"/>
                <a:cs typeface="Times New Roman" pitchFamily="18" charset="0"/>
              </a:rPr>
              <a:t>Filesystem</a:t>
            </a:r>
            <a:endParaRPr lang="en-GB" b="1" dirty="0" smtClean="0">
              <a:latin typeface="Times New Roman" pitchFamily="18" charset="0"/>
              <a:cs typeface="Times New Roman" pitchFamily="18" charset="0"/>
            </a:endParaRPr>
          </a:p>
          <a:p>
            <a:pPr fontAlgn="base"/>
            <a:r>
              <a:rPr lang="en-GB" dirty="0" smtClean="0">
                <a:latin typeface="Times New Roman" pitchFamily="18" charset="0"/>
                <a:cs typeface="Times New Roman" pitchFamily="18" charset="0"/>
              </a:rPr>
              <a:t>Use </a:t>
            </a:r>
            <a:r>
              <a:rPr lang="en-GB" dirty="0" err="1" smtClean="0">
                <a:latin typeface="Times New Roman" pitchFamily="18" charset="0"/>
                <a:cs typeface="Times New Roman" pitchFamily="18" charset="0"/>
              </a:rPr>
              <a:t>umount</a:t>
            </a:r>
            <a:r>
              <a:rPr lang="en-GB" dirty="0" smtClean="0">
                <a:latin typeface="Times New Roman" pitchFamily="18" charset="0"/>
                <a:cs typeface="Times New Roman" pitchFamily="18" charset="0"/>
              </a:rPr>
              <a:t> command to </a:t>
            </a:r>
            <a:r>
              <a:rPr lang="en-GB" dirty="0" err="1" smtClean="0">
                <a:latin typeface="Times New Roman" pitchFamily="18" charset="0"/>
                <a:cs typeface="Times New Roman" pitchFamily="18" charset="0"/>
              </a:rPr>
              <a:t>unmount</a:t>
            </a:r>
            <a:r>
              <a:rPr lang="en-GB" dirty="0" smtClean="0">
                <a:latin typeface="Times New Roman" pitchFamily="18" charset="0"/>
                <a:cs typeface="Times New Roman" pitchFamily="18" charset="0"/>
              </a:rPr>
              <a:t> any mounted </a:t>
            </a:r>
            <a:r>
              <a:rPr lang="en-GB" dirty="0" err="1" smtClean="0">
                <a:latin typeface="Times New Roman" pitchFamily="18" charset="0"/>
                <a:cs typeface="Times New Roman" pitchFamily="18" charset="0"/>
              </a:rPr>
              <a:t>filesystem</a:t>
            </a:r>
            <a:r>
              <a:rPr lang="en-GB" dirty="0" smtClean="0">
                <a:latin typeface="Times New Roman" pitchFamily="18" charset="0"/>
                <a:cs typeface="Times New Roman" pitchFamily="18" charset="0"/>
              </a:rPr>
              <a:t> on your system. Run </a:t>
            </a:r>
            <a:r>
              <a:rPr lang="en-GB" dirty="0" err="1" smtClean="0">
                <a:latin typeface="Times New Roman" pitchFamily="18" charset="0"/>
                <a:cs typeface="Times New Roman" pitchFamily="18" charset="0"/>
              </a:rPr>
              <a:t>umount</a:t>
            </a:r>
            <a:r>
              <a:rPr lang="en-GB" dirty="0" smtClean="0">
                <a:latin typeface="Times New Roman" pitchFamily="18" charset="0"/>
                <a:cs typeface="Times New Roman" pitchFamily="18" charset="0"/>
              </a:rPr>
              <a:t> command with disk name or mount point name to </a:t>
            </a:r>
            <a:r>
              <a:rPr lang="en-GB" dirty="0" err="1" smtClean="0">
                <a:latin typeface="Times New Roman" pitchFamily="18" charset="0"/>
                <a:cs typeface="Times New Roman" pitchFamily="18" charset="0"/>
              </a:rPr>
              <a:t>unmount</a:t>
            </a:r>
            <a:r>
              <a:rPr lang="en-GB" dirty="0" smtClean="0">
                <a:latin typeface="Times New Roman" pitchFamily="18" charset="0"/>
                <a:cs typeface="Times New Roman" pitchFamily="18" charset="0"/>
              </a:rPr>
              <a:t> currently mounted disk.</a:t>
            </a:r>
          </a:p>
          <a:p>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umount</a:t>
            </a:r>
            <a:r>
              <a:rPr lang="en-GB" dirty="0" smtClean="0">
                <a:latin typeface="Times New Roman" pitchFamily="18" charset="0"/>
                <a:cs typeface="Times New Roman" pitchFamily="18" charset="0"/>
              </a:rPr>
              <a:t> /dev/</a:t>
            </a:r>
            <a:r>
              <a:rPr lang="en-GB" dirty="0" err="1" smtClean="0">
                <a:latin typeface="Times New Roman" pitchFamily="18" charset="0"/>
                <a:cs typeface="Times New Roman" pitchFamily="18" charset="0"/>
              </a:rPr>
              <a:t>sdb</a:t>
            </a:r>
            <a:r>
              <a:rPr lang="en-GB" dirty="0" smtClean="0">
                <a:latin typeface="Times New Roman" pitchFamily="18" charset="0"/>
                <a:cs typeface="Times New Roman" pitchFamily="18" charset="0"/>
              </a:rPr>
              <a:t> $ </a:t>
            </a:r>
            <a:r>
              <a:rPr lang="en-GB" dirty="0" err="1" smtClean="0">
                <a:latin typeface="Times New Roman" pitchFamily="18" charset="0"/>
                <a:cs typeface="Times New Roman" pitchFamily="18" charset="0"/>
              </a:rPr>
              <a:t>umount</a:t>
            </a:r>
            <a:r>
              <a:rPr lang="en-GB" dirty="0" smtClean="0">
                <a:latin typeface="Times New Roman" pitchFamily="18" charset="0"/>
                <a:cs typeface="Times New Roman" pitchFamily="18" charset="0"/>
              </a:rPr>
              <a:t> /data</a:t>
            </a:r>
            <a:endParaRPr lang="en-US" dirty="0">
              <a:latin typeface="Times New Roman" pitchFamily="18" charset="0"/>
              <a:cs typeface="Times New Roman"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GB" b="1" dirty="0" smtClean="0">
                <a:latin typeface="Times New Roman" pitchFamily="18" charset="0"/>
                <a:cs typeface="Times New Roman" pitchFamily="18" charset="0"/>
              </a:rPr>
              <a:t>Mount Disk on System Boot</a:t>
            </a:r>
          </a:p>
          <a:p>
            <a:pPr fontAlgn="base"/>
            <a:r>
              <a:rPr lang="en-GB" dirty="0" smtClean="0">
                <a:latin typeface="Times New Roman" pitchFamily="18" charset="0"/>
                <a:cs typeface="Times New Roman" pitchFamily="18" charset="0"/>
              </a:rPr>
              <a:t>You also required to mount disk on system boot. So that partitions will be available on system boot. </a:t>
            </a:r>
            <a:r>
              <a:rPr lang="en-GB" b="1" dirty="0" smtClean="0">
                <a:latin typeface="Times New Roman" pitchFamily="18" charset="0"/>
                <a:cs typeface="Times New Roman" pitchFamily="18" charset="0"/>
              </a:rPr>
              <a:t>/etc/</a:t>
            </a:r>
            <a:r>
              <a:rPr lang="en-GB" b="1" dirty="0" err="1" smtClean="0">
                <a:latin typeface="Times New Roman" pitchFamily="18" charset="0"/>
                <a:cs typeface="Times New Roman" pitchFamily="18" charset="0"/>
              </a:rPr>
              <a:t>fstab</a:t>
            </a:r>
            <a:r>
              <a:rPr lang="en-GB" dirty="0" smtClean="0">
                <a:latin typeface="Times New Roman" pitchFamily="18" charset="0"/>
                <a:cs typeface="Times New Roman" pitchFamily="18" charset="0"/>
              </a:rPr>
              <a:t> file is used to mount disks. You need to edit </a:t>
            </a:r>
            <a:r>
              <a:rPr lang="en-GB" b="1" dirty="0" smtClean="0">
                <a:latin typeface="Times New Roman" pitchFamily="18" charset="0"/>
                <a:cs typeface="Times New Roman" pitchFamily="18" charset="0"/>
              </a:rPr>
              <a:t>/etc/</a:t>
            </a:r>
            <a:r>
              <a:rPr lang="en-GB" b="1" dirty="0" err="1" smtClean="0">
                <a:latin typeface="Times New Roman" pitchFamily="18" charset="0"/>
                <a:cs typeface="Times New Roman" pitchFamily="18" charset="0"/>
              </a:rPr>
              <a:t>fstab</a:t>
            </a:r>
            <a:r>
              <a:rPr lang="en-GB" dirty="0" smtClean="0">
                <a:latin typeface="Times New Roman" pitchFamily="18" charset="0"/>
                <a:cs typeface="Times New Roman" pitchFamily="18" charset="0"/>
              </a:rPr>
              <a:t> and make new entry to mount the partitions automatically.</a:t>
            </a:r>
          </a:p>
          <a:p>
            <a:pPr fontAlgn="base"/>
            <a:r>
              <a:rPr lang="en-GB" dirty="0" smtClean="0">
                <a:latin typeface="Times New Roman" pitchFamily="18" charset="0"/>
                <a:cs typeface="Times New Roman" pitchFamily="18" charset="0"/>
              </a:rPr>
              <a:t>Edit /etc/</a:t>
            </a:r>
            <a:r>
              <a:rPr lang="en-GB" dirty="0" err="1" smtClean="0">
                <a:latin typeface="Times New Roman" pitchFamily="18" charset="0"/>
                <a:cs typeface="Times New Roman" pitchFamily="18" charset="0"/>
              </a:rPr>
              <a:t>fstab</a:t>
            </a:r>
            <a:r>
              <a:rPr lang="en-GB" dirty="0" smtClean="0">
                <a:latin typeface="Times New Roman" pitchFamily="18" charset="0"/>
                <a:cs typeface="Times New Roman" pitchFamily="18" charset="0"/>
              </a:rPr>
              <a:t> and append below line at end of file. Change /dev/</a:t>
            </a:r>
            <a:r>
              <a:rPr lang="en-GB" dirty="0" err="1" smtClean="0">
                <a:latin typeface="Times New Roman" pitchFamily="18" charset="0"/>
                <a:cs typeface="Times New Roman" pitchFamily="18" charset="0"/>
              </a:rPr>
              <a:t>sdb</a:t>
            </a:r>
            <a:r>
              <a:rPr lang="en-GB" dirty="0" smtClean="0">
                <a:latin typeface="Times New Roman" pitchFamily="18" charset="0"/>
                <a:cs typeface="Times New Roman" pitchFamily="18" charset="0"/>
              </a:rPr>
              <a:t> with your disk name.</a:t>
            </a:r>
          </a:p>
          <a:p>
            <a:pPr fontAlgn="base"/>
            <a:r>
              <a:rPr lang="en-GB" dirty="0" smtClean="0">
                <a:latin typeface="Times New Roman" pitchFamily="18" charset="0"/>
                <a:cs typeface="Times New Roman" pitchFamily="18" charset="0"/>
              </a:rPr>
              <a:t>/dev/</a:t>
            </a:r>
            <a:r>
              <a:rPr lang="en-GB" dirty="0" err="1" smtClean="0">
                <a:latin typeface="Times New Roman" pitchFamily="18" charset="0"/>
                <a:cs typeface="Times New Roman" pitchFamily="18" charset="0"/>
              </a:rPr>
              <a:t>sdb</a:t>
            </a:r>
            <a:r>
              <a:rPr lang="en-GB" dirty="0" smtClean="0">
                <a:latin typeface="Times New Roman" pitchFamily="18" charset="0"/>
                <a:cs typeface="Times New Roman" pitchFamily="18" charset="0"/>
              </a:rPr>
              <a:t> /data ext4 defaults 0 0 Now run mount -a command to immediate mount all disk defined in /etc/</a:t>
            </a:r>
            <a:r>
              <a:rPr lang="en-GB" dirty="0" err="1" smtClean="0">
                <a:latin typeface="Times New Roman" pitchFamily="18" charset="0"/>
                <a:cs typeface="Times New Roman" pitchFamily="18" charset="0"/>
              </a:rPr>
              <a:t>fstab</a:t>
            </a:r>
            <a:r>
              <a:rPr lang="en-GB" dirty="0" smtClean="0">
                <a:latin typeface="Times New Roman" pitchFamily="18" charset="0"/>
                <a:cs typeface="Times New Roman" pitchFamily="18" charset="0"/>
              </a:rPr>
              <a:t> file.</a:t>
            </a:r>
          </a:p>
          <a:p>
            <a:r>
              <a:rPr lang="en-GB" dirty="0" smtClean="0">
                <a:latin typeface="Times New Roman" pitchFamily="18" charset="0"/>
                <a:cs typeface="Times New Roman" pitchFamily="18" charset="0"/>
              </a:rPr>
              <a:t>$ mount -a</a:t>
            </a:r>
            <a:endParaRPr lang="en-US" dirty="0">
              <a:latin typeface="Times New Roman" pitchFamily="18" charset="0"/>
              <a:cs typeface="Times New Roman"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SCREEN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Screen or GNU Screen is a terminal multiplexer. In other words, it means that you can start a screen session and then open any number of windows (virtual terminals) inside that session</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hlinkClick r:id="rId2"/>
              </a:rPr>
              <a:t>Install Linux Screen on </a:t>
            </a:r>
            <a:r>
              <a:rPr lang="en-GB" dirty="0" err="1" smtClean="0">
                <a:latin typeface="Times New Roman" pitchFamily="18" charset="0"/>
                <a:cs typeface="Times New Roman" pitchFamily="18" charset="0"/>
                <a:hlinkClick r:id="rId2"/>
              </a:rPr>
              <a:t>Ubuntu</a:t>
            </a:r>
            <a:r>
              <a:rPr lang="en-GB" dirty="0" smtClean="0">
                <a:latin typeface="Times New Roman" pitchFamily="18" charset="0"/>
                <a:cs typeface="Times New Roman" pitchFamily="18" charset="0"/>
                <a:hlinkClick r:id="rId2"/>
              </a:rPr>
              <a:t> and </a:t>
            </a:r>
            <a:r>
              <a:rPr lang="en-GB" dirty="0" err="1" smtClean="0">
                <a:latin typeface="Times New Roman" pitchFamily="18" charset="0"/>
                <a:cs typeface="Times New Roman" pitchFamily="18" charset="0"/>
                <a:hlinkClick r:id="rId2"/>
              </a:rPr>
              <a:t>Debian</a:t>
            </a:r>
            <a:endParaRPr lang="en-GB"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sudo</a:t>
            </a:r>
            <a:r>
              <a:rPr lang="en-US" dirty="0" smtClean="0">
                <a:latin typeface="Times New Roman" pitchFamily="18" charset="0"/>
                <a:cs typeface="Times New Roman" pitchFamily="18" charset="0"/>
              </a:rPr>
              <a:t> apt install </a:t>
            </a:r>
            <a:r>
              <a:rPr lang="en-US" dirty="0" smtClean="0">
                <a:latin typeface="Times New Roman" pitchFamily="18" charset="0"/>
                <a:cs typeface="Times New Roman" pitchFamily="18" charset="0"/>
              </a:rPr>
              <a:t>screen</a:t>
            </a:r>
          </a:p>
          <a:p>
            <a:r>
              <a:rPr lang="en-GB" dirty="0" smtClean="0">
                <a:latin typeface="Times New Roman" pitchFamily="18" charset="0"/>
                <a:cs typeface="Times New Roman" pitchFamily="18" charset="0"/>
                <a:hlinkClick r:id="rId2"/>
              </a:rPr>
              <a:t>Install Linux Screen on </a:t>
            </a:r>
            <a:r>
              <a:rPr lang="en-GB" dirty="0" err="1" smtClean="0">
                <a:latin typeface="Times New Roman" pitchFamily="18" charset="0"/>
                <a:cs typeface="Times New Roman" pitchFamily="18" charset="0"/>
                <a:hlinkClick r:id="rId2"/>
              </a:rPr>
              <a:t>CentOS</a:t>
            </a:r>
            <a:r>
              <a:rPr lang="en-GB" dirty="0" smtClean="0">
                <a:latin typeface="Times New Roman" pitchFamily="18" charset="0"/>
                <a:cs typeface="Times New Roman" pitchFamily="18" charset="0"/>
                <a:hlinkClick r:id="rId2"/>
              </a:rPr>
              <a:t> and Fedora</a:t>
            </a:r>
            <a:endParaRPr lang="en-GB"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sudo</a:t>
            </a:r>
            <a:r>
              <a:rPr lang="en-US" dirty="0" smtClean="0">
                <a:latin typeface="Times New Roman" pitchFamily="18" charset="0"/>
                <a:cs typeface="Times New Roman" pitchFamily="18" charset="0"/>
              </a:rPr>
              <a:t> yum install </a:t>
            </a:r>
            <a:r>
              <a:rPr lang="en-US" dirty="0" smtClean="0">
                <a:latin typeface="Times New Roman" pitchFamily="18" charset="0"/>
                <a:cs typeface="Times New Roman" pitchFamily="18" charset="0"/>
              </a:rPr>
              <a:t>screen</a:t>
            </a:r>
          </a:p>
          <a:p>
            <a:r>
              <a:rPr lang="en-GB" dirty="0" smtClean="0">
                <a:latin typeface="Times New Roman" pitchFamily="18" charset="0"/>
                <a:cs typeface="Times New Roman" pitchFamily="18" charset="0"/>
              </a:rPr>
              <a:t>The screen package is pre-installed on most Linux </a:t>
            </a:r>
            <a:r>
              <a:rPr lang="en-GB" dirty="0" err="1" smtClean="0">
                <a:latin typeface="Times New Roman" pitchFamily="18" charset="0"/>
                <a:cs typeface="Times New Roman" pitchFamily="18" charset="0"/>
              </a:rPr>
              <a:t>distros</a:t>
            </a:r>
            <a:r>
              <a:rPr lang="en-GB" dirty="0" smtClean="0">
                <a:latin typeface="Times New Roman" pitchFamily="18" charset="0"/>
                <a:cs typeface="Times New Roman" pitchFamily="18" charset="0"/>
              </a:rPr>
              <a:t> nowadays. You can check if it is installed on your system by typing</a:t>
            </a:r>
            <a:r>
              <a:rPr lang="en-GB"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screen --version</a:t>
            </a:r>
            <a:endParaRPr lang="en-US" dirty="0">
              <a:latin typeface="Times New Roman" pitchFamily="18" charset="0"/>
              <a:cs typeface="Times New Roman"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337625"/>
            <a:ext cx="11209954" cy="5934065"/>
          </a:xfrm>
        </p:spPr>
        <p:txBody>
          <a:bodyPr/>
          <a:lstStyle/>
          <a:p>
            <a:r>
              <a:rPr lang="en-US" dirty="0" smtClean="0">
                <a:latin typeface="Times New Roman" pitchFamily="18" charset="0"/>
                <a:cs typeface="Times New Roman" pitchFamily="18" charset="0"/>
                <a:hlinkClick r:id="rId2"/>
              </a:rPr>
              <a:t>Starting Linux Screen</a:t>
            </a:r>
            <a:endParaRPr lang="en-US"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To start a screen session, simply type screen in your console:</a:t>
            </a:r>
          </a:p>
          <a:p>
            <a:r>
              <a:rPr lang="en-GB" dirty="0" smtClean="0">
                <a:latin typeface="Times New Roman" pitchFamily="18" charset="0"/>
                <a:cs typeface="Times New Roman" pitchFamily="18" charset="0"/>
              </a:rPr>
              <a:t>screen</a:t>
            </a:r>
          </a:p>
          <a:p>
            <a:r>
              <a:rPr lang="en-GB" dirty="0" smtClean="0">
                <a:latin typeface="Times New Roman" pitchFamily="18" charset="0"/>
                <a:cs typeface="Times New Roman" pitchFamily="18" charset="0"/>
                <a:hlinkClick r:id="rId2"/>
              </a:rPr>
              <a:t>Detach from Linux Screen Session</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You can detach from the screen session at any time by typing:</a:t>
            </a:r>
          </a:p>
          <a:p>
            <a:r>
              <a:rPr lang="en-GB" dirty="0" err="1" smtClean="0">
                <a:latin typeface="Times New Roman" pitchFamily="18" charset="0"/>
                <a:cs typeface="Times New Roman" pitchFamily="18" charset="0"/>
              </a:rPr>
              <a:t>Ctrl+a</a:t>
            </a:r>
            <a:r>
              <a:rPr lang="en-GB" dirty="0" smtClean="0">
                <a:latin typeface="Times New Roman" pitchFamily="18" charset="0"/>
                <a:cs typeface="Times New Roman" pitchFamily="18" charset="0"/>
              </a:rPr>
              <a:t> d</a:t>
            </a:r>
          </a:p>
          <a:p>
            <a:r>
              <a:rPr lang="en-GB" dirty="0" smtClean="0">
                <a:latin typeface="Times New Roman" pitchFamily="18" charset="0"/>
                <a:cs typeface="Times New Roman" pitchFamily="18" charset="0"/>
              </a:rPr>
              <a:t>The program running in the screen session will continue to run after you detach from the session.</a:t>
            </a:r>
          </a:p>
          <a:p>
            <a:r>
              <a:rPr lang="en-GB" dirty="0" smtClean="0">
                <a:latin typeface="Times New Roman" pitchFamily="18" charset="0"/>
                <a:cs typeface="Times New Roman" pitchFamily="18" charset="0"/>
              </a:rPr>
              <a:t>Reatta</a:t>
            </a:r>
            <a:r>
              <a:rPr lang="en-GB" dirty="0" smtClean="0">
                <a:latin typeface="Times New Roman" pitchFamily="18" charset="0"/>
                <a:cs typeface="Times New Roman" pitchFamily="18" charset="0"/>
                <a:hlinkClick r:id="rId2"/>
              </a:rPr>
              <a:t>ch to a Linux </a:t>
            </a:r>
            <a:r>
              <a:rPr lang="en-GB" dirty="0" smtClean="0">
                <a:latin typeface="Times New Roman" pitchFamily="18" charset="0"/>
                <a:cs typeface="Times New Roman" pitchFamily="18" charset="0"/>
                <a:hlinkClick r:id="rId2"/>
              </a:rPr>
              <a:t>Screen</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To resume your screen session use the following command:</a:t>
            </a:r>
          </a:p>
          <a:p>
            <a:r>
              <a:rPr lang="en-GB" dirty="0" smtClean="0">
                <a:latin typeface="Times New Roman" pitchFamily="18" charset="0"/>
                <a:cs typeface="Times New Roman" pitchFamily="18" charset="0"/>
              </a:rPr>
              <a:t>screen -r</a:t>
            </a:r>
          </a:p>
          <a:p>
            <a:endParaRPr lang="en-GB"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434" y="422031"/>
            <a:ext cx="11209954" cy="5849659"/>
          </a:xfrm>
        </p:spPr>
        <p:txBody>
          <a:bodyPr/>
          <a:lstStyle/>
          <a:p>
            <a:r>
              <a:rPr lang="en-GB" dirty="0" smtClean="0">
                <a:latin typeface="Times New Roman" pitchFamily="18" charset="0"/>
                <a:cs typeface="Times New Roman" pitchFamily="18" charset="0"/>
              </a:rPr>
              <a:t>In case you have multiple screen sessions running on your machine you will need to append the screen session ID after the r switch.</a:t>
            </a:r>
          </a:p>
          <a:p>
            <a:r>
              <a:rPr lang="en-GB" dirty="0" smtClean="0">
                <a:latin typeface="Times New Roman" pitchFamily="18" charset="0"/>
                <a:cs typeface="Times New Roman" pitchFamily="18" charset="0"/>
              </a:rPr>
              <a:t>To find the session ID list the current running screen sessions with:</a:t>
            </a:r>
          </a:p>
          <a:p>
            <a:r>
              <a:rPr lang="en-GB" dirty="0" smtClean="0">
                <a:latin typeface="Times New Roman" pitchFamily="18" charset="0"/>
                <a:cs typeface="Times New Roman" pitchFamily="18" charset="0"/>
              </a:rPr>
              <a:t>screen -</a:t>
            </a:r>
            <a:r>
              <a:rPr lang="en-GB" dirty="0" err="1" smtClean="0">
                <a:latin typeface="Times New Roman" pitchFamily="18" charset="0"/>
                <a:cs typeface="Times New Roman" pitchFamily="18" charset="0"/>
              </a:rPr>
              <a:t>ls</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Output</a:t>
            </a:r>
          </a:p>
          <a:p>
            <a:r>
              <a:rPr lang="en-GB" dirty="0" smtClean="0">
                <a:latin typeface="Times New Roman" pitchFamily="18" charset="0"/>
                <a:cs typeface="Times New Roman" pitchFamily="18" charset="0"/>
              </a:rPr>
              <a:t>There </a:t>
            </a:r>
            <a:r>
              <a:rPr lang="en-GB" dirty="0" smtClean="0">
                <a:latin typeface="Times New Roman" pitchFamily="18" charset="0"/>
                <a:cs typeface="Times New Roman" pitchFamily="18" charset="0"/>
              </a:rPr>
              <a:t>are screens on:</a:t>
            </a:r>
          </a:p>
          <a:p>
            <a:r>
              <a:rPr lang="en-GB" dirty="0" smtClean="0">
                <a:latin typeface="Times New Roman" pitchFamily="18" charset="0"/>
                <a:cs typeface="Times New Roman" pitchFamily="18" charset="0"/>
              </a:rPr>
              <a:t>    10835.pts-0.linuxize-desktop   (Detached)</a:t>
            </a:r>
          </a:p>
          <a:p>
            <a:r>
              <a:rPr lang="en-GB" dirty="0" smtClean="0">
                <a:latin typeface="Times New Roman" pitchFamily="18" charset="0"/>
                <a:cs typeface="Times New Roman" pitchFamily="18" charset="0"/>
              </a:rPr>
              <a:t>    10366.pts-0.linuxize-desktop   (Detached)</a:t>
            </a:r>
          </a:p>
          <a:p>
            <a:r>
              <a:rPr lang="en-GB" dirty="0" smtClean="0">
                <a:latin typeface="Times New Roman" pitchFamily="18" charset="0"/>
                <a:cs typeface="Times New Roman" pitchFamily="18" charset="0"/>
              </a:rPr>
              <a:t>2 Sockets in /run/screens/S-</a:t>
            </a:r>
            <a:r>
              <a:rPr lang="en-GB" dirty="0" err="1" smtClean="0">
                <a:latin typeface="Times New Roman" pitchFamily="18" charset="0"/>
                <a:cs typeface="Times New Roman" pitchFamily="18" charset="0"/>
              </a:rPr>
              <a:t>linuxize</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If you want to restore screen 10835.pts-0, then type the following command:</a:t>
            </a:r>
          </a:p>
          <a:p>
            <a:r>
              <a:rPr lang="en-GB" dirty="0" smtClean="0">
                <a:latin typeface="Times New Roman" pitchFamily="18" charset="0"/>
                <a:cs typeface="Times New Roman" pitchFamily="18" charset="0"/>
              </a:rPr>
              <a:t>screen -r 10835</a:t>
            </a:r>
          </a:p>
          <a:p>
            <a:endParaRPr lang="en-US" dirty="0">
              <a:latin typeface="Times New Roman" pitchFamily="18" charset="0"/>
              <a:cs typeface="Times New Roman"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4303C1-9E86-4889-92BD-A28DEBA03FDA}"/>
              </a:ext>
            </a:extLst>
          </p:cNvPr>
          <p:cNvSpPr>
            <a:spLocks noGrp="1"/>
          </p:cNvSpPr>
          <p:nvPr>
            <p:ph type="title"/>
          </p:nvPr>
        </p:nvSpPr>
        <p:spPr>
          <a:xfrm>
            <a:off x="562434" y="176443"/>
            <a:ext cx="10515600" cy="646331"/>
          </a:xfrm>
        </p:spPr>
        <p:txBody>
          <a:bodyPr/>
          <a:lstStyle/>
          <a:p>
            <a:r>
              <a:rPr lang="en-IN" sz="4000" dirty="0" smtClean="0">
                <a:solidFill>
                  <a:srgbClr val="FF0000"/>
                </a:solidFill>
                <a:latin typeface="Times New Roman" panose="02020603050405020304" pitchFamily="18" charset="0"/>
                <a:cs typeface="Times New Roman" panose="02020603050405020304" pitchFamily="18" charset="0"/>
              </a:rPr>
              <a:t>22. Basic </a:t>
            </a:r>
            <a:r>
              <a:rPr lang="en-IN" sz="4000" dirty="0">
                <a:solidFill>
                  <a:srgbClr val="FF0000"/>
                </a:solidFill>
                <a:latin typeface="Times New Roman" panose="02020603050405020304" pitchFamily="18" charset="0"/>
                <a:cs typeface="Times New Roman" panose="02020603050405020304" pitchFamily="18" charset="0"/>
              </a:rPr>
              <a:t>Troubleshooting</a:t>
            </a:r>
            <a:endParaRPr lang="en-US" sz="4000" dirty="0"/>
          </a:p>
        </p:txBody>
      </p:sp>
    </p:spTree>
    <p:extLst>
      <p:ext uri="{BB962C8B-B14F-4D97-AF65-F5344CB8AC3E}">
        <p14:creationId xmlns:p14="http://schemas.microsoft.com/office/powerpoint/2010/main" xmlns="" val="2535614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2090</TotalTime>
  <Words>4689</Words>
  <Application>Microsoft Office PowerPoint</Application>
  <PresentationFormat>Custom</PresentationFormat>
  <Paragraphs>802</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LINUX</vt:lpstr>
      <vt:lpstr>1. Linux Operating System </vt:lpstr>
      <vt:lpstr> Linux System Architecture The Linux Operating System’s architecture primarily has these components: the Kernel, Hardware layer, System library, Shell and System utility. </vt:lpstr>
      <vt:lpstr> 1. The kernel is the core part of the operating system, which is  responsible for all the major activities of the LINUX operating system. This operating system consists of different modules and interacts directly with the underlying hardware. The kernel offers the required abstraction to hide  application programs or low-level hardware details to the system.   2. System libraries are special functions, that are used to implement the functionality of the operating system and do not require code access rights of kernel modules.  3. System Utility programs are liable to do individual, and specialized-level tasks.  4. Hardware layer of the LINUX operating system consists of peripheral devices such as RAM, HDD, CPU.   </vt:lpstr>
      <vt:lpstr>Slide 5</vt:lpstr>
      <vt:lpstr>2. Kernal</vt:lpstr>
      <vt:lpstr>Slide 7</vt:lpstr>
      <vt:lpstr>Using hostnamectl command</vt:lpstr>
      <vt:lpstr>Linux version checking</vt:lpstr>
      <vt:lpstr>3. File systems &amp; features</vt:lpstr>
      <vt:lpstr>Slide 11</vt:lpstr>
      <vt:lpstr>4. User and Group Management</vt:lpstr>
      <vt:lpstr>Slide 13</vt:lpstr>
      <vt:lpstr>Slide 14</vt:lpstr>
      <vt:lpstr>Slide 15</vt:lpstr>
      <vt:lpstr>5. Permissions in Linux </vt:lpstr>
      <vt:lpstr>Slide 17</vt:lpstr>
      <vt:lpstr>6. Understanding the security permissions </vt:lpstr>
      <vt:lpstr>Slide 19</vt:lpstr>
      <vt:lpstr>Changing security permissions </vt:lpstr>
      <vt:lpstr>Slide 21</vt:lpstr>
      <vt:lpstr>Slide 22</vt:lpstr>
      <vt:lpstr>Slide 23</vt:lpstr>
      <vt:lpstr>Slide 24</vt:lpstr>
      <vt:lpstr>Slide 25</vt:lpstr>
      <vt:lpstr>Slide 26</vt:lpstr>
      <vt:lpstr>7. Common Packages</vt:lpstr>
      <vt:lpstr>INSTALLATION OF .DEB</vt:lpstr>
      <vt:lpstr>There are five basic modes for RPM command </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8. Network Operations</vt:lpstr>
      <vt:lpstr>Slide 43</vt:lpstr>
      <vt:lpstr>Slide 44</vt:lpstr>
      <vt:lpstr>Slide 45</vt:lpstr>
      <vt:lpstr>Slide 46</vt:lpstr>
      <vt:lpstr>9. Processes</vt:lpstr>
      <vt:lpstr>Slide 48</vt:lpstr>
      <vt:lpstr>Tracking ongoing processes </vt:lpstr>
      <vt:lpstr>Slide 50</vt:lpstr>
      <vt:lpstr>10. Signals</vt:lpstr>
      <vt:lpstr>Types of Signal</vt:lpstr>
      <vt:lpstr>11. Linux memory information </vt:lpstr>
      <vt:lpstr>Slide 54</vt:lpstr>
      <vt:lpstr>Slide 55</vt:lpstr>
      <vt:lpstr>12. I/O Monitoring &amp; Tuning</vt:lpstr>
      <vt:lpstr>13. Disk Encryption</vt:lpstr>
      <vt:lpstr>Slide 58</vt:lpstr>
      <vt:lpstr>Slide 59</vt:lpstr>
      <vt:lpstr>13. LVM:- Logical Volume Manager</vt:lpstr>
      <vt:lpstr>Slide 61</vt:lpstr>
      <vt:lpstr>Slide 62</vt:lpstr>
      <vt:lpstr>Slide 63</vt:lpstr>
      <vt:lpstr>14. RAID</vt:lpstr>
      <vt:lpstr>16. Devices</vt:lpstr>
      <vt:lpstr>17. Firewalls</vt:lpstr>
      <vt:lpstr>Slide 67</vt:lpstr>
      <vt:lpstr>Slide 68</vt:lpstr>
      <vt:lpstr>20. Security</vt:lpstr>
      <vt:lpstr>21. kernel parameters for tuning </vt:lpstr>
      <vt:lpstr>What is Soft Link And Hard Link In Linux? </vt:lpstr>
      <vt:lpstr>Slide 72</vt:lpstr>
      <vt:lpstr>Slide 73</vt:lpstr>
      <vt:lpstr>Slide 74</vt:lpstr>
      <vt:lpstr>Slide 75</vt:lpstr>
      <vt:lpstr>Slide 76</vt:lpstr>
      <vt:lpstr>CRONTAB</vt:lpstr>
      <vt:lpstr>Slide 78</vt:lpstr>
      <vt:lpstr>Slide 79</vt:lpstr>
      <vt:lpstr>Slide 80</vt:lpstr>
      <vt:lpstr>Slide 81</vt:lpstr>
      <vt:lpstr>Slide 82</vt:lpstr>
      <vt:lpstr>Slide 83</vt:lpstr>
      <vt:lpstr>Find Files in Linux, Using the Command Line </vt:lpstr>
      <vt:lpstr>Slide 85</vt:lpstr>
      <vt:lpstr>Slide 86</vt:lpstr>
      <vt:lpstr>Red Hat / CentOS Check and List Running Services Linux Command </vt:lpstr>
      <vt:lpstr>Slide 88</vt:lpstr>
      <vt:lpstr>Slide 89</vt:lpstr>
      <vt:lpstr>Slide 90</vt:lpstr>
      <vt:lpstr>Grep Command</vt:lpstr>
      <vt:lpstr>SCP (secure copy)</vt:lpstr>
      <vt:lpstr>How to Mount and Unmount Filesystem in Linux </vt:lpstr>
      <vt:lpstr>Slide 94</vt:lpstr>
      <vt:lpstr>Slide 95</vt:lpstr>
      <vt:lpstr>SCREEN</vt:lpstr>
      <vt:lpstr>Slide 97</vt:lpstr>
      <vt:lpstr>Slide 98</vt:lpstr>
      <vt:lpstr>22. Basic Troubleshooting</vt:lpstr>
      <vt:lpstr>1. Need to check whether we are able to login to the server. 2. Check once CPU Usage 3. Check once Memory usage 4. Check once partition available spaces 5. Check once partitions read/write status whether you able to create files or accessing the files.</vt:lpstr>
      <vt:lpstr>Slide 101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G</dc:creator>
  <cp:lastModifiedBy>Ravi Shankar</cp:lastModifiedBy>
  <cp:revision>108</cp:revision>
  <dcterms:created xsi:type="dcterms:W3CDTF">2018-06-22T06:57:30Z</dcterms:created>
  <dcterms:modified xsi:type="dcterms:W3CDTF">2019-09-13T02:42:52Z</dcterms:modified>
</cp:coreProperties>
</file>