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5" r:id="rId4"/>
    <p:sldId id="257" r:id="rId5"/>
    <p:sldId id="258" r:id="rId6"/>
    <p:sldId id="268" r:id="rId7"/>
    <p:sldId id="259" r:id="rId8"/>
    <p:sldId id="261" r:id="rId9"/>
    <p:sldId id="262" r:id="rId10"/>
    <p:sldId id="264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4FC8E-D01C-4053-A6D5-D0E6D5119EF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C480-792C-4CB8-831E-14678AF3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1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C480-792C-4CB8-831E-14678AF3AC6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0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Add some column for identification</a:t>
            </a:r>
            <a:r>
              <a:rPr lang="en-IN" baseline="0" dirty="0" smtClean="0"/>
              <a:t> of the student admission is for diploma, degree or d2d.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C480-792C-4CB8-831E-14678AF3AC6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45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A.C</a:t>
            </a:r>
            <a:r>
              <a:rPr lang="en-IN" baseline="0" dirty="0" smtClean="0"/>
              <a:t> can will give rights to head to make changes in the allocated row,</a:t>
            </a:r>
          </a:p>
          <a:p>
            <a:r>
              <a:rPr lang="en-IN" baseline="0" dirty="0" smtClean="0"/>
              <a:t>Change and allocation done by the head will reflect the above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C480-792C-4CB8-831E-14678AF3AC6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1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smtClean="0"/>
              <a:t>Status : </a:t>
            </a:r>
          </a:p>
          <a:p>
            <a:r>
              <a:rPr lang="en-IN" baseline="0" dirty="0" smtClean="0"/>
              <a:t>0 for allocated</a:t>
            </a:r>
          </a:p>
          <a:p>
            <a:r>
              <a:rPr lang="en-IN" baseline="0" dirty="0" smtClean="0"/>
              <a:t>1 for Pending </a:t>
            </a:r>
          </a:p>
          <a:p>
            <a:r>
              <a:rPr lang="en-IN" baseline="0" dirty="0" smtClean="0"/>
              <a:t>2 for Complete </a:t>
            </a:r>
          </a:p>
          <a:p>
            <a:endParaRPr lang="en-IN" baseline="0" dirty="0" smtClean="0"/>
          </a:p>
          <a:p>
            <a:r>
              <a:rPr lang="en-IN" baseline="0" dirty="0" smtClean="0"/>
              <a:t>Response Result :</a:t>
            </a:r>
          </a:p>
          <a:p>
            <a:r>
              <a:rPr lang="en-IN" baseline="0" dirty="0" smtClean="0"/>
              <a:t>0 for Negative</a:t>
            </a:r>
          </a:p>
          <a:p>
            <a:r>
              <a:rPr lang="en-IN" baseline="0" dirty="0" smtClean="0"/>
              <a:t>1 for Positive</a:t>
            </a:r>
          </a:p>
          <a:p>
            <a:r>
              <a:rPr lang="en-IN" baseline="0" dirty="0" smtClean="0"/>
              <a:t>2 for Next Call</a:t>
            </a:r>
          </a:p>
          <a:p>
            <a:r>
              <a:rPr lang="en-IN" baseline="0" dirty="0" smtClean="0"/>
              <a:t>3 for Visit</a:t>
            </a:r>
          </a:p>
          <a:p>
            <a:endParaRPr lang="en-IN" baseline="0" dirty="0" smtClean="0"/>
          </a:p>
          <a:p>
            <a:r>
              <a:rPr lang="en-IN" baseline="0" dirty="0" smtClean="0"/>
              <a:t>If response is positive add or update the </a:t>
            </a:r>
            <a:r>
              <a:rPr lang="en-IN" baseline="0" smtClean="0"/>
              <a:t>student details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C480-792C-4CB8-831E-14678AF3AC6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9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smtClean="0"/>
              <a:t>Status : </a:t>
            </a:r>
          </a:p>
          <a:p>
            <a:r>
              <a:rPr lang="en-IN" baseline="0" dirty="0" smtClean="0"/>
              <a:t>0 for allocated</a:t>
            </a:r>
          </a:p>
          <a:p>
            <a:r>
              <a:rPr lang="en-IN" baseline="0" dirty="0" smtClean="0"/>
              <a:t>1 for Pending </a:t>
            </a:r>
          </a:p>
          <a:p>
            <a:r>
              <a:rPr lang="en-IN" baseline="0" dirty="0" smtClean="0"/>
              <a:t>2 for Complete </a:t>
            </a:r>
          </a:p>
          <a:p>
            <a:endParaRPr lang="en-IN" baseline="0" dirty="0" smtClean="0"/>
          </a:p>
          <a:p>
            <a:r>
              <a:rPr lang="en-IN" baseline="0" dirty="0" smtClean="0"/>
              <a:t>Response Result :</a:t>
            </a:r>
          </a:p>
          <a:p>
            <a:r>
              <a:rPr lang="en-IN" baseline="0" dirty="0" smtClean="0"/>
              <a:t>0 for Negative</a:t>
            </a:r>
          </a:p>
          <a:p>
            <a:r>
              <a:rPr lang="en-IN" baseline="0" dirty="0" smtClean="0"/>
              <a:t>1 for Positive</a:t>
            </a:r>
          </a:p>
          <a:p>
            <a:r>
              <a:rPr lang="en-IN" baseline="0" dirty="0" smtClean="0"/>
              <a:t>2 for Next Call</a:t>
            </a:r>
          </a:p>
          <a:p>
            <a:r>
              <a:rPr lang="en-IN" baseline="0" dirty="0" smtClean="0"/>
              <a:t>3 for Visit</a:t>
            </a:r>
          </a:p>
          <a:p>
            <a:endParaRPr lang="en-IN" baseline="0" dirty="0" smtClean="0"/>
          </a:p>
          <a:p>
            <a:r>
              <a:rPr lang="en-IN" baseline="0" dirty="0" smtClean="0"/>
              <a:t>If response is positive add or update the </a:t>
            </a:r>
            <a:r>
              <a:rPr lang="en-IN" baseline="0" smtClean="0"/>
              <a:t>student details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EC480-792C-4CB8-831E-14678AF3AC6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89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F18A-283C-4D75-94AD-766EEFAE9D2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C8D7-E3FA-4EBC-81A4-26A76ED0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0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F18A-283C-4D75-94AD-766EEFAE9D2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C8D7-E3FA-4EBC-81A4-26A76ED0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5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F18A-283C-4D75-94AD-766EEFAE9D2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C8D7-E3FA-4EBC-81A4-26A76ED0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F18A-283C-4D75-94AD-766EEFAE9D2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C8D7-E3FA-4EBC-81A4-26A76ED0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F18A-283C-4D75-94AD-766EEFAE9D2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C8D7-E3FA-4EBC-81A4-26A76ED0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96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F18A-283C-4D75-94AD-766EEFAE9D2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C8D7-E3FA-4EBC-81A4-26A76ED0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7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F18A-283C-4D75-94AD-766EEFAE9D2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C8D7-E3FA-4EBC-81A4-26A76ED0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1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F18A-283C-4D75-94AD-766EEFAE9D2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C8D7-E3FA-4EBC-81A4-26A76ED0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9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F18A-283C-4D75-94AD-766EEFAE9D2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C8D7-E3FA-4EBC-81A4-26A76ED0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F18A-283C-4D75-94AD-766EEFAE9D2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C8D7-E3FA-4EBC-81A4-26A76ED0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91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F18A-283C-4D75-94AD-766EEFAE9D2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C8D7-E3FA-4EBC-81A4-26A76ED0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1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F18A-283C-4D75-94AD-766EEFAE9D2E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C8D7-E3FA-4EBC-81A4-26A76ED0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28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CRM For Admission</a:t>
            </a:r>
            <a:br>
              <a:rPr lang="en-IN" dirty="0" smtClean="0"/>
            </a:br>
            <a:r>
              <a:rPr lang="en-IN" dirty="0" smtClean="0"/>
              <a:t>Database</a:t>
            </a:r>
            <a:br>
              <a:rPr lang="en-IN" dirty="0" smtClean="0"/>
            </a:br>
            <a:r>
              <a:rPr lang="en-IN" sz="3600" dirty="0" smtClean="0"/>
              <a:t>(Data Dictionary)</a:t>
            </a:r>
            <a:br>
              <a:rPr lang="en-IN" sz="3600" dirty="0" smtClean="0"/>
            </a:br>
            <a:r>
              <a:rPr lang="en-IN" sz="3600" dirty="0" smtClean="0"/>
              <a:t>Team id : 54594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34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 </a:t>
            </a:r>
            <a:r>
              <a:rPr lang="en-IN" dirty="0" smtClean="0"/>
              <a:t>(Allocation Table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85913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450907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405863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8425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7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Tab_Specification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Bool 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2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Start_Index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6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End_Index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192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934691"/>
            <a:ext cx="938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structured table is used twice</a:t>
            </a:r>
          </a:p>
          <a:p>
            <a:r>
              <a:rPr lang="en-US" dirty="0" smtClean="0"/>
              <a:t>One for the allocation to heads of the department</a:t>
            </a:r>
          </a:p>
          <a:p>
            <a:r>
              <a:rPr lang="en-US" dirty="0" smtClean="0"/>
              <a:t>Another is for the allocation to the faculties of the department</a:t>
            </a:r>
          </a:p>
          <a:p>
            <a:r>
              <a:rPr lang="en-US" dirty="0" smtClean="0"/>
              <a:t>Tab_Specification is 0 for student table and 1 for the number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 </a:t>
            </a:r>
            <a:r>
              <a:rPr lang="en-IN" dirty="0" smtClean="0"/>
              <a:t>(Response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025019"/>
              </p:ext>
            </p:extLst>
          </p:nvPr>
        </p:nvGraphicFramePr>
        <p:xfrm>
          <a:off x="824345" y="1811770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450907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405863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8425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7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Response_Id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2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 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</a:t>
                      </a:r>
                      <a:r>
                        <a:rPr lang="en-IN" baseline="0" dirty="0" smtClean="0"/>
                        <a:t>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6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</a:t>
                      </a:r>
                      <a:r>
                        <a:rPr lang="en-IN" baseline="0" dirty="0" smtClean="0"/>
                        <a:t>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1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6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Status (Init / Pending / Completed)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Response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(Positive / Negative)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5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Next Date (To Call/ To Visit)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Remark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Text (100)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9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Lead_Id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8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44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 </a:t>
            </a:r>
            <a:r>
              <a:rPr lang="en-IN" dirty="0" smtClean="0"/>
              <a:t>(Lead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39633"/>
              </p:ext>
            </p:extLst>
          </p:nvPr>
        </p:nvGraphicFramePr>
        <p:xfrm>
          <a:off x="810490" y="1839480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450907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405863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8425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7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Lead_Id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2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6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Response_Id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1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6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Forwarded_By_Emp_Id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Forwarded_To_Emp_Id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5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3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 (Team Table)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19085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099312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974266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9860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Constraints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4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School_Id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Gift_Id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9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Expense_Id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3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2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27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 (Team Member Table)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48513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099312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974266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9860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Constraints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4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3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2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Dictionary (Department Table)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405045"/>
              </p:ext>
            </p:extLst>
          </p:nvPr>
        </p:nvGraphicFramePr>
        <p:xfrm>
          <a:off x="852055" y="18394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465858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945340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40496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 (Size)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7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Dept_Id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1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Dept_Name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128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44207"/>
              </p:ext>
            </p:extLst>
          </p:nvPr>
        </p:nvGraphicFramePr>
        <p:xfrm>
          <a:off x="838200" y="325386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329134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8355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Dept_Id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Dept_Name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Degree Computer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Engineering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0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Degree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Mechanical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Engineering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7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Degree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Civil </a:t>
                      </a:r>
                      <a:r>
                        <a:rPr lang="en-IN" baseline="0" dirty="0" smtClean="0"/>
                        <a:t>Engineering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5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Degree</a:t>
                      </a:r>
                      <a:r>
                        <a:rPr lang="en-IN" baseline="0" dirty="0" smtClean="0"/>
                        <a:t> Electrical Engineering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60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Diploma</a:t>
                      </a:r>
                      <a:r>
                        <a:rPr lang="en-IN" baseline="0" dirty="0" smtClean="0"/>
                        <a:t> Mechanical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6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Diploma Civil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Diploma Electrical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05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Humidity and R. </a:t>
                      </a:r>
                      <a:r>
                        <a:rPr lang="en-IN" baseline="0" dirty="0" smtClean="0"/>
                        <a:t>Department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8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16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Dictionary (Designation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9895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91037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77341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965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 (Size)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r>
                        <a:rPr lang="en-IN" baseline="0" dirty="0" smtClean="0"/>
                        <a:t>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Design_Id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0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5114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74843"/>
              </p:ext>
            </p:extLst>
          </p:nvPr>
        </p:nvGraphicFramePr>
        <p:xfrm>
          <a:off x="838200" y="331917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1445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6114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Design_Id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Designation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9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Principal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9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Admission Coordinator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3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Head of the department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Faculty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1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4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Dictionary (Employee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552741"/>
              </p:ext>
            </p:extLst>
          </p:nvPr>
        </p:nvGraphicFramePr>
        <p:xfrm>
          <a:off x="838200" y="1096963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590120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515898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92784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1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 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First_Name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2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4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Decimal 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9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Email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Email 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4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Dept_Id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</a:t>
                      </a:r>
                      <a:r>
                        <a:rPr lang="en-IN" baseline="0" dirty="0" smtClean="0"/>
                        <a:t> key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2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0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 (50)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7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Design_Id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</a:t>
                      </a:r>
                      <a:r>
                        <a:rPr lang="en-IN" baseline="0" dirty="0" smtClean="0"/>
                        <a:t> 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</a:t>
                      </a:r>
                      <a:r>
                        <a:rPr lang="en-IN" baseline="0" dirty="0" smtClean="0"/>
                        <a:t>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1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 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1394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708073"/>
            <a:ext cx="991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Wants to use city as enumerated for the convenience of the search and filtration operation.</a:t>
            </a:r>
          </a:p>
          <a:p>
            <a:r>
              <a:rPr lang="en-US" dirty="0" smtClean="0"/>
              <a:t>And also wants to implement password storage as hash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675" y="1759528"/>
            <a:ext cx="4516579" cy="2576944"/>
          </a:xfrm>
        </p:spPr>
        <p:txBody>
          <a:bodyPr>
            <a:normAutofit/>
          </a:bodyPr>
          <a:lstStyle/>
          <a:p>
            <a:r>
              <a:rPr lang="en-IN" dirty="0" smtClean="0"/>
              <a:t>Data Dictionary (Student Table)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7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187657"/>
              </p:ext>
            </p:extLst>
          </p:nvPr>
        </p:nvGraphicFramePr>
        <p:xfrm>
          <a:off x="277091" y="221672"/>
          <a:ext cx="1163781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273">
                  <a:extLst>
                    <a:ext uri="{9D8B030D-6E8A-4147-A177-3AD203B41FA5}">
                      <a16:colId xmlns:a16="http://schemas.microsoft.com/office/drawing/2014/main" val="1521254682"/>
                    </a:ext>
                  </a:extLst>
                </a:gridCol>
                <a:gridCol w="3879273">
                  <a:extLst>
                    <a:ext uri="{9D8B030D-6E8A-4147-A177-3AD203B41FA5}">
                      <a16:colId xmlns:a16="http://schemas.microsoft.com/office/drawing/2014/main" val="2215568661"/>
                    </a:ext>
                  </a:extLst>
                </a:gridCol>
                <a:gridCol w="3879273">
                  <a:extLst>
                    <a:ext uri="{9D8B030D-6E8A-4147-A177-3AD203B41FA5}">
                      <a16:colId xmlns:a16="http://schemas.microsoft.com/office/drawing/2014/main" val="101761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Bool(0-Student,1-Calls)(1)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</a:t>
                      </a:r>
                      <a:r>
                        <a:rPr lang="en-IN" baseline="0" dirty="0" smtClean="0"/>
                        <a:t> int 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6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First_Name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Last_Name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Boolean 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8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Decimal 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5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 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0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9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 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8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 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6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 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1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School / College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6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Admission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8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Dictionary (Expense Table)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559511"/>
              </p:ext>
            </p:extLst>
          </p:nvPr>
        </p:nvGraphicFramePr>
        <p:xfrm>
          <a:off x="838200" y="1201738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45747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150750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22594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Expense_Id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</a:t>
                      </a:r>
                      <a:r>
                        <a:rPr lang="en-IN" baseline="0" dirty="0" smtClean="0"/>
                        <a:t> 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0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Team_Id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 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3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Gift_Id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5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0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Text (100)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 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Picture(3)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BLOB (Up</a:t>
                      </a:r>
                      <a:r>
                        <a:rPr lang="en-IN" baseline="0" dirty="0" smtClean="0"/>
                        <a:t> to 10</a:t>
                      </a:r>
                      <a:r>
                        <a:rPr lang="en-IN" dirty="0" smtClean="0"/>
                        <a:t>MB)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3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0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Dictionary (Gift Table)	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760903"/>
              </p:ext>
            </p:extLst>
          </p:nvPr>
        </p:nvGraphicFramePr>
        <p:xfrm>
          <a:off x="796635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031809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937013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8034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r>
                        <a:rPr lang="en-IN" baseline="0" dirty="0" smtClean="0"/>
                        <a:t> Type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11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Gift_Id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</a:t>
                      </a:r>
                      <a:r>
                        <a:rPr lang="en-IN" baseline="0" dirty="0" smtClean="0"/>
                        <a:t>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0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 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</a:t>
                      </a:r>
                      <a:r>
                        <a:rPr lang="en-IN" baseline="0" dirty="0" smtClean="0"/>
                        <a:t> key to employee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2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Broacher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1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7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</a:t>
                      </a:r>
                      <a:r>
                        <a:rPr lang="en-IN" baseline="0" dirty="0" smtClean="0"/>
                        <a:t> 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8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1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Dictionary (School </a:t>
            </a:r>
            <a:r>
              <a:rPr lang="en-IN" dirty="0" smtClean="0"/>
              <a:t>/ </a:t>
            </a:r>
            <a:r>
              <a:rPr lang="en-IN" dirty="0" smtClean="0"/>
              <a:t>C</a:t>
            </a:r>
            <a:r>
              <a:rPr lang="en-IN" dirty="0" smtClean="0"/>
              <a:t>ollage Table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544739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407482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451886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74829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 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5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School_Id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 (3)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</a:t>
                      </a:r>
                      <a:r>
                        <a:rPr lang="en-IN" baseline="0" dirty="0" smtClean="0"/>
                        <a:t>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6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School_Name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93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 (50)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9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9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Contact_Person_Name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 (20)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22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Decimal 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2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Emp_Id (Reference Faculty)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 (12)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 to employee</a:t>
                      </a:r>
                      <a:r>
                        <a:rPr lang="en-IN" baseline="0" dirty="0" smtClean="0"/>
                        <a:t>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63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927</Words>
  <Application>Microsoft Office PowerPoint</Application>
  <PresentationFormat>Widescreen</PresentationFormat>
  <Paragraphs>346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CRM For Admission Database (Data Dictionary) Team id : 54594</vt:lpstr>
      <vt:lpstr>Data Dictionary (Department Table)</vt:lpstr>
      <vt:lpstr>Data Dictionary (Designation Table)</vt:lpstr>
      <vt:lpstr>Data Dictionary (Employee Table)</vt:lpstr>
      <vt:lpstr>Data Dictionary (Student Table)</vt:lpstr>
      <vt:lpstr>PowerPoint Presentation</vt:lpstr>
      <vt:lpstr>Data Dictionary (Expense Table)</vt:lpstr>
      <vt:lpstr>Data Dictionary (Gift Table) </vt:lpstr>
      <vt:lpstr>Data Dictionary (School / Collage Table)</vt:lpstr>
      <vt:lpstr>Data Dictionary (Allocation Table)</vt:lpstr>
      <vt:lpstr>Data Dictionary (Response Table)</vt:lpstr>
      <vt:lpstr>Data Dictionary (Lead Table)</vt:lpstr>
      <vt:lpstr>Data Dictionary (Team Table)</vt:lpstr>
      <vt:lpstr>Data Dictionary (Team Member Table)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Tables (Data Dictionary) Team id : 54594</dc:title>
  <dc:creator>Jay N P</dc:creator>
  <cp:lastModifiedBy>Jay</cp:lastModifiedBy>
  <cp:revision>75</cp:revision>
  <dcterms:created xsi:type="dcterms:W3CDTF">2019-07-28T16:54:34Z</dcterms:created>
  <dcterms:modified xsi:type="dcterms:W3CDTF">2019-09-10T04:40:55Z</dcterms:modified>
</cp:coreProperties>
</file>