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Anaconda3\Scripts\cab_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[cab_1.csv]Sheet1!PivotTable1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733566673708447"/>
          <c:y val="0.10553797472430958"/>
          <c:w val="0.68851467931829369"/>
          <c:h val="0.8074821258209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Sheet1!$A$4:$A$11</c:f>
              <c:strCache>
                <c:ptCount val="7"/>
                <c:pt idx="0">
                  <c:v>Tuesday</c:v>
                </c:pt>
                <c:pt idx="1">
                  <c:v>Sunday</c:v>
                </c:pt>
                <c:pt idx="2">
                  <c:v>Monday</c:v>
                </c:pt>
                <c:pt idx="3">
                  <c:v>Saturday</c:v>
                </c:pt>
                <c:pt idx="4">
                  <c:v>Friday</c:v>
                </c:pt>
                <c:pt idx="5">
                  <c:v>Thursday</c:v>
                </c:pt>
                <c:pt idx="6">
                  <c:v>Wednesday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2020</c:v>
                </c:pt>
                <c:pt idx="1">
                  <c:v>1965</c:v>
                </c:pt>
                <c:pt idx="2">
                  <c:v>1775</c:v>
                </c:pt>
                <c:pt idx="3">
                  <c:v>1095</c:v>
                </c:pt>
                <c:pt idx="4">
                  <c:v>1070</c:v>
                </c:pt>
                <c:pt idx="5">
                  <c:v>395</c:v>
                </c:pt>
                <c:pt idx="6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A99-AC30-D3426A019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938944"/>
        <c:axId val="481936648"/>
      </c:barChart>
      <c:catAx>
        <c:axId val="48193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936648"/>
        <c:crosses val="autoZero"/>
        <c:auto val="1"/>
        <c:lblAlgn val="ctr"/>
        <c:lblOffset val="100"/>
        <c:noMultiLvlLbl val="0"/>
      </c:catAx>
      <c:valAx>
        <c:axId val="481936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93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A962B-D4DF-40AF-9567-20512C8BE2E4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56C9-1941-4AA2-80F2-143F065D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2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Async</a:t>
            </a:r>
            <a:r>
              <a:rPr lang="en-IN" dirty="0"/>
              <a:t> System</a:t>
            </a:r>
          </a:p>
          <a:p>
            <a:r>
              <a:rPr lang="en-IN" dirty="0"/>
              <a:t>No call is evaluated and piped to next actor when future is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E56C9-1941-4AA2-80F2-143F065D0D5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6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stonglobe.com/business/2018/05/01/there-were-nearly-uber-and-lyft-rides-day-boston-streets-last-year/yzOWJ9PdVg8KKQMQSKSF2K/sto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C2CE-659E-43C1-8A86-F981CB9CD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Predictive Modelling For Cab Rides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5AAEF-31FC-4A5D-8AC2-D5840680E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Karan Bari</a:t>
            </a:r>
          </a:p>
          <a:p>
            <a:r>
              <a:rPr lang="en-IN" dirty="0"/>
              <a:t>Ravi Munde</a:t>
            </a:r>
          </a:p>
        </p:txBody>
      </p:sp>
    </p:spTree>
    <p:extLst>
      <p:ext uri="{BB962C8B-B14F-4D97-AF65-F5344CB8AC3E}">
        <p14:creationId xmlns:p14="http://schemas.microsoft.com/office/powerpoint/2010/main" val="185282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39C5-C524-4F25-B04A-A0A7A90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2 :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B4C7-EA44-4048-8AFB-3BFCDF4E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Cab Price records collected : 400k</a:t>
            </a:r>
          </a:p>
          <a:p>
            <a:r>
              <a:rPr lang="en-IN" dirty="0"/>
              <a:t>Total Weather records collected : 4.5k</a:t>
            </a:r>
          </a:p>
          <a:p>
            <a:r>
              <a:rPr lang="en-IN" dirty="0"/>
              <a:t>Identified key features impacting cab prices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8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A980-E3D6-4DDF-87EC-DA8A2942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5E54-2286-4E55-9B00-4640BFC6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189"/>
            <a:ext cx="8596668" cy="3880773"/>
          </a:xfrm>
        </p:spPr>
        <p:txBody>
          <a:bodyPr/>
          <a:lstStyle/>
          <a:p>
            <a:r>
              <a:rPr lang="en-US" dirty="0"/>
              <a:t>Plotting strong linear relationship between prices and distance.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E05B34-E735-4824-9757-10CDDFF5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47911"/>
            <a:ext cx="8920480" cy="37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F71C-4235-4FB8-8DA2-D97E38D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Surge Multiplier per 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B3919D-D8CC-461C-97DE-D02F12B82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15224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134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C53B-02E0-4E59-880C-56489372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rainfall throughout the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A5CBC-0C8D-4C7D-8821-5975CCB0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73" y="3327400"/>
            <a:ext cx="8882449" cy="2646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B1DB0-26DB-4CCD-A95B-15CE5D21464C}"/>
              </a:ext>
            </a:extLst>
          </p:cNvPr>
          <p:cNvSpPr txBox="1"/>
          <p:nvPr/>
        </p:nvSpPr>
        <p:spPr>
          <a:xfrm>
            <a:off x="1127760" y="1991360"/>
            <a:ext cx="678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seen from the analysis Surge prices were observed highest on Tuesdays, and we can conclude from the below graph that Tuesday observed highest rainfall throughout the week.</a:t>
            </a:r>
          </a:p>
        </p:txBody>
      </p:sp>
    </p:spTree>
    <p:extLst>
      <p:ext uri="{BB962C8B-B14F-4D97-AF65-F5344CB8AC3E}">
        <p14:creationId xmlns:p14="http://schemas.microsoft.com/office/powerpoint/2010/main" val="356497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6788-2410-4A8D-ACA7-65EFAE28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Model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C8E8-83C9-488E-BB1A-711A582D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4026" cy="3880773"/>
          </a:xfrm>
        </p:spPr>
        <p:txBody>
          <a:bodyPr/>
          <a:lstStyle/>
          <a:p>
            <a:r>
              <a:rPr lang="en-US" dirty="0"/>
              <a:t>For Regression, we selected Distance, rain, </a:t>
            </a:r>
            <a:r>
              <a:rPr lang="en-US" dirty="0" err="1"/>
              <a:t>hour_of_the_day</a:t>
            </a:r>
            <a:r>
              <a:rPr lang="en-US" dirty="0"/>
              <a:t>, Location, </a:t>
            </a:r>
            <a:r>
              <a:rPr lang="en-US" dirty="0" err="1"/>
              <a:t>Day_of_the_week</a:t>
            </a:r>
            <a:r>
              <a:rPr lang="en-US" dirty="0"/>
              <a:t>, temp.</a:t>
            </a:r>
          </a:p>
          <a:p>
            <a:r>
              <a:rPr lang="en-US" dirty="0"/>
              <a:t>By using these features we achieved R squared of 0.62 and RMSE 1.13</a:t>
            </a:r>
          </a:p>
          <a:p>
            <a:r>
              <a:rPr lang="en-US" dirty="0"/>
              <a:t>By using Random Forest Regressor we achieved 92.79% (targeted 75%)  accuracy</a:t>
            </a:r>
          </a:p>
          <a:p>
            <a:r>
              <a:rPr lang="en-US" dirty="0"/>
              <a:t>Feature Importance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11C4B-5DF1-44E7-8B7F-42EE679A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4" y="4100975"/>
            <a:ext cx="5437505" cy="2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1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0596-5196-4E9F-81AF-B741DB60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Surge Multipliers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C5A8-8A82-4902-857B-0D82F261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Random Forest classifier, predicted the surge multiplier with accuracy of 77%.</a:t>
            </a:r>
          </a:p>
          <a:p>
            <a:r>
              <a:rPr lang="en-US" dirty="0"/>
              <a:t>Precision: 98%</a:t>
            </a:r>
          </a:p>
          <a:p>
            <a:r>
              <a:rPr lang="en-US" dirty="0"/>
              <a:t>Recall: 77%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362B7-3D47-4628-AE8A-8CACA341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3857625"/>
            <a:ext cx="4985385" cy="18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DB17-5EA7-48BA-9A63-F8207553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1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95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7770-8103-42C8-B1FD-C1130C4B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D786-B45C-45A1-B69B-3B162157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Boston has on of the highest cab ride frequency in the country</a:t>
            </a:r>
            <a:r>
              <a:rPr lang="en-IN" baseline="30000" dirty="0">
                <a:hlinkClick r:id="rId2"/>
              </a:rPr>
              <a:t>[1]</a:t>
            </a:r>
            <a:r>
              <a:rPr lang="en-IN" baseline="30000" dirty="0"/>
              <a:t> </a:t>
            </a:r>
            <a:endParaRPr lang="en-IN" dirty="0"/>
          </a:p>
          <a:p>
            <a:r>
              <a:rPr lang="en-IN" dirty="0"/>
              <a:t>Cab prices vary depending on various conditions like weather and time</a:t>
            </a:r>
          </a:p>
          <a:p>
            <a:r>
              <a:rPr lang="en-IN" baseline="30000" dirty="0"/>
              <a:t> </a:t>
            </a:r>
            <a:r>
              <a:rPr lang="en-IN" dirty="0"/>
              <a:t>Our aim was to build a framework to analyse this price fluctuation and predict the price given the set of features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aseline="30000" dirty="0"/>
          </a:p>
          <a:p>
            <a:endParaRPr lang="en-IN" baseline="30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75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1D24-4182-468D-9FB2-B601ED18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DB63-E36D-4705-864F-317486C4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/>
              <a:t>Phase 1:</a:t>
            </a:r>
            <a:r>
              <a:rPr lang="en-IN" sz="3200" dirty="0"/>
              <a:t> Data Collection</a:t>
            </a:r>
          </a:p>
          <a:p>
            <a:r>
              <a:rPr lang="en-IN" sz="3200" b="1" dirty="0"/>
              <a:t>Phase 2:</a:t>
            </a:r>
            <a:r>
              <a:rPr lang="en-IN" sz="3200" dirty="0"/>
              <a:t> Data Exploration</a:t>
            </a:r>
          </a:p>
          <a:p>
            <a:r>
              <a:rPr lang="en-IN" sz="3200" b="1" dirty="0"/>
              <a:t>Phase 3:</a:t>
            </a:r>
            <a:r>
              <a:rPr lang="en-IN" sz="3200" dirty="0"/>
              <a:t> Modelling &amp;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26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884A-DA9B-4573-95B4-50F68BB5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1: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05AD-64BD-41A4-AF11-4A844585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Libraries used:</a:t>
            </a:r>
            <a:endParaRPr lang="en-IN" dirty="0"/>
          </a:p>
          <a:p>
            <a:r>
              <a:rPr lang="en-IN" dirty="0"/>
              <a:t>Uber API</a:t>
            </a:r>
          </a:p>
          <a:p>
            <a:pPr marL="0" indent="0">
              <a:buNone/>
            </a:pPr>
            <a:r>
              <a:rPr lang="en-IN" dirty="0"/>
              <a:t>	Official Java SDK used in Scala</a:t>
            </a:r>
          </a:p>
          <a:p>
            <a:r>
              <a:rPr lang="en-IN" dirty="0"/>
              <a:t>Lyft API</a:t>
            </a:r>
          </a:p>
          <a:p>
            <a:pPr marL="0" indent="0">
              <a:buNone/>
            </a:pPr>
            <a:r>
              <a:rPr lang="en-IN" dirty="0"/>
              <a:t>	Official Android SDK used in Scala</a:t>
            </a:r>
          </a:p>
          <a:p>
            <a:r>
              <a:rPr lang="en-IN" dirty="0"/>
              <a:t>Weather API(</a:t>
            </a:r>
            <a:r>
              <a:rPr lang="en-IN" dirty="0" err="1"/>
              <a:t>Darksky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scala</a:t>
            </a:r>
            <a:r>
              <a:rPr lang="en-IN" dirty="0"/>
              <a:t>-weather library from </a:t>
            </a:r>
            <a:r>
              <a:rPr lang="en-IN" dirty="0" err="1"/>
              <a:t>Snowplow</a:t>
            </a:r>
            <a:endParaRPr lang="en-IN" dirty="0"/>
          </a:p>
          <a:p>
            <a:r>
              <a:rPr lang="en-IN" dirty="0" err="1"/>
              <a:t>DyanmoDB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Scanamo</a:t>
            </a:r>
            <a:r>
              <a:rPr lang="en-IN" dirty="0"/>
              <a:t> library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90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3109-EED8-4513-943A-D293AB7A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D830-19E5-466A-BB1A-5CFBCEFE2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IN" dirty="0"/>
              <a:t>Uber Data Query </a:t>
            </a:r>
          </a:p>
          <a:p>
            <a:r>
              <a:rPr lang="en-IN" dirty="0"/>
              <a:t>Lyft Data Query</a:t>
            </a:r>
          </a:p>
          <a:p>
            <a:r>
              <a:rPr lang="en-IN" dirty="0"/>
              <a:t>Weather Data Query</a:t>
            </a:r>
          </a:p>
          <a:p>
            <a:r>
              <a:rPr lang="en-IN" dirty="0"/>
              <a:t>Push Data to DynamoDB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2" descr="Image result for darksky logo">
            <a:extLst>
              <a:ext uri="{FF2B5EF4-FFF2-40B4-BE49-F238E27FC236}">
                <a16:creationId xmlns:a16="http://schemas.microsoft.com/office/drawing/2014/main" id="{870376D9-835E-42C9-97F4-2A4C2BFB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13" y="3942873"/>
            <a:ext cx="984728" cy="9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ngratulations To Valeria C - Lyft Logo Png (800x567)">
            <a:extLst>
              <a:ext uri="{FF2B5EF4-FFF2-40B4-BE49-F238E27FC236}">
                <a16:creationId xmlns:a16="http://schemas.microsoft.com/office/drawing/2014/main" id="{AEADB363-8353-423C-A5DD-5BCC38B8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53" y="2060631"/>
            <a:ext cx="671963" cy="4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75997-ABAD-4A8A-B481-D51ACD73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638" y="2992566"/>
            <a:ext cx="693478" cy="6579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4DE947-DB88-4496-BB78-97E2F48DAE8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393116" y="2298758"/>
            <a:ext cx="2024460" cy="10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941A8-8114-45B3-BE18-1B1AE407CF6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393116" y="3321563"/>
            <a:ext cx="2024460" cy="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8B4504-3B89-46FB-8CB2-8580CEE6520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5538741" y="3328288"/>
            <a:ext cx="1878835" cy="11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dynamodb icon">
            <a:extLst>
              <a:ext uri="{FF2B5EF4-FFF2-40B4-BE49-F238E27FC236}">
                <a16:creationId xmlns:a16="http://schemas.microsoft.com/office/drawing/2014/main" id="{24102631-1D36-43AB-8D59-C4092748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76" y="2891864"/>
            <a:ext cx="1745696" cy="87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0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8CC-902C-4E57-A0D9-8E7F58FD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Actors</a:t>
            </a:r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4B4CDC53-9A63-440B-8D4B-634865CDA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982" y="2039881"/>
            <a:ext cx="914400" cy="914400"/>
          </a:xfrm>
        </p:spPr>
      </p:pic>
      <p:pic>
        <p:nvPicPr>
          <p:cNvPr id="12" name="Content Placeholder 4" descr="Man">
            <a:extLst>
              <a:ext uri="{FF2B5EF4-FFF2-40B4-BE49-F238E27FC236}">
                <a16:creationId xmlns:a16="http://schemas.microsoft.com/office/drawing/2014/main" id="{77B61D3A-C121-42B7-BE28-CBD82D88F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7815" y="3433094"/>
            <a:ext cx="914400" cy="914400"/>
          </a:xfrm>
          <a:prstGeom prst="rect">
            <a:avLst/>
          </a:prstGeom>
        </p:spPr>
      </p:pic>
      <p:pic>
        <p:nvPicPr>
          <p:cNvPr id="13" name="Content Placeholder 4" descr="Man">
            <a:extLst>
              <a:ext uri="{FF2B5EF4-FFF2-40B4-BE49-F238E27FC236}">
                <a16:creationId xmlns:a16="http://schemas.microsoft.com/office/drawing/2014/main" id="{F9A0E0BE-B2CC-4958-B8B8-D3CFCF45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982" y="464415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C656A3-1783-459F-9893-0853F354BDCD}"/>
              </a:ext>
            </a:extLst>
          </p:cNvPr>
          <p:cNvSpPr txBox="1"/>
          <p:nvPr/>
        </p:nvSpPr>
        <p:spPr>
          <a:xfrm>
            <a:off x="903577" y="2954281"/>
            <a:ext cx="20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 Price Actor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62602-1C7D-4C94-82CB-BF4048555A99}"/>
              </a:ext>
            </a:extLst>
          </p:cNvPr>
          <p:cNvSpPr txBox="1"/>
          <p:nvPr/>
        </p:nvSpPr>
        <p:spPr>
          <a:xfrm>
            <a:off x="903577" y="5558557"/>
            <a:ext cx="20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Weather 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AB618-F769-4F3A-911A-06C864D49686}"/>
              </a:ext>
            </a:extLst>
          </p:cNvPr>
          <p:cNvSpPr txBox="1"/>
          <p:nvPr/>
        </p:nvSpPr>
        <p:spPr>
          <a:xfrm>
            <a:off x="4487815" y="43659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Master</a:t>
            </a:r>
          </a:p>
        </p:txBody>
      </p:sp>
      <p:pic>
        <p:nvPicPr>
          <p:cNvPr id="17" name="Content Placeholder 4" descr="Man">
            <a:extLst>
              <a:ext uri="{FF2B5EF4-FFF2-40B4-BE49-F238E27FC236}">
                <a16:creationId xmlns:a16="http://schemas.microsoft.com/office/drawing/2014/main" id="{75CD1321-B94B-42B8-814C-3E2118C9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7913" y="345151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CBB896-9998-4D39-925A-E1BFF11F7C93}"/>
              </a:ext>
            </a:extLst>
          </p:cNvPr>
          <p:cNvSpPr txBox="1"/>
          <p:nvPr/>
        </p:nvSpPr>
        <p:spPr>
          <a:xfrm>
            <a:off x="6080288" y="4347494"/>
            <a:ext cx="278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DynamoDB Actor</a:t>
            </a:r>
          </a:p>
        </p:txBody>
      </p:sp>
      <p:pic>
        <p:nvPicPr>
          <p:cNvPr id="19" name="Picture 2" descr="Congratulations To Valeria C - Lyft Logo Png (800x567)">
            <a:extLst>
              <a:ext uri="{FF2B5EF4-FFF2-40B4-BE49-F238E27FC236}">
                <a16:creationId xmlns:a16="http://schemas.microsoft.com/office/drawing/2014/main" id="{E73651CE-F4BE-4BB8-AA94-EDD9B86C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54" y="1237229"/>
            <a:ext cx="565559" cy="40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FD8ED0-9857-4BE2-9F50-C6C22F0FC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655" y="1863695"/>
            <a:ext cx="565559" cy="536620"/>
          </a:xfrm>
          <a:prstGeom prst="rect">
            <a:avLst/>
          </a:prstGeom>
        </p:spPr>
      </p:pic>
      <p:pic>
        <p:nvPicPr>
          <p:cNvPr id="21" name="Picture 2" descr="Image result for darksky logo">
            <a:extLst>
              <a:ext uri="{FF2B5EF4-FFF2-40B4-BE49-F238E27FC236}">
                <a16:creationId xmlns:a16="http://schemas.microsoft.com/office/drawing/2014/main" id="{618DEE83-3321-4C83-88DA-E0F5F6C6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42" y="6095212"/>
            <a:ext cx="634039" cy="63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268A80-DF1B-488D-ADAA-448733F91F01}"/>
              </a:ext>
            </a:extLst>
          </p:cNvPr>
          <p:cNvCxnSpPr>
            <a:cxnSpLocks/>
            <a:stCxn id="19" idx="1"/>
            <a:endCxn id="5" idx="3"/>
          </p:cNvCxnSpPr>
          <p:nvPr/>
        </p:nvCxnSpPr>
        <p:spPr>
          <a:xfrm flipH="1">
            <a:off x="2225382" y="1437649"/>
            <a:ext cx="1193272" cy="105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F093A0-0624-4617-88DB-D0312218A4A1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flipH="1">
            <a:off x="2225382" y="2132005"/>
            <a:ext cx="1193273" cy="36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296087-BBCA-435B-8217-4ABCD62CF2E8}"/>
              </a:ext>
            </a:extLst>
          </p:cNvPr>
          <p:cNvCxnSpPr>
            <a:cxnSpLocks/>
            <a:stCxn id="21" idx="1"/>
            <a:endCxn id="15" idx="2"/>
          </p:cNvCxnSpPr>
          <p:nvPr/>
        </p:nvCxnSpPr>
        <p:spPr>
          <a:xfrm flipH="1" flipV="1">
            <a:off x="1946496" y="5927889"/>
            <a:ext cx="1249046" cy="48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1D445-C2CC-4CF6-9423-938F001E1675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402215" y="3890294"/>
            <a:ext cx="1155698" cy="1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631CCD-8EFB-4861-9D84-31B81C78DBD0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 flipV="1">
            <a:off x="7472313" y="3893328"/>
            <a:ext cx="1072343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Image result for dynamodb icon">
            <a:extLst>
              <a:ext uri="{FF2B5EF4-FFF2-40B4-BE49-F238E27FC236}">
                <a16:creationId xmlns:a16="http://schemas.microsoft.com/office/drawing/2014/main" id="{9AE60313-1710-4B16-B702-3A02A4E4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656" y="3584389"/>
            <a:ext cx="1235756" cy="61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Arrow: Right 69">
            <a:extLst>
              <a:ext uri="{FF2B5EF4-FFF2-40B4-BE49-F238E27FC236}">
                <a16:creationId xmlns:a16="http://schemas.microsoft.com/office/drawing/2014/main" id="{89D35B6F-42DC-4467-8941-234CD038A359}"/>
              </a:ext>
            </a:extLst>
          </p:cNvPr>
          <p:cNvSpPr/>
          <p:nvPr/>
        </p:nvSpPr>
        <p:spPr>
          <a:xfrm rot="11981027">
            <a:off x="2798779" y="3519608"/>
            <a:ext cx="1427562" cy="29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5400D67C-2BE8-4E9E-A9EB-BFAC6E19FABC}"/>
              </a:ext>
            </a:extLst>
          </p:cNvPr>
          <p:cNvSpPr/>
          <p:nvPr/>
        </p:nvSpPr>
        <p:spPr>
          <a:xfrm rot="8911501">
            <a:off x="2834731" y="4437127"/>
            <a:ext cx="1427562" cy="296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48835E3-C81B-44CC-AE21-1E2EAAE05972}"/>
              </a:ext>
            </a:extLst>
          </p:cNvPr>
          <p:cNvSpPr/>
          <p:nvPr/>
        </p:nvSpPr>
        <p:spPr>
          <a:xfrm rot="19672124">
            <a:off x="3028377" y="4649742"/>
            <a:ext cx="1427562" cy="296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2F516E04-E418-4230-86BF-5433D586E9AB}"/>
              </a:ext>
            </a:extLst>
          </p:cNvPr>
          <p:cNvSpPr/>
          <p:nvPr/>
        </p:nvSpPr>
        <p:spPr>
          <a:xfrm rot="1168773">
            <a:off x="3018137" y="3280172"/>
            <a:ext cx="1427562" cy="29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EBD706C-6A84-48F2-8D0D-DBB0B9EC1E10}"/>
              </a:ext>
            </a:extLst>
          </p:cNvPr>
          <p:cNvSpPr/>
          <p:nvPr/>
        </p:nvSpPr>
        <p:spPr>
          <a:xfrm>
            <a:off x="5402215" y="3779120"/>
            <a:ext cx="1228664" cy="259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619BFF1A-17F7-43D6-A5F4-87F486ABA039}"/>
              </a:ext>
            </a:extLst>
          </p:cNvPr>
          <p:cNvSpPr/>
          <p:nvPr/>
        </p:nvSpPr>
        <p:spPr>
          <a:xfrm>
            <a:off x="5915139" y="917764"/>
            <a:ext cx="853306" cy="194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3E9CD3-A862-4509-A0BD-1F790F44A779}"/>
              </a:ext>
            </a:extLst>
          </p:cNvPr>
          <p:cNvCxnSpPr>
            <a:cxnSpLocks/>
          </p:cNvCxnSpPr>
          <p:nvPr/>
        </p:nvCxnSpPr>
        <p:spPr>
          <a:xfrm flipV="1">
            <a:off x="5936595" y="1343474"/>
            <a:ext cx="81039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885B5D-3CBA-40E3-A2A7-F217DDE08E02}"/>
              </a:ext>
            </a:extLst>
          </p:cNvPr>
          <p:cNvSpPr txBox="1"/>
          <p:nvPr/>
        </p:nvSpPr>
        <p:spPr>
          <a:xfrm>
            <a:off x="6965565" y="830398"/>
            <a:ext cx="175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Internal System Pipe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5C1709-D3F6-4672-8350-9B42C52749CE}"/>
              </a:ext>
            </a:extLst>
          </p:cNvPr>
          <p:cNvSpPr txBox="1"/>
          <p:nvPr/>
        </p:nvSpPr>
        <p:spPr>
          <a:xfrm>
            <a:off x="6965565" y="1171842"/>
            <a:ext cx="175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External System </a:t>
            </a:r>
          </a:p>
        </p:txBody>
      </p:sp>
    </p:spTree>
    <p:extLst>
      <p:ext uri="{BB962C8B-B14F-4D97-AF65-F5344CB8AC3E}">
        <p14:creationId xmlns:p14="http://schemas.microsoft.com/office/powerpoint/2010/main" val="15218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9C78-8FAA-42E3-B798-8448ABD1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/>
              <a:t>Cab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F5BE-76A1-494C-B25E-058C8525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IN" dirty="0"/>
              <a:t>We selected 12 busiest neighbourhoods to get prices</a:t>
            </a:r>
          </a:p>
          <a:p>
            <a:r>
              <a:rPr lang="en-IN" dirty="0"/>
              <a:t>Random pairing of source and destination; to &amp; from</a:t>
            </a:r>
          </a:p>
          <a:p>
            <a:r>
              <a:rPr lang="en-IN" dirty="0"/>
              <a:t>Both the Lyft and Uber APIs are queried every 5 minutes</a:t>
            </a:r>
          </a:p>
          <a:p>
            <a:r>
              <a:rPr lang="en-IN" dirty="0"/>
              <a:t>Each call results in 156 </a:t>
            </a:r>
            <a:r>
              <a:rPr lang="en-IN" dirty="0" err="1"/>
              <a:t>CabPrice</a:t>
            </a:r>
            <a:r>
              <a:rPr lang="en-IN" dirty="0"/>
              <a:t> records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9B9EF-A1A4-4DA5-8E2B-0C7DD33F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555" y="2139775"/>
            <a:ext cx="2704445" cy="257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ADAB0-BA64-4F1C-B65D-ED2DCD949CA3}"/>
              </a:ext>
            </a:extLst>
          </p:cNvPr>
          <p:cNvSpPr txBox="1"/>
          <p:nvPr/>
        </p:nvSpPr>
        <p:spPr>
          <a:xfrm>
            <a:off x="7275527" y="4794525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Uber rides heat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A3F4E-2627-4DC3-8D20-AF6C09D6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46" y="4063830"/>
            <a:ext cx="3457575" cy="17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4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5E29-0205-4DD6-9CA4-A431E8A8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3490-44AC-49A7-8A2C-6AE4E2AD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current weather for all 12 locations</a:t>
            </a:r>
          </a:p>
          <a:p>
            <a:r>
              <a:rPr lang="en-IN" dirty="0" err="1"/>
              <a:t>DarkSky</a:t>
            </a:r>
            <a:r>
              <a:rPr lang="en-IN" dirty="0"/>
              <a:t> API queried every hour</a:t>
            </a:r>
          </a:p>
          <a:p>
            <a:r>
              <a:rPr lang="en-IN" dirty="0"/>
              <a:t>Each call results in 12 Weather records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81199-B2BC-462B-B8F5-86CE7E5E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86" y="3952047"/>
            <a:ext cx="3425914" cy="20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2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44B-57F2-4FBD-8B6F-C017E994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/>
              <a:t>Key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34E6-133D-4ED0-A386-C60DB7BD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IN" dirty="0"/>
              <a:t>Project build using Maven</a:t>
            </a:r>
          </a:p>
          <a:p>
            <a:r>
              <a:rPr lang="en-IN" dirty="0"/>
              <a:t>Logging with SL4J</a:t>
            </a:r>
          </a:p>
          <a:p>
            <a:r>
              <a:rPr lang="en-IN" dirty="0" err="1"/>
              <a:t>Akka</a:t>
            </a:r>
            <a:r>
              <a:rPr lang="en-IN" dirty="0"/>
              <a:t> actor with pipes for non-blocking calls</a:t>
            </a:r>
          </a:p>
          <a:p>
            <a:r>
              <a:rPr lang="en-IN" dirty="0"/>
              <a:t>Build deployed on AWS EC2 as a service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75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383</Words>
  <Application>Microsoft Office PowerPoint</Application>
  <PresentationFormat>Widescreen</PresentationFormat>
  <Paragraphs>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Predictive Modelling For Cab Rides</vt:lpstr>
      <vt:lpstr>Introduction</vt:lpstr>
      <vt:lpstr>Phases</vt:lpstr>
      <vt:lpstr>Phase 1: Data Collection</vt:lpstr>
      <vt:lpstr>Use Cases</vt:lpstr>
      <vt:lpstr>Actors</vt:lpstr>
      <vt:lpstr>Cab Data</vt:lpstr>
      <vt:lpstr>Weather Data</vt:lpstr>
      <vt:lpstr>Key Highlights</vt:lpstr>
      <vt:lpstr>Phase 2 : Data Exploration</vt:lpstr>
      <vt:lpstr>Price vs Distance</vt:lpstr>
      <vt:lpstr>Surge Multiplier per day</vt:lpstr>
      <vt:lpstr>Average rainfall throughout the week</vt:lpstr>
      <vt:lpstr>Phase 3: Model and Evaluation</vt:lpstr>
      <vt:lpstr>Predicting Surge Multipliers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Modelling For Cab Rides</dc:title>
  <dc:creator>Ravi Munde</dc:creator>
  <cp:lastModifiedBy>karan</cp:lastModifiedBy>
  <cp:revision>41</cp:revision>
  <dcterms:created xsi:type="dcterms:W3CDTF">2018-12-14T19:30:56Z</dcterms:created>
  <dcterms:modified xsi:type="dcterms:W3CDTF">2018-12-14T22:05:27Z</dcterms:modified>
</cp:coreProperties>
</file>