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312" r:id="rId3"/>
    <p:sldId id="413" r:id="rId4"/>
    <p:sldId id="414" r:id="rId5"/>
    <p:sldId id="415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35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9044"/>
    <a:srgbClr val="4CB050"/>
    <a:srgbClr val="00883E"/>
    <a:srgbClr val="258800"/>
    <a:srgbClr val="757575"/>
    <a:srgbClr val="005741"/>
    <a:srgbClr val="A5CE4E"/>
    <a:srgbClr val="00B14F"/>
    <a:srgbClr val="025164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0941" autoAdjust="0"/>
  </p:normalViewPr>
  <p:slideViewPr>
    <p:cSldViewPr snapToGrid="0" snapToObjects="1">
      <p:cViewPr varScale="1">
        <p:scale>
          <a:sx n="67" d="100"/>
          <a:sy n="67" d="100"/>
        </p:scale>
        <p:origin x="8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72" d="100"/>
          <a:sy n="172" d="100"/>
        </p:scale>
        <p:origin x="534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F198D-3DED-6D47-9293-9A178951D838}" type="datetimeFigureOut">
              <a:rPr lang="en-US" smtClean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74E6-CF67-1E44-8AB2-415BA9CC7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20B5C-72A1-0B47-B49D-5929D65F4AE8}" type="datetimeFigureOut">
              <a:rPr lang="en-US" smtClean="0"/>
              <a:t>10/16/2017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7E6FA-7A25-6549-8900-24F692D0C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6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7E6FA-7A25-6549-8900-24F692D0CF5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51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7E6FA-7A25-6549-8900-24F692D0CF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7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7E6FA-7A25-6549-8900-24F692D0CF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3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7E6FA-7A25-6549-8900-24F692D0CF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29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7E6FA-7A25-6549-8900-24F692D0CF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22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7E6FA-7A25-6549-8900-24F692D0CF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57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7E6FA-7A25-6549-8900-24F692D0CF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92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7E6FA-7A25-6549-8900-24F692D0CF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6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7E6FA-7A25-6549-8900-24F692D0CF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56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98104"/>
            <a:ext cx="9144000" cy="1078189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68369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>
                <a:latin typeface="Gill Sans MT" pitchFamily="34" charset="0"/>
                <a:ea typeface="MS PGothic" pitchFamily="34" charset="-128"/>
              </a:rPr>
              <a:t>© 2016 Impetus Technologies - Confidential</a:t>
            </a:r>
            <a:endParaRPr lang="en-US" dirty="0">
              <a:latin typeface="Gill Sans MT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257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5846"/>
            <a:ext cx="10515600" cy="80433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365"/>
            <a:ext cx="10515600" cy="4255861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E5A52-6E81-BB47-8B57-0FFC1E444A11}" type="datetimeFigureOut">
              <a:rPr lang="en-US" smtClean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63661"/>
          </a:xfrm>
          <a:prstGeom prst="rect">
            <a:avLst/>
          </a:prstGeom>
          <a:gradFill flip="none" rotWithShape="1">
            <a:gsLst>
              <a:gs pos="0">
                <a:srgbClr val="00883E"/>
              </a:gs>
              <a:gs pos="50000">
                <a:srgbClr val="1A8885"/>
              </a:gs>
              <a:gs pos="100000">
                <a:srgbClr val="1C4B7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437861"/>
            <a:ext cx="1051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7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4817"/>
            <a:ext cx="10515600" cy="111691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7871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E5A52-6E81-BB47-8B57-0FFC1E444A11}" type="datetimeFigureOut">
              <a:rPr lang="en-US" smtClean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EBB6DE-A1B8-C544-8181-043849E9B43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3869635"/>
            <a:ext cx="1051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33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E5A52-6E81-BB47-8B57-0FFC1E444A11}" type="datetimeFigureOut">
              <a:rPr lang="en-US" smtClean="0"/>
              <a:t>10/16/2017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EBB6DE-A1B8-C544-8181-043849E9B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8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568C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 Regular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67"/>
          <a:stretch/>
        </p:blipFill>
        <p:spPr bwMode="auto">
          <a:xfrm>
            <a:off x="9144001" y="6096001"/>
            <a:ext cx="2738967" cy="380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/>
          </p:cNvSpPr>
          <p:nvPr userDrawn="1"/>
        </p:nvSpPr>
        <p:spPr bwMode="auto">
          <a:xfrm>
            <a:off x="5716622" y="6478387"/>
            <a:ext cx="56906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dirty="0" smtClean="0">
                <a:solidFill>
                  <a:srgbClr val="7F7F7F"/>
                </a:solidFill>
                <a:ea typeface="MS PGothic" panose="020B0600070205080204" pitchFamily="34" charset="-128"/>
              </a:rPr>
              <a:t>Confidential</a:t>
            </a:r>
            <a:endParaRPr lang="en-US" altLang="en-US" sz="900" dirty="0">
              <a:solidFill>
                <a:srgbClr val="7F7F7F"/>
              </a:solidFill>
              <a:ea typeface="MS PGothic" panose="020B0600070205080204" pitchFamily="34" charset="-128"/>
            </a:endParaRPr>
          </a:p>
        </p:txBody>
      </p:sp>
      <p:sp>
        <p:nvSpPr>
          <p:cNvPr id="5" name="Rectangle 3"/>
          <p:cNvSpPr>
            <a:spLocks/>
          </p:cNvSpPr>
          <p:nvPr userDrawn="1"/>
        </p:nvSpPr>
        <p:spPr bwMode="auto">
          <a:xfrm>
            <a:off x="914400" y="6476808"/>
            <a:ext cx="140262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dirty="0">
                <a:solidFill>
                  <a:srgbClr val="7F7F7F"/>
                </a:solidFill>
                <a:ea typeface="MS PGothic" panose="020B0600070205080204" pitchFamily="34" charset="-128"/>
              </a:rPr>
              <a:t>© </a:t>
            </a:r>
            <a:r>
              <a:rPr lang="en-US" altLang="en-US" sz="900" dirty="0" smtClean="0">
                <a:solidFill>
                  <a:srgbClr val="7F7F7F"/>
                </a:solidFill>
                <a:ea typeface="MS PGothic" panose="020B0600070205080204" pitchFamily="34" charset="-128"/>
              </a:rPr>
              <a:t>2017 </a:t>
            </a:r>
            <a:r>
              <a:rPr lang="en-US" altLang="en-US" sz="900" dirty="0">
                <a:solidFill>
                  <a:srgbClr val="7F7F7F"/>
                </a:solidFill>
                <a:ea typeface="MS PGothic" panose="020B0600070205080204" pitchFamily="34" charset="-128"/>
              </a:rPr>
              <a:t>Impetus Technologies</a:t>
            </a:r>
          </a:p>
        </p:txBody>
      </p:sp>
    </p:spTree>
    <p:extLst>
      <p:ext uri="{BB962C8B-B14F-4D97-AF65-F5344CB8AC3E}">
        <p14:creationId xmlns:p14="http://schemas.microsoft.com/office/powerpoint/2010/main" val="33361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3"/>
          <p:cNvCxnSpPr>
            <a:cxnSpLocks noChangeShapeType="1"/>
          </p:cNvCxnSpPr>
          <p:nvPr userDrawn="1"/>
        </p:nvCxnSpPr>
        <p:spPr bwMode="auto">
          <a:xfrm>
            <a:off x="1190625" y="3482578"/>
            <a:ext cx="9810750" cy="17859"/>
          </a:xfrm>
          <a:prstGeom prst="line">
            <a:avLst/>
          </a:prstGeom>
          <a:noFill/>
          <a:ln w="25400">
            <a:solidFill>
              <a:srgbClr val="2C7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3639965"/>
            <a:ext cx="3647778" cy="7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626" y="1071563"/>
            <a:ext cx="9810751" cy="2321719"/>
          </a:xfrm>
          <a:prstGeom prst="rect">
            <a:avLst/>
          </a:prstGeom>
        </p:spPr>
        <p:txBody>
          <a:bodyPr lIns="50790" tIns="50790" rIns="50790" bIns="50790" anchor="b" anchorCtr="0"/>
          <a:lstStyle>
            <a:lvl1pPr>
              <a:defRPr>
                <a:solidFill>
                  <a:srgbClr val="2B2C2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xfrm rot="5400000">
            <a:off x="282587" y="6387146"/>
            <a:ext cx="26231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8384A57-D3D3-4398-BF13-794ABE46034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711235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3661"/>
          </a:xfrm>
          <a:prstGeom prst="rect">
            <a:avLst/>
          </a:prstGeom>
          <a:gradFill flip="none" rotWithShape="1">
            <a:gsLst>
              <a:gs pos="0">
                <a:srgbClr val="00883E"/>
              </a:gs>
              <a:gs pos="50000">
                <a:srgbClr val="1A8885"/>
              </a:gs>
              <a:gs pos="100000">
                <a:srgbClr val="1C4B7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385175"/>
            <a:ext cx="1371600" cy="22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6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6" r:id="rId5"/>
    <p:sldLayoutId id="214748365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>
              <a:lumMod val="90000"/>
              <a:lumOff val="10000"/>
            </a:schemeClr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tx1">
              <a:lumMod val="90000"/>
              <a:lumOff val="10000"/>
            </a:schemeClr>
          </a:solidFill>
          <a:latin typeface="Source Sans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Source Sans Pro" panose="020B05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Source Sans Pro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>
              <a:lumMod val="90000"/>
              <a:lumOff val="10000"/>
            </a:schemeClr>
          </a:solidFill>
          <a:latin typeface="Source Sans Pro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>
              <a:lumMod val="90000"/>
              <a:lumOff val="10000"/>
            </a:schemeClr>
          </a:solidFill>
          <a:latin typeface="Source Sans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2568369"/>
            <a:ext cx="9144000" cy="1655762"/>
          </a:xfrm>
        </p:spPr>
        <p:txBody>
          <a:bodyPr/>
          <a:lstStyle/>
          <a:p>
            <a:r>
              <a:rPr lang="en-IN" dirty="0" smtClean="0"/>
              <a:t>16</a:t>
            </a:r>
            <a:r>
              <a:rPr lang="en-IN" baseline="30000" dirty="0" smtClean="0"/>
              <a:t>th</a:t>
            </a:r>
            <a:r>
              <a:rPr lang="en-IN" dirty="0" smtClean="0"/>
              <a:t> Oct’17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38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96008" y="1628775"/>
            <a:ext cx="10515600" cy="4610660"/>
          </a:xfrm>
        </p:spPr>
        <p:txBody>
          <a:bodyPr>
            <a:noAutofit/>
          </a:bodyPr>
          <a:lstStyle/>
          <a:p>
            <a:r>
              <a:rPr lang="en-IN" dirty="0"/>
              <a:t>The </a:t>
            </a:r>
            <a:r>
              <a:rPr lang="en-IN" b="1" dirty="0" err="1"/>
              <a:t>destructuring</a:t>
            </a:r>
            <a:r>
              <a:rPr lang="en-IN" b="1" dirty="0"/>
              <a:t> assignment</a:t>
            </a:r>
            <a:r>
              <a:rPr lang="en-IN" dirty="0"/>
              <a:t> syntax is a JavaScript expression that makes it possible to unpack values from arrays, or properties from objects, into distinct variables</a:t>
            </a:r>
            <a:r>
              <a:rPr lang="en-IN" dirty="0" smtClean="0"/>
              <a:t>.</a:t>
            </a:r>
            <a:endParaRPr lang="en-IN" dirty="0"/>
          </a:p>
          <a:p>
            <a:r>
              <a:rPr lang="es-ES" dirty="0" err="1"/>
              <a:t>var</a:t>
            </a:r>
            <a:r>
              <a:rPr lang="es-ES" dirty="0"/>
              <a:t> x = [1, 2, 3, 4, 5];</a:t>
            </a:r>
          </a:p>
          <a:p>
            <a:r>
              <a:rPr lang="es-ES" dirty="0" err="1"/>
              <a:t>var</a:t>
            </a:r>
            <a:r>
              <a:rPr lang="es-ES" dirty="0"/>
              <a:t> [y, z] = x;</a:t>
            </a:r>
          </a:p>
          <a:p>
            <a:r>
              <a:rPr lang="es-ES" dirty="0"/>
              <a:t>console.log(y); // 1</a:t>
            </a:r>
          </a:p>
          <a:p>
            <a:r>
              <a:rPr lang="es-ES" dirty="0" smtClean="0"/>
              <a:t>----------------------------------------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/>
              <a:t>a, b</a:t>
            </a:r>
            <a:r>
              <a:rPr lang="en-IN" dirty="0" smtClean="0"/>
              <a:t>;</a:t>
            </a:r>
            <a:endParaRPr lang="en-IN" dirty="0"/>
          </a:p>
          <a:p>
            <a:r>
              <a:rPr lang="en-IN" dirty="0"/>
              <a:t>[a=5, b=7] = [1];</a:t>
            </a:r>
          </a:p>
          <a:p>
            <a:r>
              <a:rPr lang="en-IN" dirty="0"/>
              <a:t>console.log(a); // 1</a:t>
            </a:r>
          </a:p>
          <a:p>
            <a:r>
              <a:rPr lang="en-IN" dirty="0"/>
              <a:t>console.log(b); // 7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Destructuring</a:t>
            </a:r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17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</a:t>
            </a:r>
            <a:r>
              <a:rPr lang="en-IN" dirty="0"/>
              <a:t> </a:t>
            </a:r>
            <a:r>
              <a:rPr lang="en-IN" b="1" dirty="0"/>
              <a:t>rest parameter</a:t>
            </a:r>
            <a:r>
              <a:rPr lang="en-IN" dirty="0"/>
              <a:t> syntax allows us to represent an indefinite number of arguments as an array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function multiply(multiplier, ...</a:t>
            </a:r>
            <a:r>
              <a:rPr lang="en-IN" dirty="0" err="1"/>
              <a:t>theArgs</a:t>
            </a:r>
            <a:r>
              <a:rPr lang="en-IN" dirty="0"/>
              <a:t>) {</a:t>
            </a:r>
          </a:p>
          <a:p>
            <a:r>
              <a:rPr lang="en-IN" dirty="0"/>
              <a:t>  return </a:t>
            </a:r>
            <a:r>
              <a:rPr lang="en-IN" dirty="0" err="1"/>
              <a:t>theArgs.map</a:t>
            </a:r>
            <a:r>
              <a:rPr lang="en-IN" dirty="0"/>
              <a:t>(function(element) {</a:t>
            </a:r>
          </a:p>
          <a:p>
            <a:r>
              <a:rPr lang="en-IN" dirty="0"/>
              <a:t>    return multiplier * element;</a:t>
            </a:r>
          </a:p>
          <a:p>
            <a:r>
              <a:rPr lang="en-IN" dirty="0"/>
              <a:t>  });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arr</a:t>
            </a:r>
            <a:r>
              <a:rPr lang="en-IN" dirty="0"/>
              <a:t> = multiply(2, 1, 2, 3); </a:t>
            </a:r>
          </a:p>
          <a:p>
            <a:r>
              <a:rPr lang="en-IN" dirty="0"/>
              <a:t>console.log(</a:t>
            </a:r>
            <a:r>
              <a:rPr lang="en-IN" dirty="0" err="1"/>
              <a:t>arr</a:t>
            </a:r>
            <a:r>
              <a:rPr lang="en-IN" dirty="0"/>
              <a:t>); // [2, 4, 6]</a:t>
            </a:r>
          </a:p>
        </p:txBody>
      </p:sp>
    </p:spTree>
    <p:extLst>
      <p:ext uri="{BB962C8B-B14F-4D97-AF65-F5344CB8AC3E}">
        <p14:creationId xmlns:p14="http://schemas.microsoft.com/office/powerpoint/2010/main" val="332994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Spread Operator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spread operator is used for array construction and </a:t>
            </a:r>
            <a:r>
              <a:rPr lang="en-IN" dirty="0" err="1"/>
              <a:t>destructuring</a:t>
            </a:r>
            <a:r>
              <a:rPr lang="en-IN" dirty="0"/>
              <a:t>, and to fill function arguments from an array on invocation. A case when the operator spreads the array (or </a:t>
            </a:r>
            <a:r>
              <a:rPr lang="en-IN" dirty="0" err="1"/>
              <a:t>iterable</a:t>
            </a:r>
            <a:r>
              <a:rPr lang="en-IN" dirty="0"/>
              <a:t> object) elements.</a:t>
            </a:r>
          </a:p>
          <a:p>
            <a:endParaRPr lang="en-IN" dirty="0" smtClean="0"/>
          </a:p>
          <a:p>
            <a:r>
              <a:rPr lang="en-IN" dirty="0" smtClean="0"/>
              <a:t>let </a:t>
            </a:r>
            <a:r>
              <a:rPr lang="en-IN" dirty="0"/>
              <a:t>cold = ['autumn', 'winter'];  </a:t>
            </a:r>
          </a:p>
          <a:p>
            <a:r>
              <a:rPr lang="en-IN" dirty="0"/>
              <a:t>let warm = ['spring', 'summer'];  </a:t>
            </a:r>
          </a:p>
          <a:p>
            <a:r>
              <a:rPr lang="en-IN" dirty="0"/>
              <a:t>// construct an array</a:t>
            </a:r>
          </a:p>
          <a:p>
            <a:r>
              <a:rPr lang="en-IN" dirty="0"/>
              <a:t>[...cold, ...warm] // =&gt; ['autumn', 'winter', 'spring', 'summer']</a:t>
            </a:r>
          </a:p>
          <a:p>
            <a:r>
              <a:rPr lang="en-IN" dirty="0"/>
              <a:t>// function arguments from an array</a:t>
            </a:r>
          </a:p>
          <a:p>
            <a:r>
              <a:rPr lang="en-IN" dirty="0" err="1"/>
              <a:t>cold.push</a:t>
            </a:r>
            <a:r>
              <a:rPr lang="en-IN" dirty="0"/>
              <a:t>(...warm);  </a:t>
            </a:r>
          </a:p>
          <a:p>
            <a:r>
              <a:rPr lang="en-IN" dirty="0"/>
              <a:t>cold              // =&gt; ['autumn', 'winter', 'spring', 'summer'] </a:t>
            </a:r>
          </a:p>
        </p:txBody>
      </p:sp>
    </p:spTree>
    <p:extLst>
      <p:ext uri="{BB962C8B-B14F-4D97-AF65-F5344CB8AC3E}">
        <p14:creationId xmlns:p14="http://schemas.microsoft.com/office/powerpoint/2010/main" val="2204270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Promise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Promise object represents the eventual completion (or failure) of an asynchronous operation, and its resulting value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We will explore this more in sessions to come.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902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These are primarily </a:t>
            </a:r>
            <a:r>
              <a:rPr lang="en-IN" dirty="0"/>
              <a:t>syntactical sugar over JavaScript's existing prototype-based inheritance.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class syntax is </a:t>
            </a:r>
            <a:r>
              <a:rPr lang="en-IN" b="1" dirty="0"/>
              <a:t>not</a:t>
            </a:r>
            <a:r>
              <a:rPr lang="en-IN" dirty="0"/>
              <a:t> introducing a new object-oriented inheritance model to JavaScript. </a:t>
            </a:r>
            <a:endParaRPr lang="en-IN" dirty="0" smtClean="0"/>
          </a:p>
          <a:p>
            <a:endParaRPr lang="en-IN" dirty="0"/>
          </a:p>
          <a:p>
            <a:r>
              <a:rPr lang="en-IN" dirty="0" err="1" smtClean="0"/>
              <a:t>var</a:t>
            </a:r>
            <a:r>
              <a:rPr lang="en-IN" dirty="0" smtClean="0"/>
              <a:t> Rectangle = class Rectangle {</a:t>
            </a:r>
          </a:p>
          <a:p>
            <a:r>
              <a:rPr lang="en-IN" dirty="0" smtClean="0"/>
              <a:t>  constructor(height, width) {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this.height</a:t>
            </a:r>
            <a:r>
              <a:rPr lang="en-IN" dirty="0" smtClean="0"/>
              <a:t> = height;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this.width</a:t>
            </a:r>
            <a:r>
              <a:rPr lang="en-IN" dirty="0" smtClean="0"/>
              <a:t> = width;</a:t>
            </a:r>
          </a:p>
          <a:p>
            <a:r>
              <a:rPr lang="en-IN" dirty="0" smtClean="0"/>
              <a:t>  }</a:t>
            </a:r>
          </a:p>
          <a:p>
            <a:r>
              <a:rPr lang="en-IN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99082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In ES6 each module is defined in its own file.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functions or variables defined in a module are not visible outside unless you explicitly export them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function </a:t>
            </a:r>
            <a:r>
              <a:rPr lang="en-IN" dirty="0" err="1"/>
              <a:t>generateRandom</a:t>
            </a:r>
            <a:r>
              <a:rPr lang="en-IN" dirty="0"/>
              <a:t>() {</a:t>
            </a:r>
          </a:p>
          <a:p>
            <a:r>
              <a:rPr lang="en-IN" dirty="0"/>
              <a:t>    return </a:t>
            </a:r>
            <a:r>
              <a:rPr lang="en-IN" dirty="0" err="1"/>
              <a:t>Math.random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function sum(a, b) {</a:t>
            </a:r>
          </a:p>
          <a:p>
            <a:r>
              <a:rPr lang="en-IN" dirty="0"/>
              <a:t>    return a + b;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export { </a:t>
            </a:r>
            <a:r>
              <a:rPr lang="en-IN" dirty="0" err="1"/>
              <a:t>generateRandom</a:t>
            </a:r>
            <a:r>
              <a:rPr lang="en-IN" dirty="0"/>
              <a:t>, sum }</a:t>
            </a:r>
          </a:p>
        </p:txBody>
      </p:sp>
    </p:spTree>
    <p:extLst>
      <p:ext uri="{BB962C8B-B14F-4D97-AF65-F5344CB8AC3E}">
        <p14:creationId xmlns:p14="http://schemas.microsoft.com/office/powerpoint/2010/main" val="3145555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..</a:t>
            </a:r>
            <a:r>
              <a:rPr lang="en-IN" dirty="0" err="1" smtClean="0"/>
              <a:t>contd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import { </a:t>
            </a:r>
            <a:r>
              <a:rPr lang="en-IN" dirty="0" err="1"/>
              <a:t>generateRandom</a:t>
            </a:r>
            <a:r>
              <a:rPr lang="en-IN" dirty="0"/>
              <a:t>, sum } from 'utility';</a:t>
            </a:r>
          </a:p>
          <a:p>
            <a:endParaRPr lang="en-IN" dirty="0"/>
          </a:p>
          <a:p>
            <a:r>
              <a:rPr lang="en-IN" dirty="0"/>
              <a:t>console.log(</a:t>
            </a:r>
            <a:r>
              <a:rPr lang="en-IN" dirty="0" err="1"/>
              <a:t>generateRandom</a:t>
            </a:r>
            <a:r>
              <a:rPr lang="en-IN" dirty="0"/>
              <a:t>()); //logs a random number</a:t>
            </a:r>
          </a:p>
          <a:p>
            <a:r>
              <a:rPr lang="en-IN" dirty="0"/>
              <a:t>console.log(sum(1, 2)); //3</a:t>
            </a:r>
          </a:p>
        </p:txBody>
      </p:sp>
    </p:spTree>
    <p:extLst>
      <p:ext uri="{BB962C8B-B14F-4D97-AF65-F5344CB8AC3E}">
        <p14:creationId xmlns:p14="http://schemas.microsoft.com/office/powerpoint/2010/main" val="13533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9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96008" y="1792365"/>
            <a:ext cx="10515600" cy="4447070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="1" dirty="0"/>
              <a:t>ECMAScript</a:t>
            </a:r>
            <a:r>
              <a:rPr lang="en-IN" dirty="0"/>
              <a:t> is </a:t>
            </a:r>
            <a:r>
              <a:rPr lang="en-IN" dirty="0" smtClean="0"/>
              <a:t>a</a:t>
            </a:r>
            <a:r>
              <a:rPr lang="en-IN" dirty="0"/>
              <a:t> scripting language specification </a:t>
            </a:r>
            <a:r>
              <a:rPr lang="en-IN" dirty="0" smtClean="0"/>
              <a:t>standardized by ECMA</a:t>
            </a:r>
          </a:p>
          <a:p>
            <a:endParaRPr lang="en-I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Browser support for ES2015 is still </a:t>
            </a:r>
            <a:r>
              <a:rPr lang="en-IN" dirty="0" smtClean="0"/>
              <a:t>incomplete. However</a:t>
            </a:r>
            <a:r>
              <a:rPr lang="en-IN" dirty="0"/>
              <a:t>, ES2015 code can be </a:t>
            </a:r>
            <a:r>
              <a:rPr lang="en-IN" dirty="0" err="1"/>
              <a:t>transpiled</a:t>
            </a:r>
            <a:r>
              <a:rPr lang="en-IN" dirty="0"/>
              <a:t> into ES5 code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ES6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25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96008" y="1792365"/>
            <a:ext cx="10515600" cy="4447070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="1" dirty="0"/>
              <a:t>Arrow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="1" dirty="0" err="1"/>
              <a:t>const</a:t>
            </a:r>
            <a:r>
              <a:rPr lang="en-IN" b="1" dirty="0"/>
              <a:t> and let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="1" dirty="0"/>
              <a:t>Default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="1" dirty="0"/>
              <a:t>Shorthand properties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="1" dirty="0"/>
              <a:t>Template strings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="1" dirty="0" err="1"/>
              <a:t>Destructuring</a:t>
            </a:r>
            <a:r>
              <a:rPr lang="en-IN" b="1" dirty="0"/>
              <a:t>, spread and 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="1" dirty="0"/>
              <a:t>Promises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="1" dirty="0"/>
              <a:t>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="1" dirty="0"/>
              <a:t>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24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96008" y="1792365"/>
            <a:ext cx="10515600" cy="4447070"/>
          </a:xfrm>
        </p:spPr>
        <p:txBody>
          <a:bodyPr>
            <a:noAutofit/>
          </a:bodyPr>
          <a:lstStyle/>
          <a:p>
            <a:r>
              <a:rPr lang="en-IN" b="1" dirty="0"/>
              <a:t>// ES5 </a:t>
            </a:r>
          </a:p>
          <a:p>
            <a:r>
              <a:rPr lang="en-IN" dirty="0" err="1"/>
              <a:t>var</a:t>
            </a:r>
            <a:r>
              <a:rPr lang="en-IN" dirty="0"/>
              <a:t> multiply = function(x, y) </a:t>
            </a:r>
            <a:r>
              <a:rPr lang="en-IN" dirty="0" smtClean="0"/>
              <a:t>{</a:t>
            </a:r>
          </a:p>
          <a:p>
            <a:r>
              <a:rPr lang="en-IN" dirty="0" smtClean="0"/>
              <a:t>	return </a:t>
            </a:r>
            <a:r>
              <a:rPr lang="en-IN" dirty="0"/>
              <a:t>x * </a:t>
            </a:r>
            <a:r>
              <a:rPr lang="en-IN" dirty="0" smtClean="0"/>
              <a:t>y</a:t>
            </a:r>
          </a:p>
          <a:p>
            <a:r>
              <a:rPr lang="en-IN" dirty="0" smtClean="0"/>
              <a:t>}; </a:t>
            </a: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b="1" dirty="0"/>
          </a:p>
          <a:p>
            <a:r>
              <a:rPr lang="en-IN" b="1" dirty="0"/>
              <a:t>// ES6 </a:t>
            </a:r>
          </a:p>
          <a:p>
            <a:r>
              <a:rPr lang="en-IN" dirty="0" err="1"/>
              <a:t>var</a:t>
            </a:r>
            <a:r>
              <a:rPr lang="en-IN" dirty="0"/>
              <a:t> multiply = (x, y) =&gt; { return x * y };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Arrow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06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Const</a:t>
            </a:r>
            <a:r>
              <a:rPr lang="en-IN" dirty="0" smtClean="0"/>
              <a:t>, Let - </a:t>
            </a:r>
            <a:r>
              <a:rPr lang="en-IN" dirty="0" err="1" smtClean="0"/>
              <a:t>Var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`</a:t>
            </a:r>
            <a:r>
              <a:rPr lang="en-IN" b="1" i="1" dirty="0" err="1"/>
              <a:t>const</a:t>
            </a:r>
            <a:r>
              <a:rPr lang="en-IN" b="1" i="1" dirty="0"/>
              <a:t>`</a:t>
            </a:r>
            <a:r>
              <a:rPr lang="en-IN" b="1" dirty="0"/>
              <a:t> means that the identifier can’t be reassigned</a:t>
            </a:r>
            <a:r>
              <a:rPr lang="en-IN" b="1" dirty="0" smtClean="0"/>
              <a:t>.</a:t>
            </a:r>
          </a:p>
          <a:p>
            <a:endParaRPr lang="en-IN" b="1" dirty="0"/>
          </a:p>
          <a:p>
            <a:r>
              <a:rPr lang="en-IN" b="1" i="1" dirty="0"/>
              <a:t>`let`,</a:t>
            </a:r>
            <a:r>
              <a:rPr lang="en-IN" dirty="0"/>
              <a:t> is a signal that </a:t>
            </a:r>
            <a:r>
              <a:rPr lang="en-IN" b="1" dirty="0"/>
              <a:t>the variable may be </a:t>
            </a:r>
            <a:r>
              <a:rPr lang="en-IN" b="1" dirty="0" smtClean="0"/>
              <a:t>reassigned</a:t>
            </a:r>
          </a:p>
          <a:p>
            <a:endParaRPr lang="en-IN" b="1" dirty="0"/>
          </a:p>
          <a:p>
            <a:r>
              <a:rPr lang="en-IN" b="1" i="1" dirty="0"/>
              <a:t>`</a:t>
            </a:r>
            <a:r>
              <a:rPr lang="en-IN" b="1" i="1" dirty="0" err="1"/>
              <a:t>var</a:t>
            </a:r>
            <a:r>
              <a:rPr lang="en-IN" b="1" i="1" dirty="0"/>
              <a:t>`</a:t>
            </a:r>
            <a:r>
              <a:rPr lang="en-IN" dirty="0"/>
              <a:t> </a:t>
            </a:r>
            <a:r>
              <a:rPr lang="en-IN" b="1" dirty="0"/>
              <a:t> </a:t>
            </a:r>
            <a:r>
              <a:rPr lang="en-IN" dirty="0"/>
              <a:t>when you define a variable in JavaScript. The variable may or may not be reassigned</a:t>
            </a:r>
          </a:p>
        </p:txBody>
      </p:sp>
    </p:spTree>
    <p:extLst>
      <p:ext uri="{BB962C8B-B14F-4D97-AF65-F5344CB8AC3E}">
        <p14:creationId xmlns:p14="http://schemas.microsoft.com/office/powerpoint/2010/main" val="309914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96008" y="1628775"/>
            <a:ext cx="10515600" cy="4610660"/>
          </a:xfrm>
        </p:spPr>
        <p:txBody>
          <a:bodyPr>
            <a:noAutofit/>
          </a:bodyPr>
          <a:lstStyle/>
          <a:p>
            <a:r>
              <a:rPr lang="en-IN" dirty="0" smtClean="0"/>
              <a:t>function </a:t>
            </a:r>
            <a:r>
              <a:rPr lang="en-IN" dirty="0"/>
              <a:t>multiply(a, b) {</a:t>
            </a:r>
          </a:p>
          <a:p>
            <a:r>
              <a:rPr lang="en-IN" dirty="0"/>
              <a:t>  b = (</a:t>
            </a:r>
            <a:r>
              <a:rPr lang="en-IN" dirty="0" err="1"/>
              <a:t>typeof</a:t>
            </a:r>
            <a:r>
              <a:rPr lang="en-IN" dirty="0"/>
              <a:t> b !== 'undefined') ?  b : 1;</a:t>
            </a:r>
          </a:p>
          <a:p>
            <a:r>
              <a:rPr lang="en-IN" dirty="0"/>
              <a:t>  return a * b;</a:t>
            </a:r>
          </a:p>
          <a:p>
            <a:r>
              <a:rPr lang="en-IN" dirty="0"/>
              <a:t>}</a:t>
            </a:r>
          </a:p>
          <a:p>
            <a:r>
              <a:rPr lang="en-IN" dirty="0" smtClean="0"/>
              <a:t>multiply(5</a:t>
            </a:r>
            <a:r>
              <a:rPr lang="en-IN" dirty="0"/>
              <a:t>, 2); // </a:t>
            </a:r>
            <a:r>
              <a:rPr lang="en-IN" dirty="0" smtClean="0"/>
              <a:t>10</a:t>
            </a:r>
          </a:p>
          <a:p>
            <a:r>
              <a:rPr lang="en-IN" dirty="0" smtClean="0"/>
              <a:t>------------------------------------</a:t>
            </a:r>
          </a:p>
          <a:p>
            <a:r>
              <a:rPr lang="en-IN" dirty="0"/>
              <a:t>function multiply(a, b = 1) {</a:t>
            </a:r>
          </a:p>
          <a:p>
            <a:r>
              <a:rPr lang="en-IN" dirty="0"/>
              <a:t>  return a * b;</a:t>
            </a:r>
          </a:p>
          <a:p>
            <a:r>
              <a:rPr lang="en-IN" dirty="0"/>
              <a:t>}</a:t>
            </a:r>
          </a:p>
          <a:p>
            <a:r>
              <a:rPr lang="en-IN" dirty="0" smtClean="0"/>
              <a:t>multiply(5); </a:t>
            </a:r>
            <a:r>
              <a:rPr lang="en-IN" dirty="0"/>
              <a:t>// </a:t>
            </a:r>
            <a:r>
              <a:rPr lang="en-IN" dirty="0" smtClean="0"/>
              <a:t>5</a:t>
            </a:r>
            <a:endParaRPr lang="en-IN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Default Parameters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06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96008" y="1628775"/>
            <a:ext cx="10515600" cy="4610660"/>
          </a:xfrm>
        </p:spPr>
        <p:txBody>
          <a:bodyPr>
            <a:noAutofit/>
          </a:bodyPr>
          <a:lstStyle/>
          <a:p>
            <a:r>
              <a:rPr lang="en-IN" dirty="0"/>
              <a:t>function </a:t>
            </a:r>
            <a:r>
              <a:rPr lang="en-IN" dirty="0" err="1"/>
              <a:t>getCar</a:t>
            </a:r>
            <a:r>
              <a:rPr lang="en-IN" dirty="0"/>
              <a:t>(make, model, value) {</a:t>
            </a:r>
          </a:p>
          <a:p>
            <a:r>
              <a:rPr lang="en-IN" dirty="0"/>
              <a:t>	return {</a:t>
            </a:r>
          </a:p>
          <a:p>
            <a:r>
              <a:rPr lang="en-IN" dirty="0"/>
              <a:t>		// with property value </a:t>
            </a:r>
            <a:r>
              <a:rPr lang="en-IN" dirty="0" smtClean="0"/>
              <a:t>shorthand </a:t>
            </a:r>
            <a:r>
              <a:rPr lang="en-IN" dirty="0"/>
              <a:t>syntax, you can omit the property</a:t>
            </a:r>
          </a:p>
          <a:p>
            <a:r>
              <a:rPr lang="en-IN" dirty="0"/>
              <a:t>		// value if key matches </a:t>
            </a:r>
            <a:r>
              <a:rPr lang="en-IN" dirty="0" smtClean="0"/>
              <a:t>variable </a:t>
            </a:r>
            <a:r>
              <a:rPr lang="en-IN" dirty="0"/>
              <a:t>name</a:t>
            </a:r>
          </a:p>
          <a:p>
            <a:r>
              <a:rPr lang="en-IN" dirty="0"/>
              <a:t>		make,</a:t>
            </a:r>
          </a:p>
          <a:p>
            <a:r>
              <a:rPr lang="en-IN" dirty="0"/>
              <a:t>		model,</a:t>
            </a:r>
          </a:p>
          <a:p>
            <a:r>
              <a:rPr lang="en-IN" dirty="0"/>
              <a:t>		value</a:t>
            </a:r>
          </a:p>
          <a:p>
            <a:r>
              <a:rPr lang="en-IN" dirty="0"/>
              <a:t>	};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Shorthand Properties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72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96008" y="1628775"/>
            <a:ext cx="10515600" cy="4610660"/>
          </a:xfrm>
        </p:spPr>
        <p:txBody>
          <a:bodyPr>
            <a:noAutofit/>
          </a:bodyPr>
          <a:lstStyle/>
          <a:p>
            <a:r>
              <a:rPr lang="en-IN" dirty="0"/>
              <a:t>The ES3/ES5 equivalent would be:</a:t>
            </a:r>
          </a:p>
          <a:p>
            <a:endParaRPr lang="en-IN" dirty="0"/>
          </a:p>
          <a:p>
            <a:r>
              <a:rPr lang="en-IN" dirty="0"/>
              <a:t>function </a:t>
            </a:r>
            <a:r>
              <a:rPr lang="en-IN" dirty="0" err="1"/>
              <a:t>getCar</a:t>
            </a:r>
            <a:r>
              <a:rPr lang="en-IN" dirty="0"/>
              <a:t>(make, model, value) {</a:t>
            </a:r>
          </a:p>
          <a:p>
            <a:r>
              <a:rPr lang="en-IN" dirty="0"/>
              <a:t>	return {</a:t>
            </a:r>
          </a:p>
          <a:p>
            <a:r>
              <a:rPr lang="en-IN" dirty="0"/>
              <a:t>		make: make,</a:t>
            </a:r>
          </a:p>
          <a:p>
            <a:r>
              <a:rPr lang="en-IN" dirty="0"/>
              <a:t>		model: model,</a:t>
            </a:r>
          </a:p>
          <a:p>
            <a:r>
              <a:rPr lang="en-IN" dirty="0"/>
              <a:t>		value: value</a:t>
            </a:r>
          </a:p>
          <a:p>
            <a:r>
              <a:rPr lang="en-IN" dirty="0"/>
              <a:t>	};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497271"/>
            <a:ext cx="10515600" cy="804334"/>
          </a:xfrm>
        </p:spPr>
        <p:txBody>
          <a:bodyPr/>
          <a:lstStyle/>
          <a:p>
            <a:r>
              <a:rPr lang="en-IN" dirty="0" smtClean="0"/>
              <a:t>..</a:t>
            </a:r>
            <a:r>
              <a:rPr lang="en-IN" dirty="0" err="1" smtClean="0"/>
              <a:t>contd</a:t>
            </a:r>
            <a:r>
              <a:rPr lang="en-IN" dirty="0"/>
              <a:t> </a:t>
            </a:r>
            <a:r>
              <a:rPr lang="en-IN" dirty="0" smtClean="0"/>
              <a:t>- Shorthand Properties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7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96008" y="1628775"/>
            <a:ext cx="10515600" cy="4610660"/>
          </a:xfrm>
        </p:spPr>
        <p:txBody>
          <a:bodyPr>
            <a:noAutofit/>
          </a:bodyPr>
          <a:lstStyle/>
          <a:p>
            <a:r>
              <a:rPr lang="en-IN" dirty="0"/>
              <a:t>Template literals are string literals allowing embedded expressions. </a:t>
            </a:r>
            <a:endParaRPr lang="en-IN" dirty="0" smtClean="0"/>
          </a:p>
          <a:p>
            <a:r>
              <a:rPr lang="en-IN" dirty="0" smtClean="0"/>
              <a:t>You </a:t>
            </a:r>
            <a:r>
              <a:rPr lang="en-IN" dirty="0"/>
              <a:t>can use multi-line strings and string interpolation features with them. </a:t>
            </a:r>
            <a:endParaRPr lang="en-IN" dirty="0" smtClean="0"/>
          </a:p>
          <a:p>
            <a:r>
              <a:rPr lang="en-IN" dirty="0" smtClean="0"/>
              <a:t>They </a:t>
            </a:r>
            <a:r>
              <a:rPr lang="en-IN" dirty="0"/>
              <a:t>were called "template strings" in prior editions of the ES2015 specification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 smtClean="0"/>
          </a:p>
          <a:p>
            <a:r>
              <a:rPr lang="en-IN" dirty="0"/>
              <a:t>`string text ${expression} string text</a:t>
            </a:r>
            <a:r>
              <a:rPr lang="en-IN" dirty="0" smtClean="0"/>
              <a:t>`</a:t>
            </a:r>
          </a:p>
          <a:p>
            <a:endParaRPr lang="en-IN" dirty="0"/>
          </a:p>
          <a:p>
            <a:r>
              <a:rPr lang="en-IN" dirty="0" err="1"/>
              <a:t>var</a:t>
            </a:r>
            <a:r>
              <a:rPr lang="en-IN" dirty="0"/>
              <a:t> a = 5;</a:t>
            </a:r>
          </a:p>
          <a:p>
            <a:r>
              <a:rPr lang="en-IN" dirty="0" err="1"/>
              <a:t>var</a:t>
            </a:r>
            <a:r>
              <a:rPr lang="en-IN" dirty="0"/>
              <a:t> b = 10;</a:t>
            </a:r>
          </a:p>
          <a:p>
            <a:r>
              <a:rPr lang="en-IN" dirty="0"/>
              <a:t>console.log(`Fifteen is ${a + b} </a:t>
            </a:r>
            <a:r>
              <a:rPr lang="en-IN" dirty="0" smtClean="0"/>
              <a:t>and not </a:t>
            </a:r>
            <a:r>
              <a:rPr lang="en-IN" dirty="0"/>
              <a:t>${2 * a + b}.`);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Template Literals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5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B2B2B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5374</TotalTime>
  <Words>454</Words>
  <Application>Microsoft Office PowerPoint</Application>
  <PresentationFormat>Widescreen</PresentationFormat>
  <Paragraphs>144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MS PGothic</vt:lpstr>
      <vt:lpstr>Arial</vt:lpstr>
      <vt:lpstr>Arial Regular</vt:lpstr>
      <vt:lpstr>Calibri</vt:lpstr>
      <vt:lpstr>Gill Sans MT</vt:lpstr>
      <vt:lpstr>Source Sans Pro</vt:lpstr>
      <vt:lpstr>Office Theme</vt:lpstr>
      <vt:lpstr>ES6</vt:lpstr>
      <vt:lpstr>What is ES6 ?</vt:lpstr>
      <vt:lpstr>Features</vt:lpstr>
      <vt:lpstr>Arrow functions</vt:lpstr>
      <vt:lpstr>Const, Let - Var</vt:lpstr>
      <vt:lpstr>Default Parameters</vt:lpstr>
      <vt:lpstr>Shorthand Properties</vt:lpstr>
      <vt:lpstr>..contd - Shorthand Properties</vt:lpstr>
      <vt:lpstr>Template Literals</vt:lpstr>
      <vt:lpstr>Destructuring </vt:lpstr>
      <vt:lpstr>Rest parameters</vt:lpstr>
      <vt:lpstr>Spread Operator </vt:lpstr>
      <vt:lpstr>Promise</vt:lpstr>
      <vt:lpstr>Classes</vt:lpstr>
      <vt:lpstr>Modules</vt:lpstr>
      <vt:lpstr>..contd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Deepika Gupta</cp:lastModifiedBy>
  <cp:revision>431</cp:revision>
  <dcterms:created xsi:type="dcterms:W3CDTF">2016-10-24T17:40:11Z</dcterms:created>
  <dcterms:modified xsi:type="dcterms:W3CDTF">2017-10-16T03:30:36Z</dcterms:modified>
</cp:coreProperties>
</file>