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56" r:id="rId3"/>
    <p:sldId id="264" r:id="rId4"/>
    <p:sldId id="265" r:id="rId5"/>
    <p:sldId id="257" r:id="rId6"/>
    <p:sldId id="271" r:id="rId7"/>
    <p:sldId id="267" r:id="rId8"/>
    <p:sldId id="270" r:id="rId9"/>
    <p:sldId id="274" r:id="rId10"/>
    <p:sldId id="273" r:id="rId11"/>
    <p:sldId id="262" r:id="rId12"/>
    <p:sldId id="25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5" d="100"/>
          <a:sy n="65" d="100"/>
        </p:scale>
        <p:origin x="724" y="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1B397-8664-4970-94A2-662CA97E9B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474E19-4933-45F4-B2C2-ABBB3E915B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A0AF8A-1FD4-414E-A8EE-9CBF902C5F46}"/>
              </a:ext>
            </a:extLst>
          </p:cNvPr>
          <p:cNvSpPr>
            <a:spLocks noGrp="1"/>
          </p:cNvSpPr>
          <p:nvPr>
            <p:ph type="dt" sz="half" idx="10"/>
          </p:nvPr>
        </p:nvSpPr>
        <p:spPr/>
        <p:txBody>
          <a:bodyPr/>
          <a:lstStyle/>
          <a:p>
            <a:fld id="{2CD747E1-5849-4539-B273-83A4BDD90E14}" type="datetimeFigureOut">
              <a:rPr lang="en-US" smtClean="0"/>
              <a:t>9/4/2022</a:t>
            </a:fld>
            <a:endParaRPr lang="en-US"/>
          </a:p>
        </p:txBody>
      </p:sp>
      <p:sp>
        <p:nvSpPr>
          <p:cNvPr id="5" name="Footer Placeholder 4">
            <a:extLst>
              <a:ext uri="{FF2B5EF4-FFF2-40B4-BE49-F238E27FC236}">
                <a16:creationId xmlns:a16="http://schemas.microsoft.com/office/drawing/2014/main" id="{B543224E-66CF-4E98-8B32-4FAE18C47F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E7AB37-6D73-48A5-BE10-918789B90F77}"/>
              </a:ext>
            </a:extLst>
          </p:cNvPr>
          <p:cNvSpPr>
            <a:spLocks noGrp="1"/>
          </p:cNvSpPr>
          <p:nvPr>
            <p:ph type="sldNum" sz="quarter" idx="12"/>
          </p:nvPr>
        </p:nvSpPr>
        <p:spPr/>
        <p:txBody>
          <a:bodyPr/>
          <a:lstStyle/>
          <a:p>
            <a:fld id="{09EE0D3E-CFDA-4448-9B83-8B68FB9C24AA}" type="slidenum">
              <a:rPr lang="en-US" smtClean="0"/>
              <a:t>‹#›</a:t>
            </a:fld>
            <a:endParaRPr lang="en-US"/>
          </a:p>
        </p:txBody>
      </p:sp>
    </p:spTree>
    <p:extLst>
      <p:ext uri="{BB962C8B-B14F-4D97-AF65-F5344CB8AC3E}">
        <p14:creationId xmlns:p14="http://schemas.microsoft.com/office/powerpoint/2010/main" val="1074870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620F5-D740-464E-8198-BDB40C82E9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4F157C-70DD-411E-A85A-578A31E4D0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1E5BF1-75DC-4AAB-A357-B926212AF4C2}"/>
              </a:ext>
            </a:extLst>
          </p:cNvPr>
          <p:cNvSpPr>
            <a:spLocks noGrp="1"/>
          </p:cNvSpPr>
          <p:nvPr>
            <p:ph type="dt" sz="half" idx="10"/>
          </p:nvPr>
        </p:nvSpPr>
        <p:spPr/>
        <p:txBody>
          <a:bodyPr/>
          <a:lstStyle/>
          <a:p>
            <a:fld id="{2CD747E1-5849-4539-B273-83A4BDD90E14}" type="datetimeFigureOut">
              <a:rPr lang="en-US" smtClean="0"/>
              <a:t>9/4/2022</a:t>
            </a:fld>
            <a:endParaRPr lang="en-US"/>
          </a:p>
        </p:txBody>
      </p:sp>
      <p:sp>
        <p:nvSpPr>
          <p:cNvPr id="5" name="Footer Placeholder 4">
            <a:extLst>
              <a:ext uri="{FF2B5EF4-FFF2-40B4-BE49-F238E27FC236}">
                <a16:creationId xmlns:a16="http://schemas.microsoft.com/office/drawing/2014/main" id="{58D86112-0907-4980-AD7F-15AFA733BC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A46011-23B3-4B0F-83AA-E180E96FF850}"/>
              </a:ext>
            </a:extLst>
          </p:cNvPr>
          <p:cNvSpPr>
            <a:spLocks noGrp="1"/>
          </p:cNvSpPr>
          <p:nvPr>
            <p:ph type="sldNum" sz="quarter" idx="12"/>
          </p:nvPr>
        </p:nvSpPr>
        <p:spPr/>
        <p:txBody>
          <a:bodyPr/>
          <a:lstStyle/>
          <a:p>
            <a:fld id="{09EE0D3E-CFDA-4448-9B83-8B68FB9C24AA}" type="slidenum">
              <a:rPr lang="en-US" smtClean="0"/>
              <a:t>‹#›</a:t>
            </a:fld>
            <a:endParaRPr lang="en-US"/>
          </a:p>
        </p:txBody>
      </p:sp>
    </p:spTree>
    <p:extLst>
      <p:ext uri="{BB962C8B-B14F-4D97-AF65-F5344CB8AC3E}">
        <p14:creationId xmlns:p14="http://schemas.microsoft.com/office/powerpoint/2010/main" val="664420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5CEFEB-F48E-4AF9-91CC-6627B4D2180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0F398A-F988-467A-871D-B4CF094D55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84B1D1-FBF1-4AC3-A9E0-173CB4492740}"/>
              </a:ext>
            </a:extLst>
          </p:cNvPr>
          <p:cNvSpPr>
            <a:spLocks noGrp="1"/>
          </p:cNvSpPr>
          <p:nvPr>
            <p:ph type="dt" sz="half" idx="10"/>
          </p:nvPr>
        </p:nvSpPr>
        <p:spPr/>
        <p:txBody>
          <a:bodyPr/>
          <a:lstStyle/>
          <a:p>
            <a:fld id="{2CD747E1-5849-4539-B273-83A4BDD90E14}" type="datetimeFigureOut">
              <a:rPr lang="en-US" smtClean="0"/>
              <a:t>9/4/2022</a:t>
            </a:fld>
            <a:endParaRPr lang="en-US"/>
          </a:p>
        </p:txBody>
      </p:sp>
      <p:sp>
        <p:nvSpPr>
          <p:cNvPr id="5" name="Footer Placeholder 4">
            <a:extLst>
              <a:ext uri="{FF2B5EF4-FFF2-40B4-BE49-F238E27FC236}">
                <a16:creationId xmlns:a16="http://schemas.microsoft.com/office/drawing/2014/main" id="{5755F219-D008-46BB-9736-94F758CC79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E5D111-7C20-4484-BFDC-A22E4E32A990}"/>
              </a:ext>
            </a:extLst>
          </p:cNvPr>
          <p:cNvSpPr>
            <a:spLocks noGrp="1"/>
          </p:cNvSpPr>
          <p:nvPr>
            <p:ph type="sldNum" sz="quarter" idx="12"/>
          </p:nvPr>
        </p:nvSpPr>
        <p:spPr/>
        <p:txBody>
          <a:bodyPr/>
          <a:lstStyle/>
          <a:p>
            <a:fld id="{09EE0D3E-CFDA-4448-9B83-8B68FB9C24AA}" type="slidenum">
              <a:rPr lang="en-US" smtClean="0"/>
              <a:t>‹#›</a:t>
            </a:fld>
            <a:endParaRPr lang="en-US"/>
          </a:p>
        </p:txBody>
      </p:sp>
    </p:spTree>
    <p:extLst>
      <p:ext uri="{BB962C8B-B14F-4D97-AF65-F5344CB8AC3E}">
        <p14:creationId xmlns:p14="http://schemas.microsoft.com/office/powerpoint/2010/main" val="4275545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CC10A-AEEB-4CCA-BA4B-64B913135B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41F415-C889-4FF1-98E1-2B32C4A73B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A199E4-6307-45C3-ABC0-0768662F2430}"/>
              </a:ext>
            </a:extLst>
          </p:cNvPr>
          <p:cNvSpPr>
            <a:spLocks noGrp="1"/>
          </p:cNvSpPr>
          <p:nvPr>
            <p:ph type="dt" sz="half" idx="10"/>
          </p:nvPr>
        </p:nvSpPr>
        <p:spPr/>
        <p:txBody>
          <a:bodyPr/>
          <a:lstStyle/>
          <a:p>
            <a:fld id="{2CD747E1-5849-4539-B273-83A4BDD90E14}" type="datetimeFigureOut">
              <a:rPr lang="en-US" smtClean="0"/>
              <a:t>9/4/2022</a:t>
            </a:fld>
            <a:endParaRPr lang="en-US"/>
          </a:p>
        </p:txBody>
      </p:sp>
      <p:sp>
        <p:nvSpPr>
          <p:cNvPr id="5" name="Footer Placeholder 4">
            <a:extLst>
              <a:ext uri="{FF2B5EF4-FFF2-40B4-BE49-F238E27FC236}">
                <a16:creationId xmlns:a16="http://schemas.microsoft.com/office/drawing/2014/main" id="{FF82CD96-8898-484B-BC83-D86212F7C3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B6CE35-F06A-4F29-BB21-184F7C24D683}"/>
              </a:ext>
            </a:extLst>
          </p:cNvPr>
          <p:cNvSpPr>
            <a:spLocks noGrp="1"/>
          </p:cNvSpPr>
          <p:nvPr>
            <p:ph type="sldNum" sz="quarter" idx="12"/>
          </p:nvPr>
        </p:nvSpPr>
        <p:spPr/>
        <p:txBody>
          <a:bodyPr/>
          <a:lstStyle/>
          <a:p>
            <a:fld id="{09EE0D3E-CFDA-4448-9B83-8B68FB9C24AA}" type="slidenum">
              <a:rPr lang="en-US" smtClean="0"/>
              <a:t>‹#›</a:t>
            </a:fld>
            <a:endParaRPr lang="en-US"/>
          </a:p>
        </p:txBody>
      </p:sp>
    </p:spTree>
    <p:extLst>
      <p:ext uri="{BB962C8B-B14F-4D97-AF65-F5344CB8AC3E}">
        <p14:creationId xmlns:p14="http://schemas.microsoft.com/office/powerpoint/2010/main" val="3808997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0B25B-7EF6-4BA2-AEB8-419426B32E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D959D19-7401-4EE2-BF91-917C89F3DD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BA09C7-C064-40B5-BAA5-1277421CDB25}"/>
              </a:ext>
            </a:extLst>
          </p:cNvPr>
          <p:cNvSpPr>
            <a:spLocks noGrp="1"/>
          </p:cNvSpPr>
          <p:nvPr>
            <p:ph type="dt" sz="half" idx="10"/>
          </p:nvPr>
        </p:nvSpPr>
        <p:spPr/>
        <p:txBody>
          <a:bodyPr/>
          <a:lstStyle/>
          <a:p>
            <a:fld id="{2CD747E1-5849-4539-B273-83A4BDD90E14}" type="datetimeFigureOut">
              <a:rPr lang="en-US" smtClean="0"/>
              <a:t>9/4/2022</a:t>
            </a:fld>
            <a:endParaRPr lang="en-US"/>
          </a:p>
        </p:txBody>
      </p:sp>
      <p:sp>
        <p:nvSpPr>
          <p:cNvPr id="5" name="Footer Placeholder 4">
            <a:extLst>
              <a:ext uri="{FF2B5EF4-FFF2-40B4-BE49-F238E27FC236}">
                <a16:creationId xmlns:a16="http://schemas.microsoft.com/office/drawing/2014/main" id="{58ED762A-A8E9-49D1-9069-8A21E8A9C0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A19B0-90E7-4406-B407-C8F6CD5FE9E0}"/>
              </a:ext>
            </a:extLst>
          </p:cNvPr>
          <p:cNvSpPr>
            <a:spLocks noGrp="1"/>
          </p:cNvSpPr>
          <p:nvPr>
            <p:ph type="sldNum" sz="quarter" idx="12"/>
          </p:nvPr>
        </p:nvSpPr>
        <p:spPr/>
        <p:txBody>
          <a:bodyPr/>
          <a:lstStyle/>
          <a:p>
            <a:fld id="{09EE0D3E-CFDA-4448-9B83-8B68FB9C24AA}" type="slidenum">
              <a:rPr lang="en-US" smtClean="0"/>
              <a:t>‹#›</a:t>
            </a:fld>
            <a:endParaRPr lang="en-US"/>
          </a:p>
        </p:txBody>
      </p:sp>
    </p:spTree>
    <p:extLst>
      <p:ext uri="{BB962C8B-B14F-4D97-AF65-F5344CB8AC3E}">
        <p14:creationId xmlns:p14="http://schemas.microsoft.com/office/powerpoint/2010/main" val="4077701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A3981-CBFF-435B-88D4-6ACE38294B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C67156-9810-4CA7-9FB6-FCF2E72408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3EAF41C-E80E-40E3-B59B-2818C10D8B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D27545-491A-48A2-90AA-402B9F1048B3}"/>
              </a:ext>
            </a:extLst>
          </p:cNvPr>
          <p:cNvSpPr>
            <a:spLocks noGrp="1"/>
          </p:cNvSpPr>
          <p:nvPr>
            <p:ph type="dt" sz="half" idx="10"/>
          </p:nvPr>
        </p:nvSpPr>
        <p:spPr/>
        <p:txBody>
          <a:bodyPr/>
          <a:lstStyle/>
          <a:p>
            <a:fld id="{2CD747E1-5849-4539-B273-83A4BDD90E14}" type="datetimeFigureOut">
              <a:rPr lang="en-US" smtClean="0"/>
              <a:t>9/4/2022</a:t>
            </a:fld>
            <a:endParaRPr lang="en-US"/>
          </a:p>
        </p:txBody>
      </p:sp>
      <p:sp>
        <p:nvSpPr>
          <p:cNvPr id="6" name="Footer Placeholder 5">
            <a:extLst>
              <a:ext uri="{FF2B5EF4-FFF2-40B4-BE49-F238E27FC236}">
                <a16:creationId xmlns:a16="http://schemas.microsoft.com/office/drawing/2014/main" id="{DC9AB1CC-0357-4208-BA59-A0D0C4FF41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FB7B12-5642-4FF7-9B88-CB7B736EA7F0}"/>
              </a:ext>
            </a:extLst>
          </p:cNvPr>
          <p:cNvSpPr>
            <a:spLocks noGrp="1"/>
          </p:cNvSpPr>
          <p:nvPr>
            <p:ph type="sldNum" sz="quarter" idx="12"/>
          </p:nvPr>
        </p:nvSpPr>
        <p:spPr/>
        <p:txBody>
          <a:bodyPr/>
          <a:lstStyle/>
          <a:p>
            <a:fld id="{09EE0D3E-CFDA-4448-9B83-8B68FB9C24AA}" type="slidenum">
              <a:rPr lang="en-US" smtClean="0"/>
              <a:t>‹#›</a:t>
            </a:fld>
            <a:endParaRPr lang="en-US"/>
          </a:p>
        </p:txBody>
      </p:sp>
    </p:spTree>
    <p:extLst>
      <p:ext uri="{BB962C8B-B14F-4D97-AF65-F5344CB8AC3E}">
        <p14:creationId xmlns:p14="http://schemas.microsoft.com/office/powerpoint/2010/main" val="1355859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D28A6-E58B-4D46-B0DC-A318CC1891B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1D11CA-D661-4829-B905-A37B3A160F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1763A0-6B32-4B08-AAD7-A611A40994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4A0F05-BE62-4F9F-B0BA-29B4DB9352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165252-AB75-4746-A439-328EA1A94B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052BC0-B23C-44AD-B5DE-268A108E1BAD}"/>
              </a:ext>
            </a:extLst>
          </p:cNvPr>
          <p:cNvSpPr>
            <a:spLocks noGrp="1"/>
          </p:cNvSpPr>
          <p:nvPr>
            <p:ph type="dt" sz="half" idx="10"/>
          </p:nvPr>
        </p:nvSpPr>
        <p:spPr/>
        <p:txBody>
          <a:bodyPr/>
          <a:lstStyle/>
          <a:p>
            <a:fld id="{2CD747E1-5849-4539-B273-83A4BDD90E14}" type="datetimeFigureOut">
              <a:rPr lang="en-US" smtClean="0"/>
              <a:t>9/4/2022</a:t>
            </a:fld>
            <a:endParaRPr lang="en-US"/>
          </a:p>
        </p:txBody>
      </p:sp>
      <p:sp>
        <p:nvSpPr>
          <p:cNvPr id="8" name="Footer Placeholder 7">
            <a:extLst>
              <a:ext uri="{FF2B5EF4-FFF2-40B4-BE49-F238E27FC236}">
                <a16:creationId xmlns:a16="http://schemas.microsoft.com/office/drawing/2014/main" id="{C08C266F-D973-435A-8CB8-B3F2B9B179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70D867-626E-46C4-A9A0-CF4709321ACC}"/>
              </a:ext>
            </a:extLst>
          </p:cNvPr>
          <p:cNvSpPr>
            <a:spLocks noGrp="1"/>
          </p:cNvSpPr>
          <p:nvPr>
            <p:ph type="sldNum" sz="quarter" idx="12"/>
          </p:nvPr>
        </p:nvSpPr>
        <p:spPr/>
        <p:txBody>
          <a:bodyPr/>
          <a:lstStyle/>
          <a:p>
            <a:fld id="{09EE0D3E-CFDA-4448-9B83-8B68FB9C24AA}" type="slidenum">
              <a:rPr lang="en-US" smtClean="0"/>
              <a:t>‹#›</a:t>
            </a:fld>
            <a:endParaRPr lang="en-US"/>
          </a:p>
        </p:txBody>
      </p:sp>
    </p:spTree>
    <p:extLst>
      <p:ext uri="{BB962C8B-B14F-4D97-AF65-F5344CB8AC3E}">
        <p14:creationId xmlns:p14="http://schemas.microsoft.com/office/powerpoint/2010/main" val="3465260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B2AB5-5AF3-4788-AF22-AA00B89404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4C343F-0047-458E-B541-37B6BA5B22B2}"/>
              </a:ext>
            </a:extLst>
          </p:cNvPr>
          <p:cNvSpPr>
            <a:spLocks noGrp="1"/>
          </p:cNvSpPr>
          <p:nvPr>
            <p:ph type="dt" sz="half" idx="10"/>
          </p:nvPr>
        </p:nvSpPr>
        <p:spPr/>
        <p:txBody>
          <a:bodyPr/>
          <a:lstStyle/>
          <a:p>
            <a:fld id="{2CD747E1-5849-4539-B273-83A4BDD90E14}" type="datetimeFigureOut">
              <a:rPr lang="en-US" smtClean="0"/>
              <a:t>9/4/2022</a:t>
            </a:fld>
            <a:endParaRPr lang="en-US"/>
          </a:p>
        </p:txBody>
      </p:sp>
      <p:sp>
        <p:nvSpPr>
          <p:cNvPr id="4" name="Footer Placeholder 3">
            <a:extLst>
              <a:ext uri="{FF2B5EF4-FFF2-40B4-BE49-F238E27FC236}">
                <a16:creationId xmlns:a16="http://schemas.microsoft.com/office/drawing/2014/main" id="{BA0C1762-3517-472D-8160-A0E9EF6C66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66D8464-809A-44C5-8ECC-3425F21F8AF0}"/>
              </a:ext>
            </a:extLst>
          </p:cNvPr>
          <p:cNvSpPr>
            <a:spLocks noGrp="1"/>
          </p:cNvSpPr>
          <p:nvPr>
            <p:ph type="sldNum" sz="quarter" idx="12"/>
          </p:nvPr>
        </p:nvSpPr>
        <p:spPr/>
        <p:txBody>
          <a:bodyPr/>
          <a:lstStyle/>
          <a:p>
            <a:fld id="{09EE0D3E-CFDA-4448-9B83-8B68FB9C24AA}" type="slidenum">
              <a:rPr lang="en-US" smtClean="0"/>
              <a:t>‹#›</a:t>
            </a:fld>
            <a:endParaRPr lang="en-US"/>
          </a:p>
        </p:txBody>
      </p:sp>
    </p:spTree>
    <p:extLst>
      <p:ext uri="{BB962C8B-B14F-4D97-AF65-F5344CB8AC3E}">
        <p14:creationId xmlns:p14="http://schemas.microsoft.com/office/powerpoint/2010/main" val="4247538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C8112F-C527-4681-B1EF-30AB44C7491A}"/>
              </a:ext>
            </a:extLst>
          </p:cNvPr>
          <p:cNvSpPr>
            <a:spLocks noGrp="1"/>
          </p:cNvSpPr>
          <p:nvPr>
            <p:ph type="dt" sz="half" idx="10"/>
          </p:nvPr>
        </p:nvSpPr>
        <p:spPr/>
        <p:txBody>
          <a:bodyPr/>
          <a:lstStyle/>
          <a:p>
            <a:fld id="{2CD747E1-5849-4539-B273-83A4BDD90E14}" type="datetimeFigureOut">
              <a:rPr lang="en-US" smtClean="0"/>
              <a:t>9/4/2022</a:t>
            </a:fld>
            <a:endParaRPr lang="en-US"/>
          </a:p>
        </p:txBody>
      </p:sp>
      <p:sp>
        <p:nvSpPr>
          <p:cNvPr id="3" name="Footer Placeholder 2">
            <a:extLst>
              <a:ext uri="{FF2B5EF4-FFF2-40B4-BE49-F238E27FC236}">
                <a16:creationId xmlns:a16="http://schemas.microsoft.com/office/drawing/2014/main" id="{4EA5170E-6372-4667-AEB5-51ACB1BAA09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8CB320B-DAE1-46E6-9E49-69D84BCD6F89}"/>
              </a:ext>
            </a:extLst>
          </p:cNvPr>
          <p:cNvSpPr>
            <a:spLocks noGrp="1"/>
          </p:cNvSpPr>
          <p:nvPr>
            <p:ph type="sldNum" sz="quarter" idx="12"/>
          </p:nvPr>
        </p:nvSpPr>
        <p:spPr/>
        <p:txBody>
          <a:bodyPr/>
          <a:lstStyle/>
          <a:p>
            <a:fld id="{09EE0D3E-CFDA-4448-9B83-8B68FB9C24AA}" type="slidenum">
              <a:rPr lang="en-US" smtClean="0"/>
              <a:t>‹#›</a:t>
            </a:fld>
            <a:endParaRPr lang="en-US"/>
          </a:p>
        </p:txBody>
      </p:sp>
    </p:spTree>
    <p:extLst>
      <p:ext uri="{BB962C8B-B14F-4D97-AF65-F5344CB8AC3E}">
        <p14:creationId xmlns:p14="http://schemas.microsoft.com/office/powerpoint/2010/main" val="1423267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DC755-ABB5-42AF-A09C-5AC1B788C2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5EA988-52A8-446B-BC53-971608D463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FFB6FB-E64C-4187-B26B-60C4AE95A7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B22417-4403-4340-A264-F40710DE6AD8}"/>
              </a:ext>
            </a:extLst>
          </p:cNvPr>
          <p:cNvSpPr>
            <a:spLocks noGrp="1"/>
          </p:cNvSpPr>
          <p:nvPr>
            <p:ph type="dt" sz="half" idx="10"/>
          </p:nvPr>
        </p:nvSpPr>
        <p:spPr/>
        <p:txBody>
          <a:bodyPr/>
          <a:lstStyle/>
          <a:p>
            <a:fld id="{2CD747E1-5849-4539-B273-83A4BDD90E14}" type="datetimeFigureOut">
              <a:rPr lang="en-US" smtClean="0"/>
              <a:t>9/4/2022</a:t>
            </a:fld>
            <a:endParaRPr lang="en-US"/>
          </a:p>
        </p:txBody>
      </p:sp>
      <p:sp>
        <p:nvSpPr>
          <p:cNvPr id="6" name="Footer Placeholder 5">
            <a:extLst>
              <a:ext uri="{FF2B5EF4-FFF2-40B4-BE49-F238E27FC236}">
                <a16:creationId xmlns:a16="http://schemas.microsoft.com/office/drawing/2014/main" id="{A220F8D4-B230-4C49-B03A-9890778B77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410ED-3A42-497F-BBDD-ACAB8D964DF0}"/>
              </a:ext>
            </a:extLst>
          </p:cNvPr>
          <p:cNvSpPr>
            <a:spLocks noGrp="1"/>
          </p:cNvSpPr>
          <p:nvPr>
            <p:ph type="sldNum" sz="quarter" idx="12"/>
          </p:nvPr>
        </p:nvSpPr>
        <p:spPr/>
        <p:txBody>
          <a:bodyPr/>
          <a:lstStyle/>
          <a:p>
            <a:fld id="{09EE0D3E-CFDA-4448-9B83-8B68FB9C24AA}" type="slidenum">
              <a:rPr lang="en-US" smtClean="0"/>
              <a:t>‹#›</a:t>
            </a:fld>
            <a:endParaRPr lang="en-US"/>
          </a:p>
        </p:txBody>
      </p:sp>
    </p:spTree>
    <p:extLst>
      <p:ext uri="{BB962C8B-B14F-4D97-AF65-F5344CB8AC3E}">
        <p14:creationId xmlns:p14="http://schemas.microsoft.com/office/powerpoint/2010/main" val="1327191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2765-C3E7-4A33-832D-5FB27F2A82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0EFBDE-D3E2-4CC4-99CE-687ADF2625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C6446B-6BD7-4445-8A1B-47D7D6A119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656D6D-A2EF-45FC-886A-3AF51AF06D94}"/>
              </a:ext>
            </a:extLst>
          </p:cNvPr>
          <p:cNvSpPr>
            <a:spLocks noGrp="1"/>
          </p:cNvSpPr>
          <p:nvPr>
            <p:ph type="dt" sz="half" idx="10"/>
          </p:nvPr>
        </p:nvSpPr>
        <p:spPr/>
        <p:txBody>
          <a:bodyPr/>
          <a:lstStyle/>
          <a:p>
            <a:fld id="{2CD747E1-5849-4539-B273-83A4BDD90E14}" type="datetimeFigureOut">
              <a:rPr lang="en-US" smtClean="0"/>
              <a:t>9/4/2022</a:t>
            </a:fld>
            <a:endParaRPr lang="en-US"/>
          </a:p>
        </p:txBody>
      </p:sp>
      <p:sp>
        <p:nvSpPr>
          <p:cNvPr id="6" name="Footer Placeholder 5">
            <a:extLst>
              <a:ext uri="{FF2B5EF4-FFF2-40B4-BE49-F238E27FC236}">
                <a16:creationId xmlns:a16="http://schemas.microsoft.com/office/drawing/2014/main" id="{4FD1E90C-D26A-4B84-BA95-5C379EE38D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7F0FC-5FB1-4333-B3A1-47E22C290543}"/>
              </a:ext>
            </a:extLst>
          </p:cNvPr>
          <p:cNvSpPr>
            <a:spLocks noGrp="1"/>
          </p:cNvSpPr>
          <p:nvPr>
            <p:ph type="sldNum" sz="quarter" idx="12"/>
          </p:nvPr>
        </p:nvSpPr>
        <p:spPr/>
        <p:txBody>
          <a:bodyPr/>
          <a:lstStyle/>
          <a:p>
            <a:fld id="{09EE0D3E-CFDA-4448-9B83-8B68FB9C24AA}" type="slidenum">
              <a:rPr lang="en-US" smtClean="0"/>
              <a:t>‹#›</a:t>
            </a:fld>
            <a:endParaRPr lang="en-US"/>
          </a:p>
        </p:txBody>
      </p:sp>
    </p:spTree>
    <p:extLst>
      <p:ext uri="{BB962C8B-B14F-4D97-AF65-F5344CB8AC3E}">
        <p14:creationId xmlns:p14="http://schemas.microsoft.com/office/powerpoint/2010/main" val="4257522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BE4C95-73AF-4359-89DE-30A34EFAEB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F71468-DFAF-447A-AB03-8FE3390C88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1C440C-DF2F-4A38-91DF-436326DDE4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D747E1-5849-4539-B273-83A4BDD90E14}" type="datetimeFigureOut">
              <a:rPr lang="en-US" smtClean="0"/>
              <a:t>9/4/2022</a:t>
            </a:fld>
            <a:endParaRPr lang="en-US"/>
          </a:p>
        </p:txBody>
      </p:sp>
      <p:sp>
        <p:nvSpPr>
          <p:cNvPr id="5" name="Footer Placeholder 4">
            <a:extLst>
              <a:ext uri="{FF2B5EF4-FFF2-40B4-BE49-F238E27FC236}">
                <a16:creationId xmlns:a16="http://schemas.microsoft.com/office/drawing/2014/main" id="{FB4CFFF8-BAD4-41E4-8008-07269F96F1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0734920-A876-48B1-9743-2F43434CBB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EE0D3E-CFDA-4448-9B83-8B68FB9C24AA}" type="slidenum">
              <a:rPr lang="en-US" smtClean="0"/>
              <a:t>‹#›</a:t>
            </a:fld>
            <a:endParaRPr lang="en-US"/>
          </a:p>
        </p:txBody>
      </p:sp>
    </p:spTree>
    <p:extLst>
      <p:ext uri="{BB962C8B-B14F-4D97-AF65-F5344CB8AC3E}">
        <p14:creationId xmlns:p14="http://schemas.microsoft.com/office/powerpoint/2010/main" val="29215190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en-us/azure/automation/automation-role-based-access-control#update-management-permissions" TargetMode="External"/><Relationship Id="rId2" Type="http://schemas.openxmlformats.org/officeDocument/2006/relationships/hyperlink" Target="https://docs.microsoft.com/en-us/azure/automation/how-to/region-mappings" TargetMode="External"/><Relationship Id="rId1" Type="http://schemas.openxmlformats.org/officeDocument/2006/relationships/slideLayout" Target="../slideLayouts/slideLayout2.xml"/><Relationship Id="rId5" Type="http://schemas.openxmlformats.org/officeDocument/2006/relationships/hyperlink" Target="https://docs.microsoft.com/en-us/azure/compliance/" TargetMode="External"/><Relationship Id="rId4" Type="http://schemas.openxmlformats.org/officeDocument/2006/relationships/hyperlink" Target="https://docs.microsoft.com/en-us/azure/automation/automation-security-guideline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7895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0EA7F-CC76-4861-B5A2-A1EE2B50C92F}"/>
              </a:ext>
            </a:extLst>
          </p:cNvPr>
          <p:cNvSpPr>
            <a:spLocks noGrp="1"/>
          </p:cNvSpPr>
          <p:nvPr>
            <p:ph type="title"/>
          </p:nvPr>
        </p:nvSpPr>
        <p:spPr>
          <a:xfrm>
            <a:off x="0" y="435230"/>
            <a:ext cx="12192000" cy="606989"/>
          </a:xfrm>
        </p:spPr>
        <p:txBody>
          <a:bodyPr>
            <a:normAutofit/>
          </a:bodyPr>
          <a:lstStyle/>
          <a:p>
            <a:pPr algn="ctr"/>
            <a:r>
              <a:rPr lang="en-US" sz="3200" b="1" dirty="0">
                <a:solidFill>
                  <a:srgbClr val="19232D"/>
                </a:solidFill>
                <a:latin typeface="inherit"/>
              </a:rPr>
              <a:t>Useful Links</a:t>
            </a:r>
            <a:endParaRPr lang="en-US" sz="3200" dirty="0"/>
          </a:p>
        </p:txBody>
      </p:sp>
      <p:sp>
        <p:nvSpPr>
          <p:cNvPr id="4" name="TextBox 3">
            <a:extLst>
              <a:ext uri="{FF2B5EF4-FFF2-40B4-BE49-F238E27FC236}">
                <a16:creationId xmlns:a16="http://schemas.microsoft.com/office/drawing/2014/main" id="{4D9601A2-23D1-9CD7-9D00-0D862C2D97AB}"/>
              </a:ext>
            </a:extLst>
          </p:cNvPr>
          <p:cNvSpPr txBox="1"/>
          <p:nvPr/>
        </p:nvSpPr>
        <p:spPr>
          <a:xfrm>
            <a:off x="838200" y="1575024"/>
            <a:ext cx="10442608" cy="2862322"/>
          </a:xfrm>
          <a:prstGeom prst="rect">
            <a:avLst/>
          </a:prstGeom>
          <a:noFill/>
        </p:spPr>
        <p:txBody>
          <a:bodyPr wrap="square" rtlCol="0">
            <a:spAutoFit/>
          </a:bodyPr>
          <a:lstStyle/>
          <a:p>
            <a:r>
              <a:rPr lang="en-US" sz="2000" dirty="0"/>
              <a:t>Supported Regions : </a:t>
            </a:r>
            <a:r>
              <a:rPr lang="en-US" sz="2000" dirty="0">
                <a:hlinkClick r:id="rId2"/>
              </a:rPr>
              <a:t>https://docs.microsoft.com/en-us/azure/automation/how-to/region-mappings</a:t>
            </a:r>
            <a:r>
              <a:rPr lang="en-US" sz="2000" dirty="0"/>
              <a:t> </a:t>
            </a:r>
          </a:p>
          <a:p>
            <a:endParaRPr lang="en-US" sz="2000" dirty="0"/>
          </a:p>
          <a:p>
            <a:r>
              <a:rPr lang="en-US" sz="2000" dirty="0"/>
              <a:t>Role Permissions: </a:t>
            </a:r>
            <a:r>
              <a:rPr lang="en-US" sz="2000" dirty="0">
                <a:hlinkClick r:id="rId3"/>
              </a:rPr>
              <a:t>https://docs.microsoft.com/en-us/azure/automation/automation-role-based-access-control#update-management-permissions</a:t>
            </a:r>
            <a:r>
              <a:rPr lang="en-US" sz="2000" dirty="0"/>
              <a:t> </a:t>
            </a:r>
          </a:p>
          <a:p>
            <a:endParaRPr lang="en-US" sz="2000" dirty="0"/>
          </a:p>
          <a:p>
            <a:r>
              <a:rPr lang="en-US" sz="2000" dirty="0"/>
              <a:t>Security Best Practices: </a:t>
            </a:r>
            <a:r>
              <a:rPr lang="en-US" sz="2000" dirty="0">
                <a:hlinkClick r:id="rId4"/>
              </a:rPr>
              <a:t>https://docs.microsoft.com/en-us/azure/automation/automation-security-guidelines</a:t>
            </a:r>
            <a:endParaRPr lang="en-US" sz="2000" dirty="0"/>
          </a:p>
          <a:p>
            <a:endParaRPr lang="en-US" sz="2000" dirty="0"/>
          </a:p>
          <a:p>
            <a:r>
              <a:rPr lang="en-US" sz="2000" dirty="0"/>
              <a:t>Compliance Documentation: </a:t>
            </a:r>
            <a:r>
              <a:rPr lang="en-US" sz="2000" dirty="0">
                <a:hlinkClick r:id="rId5"/>
              </a:rPr>
              <a:t>https://docs.microsoft.com/en-us/azure/compliance/</a:t>
            </a:r>
            <a:r>
              <a:rPr lang="en-US" sz="2000" dirty="0"/>
              <a:t> </a:t>
            </a:r>
          </a:p>
        </p:txBody>
      </p:sp>
    </p:spTree>
    <p:extLst>
      <p:ext uri="{BB962C8B-B14F-4D97-AF65-F5344CB8AC3E}">
        <p14:creationId xmlns:p14="http://schemas.microsoft.com/office/powerpoint/2010/main" val="2628426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5E0EA7F-CC76-4861-B5A2-A1EE2B50C92F}"/>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Current State</a:t>
            </a:r>
          </a:p>
        </p:txBody>
      </p:sp>
      <p:graphicFrame>
        <p:nvGraphicFramePr>
          <p:cNvPr id="4" name="Content Placeholder 3">
            <a:extLst>
              <a:ext uri="{FF2B5EF4-FFF2-40B4-BE49-F238E27FC236}">
                <a16:creationId xmlns:a16="http://schemas.microsoft.com/office/drawing/2014/main" id="{10629065-CC4B-4AD5-BA7D-156CA94C4042}"/>
              </a:ext>
            </a:extLst>
          </p:cNvPr>
          <p:cNvGraphicFramePr>
            <a:graphicFrameLocks noGrp="1"/>
          </p:cNvGraphicFramePr>
          <p:nvPr>
            <p:ph idx="1"/>
            <p:extLst>
              <p:ext uri="{D42A27DB-BD31-4B8C-83A1-F6EECF244321}">
                <p14:modId xmlns:p14="http://schemas.microsoft.com/office/powerpoint/2010/main" val="3545901056"/>
              </p:ext>
            </p:extLst>
          </p:nvPr>
        </p:nvGraphicFramePr>
        <p:xfrm>
          <a:off x="1110880" y="2112579"/>
          <a:ext cx="9994181" cy="4192810"/>
        </p:xfrm>
        <a:graphic>
          <a:graphicData uri="http://schemas.openxmlformats.org/drawingml/2006/table">
            <a:tbl>
              <a:tblPr firstRow="1" bandRow="1">
                <a:tableStyleId>{8799B23B-EC83-4686-B30A-512413B5E67A}</a:tableStyleId>
              </a:tblPr>
              <a:tblGrid>
                <a:gridCol w="5931925">
                  <a:extLst>
                    <a:ext uri="{9D8B030D-6E8A-4147-A177-3AD203B41FA5}">
                      <a16:colId xmlns:a16="http://schemas.microsoft.com/office/drawing/2014/main" val="2734522880"/>
                    </a:ext>
                  </a:extLst>
                </a:gridCol>
                <a:gridCol w="4062256">
                  <a:extLst>
                    <a:ext uri="{9D8B030D-6E8A-4147-A177-3AD203B41FA5}">
                      <a16:colId xmlns:a16="http://schemas.microsoft.com/office/drawing/2014/main" val="53887704"/>
                    </a:ext>
                  </a:extLst>
                </a:gridCol>
              </a:tblGrid>
              <a:tr h="419281">
                <a:tc>
                  <a:txBody>
                    <a:bodyPr/>
                    <a:lstStyle/>
                    <a:p>
                      <a:pPr algn="l" fontAlgn="b">
                        <a:spcBef>
                          <a:spcPts val="0"/>
                        </a:spcBef>
                        <a:spcAft>
                          <a:spcPts val="0"/>
                        </a:spcAft>
                      </a:pPr>
                      <a:r>
                        <a:rPr lang="en-US" sz="2400" b="1" u="none" strike="noStrike">
                          <a:solidFill>
                            <a:srgbClr val="000000"/>
                          </a:solidFill>
                          <a:effectLst/>
                        </a:rPr>
                        <a:t>Subscriptions</a:t>
                      </a:r>
                      <a:endParaRPr lang="en-US" sz="3900" b="0" i="0" u="none" strike="noStrike">
                        <a:effectLst/>
                        <a:latin typeface="Arial" panose="020B0604020202020204" pitchFamily="34" charset="0"/>
                      </a:endParaRPr>
                    </a:p>
                  </a:txBody>
                  <a:tcPr marL="13788" marR="13788" marT="13788" marB="0" anchor="b"/>
                </a:tc>
                <a:tc>
                  <a:txBody>
                    <a:bodyPr/>
                    <a:lstStyle/>
                    <a:p>
                      <a:pPr algn="l" fontAlgn="b">
                        <a:spcBef>
                          <a:spcPts val="0"/>
                        </a:spcBef>
                        <a:spcAft>
                          <a:spcPts val="0"/>
                        </a:spcAft>
                      </a:pPr>
                      <a:r>
                        <a:rPr lang="en-US" sz="2400" b="1" u="none" strike="noStrike">
                          <a:solidFill>
                            <a:srgbClr val="000000"/>
                          </a:solidFill>
                          <a:effectLst/>
                        </a:rPr>
                        <a:t>No. Of Azure VM's</a:t>
                      </a:r>
                      <a:endParaRPr lang="en-US" sz="3900" b="0" i="0" u="none" strike="noStrike">
                        <a:effectLst/>
                        <a:latin typeface="Arial" panose="020B0604020202020204" pitchFamily="34" charset="0"/>
                      </a:endParaRPr>
                    </a:p>
                  </a:txBody>
                  <a:tcPr marL="13788" marR="13788" marT="13788" marB="0" anchor="b"/>
                </a:tc>
                <a:extLst>
                  <a:ext uri="{0D108BD9-81ED-4DB2-BD59-A6C34878D82A}">
                    <a16:rowId xmlns:a16="http://schemas.microsoft.com/office/drawing/2014/main" val="950304217"/>
                  </a:ext>
                </a:extLst>
              </a:tr>
              <a:tr h="419281">
                <a:tc>
                  <a:txBody>
                    <a:bodyPr/>
                    <a:lstStyle/>
                    <a:p>
                      <a:pPr algn="l" fontAlgn="b">
                        <a:spcBef>
                          <a:spcPts val="0"/>
                        </a:spcBef>
                        <a:spcAft>
                          <a:spcPts val="0"/>
                        </a:spcAft>
                      </a:pPr>
                      <a:r>
                        <a:rPr lang="en-US" sz="2400" b="0" u="none" strike="noStrike">
                          <a:solidFill>
                            <a:srgbClr val="000000"/>
                          </a:solidFill>
                          <a:effectLst/>
                        </a:rPr>
                        <a:t>AppInte-nonprod-001</a:t>
                      </a:r>
                      <a:endParaRPr lang="en-US" sz="3900" b="0" i="0" u="none" strike="noStrike">
                        <a:effectLst/>
                        <a:latin typeface="Arial" panose="020B0604020202020204" pitchFamily="34" charset="0"/>
                      </a:endParaRPr>
                    </a:p>
                  </a:txBody>
                  <a:tcPr marL="13788" marR="13788" marT="13788" marB="0" anchor="b"/>
                </a:tc>
                <a:tc>
                  <a:txBody>
                    <a:bodyPr/>
                    <a:lstStyle/>
                    <a:p>
                      <a:pPr algn="ctr" fontAlgn="b">
                        <a:spcBef>
                          <a:spcPts val="0"/>
                        </a:spcBef>
                        <a:spcAft>
                          <a:spcPts val="0"/>
                        </a:spcAft>
                      </a:pPr>
                      <a:r>
                        <a:rPr lang="en-US" sz="2400" b="0" u="none" strike="noStrike">
                          <a:solidFill>
                            <a:srgbClr val="000000"/>
                          </a:solidFill>
                          <a:effectLst/>
                        </a:rPr>
                        <a:t>2</a:t>
                      </a:r>
                      <a:endParaRPr lang="en-US" sz="3900" b="0" i="0" u="none" strike="noStrike">
                        <a:effectLst/>
                        <a:latin typeface="Arial" panose="020B0604020202020204" pitchFamily="34" charset="0"/>
                      </a:endParaRPr>
                    </a:p>
                  </a:txBody>
                  <a:tcPr marL="13788" marR="13788" marT="13788" marB="0" anchor="b"/>
                </a:tc>
                <a:extLst>
                  <a:ext uri="{0D108BD9-81ED-4DB2-BD59-A6C34878D82A}">
                    <a16:rowId xmlns:a16="http://schemas.microsoft.com/office/drawing/2014/main" val="1659781318"/>
                  </a:ext>
                </a:extLst>
              </a:tr>
              <a:tr h="419281">
                <a:tc>
                  <a:txBody>
                    <a:bodyPr/>
                    <a:lstStyle/>
                    <a:p>
                      <a:pPr algn="l" fontAlgn="b">
                        <a:spcBef>
                          <a:spcPts val="0"/>
                        </a:spcBef>
                        <a:spcAft>
                          <a:spcPts val="0"/>
                        </a:spcAft>
                      </a:pPr>
                      <a:r>
                        <a:rPr lang="en-US" sz="2400" b="0" u="none" strike="noStrike">
                          <a:solidFill>
                            <a:srgbClr val="000000"/>
                          </a:solidFill>
                          <a:effectLst/>
                        </a:rPr>
                        <a:t>fos-lab-001</a:t>
                      </a:r>
                      <a:endParaRPr lang="en-US" sz="3900" b="0" i="0" u="none" strike="noStrike">
                        <a:effectLst/>
                        <a:latin typeface="Arial" panose="020B0604020202020204" pitchFamily="34" charset="0"/>
                      </a:endParaRPr>
                    </a:p>
                  </a:txBody>
                  <a:tcPr marL="13788" marR="13788" marT="13788" marB="0" anchor="b"/>
                </a:tc>
                <a:tc>
                  <a:txBody>
                    <a:bodyPr/>
                    <a:lstStyle/>
                    <a:p>
                      <a:pPr algn="ctr" fontAlgn="b">
                        <a:spcBef>
                          <a:spcPts val="0"/>
                        </a:spcBef>
                        <a:spcAft>
                          <a:spcPts val="0"/>
                        </a:spcAft>
                      </a:pPr>
                      <a:r>
                        <a:rPr lang="en-US" sz="2400" b="0" u="none" strike="noStrike">
                          <a:solidFill>
                            <a:srgbClr val="000000"/>
                          </a:solidFill>
                          <a:effectLst/>
                        </a:rPr>
                        <a:t>3</a:t>
                      </a:r>
                      <a:endParaRPr lang="en-US" sz="3900" b="0" i="0" u="none" strike="noStrike">
                        <a:effectLst/>
                        <a:latin typeface="Arial" panose="020B0604020202020204" pitchFamily="34" charset="0"/>
                      </a:endParaRPr>
                    </a:p>
                  </a:txBody>
                  <a:tcPr marL="13788" marR="13788" marT="13788" marB="0" anchor="b"/>
                </a:tc>
                <a:extLst>
                  <a:ext uri="{0D108BD9-81ED-4DB2-BD59-A6C34878D82A}">
                    <a16:rowId xmlns:a16="http://schemas.microsoft.com/office/drawing/2014/main" val="4194487413"/>
                  </a:ext>
                </a:extLst>
              </a:tr>
              <a:tr h="419281">
                <a:tc>
                  <a:txBody>
                    <a:bodyPr/>
                    <a:lstStyle/>
                    <a:p>
                      <a:pPr algn="l" fontAlgn="b">
                        <a:spcBef>
                          <a:spcPts val="0"/>
                        </a:spcBef>
                        <a:spcAft>
                          <a:spcPts val="0"/>
                        </a:spcAft>
                      </a:pPr>
                      <a:r>
                        <a:rPr lang="en-US" sz="2400" b="0" u="none" strike="noStrike">
                          <a:solidFill>
                            <a:srgbClr val="000000"/>
                          </a:solidFill>
                          <a:effectLst/>
                        </a:rPr>
                        <a:t>landing-zone-trial</a:t>
                      </a:r>
                      <a:endParaRPr lang="en-US" sz="3900" b="0" i="0" u="none" strike="noStrike">
                        <a:effectLst/>
                        <a:latin typeface="Arial" panose="020B0604020202020204" pitchFamily="34" charset="0"/>
                      </a:endParaRPr>
                    </a:p>
                  </a:txBody>
                  <a:tcPr marL="13788" marR="13788" marT="13788" marB="0" anchor="b"/>
                </a:tc>
                <a:tc>
                  <a:txBody>
                    <a:bodyPr/>
                    <a:lstStyle/>
                    <a:p>
                      <a:pPr algn="ctr" fontAlgn="b">
                        <a:spcBef>
                          <a:spcPts val="0"/>
                        </a:spcBef>
                        <a:spcAft>
                          <a:spcPts val="0"/>
                        </a:spcAft>
                      </a:pPr>
                      <a:r>
                        <a:rPr lang="en-US" sz="2400" b="0" u="none" strike="noStrike">
                          <a:solidFill>
                            <a:srgbClr val="000000"/>
                          </a:solidFill>
                          <a:effectLst/>
                        </a:rPr>
                        <a:t>2</a:t>
                      </a:r>
                      <a:endParaRPr lang="en-US" sz="3900" b="0" i="0" u="none" strike="noStrike">
                        <a:effectLst/>
                        <a:latin typeface="Arial" panose="020B0604020202020204" pitchFamily="34" charset="0"/>
                      </a:endParaRPr>
                    </a:p>
                  </a:txBody>
                  <a:tcPr marL="13788" marR="13788" marT="13788" marB="0" anchor="b"/>
                </a:tc>
                <a:extLst>
                  <a:ext uri="{0D108BD9-81ED-4DB2-BD59-A6C34878D82A}">
                    <a16:rowId xmlns:a16="http://schemas.microsoft.com/office/drawing/2014/main" val="838293746"/>
                  </a:ext>
                </a:extLst>
              </a:tr>
              <a:tr h="419281">
                <a:tc>
                  <a:txBody>
                    <a:bodyPr/>
                    <a:lstStyle/>
                    <a:p>
                      <a:pPr algn="l" fontAlgn="b">
                        <a:spcBef>
                          <a:spcPts val="0"/>
                        </a:spcBef>
                        <a:spcAft>
                          <a:spcPts val="0"/>
                        </a:spcAft>
                      </a:pPr>
                      <a:r>
                        <a:rPr lang="en-US" sz="2400" b="0" u="none" strike="noStrike">
                          <a:solidFill>
                            <a:srgbClr val="000000"/>
                          </a:solidFill>
                          <a:effectLst/>
                        </a:rPr>
                        <a:t>pcme-nonprod-001</a:t>
                      </a:r>
                      <a:endParaRPr lang="en-US" sz="3900" b="0" i="0" u="none" strike="noStrike">
                        <a:effectLst/>
                        <a:latin typeface="Arial" panose="020B0604020202020204" pitchFamily="34" charset="0"/>
                      </a:endParaRPr>
                    </a:p>
                  </a:txBody>
                  <a:tcPr marL="13788" marR="13788" marT="13788" marB="0" anchor="b"/>
                </a:tc>
                <a:tc>
                  <a:txBody>
                    <a:bodyPr/>
                    <a:lstStyle/>
                    <a:p>
                      <a:pPr algn="ctr" fontAlgn="b">
                        <a:spcBef>
                          <a:spcPts val="0"/>
                        </a:spcBef>
                        <a:spcAft>
                          <a:spcPts val="0"/>
                        </a:spcAft>
                      </a:pPr>
                      <a:r>
                        <a:rPr lang="en-US" sz="2400" b="0" u="none" strike="noStrike">
                          <a:solidFill>
                            <a:srgbClr val="000000"/>
                          </a:solidFill>
                          <a:effectLst/>
                        </a:rPr>
                        <a:t>61</a:t>
                      </a:r>
                      <a:endParaRPr lang="en-US" sz="3900" b="0" i="0" u="none" strike="noStrike">
                        <a:effectLst/>
                        <a:latin typeface="Arial" panose="020B0604020202020204" pitchFamily="34" charset="0"/>
                      </a:endParaRPr>
                    </a:p>
                  </a:txBody>
                  <a:tcPr marL="13788" marR="13788" marT="13788" marB="0" anchor="b"/>
                </a:tc>
                <a:extLst>
                  <a:ext uri="{0D108BD9-81ED-4DB2-BD59-A6C34878D82A}">
                    <a16:rowId xmlns:a16="http://schemas.microsoft.com/office/drawing/2014/main" val="3674883904"/>
                  </a:ext>
                </a:extLst>
              </a:tr>
              <a:tr h="419281">
                <a:tc>
                  <a:txBody>
                    <a:bodyPr/>
                    <a:lstStyle/>
                    <a:p>
                      <a:pPr algn="l" fontAlgn="b">
                        <a:spcBef>
                          <a:spcPts val="0"/>
                        </a:spcBef>
                        <a:spcAft>
                          <a:spcPts val="0"/>
                        </a:spcAft>
                      </a:pPr>
                      <a:r>
                        <a:rPr lang="en-US" sz="2400" b="0" u="none" strike="noStrike">
                          <a:solidFill>
                            <a:srgbClr val="000000"/>
                          </a:solidFill>
                          <a:effectLst/>
                        </a:rPr>
                        <a:t>pcme-prod-001</a:t>
                      </a:r>
                      <a:endParaRPr lang="en-US" sz="3900" b="0" i="0" u="none" strike="noStrike">
                        <a:effectLst/>
                        <a:latin typeface="Arial" panose="020B0604020202020204" pitchFamily="34" charset="0"/>
                      </a:endParaRPr>
                    </a:p>
                  </a:txBody>
                  <a:tcPr marL="13788" marR="13788" marT="13788" marB="0" anchor="b"/>
                </a:tc>
                <a:tc>
                  <a:txBody>
                    <a:bodyPr/>
                    <a:lstStyle/>
                    <a:p>
                      <a:pPr algn="ctr" fontAlgn="b">
                        <a:spcBef>
                          <a:spcPts val="0"/>
                        </a:spcBef>
                        <a:spcAft>
                          <a:spcPts val="0"/>
                        </a:spcAft>
                      </a:pPr>
                      <a:r>
                        <a:rPr lang="en-US" sz="2400" b="0" u="none" strike="noStrike">
                          <a:solidFill>
                            <a:srgbClr val="000000"/>
                          </a:solidFill>
                          <a:effectLst/>
                        </a:rPr>
                        <a:t>13</a:t>
                      </a:r>
                      <a:endParaRPr lang="en-US" sz="3900" b="0" i="0" u="none" strike="noStrike">
                        <a:effectLst/>
                        <a:latin typeface="Arial" panose="020B0604020202020204" pitchFamily="34" charset="0"/>
                      </a:endParaRPr>
                    </a:p>
                  </a:txBody>
                  <a:tcPr marL="13788" marR="13788" marT="13788" marB="0" anchor="b"/>
                </a:tc>
                <a:extLst>
                  <a:ext uri="{0D108BD9-81ED-4DB2-BD59-A6C34878D82A}">
                    <a16:rowId xmlns:a16="http://schemas.microsoft.com/office/drawing/2014/main" val="268472030"/>
                  </a:ext>
                </a:extLst>
              </a:tr>
              <a:tr h="419281">
                <a:tc>
                  <a:txBody>
                    <a:bodyPr/>
                    <a:lstStyle/>
                    <a:p>
                      <a:pPr algn="l" fontAlgn="b">
                        <a:spcBef>
                          <a:spcPts val="0"/>
                        </a:spcBef>
                        <a:spcAft>
                          <a:spcPts val="0"/>
                        </a:spcAft>
                      </a:pPr>
                      <a:r>
                        <a:rPr lang="en-US" sz="2400" b="0" u="none" strike="noStrike">
                          <a:solidFill>
                            <a:srgbClr val="000000"/>
                          </a:solidFill>
                          <a:effectLst/>
                        </a:rPr>
                        <a:t>Platform-identity-prod</a:t>
                      </a:r>
                      <a:endParaRPr lang="en-US" sz="3900" b="0" i="0" u="none" strike="noStrike">
                        <a:effectLst/>
                        <a:latin typeface="Arial" panose="020B0604020202020204" pitchFamily="34" charset="0"/>
                      </a:endParaRPr>
                    </a:p>
                  </a:txBody>
                  <a:tcPr marL="13788" marR="13788" marT="13788" marB="0" anchor="b"/>
                </a:tc>
                <a:tc>
                  <a:txBody>
                    <a:bodyPr/>
                    <a:lstStyle/>
                    <a:p>
                      <a:pPr algn="ctr" fontAlgn="b">
                        <a:spcBef>
                          <a:spcPts val="0"/>
                        </a:spcBef>
                        <a:spcAft>
                          <a:spcPts val="0"/>
                        </a:spcAft>
                      </a:pPr>
                      <a:r>
                        <a:rPr lang="en-US" sz="2400" b="0" u="none" strike="noStrike">
                          <a:solidFill>
                            <a:srgbClr val="000000"/>
                          </a:solidFill>
                          <a:effectLst/>
                        </a:rPr>
                        <a:t>3</a:t>
                      </a:r>
                      <a:endParaRPr lang="en-US" sz="3900" b="0" i="0" u="none" strike="noStrike">
                        <a:effectLst/>
                        <a:latin typeface="Arial" panose="020B0604020202020204" pitchFamily="34" charset="0"/>
                      </a:endParaRPr>
                    </a:p>
                  </a:txBody>
                  <a:tcPr marL="13788" marR="13788" marT="13788" marB="0" anchor="b"/>
                </a:tc>
                <a:extLst>
                  <a:ext uri="{0D108BD9-81ED-4DB2-BD59-A6C34878D82A}">
                    <a16:rowId xmlns:a16="http://schemas.microsoft.com/office/drawing/2014/main" val="4025031803"/>
                  </a:ext>
                </a:extLst>
              </a:tr>
              <a:tr h="419281">
                <a:tc>
                  <a:txBody>
                    <a:bodyPr/>
                    <a:lstStyle/>
                    <a:p>
                      <a:pPr algn="l" fontAlgn="b">
                        <a:spcBef>
                          <a:spcPts val="0"/>
                        </a:spcBef>
                        <a:spcAft>
                          <a:spcPts val="0"/>
                        </a:spcAft>
                      </a:pPr>
                      <a:r>
                        <a:rPr lang="en-US" sz="2400" b="0" u="none" strike="noStrike">
                          <a:solidFill>
                            <a:srgbClr val="000000"/>
                          </a:solidFill>
                          <a:effectLst/>
                        </a:rPr>
                        <a:t>Platform-management-prod</a:t>
                      </a:r>
                      <a:endParaRPr lang="en-US" sz="3900" b="0" i="0" u="none" strike="noStrike">
                        <a:effectLst/>
                        <a:latin typeface="Arial" panose="020B0604020202020204" pitchFamily="34" charset="0"/>
                      </a:endParaRPr>
                    </a:p>
                  </a:txBody>
                  <a:tcPr marL="13788" marR="13788" marT="13788" marB="0" anchor="b"/>
                </a:tc>
                <a:tc>
                  <a:txBody>
                    <a:bodyPr/>
                    <a:lstStyle/>
                    <a:p>
                      <a:pPr algn="ctr" fontAlgn="b">
                        <a:spcBef>
                          <a:spcPts val="0"/>
                        </a:spcBef>
                        <a:spcAft>
                          <a:spcPts val="0"/>
                        </a:spcAft>
                      </a:pPr>
                      <a:r>
                        <a:rPr lang="en-US" sz="2400" b="0" u="none" strike="noStrike">
                          <a:solidFill>
                            <a:srgbClr val="000000"/>
                          </a:solidFill>
                          <a:effectLst/>
                        </a:rPr>
                        <a:t>1</a:t>
                      </a:r>
                      <a:endParaRPr lang="en-US" sz="3900" b="0" i="0" u="none" strike="noStrike">
                        <a:effectLst/>
                        <a:latin typeface="Arial" panose="020B0604020202020204" pitchFamily="34" charset="0"/>
                      </a:endParaRPr>
                    </a:p>
                  </a:txBody>
                  <a:tcPr marL="13788" marR="13788" marT="13788" marB="0" anchor="b"/>
                </a:tc>
                <a:extLst>
                  <a:ext uri="{0D108BD9-81ED-4DB2-BD59-A6C34878D82A}">
                    <a16:rowId xmlns:a16="http://schemas.microsoft.com/office/drawing/2014/main" val="519384364"/>
                  </a:ext>
                </a:extLst>
              </a:tr>
              <a:tr h="419281">
                <a:tc>
                  <a:txBody>
                    <a:bodyPr/>
                    <a:lstStyle/>
                    <a:p>
                      <a:pPr algn="l" fontAlgn="b">
                        <a:spcBef>
                          <a:spcPts val="0"/>
                        </a:spcBef>
                        <a:spcAft>
                          <a:spcPts val="0"/>
                        </a:spcAft>
                      </a:pPr>
                      <a:r>
                        <a:rPr lang="en-US" sz="2400" b="0" u="none" strike="noStrike">
                          <a:solidFill>
                            <a:srgbClr val="000000"/>
                          </a:solidFill>
                          <a:effectLst/>
                        </a:rPr>
                        <a:t>platform-services-prod-001</a:t>
                      </a:r>
                      <a:endParaRPr lang="en-US" sz="3900" b="0" i="0" u="none" strike="noStrike">
                        <a:effectLst/>
                        <a:latin typeface="Arial" panose="020B0604020202020204" pitchFamily="34" charset="0"/>
                      </a:endParaRPr>
                    </a:p>
                  </a:txBody>
                  <a:tcPr marL="13788" marR="13788" marT="13788" marB="0" anchor="b"/>
                </a:tc>
                <a:tc>
                  <a:txBody>
                    <a:bodyPr/>
                    <a:lstStyle/>
                    <a:p>
                      <a:pPr algn="ctr" fontAlgn="b">
                        <a:spcBef>
                          <a:spcPts val="0"/>
                        </a:spcBef>
                        <a:spcAft>
                          <a:spcPts val="0"/>
                        </a:spcAft>
                      </a:pPr>
                      <a:r>
                        <a:rPr lang="en-US" sz="2400" b="0" u="none" strike="noStrike">
                          <a:solidFill>
                            <a:srgbClr val="000000"/>
                          </a:solidFill>
                          <a:effectLst/>
                        </a:rPr>
                        <a:t>1</a:t>
                      </a:r>
                      <a:endParaRPr lang="en-US" sz="3900" b="0" i="0" u="none" strike="noStrike">
                        <a:effectLst/>
                        <a:latin typeface="Arial" panose="020B0604020202020204" pitchFamily="34" charset="0"/>
                      </a:endParaRPr>
                    </a:p>
                  </a:txBody>
                  <a:tcPr marL="13788" marR="13788" marT="13788" marB="0" anchor="b"/>
                </a:tc>
                <a:extLst>
                  <a:ext uri="{0D108BD9-81ED-4DB2-BD59-A6C34878D82A}">
                    <a16:rowId xmlns:a16="http://schemas.microsoft.com/office/drawing/2014/main" val="2478783726"/>
                  </a:ext>
                </a:extLst>
              </a:tr>
              <a:tr h="419281">
                <a:tc>
                  <a:txBody>
                    <a:bodyPr/>
                    <a:lstStyle/>
                    <a:p>
                      <a:pPr algn="l" fontAlgn="b">
                        <a:spcBef>
                          <a:spcPts val="0"/>
                        </a:spcBef>
                        <a:spcAft>
                          <a:spcPts val="0"/>
                        </a:spcAft>
                      </a:pPr>
                      <a:r>
                        <a:rPr lang="en-US" sz="2400" b="1" u="none" strike="noStrike">
                          <a:solidFill>
                            <a:srgbClr val="000000"/>
                          </a:solidFill>
                          <a:effectLst/>
                        </a:rPr>
                        <a:t>Total</a:t>
                      </a:r>
                      <a:endParaRPr lang="en-US" sz="3900" b="0" i="0" u="none" strike="noStrike">
                        <a:effectLst/>
                        <a:latin typeface="Arial" panose="020B0604020202020204" pitchFamily="34" charset="0"/>
                      </a:endParaRPr>
                    </a:p>
                  </a:txBody>
                  <a:tcPr marL="13788" marR="13788" marT="13788" marB="0" anchor="b"/>
                </a:tc>
                <a:tc>
                  <a:txBody>
                    <a:bodyPr/>
                    <a:lstStyle/>
                    <a:p>
                      <a:pPr algn="ctr" fontAlgn="b">
                        <a:spcBef>
                          <a:spcPts val="0"/>
                        </a:spcBef>
                        <a:spcAft>
                          <a:spcPts val="0"/>
                        </a:spcAft>
                      </a:pPr>
                      <a:r>
                        <a:rPr lang="en-US" sz="2400" b="1" u="none" strike="noStrike">
                          <a:solidFill>
                            <a:srgbClr val="000000"/>
                          </a:solidFill>
                          <a:effectLst/>
                        </a:rPr>
                        <a:t>86</a:t>
                      </a:r>
                      <a:endParaRPr lang="en-US" sz="3900" b="0" i="0" u="none" strike="noStrike">
                        <a:effectLst/>
                        <a:latin typeface="Arial" panose="020B0604020202020204" pitchFamily="34" charset="0"/>
                      </a:endParaRPr>
                    </a:p>
                  </a:txBody>
                  <a:tcPr marL="13788" marR="13788" marT="13788" marB="0" anchor="b"/>
                </a:tc>
                <a:extLst>
                  <a:ext uri="{0D108BD9-81ED-4DB2-BD59-A6C34878D82A}">
                    <a16:rowId xmlns:a16="http://schemas.microsoft.com/office/drawing/2014/main" val="3689851563"/>
                  </a:ext>
                </a:extLst>
              </a:tr>
            </a:tbl>
          </a:graphicData>
        </a:graphic>
      </p:graphicFrame>
    </p:spTree>
    <p:extLst>
      <p:ext uri="{BB962C8B-B14F-4D97-AF65-F5344CB8AC3E}">
        <p14:creationId xmlns:p14="http://schemas.microsoft.com/office/powerpoint/2010/main" val="1686874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C5A66-7B72-4C32-ACEB-BC7F149D3505}"/>
              </a:ext>
            </a:extLst>
          </p:cNvPr>
          <p:cNvSpPr>
            <a:spLocks noGrp="1"/>
          </p:cNvSpPr>
          <p:nvPr>
            <p:ph type="title"/>
          </p:nvPr>
        </p:nvSpPr>
        <p:spPr/>
        <p:txBody>
          <a:bodyPr/>
          <a:lstStyle/>
          <a:p>
            <a:r>
              <a:rPr lang="en-US" dirty="0"/>
              <a:t>Manage updates for Azure VMs</a:t>
            </a:r>
          </a:p>
        </p:txBody>
      </p:sp>
      <p:sp>
        <p:nvSpPr>
          <p:cNvPr id="3" name="Content Placeholder 2">
            <a:extLst>
              <a:ext uri="{FF2B5EF4-FFF2-40B4-BE49-F238E27FC236}">
                <a16:creationId xmlns:a16="http://schemas.microsoft.com/office/drawing/2014/main" id="{FFEED70D-8D23-4E80-9226-3FC0A3626F56}"/>
              </a:ext>
            </a:extLst>
          </p:cNvPr>
          <p:cNvSpPr>
            <a:spLocks noGrp="1"/>
          </p:cNvSpPr>
          <p:nvPr>
            <p:ph idx="1"/>
          </p:nvPr>
        </p:nvSpPr>
        <p:spPr/>
        <p:txBody>
          <a:bodyPr>
            <a:normAutofit/>
          </a:bodyPr>
          <a:lstStyle/>
          <a:p>
            <a:r>
              <a:rPr lang="en-US" dirty="0"/>
              <a:t>Create schedule for updates deployment on virtual machines.</a:t>
            </a:r>
          </a:p>
          <a:p>
            <a:r>
              <a:rPr lang="en-US" dirty="0"/>
              <a:t>Follow the standard (as per MS) guidelines  to configure the schedule for deploying the patches.</a:t>
            </a:r>
          </a:p>
          <a:p>
            <a:r>
              <a:rPr lang="en-US" dirty="0"/>
              <a:t>Create multiple schedules for different environments/applications as per need</a:t>
            </a:r>
          </a:p>
          <a:p>
            <a:r>
              <a:rPr lang="en-US" dirty="0"/>
              <a:t>Run "Azure Automation jobs that are Completed" task under Logs to know the status of the schedule update deployment job</a:t>
            </a:r>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502514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A85AC78-0409-5C5C-B4CC-082F431B5FF3}"/>
              </a:ext>
            </a:extLst>
          </p:cNvPr>
          <p:cNvSpPr txBox="1"/>
          <p:nvPr/>
        </p:nvSpPr>
        <p:spPr>
          <a:xfrm>
            <a:off x="275302" y="1831126"/>
            <a:ext cx="11179277" cy="3195747"/>
          </a:xfrm>
          <a:prstGeom prst="rect">
            <a:avLst/>
          </a:prstGeom>
          <a:noFill/>
        </p:spPr>
        <p:txBody>
          <a:bodyPr wrap="square">
            <a:spAutoFit/>
          </a:bodyPr>
          <a:lstStyle/>
          <a:p>
            <a:pPr marL="518899" lvl="1" indent="-285750">
              <a:spcBef>
                <a:spcPts val="1020"/>
              </a:spcBef>
              <a:buFont typeface="Arial" panose="020B0604020202020204" pitchFamily="34" charset="0"/>
              <a:buChar char="•"/>
            </a:pPr>
            <a:r>
              <a:rPr lang="en-US" sz="2000" dirty="0">
                <a:latin typeface="Arial" panose="020B0604020202020204" pitchFamily="34" charset="0"/>
                <a:cs typeface="Arial" panose="020B0604020202020204" pitchFamily="34" charset="0"/>
              </a:rPr>
              <a:t>Inconsistent reliability, struggling with multiple maintenance windows with multiple reboots </a:t>
            </a:r>
          </a:p>
          <a:p>
            <a:pPr marL="518899" lvl="1" indent="-285750">
              <a:spcBef>
                <a:spcPts val="1020"/>
              </a:spcBef>
              <a:buFont typeface="Arial" panose="020B0604020202020204" pitchFamily="34" charset="0"/>
              <a:buChar char="•"/>
            </a:pPr>
            <a:r>
              <a:rPr lang="en-US" sz="2000" dirty="0">
                <a:latin typeface="Arial" panose="020B0604020202020204" pitchFamily="34" charset="0"/>
                <a:cs typeface="Arial" panose="020B0604020202020204" pitchFamily="34" charset="0"/>
              </a:rPr>
              <a:t>No orchestration (critical systems patched “by hand” (with pre-steps, post steps))</a:t>
            </a:r>
          </a:p>
          <a:p>
            <a:pPr marL="518899" lvl="1" indent="-285750">
              <a:spcBef>
                <a:spcPts val="1020"/>
              </a:spcBef>
              <a:buFont typeface="Arial" panose="020B0604020202020204" pitchFamily="34" charset="0"/>
              <a:buChar char="•"/>
            </a:pPr>
            <a:r>
              <a:rPr lang="en-US" sz="2000" dirty="0">
                <a:latin typeface="Arial" panose="020B0604020202020204" pitchFamily="34" charset="0"/>
                <a:cs typeface="Arial" panose="020B0604020202020204" pitchFamily="34" charset="0"/>
              </a:rPr>
              <a:t>Grouping based on workloads is difficult / need ability to leverage existing groups</a:t>
            </a:r>
          </a:p>
          <a:p>
            <a:pPr marL="518899" lvl="1" indent="-285750">
              <a:spcBef>
                <a:spcPts val="1020"/>
              </a:spcBef>
              <a:buFont typeface="Arial" panose="020B0604020202020204" pitchFamily="34" charset="0"/>
              <a:buChar char="•"/>
            </a:pPr>
            <a:r>
              <a:rPr lang="en-US" sz="2000" dirty="0">
                <a:latin typeface="Arial" panose="020B0604020202020204" pitchFamily="34" charset="0"/>
                <a:cs typeface="Arial" panose="020B0604020202020204" pitchFamily="34" charset="0"/>
              </a:rPr>
              <a:t>Error handling and troubleshooting is time consuming / need better reporting and detailed tracing</a:t>
            </a:r>
          </a:p>
          <a:p>
            <a:pPr marL="518899" lvl="1" indent="-285750">
              <a:spcBef>
                <a:spcPts val="1020"/>
              </a:spcBef>
              <a:buFont typeface="Arial" panose="020B0604020202020204" pitchFamily="34" charset="0"/>
              <a:buChar char="•"/>
            </a:pPr>
            <a:r>
              <a:rPr lang="en-US" sz="2000" dirty="0">
                <a:latin typeface="Arial" panose="020B0604020202020204" pitchFamily="34" charset="0"/>
                <a:cs typeface="Arial" panose="020B0604020202020204" pitchFamily="34" charset="0"/>
              </a:rPr>
              <a:t>Update deployments is rarely zero downtime </a:t>
            </a:r>
          </a:p>
          <a:p>
            <a:pPr marL="518899" lvl="1" indent="-285750">
              <a:spcBef>
                <a:spcPts val="1020"/>
              </a:spcBef>
              <a:buFont typeface="Arial" panose="020B0604020202020204" pitchFamily="34" charset="0"/>
              <a:buChar char="•"/>
            </a:pPr>
            <a:r>
              <a:rPr lang="en-US" sz="2000" dirty="0">
                <a:latin typeface="Arial" panose="020B0604020202020204" pitchFamily="34" charset="0"/>
                <a:cs typeface="Arial" panose="020B0604020202020204" pitchFamily="34" charset="0"/>
              </a:rPr>
              <a:t>Update co-ordination / communication across application and infrastructure teams is very difficult</a:t>
            </a:r>
          </a:p>
        </p:txBody>
      </p:sp>
      <p:sp>
        <p:nvSpPr>
          <p:cNvPr id="8" name="TextBox 7">
            <a:extLst>
              <a:ext uri="{FF2B5EF4-FFF2-40B4-BE49-F238E27FC236}">
                <a16:creationId xmlns:a16="http://schemas.microsoft.com/office/drawing/2014/main" id="{F164F527-AC5C-8E9C-5A9B-61CC333DA45B}"/>
              </a:ext>
            </a:extLst>
          </p:cNvPr>
          <p:cNvSpPr txBox="1"/>
          <p:nvPr/>
        </p:nvSpPr>
        <p:spPr>
          <a:xfrm>
            <a:off x="2" y="364586"/>
            <a:ext cx="12191998" cy="584775"/>
          </a:xfrm>
          <a:prstGeom prst="rect">
            <a:avLst/>
          </a:prstGeom>
          <a:noFill/>
        </p:spPr>
        <p:txBody>
          <a:bodyPr wrap="square">
            <a:spAutoFit/>
          </a:bodyPr>
          <a:lstStyle/>
          <a:p>
            <a:pPr algn="ctr"/>
            <a:r>
              <a:rPr lang="en-US" sz="3200" b="1" i="0" dirty="0">
                <a:solidFill>
                  <a:srgbClr val="00253E"/>
                </a:solidFill>
                <a:effectLst/>
                <a:latin typeface="-apple-system"/>
              </a:rPr>
              <a:t>Problem Statement</a:t>
            </a:r>
            <a:endParaRPr lang="en-US" sz="3200" b="0" i="0" dirty="0">
              <a:solidFill>
                <a:srgbClr val="00253E"/>
              </a:solidFill>
              <a:effectLst/>
              <a:latin typeface="-apple-system"/>
            </a:endParaRPr>
          </a:p>
        </p:txBody>
      </p:sp>
    </p:spTree>
    <p:extLst>
      <p:ext uri="{BB962C8B-B14F-4D97-AF65-F5344CB8AC3E}">
        <p14:creationId xmlns:p14="http://schemas.microsoft.com/office/powerpoint/2010/main" val="2812773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0EA7F-CC76-4861-B5A2-A1EE2B50C92F}"/>
              </a:ext>
            </a:extLst>
          </p:cNvPr>
          <p:cNvSpPr>
            <a:spLocks noGrp="1"/>
          </p:cNvSpPr>
          <p:nvPr>
            <p:ph type="title"/>
          </p:nvPr>
        </p:nvSpPr>
        <p:spPr>
          <a:xfrm>
            <a:off x="0" y="276636"/>
            <a:ext cx="12192000" cy="726256"/>
          </a:xfrm>
        </p:spPr>
        <p:txBody>
          <a:bodyPr>
            <a:normAutofit/>
          </a:bodyPr>
          <a:lstStyle/>
          <a:p>
            <a:pPr algn="ctr"/>
            <a:r>
              <a:rPr lang="en-US" sz="3200" b="1" i="0" dirty="0">
                <a:solidFill>
                  <a:srgbClr val="19232D"/>
                </a:solidFill>
                <a:effectLst/>
                <a:latin typeface="+mn-lt"/>
              </a:rPr>
              <a:t>Azure Update Management</a:t>
            </a:r>
            <a:endParaRPr lang="en-US" sz="3200" dirty="0">
              <a:latin typeface="+mn-lt"/>
            </a:endParaRPr>
          </a:p>
        </p:txBody>
      </p:sp>
      <p:sp>
        <p:nvSpPr>
          <p:cNvPr id="3" name="Content Placeholder 2">
            <a:extLst>
              <a:ext uri="{FF2B5EF4-FFF2-40B4-BE49-F238E27FC236}">
                <a16:creationId xmlns:a16="http://schemas.microsoft.com/office/drawing/2014/main" id="{4820B74C-6324-44F9-9310-3D0FDE0CA28D}"/>
              </a:ext>
            </a:extLst>
          </p:cNvPr>
          <p:cNvSpPr>
            <a:spLocks noGrp="1"/>
          </p:cNvSpPr>
          <p:nvPr>
            <p:ph idx="1"/>
          </p:nvPr>
        </p:nvSpPr>
        <p:spPr>
          <a:xfrm>
            <a:off x="749710" y="1558131"/>
            <a:ext cx="10515600" cy="4351338"/>
          </a:xfrm>
        </p:spPr>
        <p:txBody>
          <a:bodyPr>
            <a:noAutofit/>
          </a:bodyPr>
          <a:lstStyle/>
          <a:p>
            <a:pPr algn="l" fontAlgn="base">
              <a:lnSpc>
                <a:spcPct val="150000"/>
              </a:lnSpc>
            </a:pPr>
            <a:r>
              <a:rPr lang="en-US" sz="1800" b="0" i="0" dirty="0">
                <a:effectLst/>
                <a:latin typeface="Arial" panose="020B0604020202020204" pitchFamily="34" charset="0"/>
                <a:cs typeface="Arial" panose="020B0604020202020204" pitchFamily="34" charset="0"/>
              </a:rPr>
              <a:t>It is a free offering from Microsoft in your Azure Automation account which can be used to manage Operating System Updates for your Windows and Linux Virtual Machines deployed in Azure, on-premises environment, or other cloud solution providers</a:t>
            </a:r>
          </a:p>
          <a:p>
            <a:pPr algn="l" fontAlgn="base">
              <a:lnSpc>
                <a:spcPct val="150000"/>
              </a:lnSpc>
            </a:pPr>
            <a:r>
              <a:rPr lang="en-US" sz="1800" b="0" i="0" dirty="0">
                <a:effectLst/>
                <a:latin typeface="Arial" panose="020B0604020202020204" pitchFamily="34" charset="0"/>
                <a:cs typeface="Arial" panose="020B0604020202020204" pitchFamily="34" charset="0"/>
              </a:rPr>
              <a:t>Think of it as a WSUS setup back in the day that everybody used to or still uses to manage their Operating System Updates in your IT infrastructure. But WSUS is only available for Windows machines and cannot be used with Linux Machines, whereas Azure Update Management can be used with both</a:t>
            </a:r>
          </a:p>
          <a:p>
            <a:pPr algn="l" fontAlgn="base">
              <a:lnSpc>
                <a:spcPct val="150000"/>
              </a:lnSpc>
            </a:pPr>
            <a:r>
              <a:rPr lang="en-US" sz="1800" b="0" i="0" dirty="0">
                <a:solidFill>
                  <a:srgbClr val="171717"/>
                </a:solidFill>
                <a:effectLst/>
                <a:latin typeface="Arial" panose="020B0604020202020204" pitchFamily="34" charset="0"/>
                <a:cs typeface="Arial" panose="020B0604020202020204" pitchFamily="34" charset="0"/>
              </a:rPr>
              <a:t>quickly assess the status of available updates and manage the process of installing required updates for your machines reporting to Update Management</a:t>
            </a:r>
            <a:endParaRPr lang="en-US" sz="1800" b="0" i="0" dirty="0">
              <a:effectLst/>
              <a:latin typeface="Arial" panose="020B0604020202020204" pitchFamily="34" charset="0"/>
              <a:cs typeface="Arial" panose="020B0604020202020204" pitchFamily="34" charset="0"/>
            </a:endParaRPr>
          </a:p>
          <a:p>
            <a:pPr>
              <a:lnSpc>
                <a:spcPct val="150000"/>
              </a:lnSpc>
            </a:pP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8253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0EA7F-CC76-4861-B5A2-A1EE2B50C92F}"/>
              </a:ext>
            </a:extLst>
          </p:cNvPr>
          <p:cNvSpPr>
            <a:spLocks noGrp="1"/>
          </p:cNvSpPr>
          <p:nvPr>
            <p:ph type="title"/>
          </p:nvPr>
        </p:nvSpPr>
        <p:spPr>
          <a:xfrm>
            <a:off x="0" y="206477"/>
            <a:ext cx="12192000" cy="1022555"/>
          </a:xfrm>
        </p:spPr>
        <p:txBody>
          <a:bodyPr>
            <a:normAutofit/>
          </a:bodyPr>
          <a:lstStyle/>
          <a:p>
            <a:pPr algn="ctr"/>
            <a:r>
              <a:rPr lang="en-US" sz="3200" b="1" i="0" dirty="0">
                <a:effectLst/>
                <a:latin typeface="inherit"/>
              </a:rPr>
              <a:t>Update Management Components/Services</a:t>
            </a:r>
            <a:endParaRPr lang="en-US" sz="3200" dirty="0">
              <a:latin typeface="inherit"/>
            </a:endParaRPr>
          </a:p>
        </p:txBody>
      </p:sp>
      <p:sp>
        <p:nvSpPr>
          <p:cNvPr id="3" name="Content Placeholder 2">
            <a:extLst>
              <a:ext uri="{FF2B5EF4-FFF2-40B4-BE49-F238E27FC236}">
                <a16:creationId xmlns:a16="http://schemas.microsoft.com/office/drawing/2014/main" id="{4820B74C-6324-44F9-9310-3D0FDE0CA28D}"/>
              </a:ext>
            </a:extLst>
          </p:cNvPr>
          <p:cNvSpPr>
            <a:spLocks noGrp="1"/>
          </p:cNvSpPr>
          <p:nvPr>
            <p:ph idx="1"/>
          </p:nvPr>
        </p:nvSpPr>
        <p:spPr>
          <a:xfrm>
            <a:off x="277760" y="1335394"/>
            <a:ext cx="11442291" cy="4908089"/>
          </a:xfrm>
        </p:spPr>
        <p:txBody>
          <a:bodyPr>
            <a:noAutofit/>
          </a:bodyPr>
          <a:lstStyle/>
          <a:p>
            <a:pPr algn="just">
              <a:lnSpc>
                <a:spcPct val="100000"/>
              </a:lnSpc>
              <a:buFont typeface="Arial" panose="020B0604020202020204" pitchFamily="34" charset="0"/>
              <a:buChar char="•"/>
            </a:pPr>
            <a:r>
              <a:rPr lang="en-US" sz="1800" b="1" i="0" dirty="0">
                <a:solidFill>
                  <a:srgbClr val="171717"/>
                </a:solidFill>
                <a:effectLst/>
              </a:rPr>
              <a:t>Log Analytics workspace:</a:t>
            </a:r>
            <a:r>
              <a:rPr lang="en-US" sz="1800" b="0" i="0" dirty="0">
                <a:solidFill>
                  <a:srgbClr val="171717"/>
                </a:solidFill>
                <a:effectLst/>
              </a:rPr>
              <a:t> A </a:t>
            </a:r>
            <a:r>
              <a:rPr lang="en-US" sz="1800" b="0" i="0" u="none" strike="noStrike" dirty="0">
                <a:solidFill>
                  <a:srgbClr val="171717"/>
                </a:solidFill>
                <a:effectLst/>
              </a:rPr>
              <a:t>Log Analytics workspace</a:t>
            </a:r>
            <a:r>
              <a:rPr lang="en-US" sz="1800" b="0" i="0" dirty="0">
                <a:solidFill>
                  <a:srgbClr val="171717"/>
                </a:solidFill>
                <a:effectLst/>
              </a:rPr>
              <a:t> is a data repository for log data that's collected from resources that run in Azure, on-premises, or in another cloud provider.</a:t>
            </a:r>
          </a:p>
          <a:p>
            <a:pPr algn="just">
              <a:lnSpc>
                <a:spcPct val="100000"/>
              </a:lnSpc>
              <a:buFont typeface="Arial" panose="020B0604020202020204" pitchFamily="34" charset="0"/>
              <a:buChar char="•"/>
            </a:pPr>
            <a:r>
              <a:rPr lang="en-US" sz="1800" b="1" i="0" dirty="0">
                <a:solidFill>
                  <a:srgbClr val="171717"/>
                </a:solidFill>
                <a:effectLst/>
              </a:rPr>
              <a:t>Automation Hybrid Worker solution:</a:t>
            </a:r>
            <a:r>
              <a:rPr lang="en-US" sz="1800" b="0" i="0" dirty="0">
                <a:solidFill>
                  <a:srgbClr val="171717"/>
                </a:solidFill>
                <a:effectLst/>
              </a:rPr>
              <a:t> Create </a:t>
            </a:r>
            <a:r>
              <a:rPr lang="en-US" sz="1800" b="0" i="0" u="none" strike="noStrike" dirty="0">
                <a:solidFill>
                  <a:srgbClr val="171717"/>
                </a:solidFill>
                <a:effectLst/>
              </a:rPr>
              <a:t>Hybrid Runbook Workers</a:t>
            </a:r>
            <a:r>
              <a:rPr lang="en-US" sz="1800" b="0" i="0" dirty="0">
                <a:solidFill>
                  <a:srgbClr val="171717"/>
                </a:solidFill>
                <a:effectLst/>
              </a:rPr>
              <a:t> to run </a:t>
            </a:r>
            <a:r>
              <a:rPr lang="en-US" sz="1800" b="0" i="0" u="none" strike="noStrike" dirty="0">
                <a:solidFill>
                  <a:srgbClr val="171717"/>
                </a:solidFill>
                <a:effectLst/>
              </a:rPr>
              <a:t>Azure Automation</a:t>
            </a:r>
            <a:r>
              <a:rPr lang="en-US" sz="1800" b="0" i="0" dirty="0">
                <a:solidFill>
                  <a:srgbClr val="171717"/>
                </a:solidFill>
                <a:effectLst/>
              </a:rPr>
              <a:t> runbooks on your Azure and non-Azure computers.</a:t>
            </a:r>
          </a:p>
          <a:p>
            <a:pPr algn="just">
              <a:lnSpc>
                <a:spcPct val="100000"/>
              </a:lnSpc>
              <a:buFont typeface="Arial" panose="020B0604020202020204" pitchFamily="34" charset="0"/>
              <a:buChar char="•"/>
            </a:pPr>
            <a:r>
              <a:rPr lang="en-US" sz="1800" b="1" i="0" dirty="0">
                <a:solidFill>
                  <a:srgbClr val="171717"/>
                </a:solidFill>
                <a:effectLst/>
              </a:rPr>
              <a:t>Automation account:</a:t>
            </a:r>
            <a:r>
              <a:rPr lang="en-US" sz="1800" b="0" i="0" dirty="0">
                <a:solidFill>
                  <a:srgbClr val="171717"/>
                </a:solidFill>
                <a:effectLst/>
              </a:rPr>
              <a:t> This is a cloud service that automates configuration and management across your Azure and non-Azure environments.</a:t>
            </a:r>
          </a:p>
          <a:p>
            <a:pPr algn="just">
              <a:lnSpc>
                <a:spcPct val="100000"/>
              </a:lnSpc>
              <a:buFont typeface="Arial" panose="020B0604020202020204" pitchFamily="34" charset="0"/>
              <a:buChar char="•"/>
            </a:pPr>
            <a:r>
              <a:rPr lang="en-US" sz="1800" b="1" i="0" dirty="0">
                <a:solidFill>
                  <a:srgbClr val="171717"/>
                </a:solidFill>
                <a:effectLst/>
              </a:rPr>
              <a:t>Hybrid Runbook Worker:</a:t>
            </a:r>
            <a:r>
              <a:rPr lang="en-US" sz="1800" b="0" i="0" dirty="0">
                <a:solidFill>
                  <a:srgbClr val="171717"/>
                </a:solidFill>
                <a:effectLst/>
              </a:rPr>
              <a:t> This is a computer that's configured with the Hybrid Runbook Worker feature and can run runbooks directly on the computer and against the resources in the local environment.</a:t>
            </a:r>
          </a:p>
          <a:p>
            <a:pPr algn="just">
              <a:lnSpc>
                <a:spcPct val="100000"/>
              </a:lnSpc>
              <a:buFont typeface="Arial" panose="020B0604020202020204" pitchFamily="34" charset="0"/>
              <a:buChar char="•"/>
            </a:pPr>
            <a:r>
              <a:rPr lang="en-US" sz="1800" b="1" i="0" dirty="0">
                <a:solidFill>
                  <a:srgbClr val="171717"/>
                </a:solidFill>
                <a:effectLst/>
              </a:rPr>
              <a:t>Hybrid Runbook Worker group:</a:t>
            </a:r>
            <a:r>
              <a:rPr lang="en-US" sz="1800" b="0" i="0" dirty="0">
                <a:solidFill>
                  <a:srgbClr val="171717"/>
                </a:solidFill>
                <a:effectLst/>
              </a:rPr>
              <a:t> It's a group of Hybrid Runbook Workers used for high availability.</a:t>
            </a:r>
          </a:p>
          <a:p>
            <a:pPr algn="just">
              <a:lnSpc>
                <a:spcPct val="100000"/>
              </a:lnSpc>
              <a:buFont typeface="Arial" panose="020B0604020202020204" pitchFamily="34" charset="0"/>
              <a:buChar char="•"/>
            </a:pPr>
            <a:r>
              <a:rPr lang="en-US" sz="1800" b="1" i="0" dirty="0">
                <a:solidFill>
                  <a:srgbClr val="171717"/>
                </a:solidFill>
                <a:effectLst/>
              </a:rPr>
              <a:t>Runbook:</a:t>
            </a:r>
            <a:r>
              <a:rPr lang="en-US" sz="1800" b="0" i="0" dirty="0">
                <a:solidFill>
                  <a:srgbClr val="171717"/>
                </a:solidFill>
                <a:effectLst/>
              </a:rPr>
              <a:t> This is a collection of one or more linked activities that together automate a process or operation.</a:t>
            </a:r>
          </a:p>
          <a:p>
            <a:pPr algn="just">
              <a:lnSpc>
                <a:spcPct val="100000"/>
              </a:lnSpc>
              <a:buFont typeface="Arial" panose="020B0604020202020204" pitchFamily="34" charset="0"/>
              <a:buChar char="•"/>
            </a:pPr>
            <a:r>
              <a:rPr lang="en-US" sz="1800" b="1" i="0" dirty="0">
                <a:solidFill>
                  <a:srgbClr val="171717"/>
                </a:solidFill>
                <a:effectLst/>
              </a:rPr>
              <a:t>On-premises computers and VMs:</a:t>
            </a:r>
            <a:r>
              <a:rPr lang="en-US" sz="1800" b="0" i="0" dirty="0">
                <a:solidFill>
                  <a:srgbClr val="171717"/>
                </a:solidFill>
                <a:effectLst/>
              </a:rPr>
              <a:t> These are on-premises computers and VMs with Windows or Linux operating systems that reside on-premises.</a:t>
            </a:r>
          </a:p>
          <a:p>
            <a:pPr algn="just">
              <a:lnSpc>
                <a:spcPct val="100000"/>
              </a:lnSpc>
              <a:buFont typeface="Arial" panose="020B0604020202020204" pitchFamily="34" charset="0"/>
              <a:buChar char="•"/>
            </a:pPr>
            <a:r>
              <a:rPr lang="en-US" sz="1800" b="1" i="0" dirty="0">
                <a:solidFill>
                  <a:srgbClr val="171717"/>
                </a:solidFill>
                <a:effectLst/>
              </a:rPr>
              <a:t>Azure VMs:</a:t>
            </a:r>
            <a:r>
              <a:rPr lang="en-US" sz="1800" b="0" i="0" dirty="0">
                <a:solidFill>
                  <a:srgbClr val="171717"/>
                </a:solidFill>
                <a:effectLst/>
              </a:rPr>
              <a:t> Azure VMs include Windows or Linux VMs that are hosted in Azure</a:t>
            </a:r>
          </a:p>
        </p:txBody>
      </p:sp>
    </p:spTree>
    <p:extLst>
      <p:ext uri="{BB962C8B-B14F-4D97-AF65-F5344CB8AC3E}">
        <p14:creationId xmlns:p14="http://schemas.microsoft.com/office/powerpoint/2010/main" val="3348199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C5A66-7B72-4C32-ACEB-BC7F149D3505}"/>
              </a:ext>
            </a:extLst>
          </p:cNvPr>
          <p:cNvSpPr>
            <a:spLocks noGrp="1"/>
          </p:cNvSpPr>
          <p:nvPr>
            <p:ph type="title"/>
          </p:nvPr>
        </p:nvSpPr>
        <p:spPr>
          <a:xfrm>
            <a:off x="113772" y="158014"/>
            <a:ext cx="12078227" cy="878196"/>
          </a:xfrm>
        </p:spPr>
        <p:txBody>
          <a:bodyPr>
            <a:normAutofit/>
          </a:bodyPr>
          <a:lstStyle/>
          <a:p>
            <a:r>
              <a:rPr lang="en-US" sz="3200" b="1" dirty="0">
                <a:latin typeface="inherit"/>
              </a:rPr>
              <a:t>Azure Auto Update Patching</a:t>
            </a:r>
          </a:p>
        </p:txBody>
      </p:sp>
      <p:pic>
        <p:nvPicPr>
          <p:cNvPr id="4" name="Picture 3">
            <a:extLst>
              <a:ext uri="{FF2B5EF4-FFF2-40B4-BE49-F238E27FC236}">
                <a16:creationId xmlns:a16="http://schemas.microsoft.com/office/drawing/2014/main" id="{0859D9FE-AA8C-79B1-6708-4B46FFEAF0AB}"/>
              </a:ext>
            </a:extLst>
          </p:cNvPr>
          <p:cNvPicPr>
            <a:picLocks noChangeAspect="1"/>
          </p:cNvPicPr>
          <p:nvPr/>
        </p:nvPicPr>
        <p:blipFill>
          <a:blip r:embed="rId2"/>
          <a:stretch>
            <a:fillRect/>
          </a:stretch>
        </p:blipFill>
        <p:spPr>
          <a:xfrm>
            <a:off x="113773" y="1155495"/>
            <a:ext cx="8598209" cy="5255138"/>
          </a:xfrm>
          <a:prstGeom prst="rect">
            <a:avLst/>
          </a:prstGeom>
        </p:spPr>
      </p:pic>
      <p:grpSp>
        <p:nvGrpSpPr>
          <p:cNvPr id="10" name="Group 9">
            <a:extLst>
              <a:ext uri="{FF2B5EF4-FFF2-40B4-BE49-F238E27FC236}">
                <a16:creationId xmlns:a16="http://schemas.microsoft.com/office/drawing/2014/main" id="{B91388A2-5E08-0572-83B1-CE4110783282}"/>
              </a:ext>
            </a:extLst>
          </p:cNvPr>
          <p:cNvGrpSpPr/>
          <p:nvPr/>
        </p:nvGrpSpPr>
        <p:grpSpPr>
          <a:xfrm>
            <a:off x="8672448" y="514750"/>
            <a:ext cx="3405779" cy="6067232"/>
            <a:chOff x="8768743" y="583576"/>
            <a:chExt cx="3405779" cy="6067232"/>
          </a:xfrm>
        </p:grpSpPr>
        <p:sp>
          <p:nvSpPr>
            <p:cNvPr id="6" name="Rectangle 5">
              <a:extLst>
                <a:ext uri="{FF2B5EF4-FFF2-40B4-BE49-F238E27FC236}">
                  <a16:creationId xmlns:a16="http://schemas.microsoft.com/office/drawing/2014/main" id="{4607805F-0853-2A88-E209-67BF2C4B4828}"/>
                </a:ext>
              </a:extLst>
            </p:cNvPr>
            <p:cNvSpPr/>
            <p:nvPr/>
          </p:nvSpPr>
          <p:spPr bwMode="auto">
            <a:xfrm>
              <a:off x="8768743" y="583576"/>
              <a:ext cx="3405779" cy="6067232"/>
            </a:xfrm>
            <a:prstGeom prst="rect">
              <a:avLst/>
            </a:prstGeom>
            <a:solidFill>
              <a:srgbClr val="0070C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marL="0" marR="0" lvl="0" indent="0" algn="ctr" defTabSz="913926" eaLnBrk="1" fontAlgn="base" latinLnBrk="0" hangingPunct="1">
                <a:lnSpc>
                  <a:spcPct val="100000"/>
                </a:lnSpc>
                <a:spcBef>
                  <a:spcPct val="0"/>
                </a:spcBef>
                <a:spcAft>
                  <a:spcPct val="0"/>
                </a:spcAft>
                <a:buClrTx/>
                <a:buSzTx/>
                <a:buFontTx/>
                <a:buNone/>
                <a:tabLst/>
                <a:defRPr/>
              </a:pPr>
              <a:endParaRPr kumimoji="0" lang="en-US" sz="196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7" name="TextBox 6">
              <a:extLst>
                <a:ext uri="{FF2B5EF4-FFF2-40B4-BE49-F238E27FC236}">
                  <a16:creationId xmlns:a16="http://schemas.microsoft.com/office/drawing/2014/main" id="{A9A58303-67CC-E6E4-12CE-09EC3517303A}"/>
                </a:ext>
              </a:extLst>
            </p:cNvPr>
            <p:cNvSpPr txBox="1"/>
            <p:nvPr/>
          </p:nvSpPr>
          <p:spPr>
            <a:xfrm>
              <a:off x="8997202" y="1646597"/>
              <a:ext cx="3001506" cy="4556376"/>
            </a:xfrm>
            <a:prstGeom prst="rect">
              <a:avLst/>
            </a:prstGeom>
            <a:solidFill>
              <a:srgbClr val="0070C0"/>
            </a:solidFill>
          </p:spPr>
          <p:txBody>
            <a:bodyPr wrap="square" lIns="0" tIns="0" rIns="0" bIns="0" rtlCol="0">
              <a:spAutoFit/>
            </a:bodyPr>
            <a:lstStyle/>
            <a:p>
              <a:pPr marL="0" marR="0" lvl="0" indent="0" defTabSz="913699" eaLnBrk="1" fontAlgn="auto" latinLnBrk="0" hangingPunct="1">
                <a:lnSpc>
                  <a:spcPct val="90000"/>
                </a:lnSpc>
                <a:spcBef>
                  <a:spcPts val="0"/>
                </a:spcBef>
                <a:spcAft>
                  <a:spcPts val="0"/>
                </a:spcAft>
                <a:buClrTx/>
                <a:buSzTx/>
                <a:buFontTx/>
                <a:buNone/>
                <a:tabLst/>
                <a:defRPr/>
              </a:pPr>
              <a:r>
                <a:rPr kumimoji="0" lang="en-US" sz="1400" b="1" i="0" u="none" strike="noStrike" kern="0" cap="none" spc="-49" normalizeH="0" baseline="0" noProof="0" dirty="0">
                  <a:ln>
                    <a:noFill/>
                  </a:ln>
                  <a:gradFill>
                    <a:gsLst>
                      <a:gs pos="0">
                        <a:srgbClr val="FFFFFF"/>
                      </a:gs>
                      <a:gs pos="100000">
                        <a:srgbClr val="FFFFFF"/>
                      </a:gs>
                    </a:gsLst>
                    <a:lin ang="5400000" scaled="1"/>
                  </a:gradFill>
                  <a:effectLst/>
                  <a:uLnTx/>
                  <a:uFillTx/>
                </a:rPr>
                <a:t>Update Insights</a:t>
              </a:r>
            </a:p>
            <a:p>
              <a:pPr marL="168040" marR="0" lvl="0" indent="-168040" defTabSz="913699" eaLnBrk="1" fontAlgn="auto" latinLnBrk="0" hangingPunct="1">
                <a:lnSpc>
                  <a:spcPct val="90000"/>
                </a:lnSpc>
                <a:spcBef>
                  <a:spcPts val="0"/>
                </a:spcBef>
                <a:spcAft>
                  <a:spcPts val="0"/>
                </a:spcAft>
                <a:buClrTx/>
                <a:buSzTx/>
                <a:buFontTx/>
                <a:buChar char="-"/>
                <a:tabLst/>
                <a:defRPr/>
              </a:pPr>
              <a:r>
                <a:rPr kumimoji="0" lang="en-US" sz="1400" b="0" i="0" u="none" strike="noStrike" kern="0" cap="none" spc="-49" normalizeH="0" baseline="0" noProof="0" dirty="0">
                  <a:ln>
                    <a:noFill/>
                  </a:ln>
                  <a:gradFill>
                    <a:gsLst>
                      <a:gs pos="0">
                        <a:srgbClr val="FFFFFF"/>
                      </a:gs>
                      <a:gs pos="100000">
                        <a:srgbClr val="FFFFFF"/>
                      </a:gs>
                    </a:gsLst>
                    <a:lin ang="5400000" scaled="1"/>
                  </a:gradFill>
                  <a:effectLst/>
                  <a:uLnTx/>
                  <a:uFillTx/>
                </a:rPr>
                <a:t>Detailed reporting / compliance across Windows and Linux distros</a:t>
              </a:r>
            </a:p>
            <a:p>
              <a:pPr marL="168040" marR="0" lvl="0" indent="-168040" defTabSz="913699" eaLnBrk="1" fontAlgn="auto" latinLnBrk="0" hangingPunct="1">
                <a:lnSpc>
                  <a:spcPct val="90000"/>
                </a:lnSpc>
                <a:spcBef>
                  <a:spcPts val="0"/>
                </a:spcBef>
                <a:spcAft>
                  <a:spcPts val="0"/>
                </a:spcAft>
                <a:buClrTx/>
                <a:buSzTx/>
                <a:buFontTx/>
                <a:buChar char="-"/>
                <a:tabLst/>
                <a:defRPr/>
              </a:pPr>
              <a:r>
                <a:rPr kumimoji="0" lang="en-US" sz="1400" b="0" i="0" u="none" strike="noStrike" kern="0" cap="none" spc="-49" normalizeH="0" baseline="0" noProof="0" dirty="0">
                  <a:ln>
                    <a:noFill/>
                  </a:ln>
                  <a:gradFill>
                    <a:gsLst>
                      <a:gs pos="0">
                        <a:srgbClr val="FFFFFF"/>
                      </a:gs>
                      <a:gs pos="100000">
                        <a:srgbClr val="FFFFFF"/>
                      </a:gs>
                    </a:gsLst>
                    <a:lin ang="5400000" scaled="1"/>
                  </a:gradFill>
                  <a:effectLst/>
                  <a:uLnTx/>
                  <a:uFillTx/>
                </a:rPr>
                <a:t>Domain or non joined servers</a:t>
              </a:r>
            </a:p>
            <a:p>
              <a:pPr marL="168040" marR="0" lvl="0" indent="-168040" defTabSz="913699" eaLnBrk="1" fontAlgn="auto" latinLnBrk="0" hangingPunct="1">
                <a:lnSpc>
                  <a:spcPct val="90000"/>
                </a:lnSpc>
                <a:spcBef>
                  <a:spcPts val="0"/>
                </a:spcBef>
                <a:spcAft>
                  <a:spcPts val="0"/>
                </a:spcAft>
                <a:buClrTx/>
                <a:buSzTx/>
                <a:buFontTx/>
                <a:buChar char="-"/>
                <a:tabLst/>
                <a:defRPr/>
              </a:pPr>
              <a:r>
                <a:rPr kumimoji="0" lang="en-US" sz="1400" b="0" i="0" u="none" strike="noStrike" kern="0" cap="none" spc="-49" normalizeH="0" baseline="0" noProof="0" dirty="0">
                  <a:ln>
                    <a:noFill/>
                  </a:ln>
                  <a:gradFill>
                    <a:gsLst>
                      <a:gs pos="0">
                        <a:srgbClr val="FFFFFF"/>
                      </a:gs>
                      <a:gs pos="100000">
                        <a:srgbClr val="FFFFFF"/>
                      </a:gs>
                    </a:gsLst>
                    <a:lin ang="5400000" scaled="1"/>
                  </a:gradFill>
                  <a:effectLst/>
                  <a:uLnTx/>
                  <a:uFillTx/>
                </a:rPr>
                <a:t>Leverages native Windows and Linux tools</a:t>
              </a:r>
            </a:p>
            <a:p>
              <a:pPr marL="168040" marR="0" lvl="0" indent="-168040" defTabSz="913699" eaLnBrk="1" fontAlgn="auto" latinLnBrk="0" hangingPunct="1">
                <a:lnSpc>
                  <a:spcPct val="90000"/>
                </a:lnSpc>
                <a:spcBef>
                  <a:spcPts val="0"/>
                </a:spcBef>
                <a:spcAft>
                  <a:spcPts val="0"/>
                </a:spcAft>
                <a:buClrTx/>
                <a:buSzTx/>
                <a:buFontTx/>
                <a:buChar char="-"/>
                <a:tabLst/>
                <a:defRPr/>
              </a:pPr>
              <a:r>
                <a:rPr kumimoji="0" lang="en-US" sz="1400" b="0" i="0" u="none" strike="noStrike" kern="0" cap="none" spc="-49" normalizeH="0" baseline="0" noProof="0" dirty="0">
                  <a:ln>
                    <a:noFill/>
                  </a:ln>
                  <a:gradFill>
                    <a:gsLst>
                      <a:gs pos="0">
                        <a:srgbClr val="FFFFFF"/>
                      </a:gs>
                      <a:gs pos="100000">
                        <a:srgbClr val="FFFFFF"/>
                      </a:gs>
                    </a:gsLst>
                    <a:lin ang="5400000" scaled="1"/>
                  </a:gradFill>
                  <a:effectLst/>
                  <a:uLnTx/>
                  <a:uFillTx/>
                </a:rPr>
                <a:t>Rich search capabilities cross updates</a:t>
              </a:r>
            </a:p>
            <a:p>
              <a:pPr marL="168040" marR="0" lvl="0" indent="-168040" defTabSz="913699" eaLnBrk="1" fontAlgn="auto" latinLnBrk="0" hangingPunct="1">
                <a:lnSpc>
                  <a:spcPct val="90000"/>
                </a:lnSpc>
                <a:spcBef>
                  <a:spcPts val="0"/>
                </a:spcBef>
                <a:spcAft>
                  <a:spcPts val="0"/>
                </a:spcAft>
                <a:buClrTx/>
                <a:buSzTx/>
                <a:buFontTx/>
                <a:buChar char="-"/>
                <a:tabLst/>
                <a:defRPr/>
              </a:pPr>
              <a:r>
                <a:rPr kumimoji="0" lang="en-US" sz="1400" b="0" i="0" u="none" strike="noStrike" kern="0" cap="none" spc="-49" normalizeH="0" baseline="0" noProof="0" dirty="0">
                  <a:ln>
                    <a:noFill/>
                  </a:ln>
                  <a:gradFill>
                    <a:gsLst>
                      <a:gs pos="0">
                        <a:srgbClr val="FFFFFF"/>
                      </a:gs>
                      <a:gs pos="100000">
                        <a:srgbClr val="FFFFFF"/>
                      </a:gs>
                    </a:gsLst>
                    <a:lin ang="5400000" scaled="1"/>
                  </a:gradFill>
                  <a:effectLst/>
                  <a:uLnTx/>
                  <a:uFillTx/>
                </a:rPr>
                <a:t>Supports</a:t>
              </a:r>
            </a:p>
            <a:p>
              <a:pPr marL="634338" marR="0" lvl="1" indent="-168040" defTabSz="913699" eaLnBrk="1" fontAlgn="auto" latinLnBrk="0" hangingPunct="1">
                <a:lnSpc>
                  <a:spcPct val="90000"/>
                </a:lnSpc>
                <a:spcBef>
                  <a:spcPts val="0"/>
                </a:spcBef>
                <a:spcAft>
                  <a:spcPts val="0"/>
                </a:spcAft>
                <a:buClrTx/>
                <a:buSzTx/>
                <a:buFontTx/>
                <a:buChar char="-"/>
                <a:tabLst/>
                <a:defRPr/>
              </a:pPr>
              <a:r>
                <a:rPr kumimoji="0" lang="en-US" sz="1400" b="0" i="0" u="none" strike="noStrike" kern="0" cap="none" spc="-49" normalizeH="0" baseline="0" noProof="0" dirty="0">
                  <a:ln>
                    <a:noFill/>
                  </a:ln>
                  <a:gradFill>
                    <a:gsLst>
                      <a:gs pos="0">
                        <a:srgbClr val="FFFFFF"/>
                      </a:gs>
                      <a:gs pos="100000">
                        <a:srgbClr val="FFFFFF"/>
                      </a:gs>
                    </a:gsLst>
                    <a:lin ang="5400000" scaled="1"/>
                  </a:gradFill>
                  <a:effectLst/>
                  <a:uLnTx/>
                  <a:uFillTx/>
                </a:rPr>
                <a:t>WS 2008 R2 &amp; above.</a:t>
              </a:r>
            </a:p>
            <a:p>
              <a:pPr marL="634338" marR="0" lvl="1" indent="-168040" defTabSz="913699" eaLnBrk="1" fontAlgn="auto" latinLnBrk="0" hangingPunct="1">
                <a:lnSpc>
                  <a:spcPct val="90000"/>
                </a:lnSpc>
                <a:spcBef>
                  <a:spcPts val="0"/>
                </a:spcBef>
                <a:spcAft>
                  <a:spcPts val="0"/>
                </a:spcAft>
                <a:buClrTx/>
                <a:buSzTx/>
                <a:buFontTx/>
                <a:buChar char="-"/>
                <a:tabLst/>
                <a:defRPr/>
              </a:pPr>
              <a:r>
                <a:rPr kumimoji="0" lang="en-US" sz="1400" b="0" i="0" u="none" strike="noStrike" kern="0" cap="none" spc="-49" normalizeH="0" baseline="0" noProof="0" dirty="0" err="1">
                  <a:ln>
                    <a:noFill/>
                  </a:ln>
                  <a:gradFill>
                    <a:gsLst>
                      <a:gs pos="0">
                        <a:srgbClr val="FFFFFF"/>
                      </a:gs>
                      <a:gs pos="100000">
                        <a:srgbClr val="FFFFFF"/>
                      </a:gs>
                    </a:gsLst>
                    <a:lin ang="5400000" scaled="1"/>
                  </a:gradFill>
                  <a:effectLst/>
                  <a:uLnTx/>
                  <a:uFillTx/>
                </a:rPr>
                <a:t>Redhat</a:t>
              </a:r>
              <a:r>
                <a:rPr kumimoji="0" lang="en-US" sz="1400" b="0" i="0" u="none" strike="noStrike" kern="0" cap="none" spc="-49" normalizeH="0" baseline="0" noProof="0" dirty="0">
                  <a:ln>
                    <a:noFill/>
                  </a:ln>
                  <a:gradFill>
                    <a:gsLst>
                      <a:gs pos="0">
                        <a:srgbClr val="FFFFFF"/>
                      </a:gs>
                      <a:gs pos="100000">
                        <a:srgbClr val="FFFFFF"/>
                      </a:gs>
                    </a:gsLst>
                    <a:lin ang="5400000" scaled="1"/>
                  </a:gradFill>
                  <a:effectLst/>
                  <a:uLnTx/>
                  <a:uFillTx/>
                </a:rPr>
                <a:t>, CentOS, Ubuntu, </a:t>
              </a:r>
              <a:r>
                <a:rPr kumimoji="0" lang="en-US" sz="1400" b="0" i="0" u="none" strike="noStrike" kern="0" cap="none" spc="-49" normalizeH="0" baseline="0" noProof="0" dirty="0" err="1">
                  <a:ln>
                    <a:noFill/>
                  </a:ln>
                  <a:gradFill>
                    <a:gsLst>
                      <a:gs pos="0">
                        <a:srgbClr val="FFFFFF"/>
                      </a:gs>
                      <a:gs pos="100000">
                        <a:srgbClr val="FFFFFF"/>
                      </a:gs>
                    </a:gsLst>
                    <a:lin ang="5400000" scaled="1"/>
                  </a:gradFill>
                  <a:effectLst/>
                  <a:uLnTx/>
                  <a:uFillTx/>
                </a:rPr>
                <a:t>SuSE</a:t>
              </a:r>
              <a:endParaRPr kumimoji="0" lang="en-US" sz="1400" b="0" i="0" u="none" strike="noStrike" kern="0" cap="none" spc="-49" normalizeH="0" baseline="0" noProof="0" dirty="0">
                <a:ln>
                  <a:noFill/>
                </a:ln>
                <a:gradFill>
                  <a:gsLst>
                    <a:gs pos="0">
                      <a:srgbClr val="FFFFFF"/>
                    </a:gs>
                    <a:gs pos="100000">
                      <a:srgbClr val="FFFFFF"/>
                    </a:gs>
                  </a:gsLst>
                  <a:lin ang="5400000" scaled="1"/>
                </a:gradFill>
                <a:effectLst/>
                <a:uLnTx/>
                <a:uFillTx/>
              </a:endParaRPr>
            </a:p>
            <a:p>
              <a:pPr marL="0" marR="0" lvl="0" indent="0" defTabSz="913699" eaLnBrk="1" fontAlgn="auto" latinLnBrk="0" hangingPunct="1">
                <a:lnSpc>
                  <a:spcPct val="90000"/>
                </a:lnSpc>
                <a:spcBef>
                  <a:spcPts val="0"/>
                </a:spcBef>
                <a:spcAft>
                  <a:spcPts val="0"/>
                </a:spcAft>
                <a:buClrTx/>
                <a:buSzTx/>
                <a:buFontTx/>
                <a:buNone/>
                <a:tabLst/>
                <a:defRPr/>
              </a:pPr>
              <a:endParaRPr kumimoji="0" lang="en-US" sz="1200" b="1" i="0" u="none" strike="noStrike" kern="0" cap="none" spc="-49" normalizeH="0" baseline="0" noProof="0" dirty="0">
                <a:ln>
                  <a:noFill/>
                </a:ln>
                <a:gradFill>
                  <a:gsLst>
                    <a:gs pos="0">
                      <a:srgbClr val="FFFFFF"/>
                    </a:gs>
                    <a:gs pos="100000">
                      <a:srgbClr val="FFFFFF"/>
                    </a:gs>
                  </a:gsLst>
                  <a:lin ang="5400000" scaled="1"/>
                </a:gradFill>
                <a:effectLst/>
                <a:uLnTx/>
                <a:uFillTx/>
              </a:endParaRPr>
            </a:p>
            <a:p>
              <a:pPr marL="0" marR="0" lvl="0" indent="0" defTabSz="913699" eaLnBrk="1" fontAlgn="auto" latinLnBrk="0" hangingPunct="1">
                <a:lnSpc>
                  <a:spcPct val="90000"/>
                </a:lnSpc>
                <a:spcBef>
                  <a:spcPts val="0"/>
                </a:spcBef>
                <a:spcAft>
                  <a:spcPts val="0"/>
                </a:spcAft>
                <a:buClrTx/>
                <a:buSzTx/>
                <a:buFontTx/>
                <a:buNone/>
                <a:tabLst/>
                <a:defRPr/>
              </a:pPr>
              <a:r>
                <a:rPr kumimoji="0" lang="en-US" sz="1400" b="1" i="0" u="none" strike="noStrike" kern="0" cap="none" spc="-49" normalizeH="0" baseline="0" noProof="0" dirty="0">
                  <a:ln>
                    <a:noFill/>
                  </a:ln>
                  <a:gradFill>
                    <a:gsLst>
                      <a:gs pos="0">
                        <a:srgbClr val="FFFFFF"/>
                      </a:gs>
                      <a:gs pos="100000">
                        <a:srgbClr val="FFFFFF"/>
                      </a:gs>
                    </a:gsLst>
                    <a:lin ang="5400000" scaled="1"/>
                  </a:gradFill>
                  <a:effectLst/>
                  <a:uLnTx/>
                  <a:uFillTx/>
                </a:rPr>
                <a:t>Update Deployments</a:t>
              </a:r>
            </a:p>
            <a:p>
              <a:pPr marL="168040" marR="0" lvl="0" indent="-168040" defTabSz="913699" eaLnBrk="1" fontAlgn="auto" latinLnBrk="0" hangingPunct="1">
                <a:lnSpc>
                  <a:spcPct val="90000"/>
                </a:lnSpc>
                <a:spcBef>
                  <a:spcPts val="0"/>
                </a:spcBef>
                <a:spcAft>
                  <a:spcPts val="0"/>
                </a:spcAft>
                <a:buClrTx/>
                <a:buSzTx/>
                <a:buFontTx/>
                <a:buChar char="-"/>
                <a:tabLst/>
                <a:defRPr/>
              </a:pPr>
              <a:r>
                <a:rPr kumimoji="0" lang="en-US" sz="1400" b="0" i="0" u="none" strike="noStrike" kern="0" cap="none" spc="-49" normalizeH="0" baseline="0" noProof="0" dirty="0">
                  <a:ln>
                    <a:noFill/>
                  </a:ln>
                  <a:gradFill>
                    <a:gsLst>
                      <a:gs pos="0">
                        <a:srgbClr val="FFFFFF"/>
                      </a:gs>
                      <a:gs pos="100000">
                        <a:srgbClr val="FFFFFF"/>
                      </a:gs>
                    </a:gsLst>
                    <a:lin ang="5400000" scaled="1"/>
                  </a:gradFill>
                  <a:effectLst/>
                  <a:uLnTx/>
                  <a:uFillTx/>
                </a:rPr>
                <a:t>Windows 2012 &amp; above initially</a:t>
              </a:r>
            </a:p>
            <a:p>
              <a:pPr marL="168040" marR="0" lvl="0" indent="-168040" defTabSz="913699" eaLnBrk="1" fontAlgn="auto" latinLnBrk="0" hangingPunct="1">
                <a:lnSpc>
                  <a:spcPct val="90000"/>
                </a:lnSpc>
                <a:spcBef>
                  <a:spcPts val="0"/>
                </a:spcBef>
                <a:spcAft>
                  <a:spcPts val="0"/>
                </a:spcAft>
                <a:buClrTx/>
                <a:buSzTx/>
                <a:buFontTx/>
                <a:buChar char="-"/>
                <a:tabLst/>
                <a:defRPr/>
              </a:pPr>
              <a:r>
                <a:rPr kumimoji="0" lang="en-US" sz="1400" b="0" i="0" u="none" strike="noStrike" kern="0" cap="none" spc="-49" normalizeH="0" baseline="0" noProof="0" dirty="0">
                  <a:ln>
                    <a:noFill/>
                  </a:ln>
                  <a:gradFill>
                    <a:gsLst>
                      <a:gs pos="0">
                        <a:srgbClr val="FFFFFF"/>
                      </a:gs>
                      <a:gs pos="100000">
                        <a:srgbClr val="FFFFFF"/>
                      </a:gs>
                    </a:gsLst>
                    <a:lin ang="5400000" scaled="1"/>
                  </a:gradFill>
                  <a:effectLst/>
                  <a:uLnTx/>
                  <a:uFillTx/>
                </a:rPr>
                <a:t>Update targeting leveraging existing WSUS/AD/OMS custom groups</a:t>
              </a:r>
            </a:p>
            <a:p>
              <a:pPr marL="168040" marR="0" lvl="0" indent="-168040" defTabSz="913699" eaLnBrk="1" fontAlgn="auto" latinLnBrk="0" hangingPunct="1">
                <a:lnSpc>
                  <a:spcPct val="90000"/>
                </a:lnSpc>
                <a:spcBef>
                  <a:spcPts val="0"/>
                </a:spcBef>
                <a:spcAft>
                  <a:spcPts val="0"/>
                </a:spcAft>
                <a:buClrTx/>
                <a:buSzTx/>
                <a:buFontTx/>
                <a:buChar char="-"/>
                <a:tabLst/>
                <a:defRPr/>
              </a:pPr>
              <a:r>
                <a:rPr kumimoji="0" lang="en-US" sz="1400" b="0" i="0" u="none" strike="noStrike" kern="0" cap="none" spc="0" normalizeH="0" baseline="0" noProof="0" dirty="0">
                  <a:ln>
                    <a:noFill/>
                  </a:ln>
                  <a:solidFill>
                    <a:srgbClr val="FFFFFF"/>
                  </a:solidFill>
                  <a:effectLst/>
                  <a:uLnTx/>
                  <a:uFillTx/>
                </a:rPr>
                <a:t>Flexible scheduling options (onetime/weekly/monthly)</a:t>
              </a:r>
            </a:p>
            <a:p>
              <a:pPr marL="168040" marR="0" lvl="0" indent="-168040" defTabSz="913699" eaLnBrk="1" fontAlgn="auto" latinLnBrk="0" hangingPunct="1">
                <a:lnSpc>
                  <a:spcPct val="90000"/>
                </a:lnSpc>
                <a:spcBef>
                  <a:spcPts val="0"/>
                </a:spcBef>
                <a:spcAft>
                  <a:spcPts val="0"/>
                </a:spcAft>
                <a:buClrTx/>
                <a:buSzTx/>
                <a:buFontTx/>
                <a:buChar char="-"/>
                <a:tabLst/>
                <a:defRPr/>
              </a:pPr>
              <a:r>
                <a:rPr kumimoji="0" lang="en-US" sz="1400" b="0" i="0" u="none" strike="noStrike" kern="0" cap="none" spc="-49" normalizeH="0" baseline="0" noProof="0" dirty="0">
                  <a:ln>
                    <a:noFill/>
                  </a:ln>
                  <a:gradFill>
                    <a:gsLst>
                      <a:gs pos="0">
                        <a:srgbClr val="FFFFFF"/>
                      </a:gs>
                      <a:gs pos="100000">
                        <a:srgbClr val="FFFFFF"/>
                      </a:gs>
                    </a:gsLst>
                    <a:lin ang="5400000" scaled="1"/>
                  </a:gradFill>
                  <a:effectLst/>
                  <a:uLnTx/>
                  <a:uFillTx/>
                </a:rPr>
                <a:t>Enhanced troubleshooting</a:t>
              </a:r>
            </a:p>
            <a:p>
              <a:pPr marL="168040" marR="0" lvl="0" indent="-168040" defTabSz="913699" eaLnBrk="1" fontAlgn="auto" latinLnBrk="0" hangingPunct="1">
                <a:lnSpc>
                  <a:spcPct val="90000"/>
                </a:lnSpc>
                <a:spcBef>
                  <a:spcPts val="0"/>
                </a:spcBef>
                <a:spcAft>
                  <a:spcPts val="0"/>
                </a:spcAft>
                <a:buClrTx/>
                <a:buSzTx/>
                <a:buFontTx/>
                <a:buChar char="-"/>
                <a:tabLst/>
                <a:defRPr/>
              </a:pPr>
              <a:r>
                <a:rPr kumimoji="0" lang="en-US" sz="1400" b="0" i="0" u="none" strike="noStrike" kern="0" cap="none" spc="-49" normalizeH="0" baseline="0" noProof="0" dirty="0">
                  <a:ln>
                    <a:noFill/>
                  </a:ln>
                  <a:gradFill>
                    <a:gsLst>
                      <a:gs pos="0">
                        <a:srgbClr val="FFFFFF"/>
                      </a:gs>
                      <a:gs pos="100000">
                        <a:srgbClr val="FFFFFF"/>
                      </a:gs>
                    </a:gsLst>
                    <a:lin ang="5400000" scaled="1"/>
                  </a:gradFill>
                  <a:effectLst/>
                  <a:uLnTx/>
                  <a:uFillTx/>
                </a:rPr>
                <a:t>Support for proxy environments</a:t>
              </a:r>
            </a:p>
            <a:p>
              <a:pPr marL="168040" marR="0" lvl="0" indent="-168040" defTabSz="913699" eaLnBrk="1" fontAlgn="auto" latinLnBrk="0" hangingPunct="1">
                <a:lnSpc>
                  <a:spcPct val="90000"/>
                </a:lnSpc>
                <a:spcBef>
                  <a:spcPts val="0"/>
                </a:spcBef>
                <a:spcAft>
                  <a:spcPts val="0"/>
                </a:spcAft>
                <a:buClrTx/>
                <a:buSzTx/>
                <a:buFontTx/>
                <a:buChar char="-"/>
                <a:tabLst/>
                <a:defRPr/>
              </a:pPr>
              <a:r>
                <a:rPr kumimoji="0" lang="en-US" sz="1400" b="0" i="0" u="none" strike="noStrike" kern="0" cap="none" spc="-49" normalizeH="0" baseline="0" noProof="0" dirty="0">
                  <a:ln>
                    <a:noFill/>
                  </a:ln>
                  <a:gradFill>
                    <a:gsLst>
                      <a:gs pos="0">
                        <a:srgbClr val="FFFFFF"/>
                      </a:gs>
                      <a:gs pos="100000">
                        <a:srgbClr val="FFFFFF"/>
                      </a:gs>
                    </a:gsLst>
                    <a:lin ang="5400000" scaled="1"/>
                  </a:gradFill>
                  <a:effectLst/>
                  <a:uLnTx/>
                  <a:uFillTx/>
                </a:rPr>
                <a:t>Dependent on WSUS/MU for Update curation</a:t>
              </a:r>
            </a:p>
            <a:p>
              <a:pPr marL="168040" marR="0" lvl="0" indent="-168040" defTabSz="913699" eaLnBrk="1" fontAlgn="auto" latinLnBrk="0" hangingPunct="1">
                <a:lnSpc>
                  <a:spcPct val="90000"/>
                </a:lnSpc>
                <a:spcBef>
                  <a:spcPts val="0"/>
                </a:spcBef>
                <a:spcAft>
                  <a:spcPts val="0"/>
                </a:spcAft>
                <a:buClrTx/>
                <a:buSzTx/>
                <a:buFontTx/>
                <a:buChar char="-"/>
                <a:tabLst/>
                <a:defRPr/>
              </a:pPr>
              <a:r>
                <a:rPr kumimoji="0" lang="en-US" sz="1400" b="0" i="0" u="none" strike="noStrike" kern="0" cap="none" spc="-49" normalizeH="0" baseline="0" noProof="0" dirty="0">
                  <a:ln>
                    <a:noFill/>
                  </a:ln>
                  <a:gradFill>
                    <a:gsLst>
                      <a:gs pos="0">
                        <a:srgbClr val="FFFFFF"/>
                      </a:gs>
                      <a:gs pos="100000">
                        <a:srgbClr val="FFFFFF"/>
                      </a:gs>
                    </a:gsLst>
                    <a:lin ang="5400000" scaled="1"/>
                  </a:gradFill>
                  <a:effectLst/>
                  <a:uLnTx/>
                  <a:uFillTx/>
                </a:rPr>
                <a:t>Linux coming in next few months</a:t>
              </a:r>
            </a:p>
            <a:p>
              <a:pPr marL="168040" marR="0" lvl="0" indent="-168040" defTabSz="913699" eaLnBrk="1" fontAlgn="auto" latinLnBrk="0" hangingPunct="1">
                <a:lnSpc>
                  <a:spcPct val="90000"/>
                </a:lnSpc>
                <a:spcBef>
                  <a:spcPts val="0"/>
                </a:spcBef>
                <a:spcAft>
                  <a:spcPts val="0"/>
                </a:spcAft>
                <a:buClrTx/>
                <a:buSzTx/>
                <a:buFontTx/>
                <a:buChar char="-"/>
                <a:tabLst/>
                <a:defRPr/>
              </a:pPr>
              <a:endParaRPr kumimoji="0" lang="en-US" sz="1199" b="0" i="0" u="none" strike="noStrike" kern="0" cap="none" spc="-49" normalizeH="0" baseline="0" noProof="0" dirty="0">
                <a:ln>
                  <a:noFill/>
                </a:ln>
                <a:gradFill>
                  <a:gsLst>
                    <a:gs pos="0">
                      <a:srgbClr val="FFFFFF"/>
                    </a:gs>
                    <a:gs pos="100000">
                      <a:srgbClr val="FFFFFF"/>
                    </a:gs>
                  </a:gsLst>
                  <a:lin ang="5400000" scaled="1"/>
                </a:gradFill>
                <a:effectLst/>
                <a:uLnTx/>
                <a:uFillTx/>
              </a:endParaRPr>
            </a:p>
            <a:p>
              <a:pPr marL="168040" marR="0" lvl="0" indent="-168040" defTabSz="913699" eaLnBrk="1" fontAlgn="auto" latinLnBrk="0" hangingPunct="1">
                <a:lnSpc>
                  <a:spcPct val="90000"/>
                </a:lnSpc>
                <a:spcBef>
                  <a:spcPts val="0"/>
                </a:spcBef>
                <a:spcAft>
                  <a:spcPts val="0"/>
                </a:spcAft>
                <a:buClrTx/>
                <a:buSzTx/>
                <a:buFontTx/>
                <a:buChar char="-"/>
                <a:tabLst/>
                <a:defRPr/>
              </a:pPr>
              <a:endParaRPr kumimoji="0" lang="en-US" sz="1099" b="0" i="0" u="none" strike="noStrike" kern="0" cap="none" spc="-49" normalizeH="0" baseline="0" noProof="0" dirty="0">
                <a:ln>
                  <a:noFill/>
                </a:ln>
                <a:gradFill>
                  <a:gsLst>
                    <a:gs pos="0">
                      <a:srgbClr val="FFFFFF"/>
                    </a:gs>
                    <a:gs pos="100000">
                      <a:srgbClr val="FFFFFF"/>
                    </a:gs>
                  </a:gsLst>
                  <a:lin ang="5400000" scaled="1"/>
                </a:gradFill>
                <a:effectLst/>
                <a:uLnTx/>
                <a:uFillTx/>
              </a:endParaRPr>
            </a:p>
          </p:txBody>
        </p:sp>
        <p:sp>
          <p:nvSpPr>
            <p:cNvPr id="8" name="Rectangle 7">
              <a:extLst>
                <a:ext uri="{FF2B5EF4-FFF2-40B4-BE49-F238E27FC236}">
                  <a16:creationId xmlns:a16="http://schemas.microsoft.com/office/drawing/2014/main" id="{8A80C367-A676-FE8D-E1BA-E16BEDB7F71F}"/>
                </a:ext>
              </a:extLst>
            </p:cNvPr>
            <p:cNvSpPr/>
            <p:nvPr/>
          </p:nvSpPr>
          <p:spPr>
            <a:xfrm>
              <a:off x="8864897" y="877503"/>
              <a:ext cx="1819987" cy="426516"/>
            </a:xfrm>
            <a:prstGeom prst="rect">
              <a:avLst/>
            </a:prstGeom>
            <a:solidFill>
              <a:srgbClr val="0070C0"/>
            </a:solidFill>
          </p:spPr>
          <p:txBody>
            <a:bodyPr wrap="none">
              <a:spAutoFit/>
            </a:bodyPr>
            <a:lstStyle/>
            <a:p>
              <a:pPr marL="0" marR="0" lvl="0" indent="0" defTabSz="913699" eaLnBrk="1" fontAlgn="auto" latinLnBrk="0" hangingPunct="1">
                <a:lnSpc>
                  <a:spcPct val="90000"/>
                </a:lnSpc>
                <a:spcBef>
                  <a:spcPts val="0"/>
                </a:spcBef>
                <a:spcAft>
                  <a:spcPts val="0"/>
                </a:spcAft>
                <a:buClrTx/>
                <a:buSzTx/>
                <a:buFontTx/>
                <a:buNone/>
                <a:tabLst/>
                <a:defRPr/>
              </a:pPr>
              <a:r>
                <a:rPr kumimoji="0" lang="en-US" sz="2353" b="0" i="0" u="none" strike="noStrike" kern="0" cap="none" spc="-49" normalizeH="0" baseline="0" noProof="0" dirty="0">
                  <a:ln>
                    <a:noFill/>
                  </a:ln>
                  <a:gradFill>
                    <a:gsLst>
                      <a:gs pos="0">
                        <a:srgbClr val="FFFFFF"/>
                      </a:gs>
                      <a:gs pos="100000">
                        <a:srgbClr val="FFFFFF"/>
                      </a:gs>
                    </a:gsLst>
                    <a:lin ang="5400000" scaled="1"/>
                  </a:gradFill>
                  <a:effectLst/>
                  <a:uLnTx/>
                  <a:uFillTx/>
                </a:rPr>
                <a:t>Key Features</a:t>
              </a:r>
            </a:p>
          </p:txBody>
        </p:sp>
      </p:grpSp>
    </p:spTree>
    <p:extLst>
      <p:ext uri="{BB962C8B-B14F-4D97-AF65-F5344CB8AC3E}">
        <p14:creationId xmlns:p14="http://schemas.microsoft.com/office/powerpoint/2010/main" val="848706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4D4DFC-71E6-47F0-8622-9820C9AF94E7}"/>
              </a:ext>
            </a:extLst>
          </p:cNvPr>
          <p:cNvSpPr>
            <a:spLocks noGrp="1"/>
          </p:cNvSpPr>
          <p:nvPr>
            <p:ph idx="1"/>
          </p:nvPr>
        </p:nvSpPr>
        <p:spPr>
          <a:xfrm>
            <a:off x="838200" y="1825624"/>
            <a:ext cx="10515600" cy="4378531"/>
          </a:xfrm>
        </p:spPr>
        <p:txBody>
          <a:bodyPr>
            <a:normAutofit/>
          </a:bodyPr>
          <a:lstStyle/>
          <a:p>
            <a:r>
              <a:rPr lang="en-US" sz="2000" dirty="0"/>
              <a:t>Virtual Machines should be part of the region where Log Analytics workspace is supported</a:t>
            </a:r>
          </a:p>
          <a:p>
            <a:r>
              <a:rPr lang="en-US" sz="2000" dirty="0"/>
              <a:t>Ensure Virtual Machines are always powered-on, because powered-off  virtual machines cannot be enrolled or reported</a:t>
            </a:r>
          </a:p>
          <a:p>
            <a:r>
              <a:rPr lang="en-US" sz="2000" dirty="0"/>
              <a:t>Define virtual machine groups based on application/environments to schedule security patching. (For example: teams app servers, AD infra, dev environment, production)</a:t>
            </a:r>
          </a:p>
          <a:p>
            <a:r>
              <a:rPr lang="en-US" sz="2000" dirty="0"/>
              <a:t>Ensure necessary permissions or delegations configured for engineers to manage update management solution</a:t>
            </a:r>
          </a:p>
          <a:p>
            <a:r>
              <a:rPr lang="en-US" sz="2000" dirty="0"/>
              <a:t>Meeting recommended Operating system versions based on Microsoft recommendations</a:t>
            </a:r>
          </a:p>
          <a:p>
            <a:r>
              <a:rPr lang="en-US" sz="2000" dirty="0"/>
              <a:t>Implement network requirements based on Microsoft recommendations</a:t>
            </a:r>
          </a:p>
        </p:txBody>
      </p:sp>
      <p:sp>
        <p:nvSpPr>
          <p:cNvPr id="4" name="Title 1">
            <a:extLst>
              <a:ext uri="{FF2B5EF4-FFF2-40B4-BE49-F238E27FC236}">
                <a16:creationId xmlns:a16="http://schemas.microsoft.com/office/drawing/2014/main" id="{41A68FD4-E801-DA60-647D-99072D61926F}"/>
              </a:ext>
            </a:extLst>
          </p:cNvPr>
          <p:cNvSpPr txBox="1">
            <a:spLocks/>
          </p:cNvSpPr>
          <p:nvPr/>
        </p:nvSpPr>
        <p:spPr>
          <a:xfrm>
            <a:off x="0" y="307411"/>
            <a:ext cx="12192000" cy="1144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100" b="1" dirty="0">
                <a:solidFill>
                  <a:srgbClr val="19232D"/>
                </a:solidFill>
                <a:latin typeface="inherit"/>
              </a:rPr>
              <a:t>Azure Update Management Prerequisites</a:t>
            </a:r>
            <a:endParaRPr lang="en-US" dirty="0"/>
          </a:p>
        </p:txBody>
      </p:sp>
    </p:spTree>
    <p:extLst>
      <p:ext uri="{BB962C8B-B14F-4D97-AF65-F5344CB8AC3E}">
        <p14:creationId xmlns:p14="http://schemas.microsoft.com/office/powerpoint/2010/main" val="601179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0EA7F-CC76-4861-B5A2-A1EE2B50C92F}"/>
              </a:ext>
            </a:extLst>
          </p:cNvPr>
          <p:cNvSpPr>
            <a:spLocks noGrp="1"/>
          </p:cNvSpPr>
          <p:nvPr>
            <p:ph type="title"/>
          </p:nvPr>
        </p:nvSpPr>
        <p:spPr>
          <a:xfrm>
            <a:off x="0" y="307411"/>
            <a:ext cx="12192000" cy="1144588"/>
          </a:xfrm>
        </p:spPr>
        <p:txBody>
          <a:bodyPr>
            <a:normAutofit/>
          </a:bodyPr>
          <a:lstStyle/>
          <a:p>
            <a:pPr algn="ctr"/>
            <a:r>
              <a:rPr lang="en-US" sz="3100" b="1" i="0" dirty="0">
                <a:solidFill>
                  <a:srgbClr val="19232D"/>
                </a:solidFill>
                <a:effectLst/>
                <a:latin typeface="inherit"/>
              </a:rPr>
              <a:t>Azure Update Management Solution Highlights</a:t>
            </a:r>
            <a:endParaRPr lang="en-US" dirty="0"/>
          </a:p>
        </p:txBody>
      </p:sp>
      <p:sp>
        <p:nvSpPr>
          <p:cNvPr id="3" name="Content Placeholder 2">
            <a:extLst>
              <a:ext uri="{FF2B5EF4-FFF2-40B4-BE49-F238E27FC236}">
                <a16:creationId xmlns:a16="http://schemas.microsoft.com/office/drawing/2014/main" id="{4820B74C-6324-44F9-9310-3D0FDE0CA28D}"/>
              </a:ext>
            </a:extLst>
          </p:cNvPr>
          <p:cNvSpPr>
            <a:spLocks noGrp="1"/>
          </p:cNvSpPr>
          <p:nvPr>
            <p:ph idx="1"/>
          </p:nvPr>
        </p:nvSpPr>
        <p:spPr>
          <a:xfrm>
            <a:off x="1074175" y="1540489"/>
            <a:ext cx="10515600" cy="4351338"/>
          </a:xfrm>
        </p:spPr>
        <p:txBody>
          <a:bodyPr>
            <a:normAutofit/>
          </a:bodyPr>
          <a:lstStyle/>
          <a:p>
            <a:pPr marL="0" indent="0">
              <a:buNone/>
            </a:pPr>
            <a:endParaRPr lang="en-US" sz="2000" b="0" i="0" dirty="0">
              <a:effectLst/>
            </a:endParaRPr>
          </a:p>
          <a:p>
            <a:pPr algn="l" fontAlgn="base"/>
            <a:r>
              <a:rPr lang="en-US" sz="2000" b="0" i="0" dirty="0">
                <a:effectLst/>
              </a:rPr>
              <a:t>Now that we understand how Update Management assesses and applies the update. Let us look at how often the scans happen.</a:t>
            </a:r>
          </a:p>
          <a:p>
            <a:pPr algn="l" fontAlgn="base"/>
            <a:r>
              <a:rPr lang="en-US" sz="2000" b="0" i="0" dirty="0">
                <a:effectLst/>
              </a:rPr>
              <a:t>A Windows machine performs a compliance scan every 12 hours by default, whereas for Linux Machines perform a scan once in every 3 hours.</a:t>
            </a:r>
          </a:p>
          <a:p>
            <a:pPr algn="l" fontAlgn="base"/>
            <a:r>
              <a:rPr lang="en-US" sz="2000" b="0" i="0" dirty="0">
                <a:effectLst/>
              </a:rPr>
              <a:t>In addition to these regular scans, both Windows and Linux machines perform an additional scan within 15 minutes if the Microsoft Monitoring Agent (MMA) is restarted.</a:t>
            </a:r>
          </a:p>
          <a:p>
            <a:pPr algn="l" fontAlgn="base"/>
            <a:r>
              <a:rPr lang="en-US" sz="2000" b="0" i="0" dirty="0">
                <a:effectLst/>
              </a:rPr>
              <a:t>After a machine completes the update compliance, the logs are forwarded to Log Analytics Workspace (which is a requirement) by the MMA agent.</a:t>
            </a:r>
          </a:p>
          <a:p>
            <a:pPr algn="l" fontAlgn="base"/>
            <a:r>
              <a:rPr lang="en-US" sz="2000" b="0" i="0" dirty="0">
                <a:effectLst/>
              </a:rPr>
              <a:t>Once a CVE is released, it can take 2-3 hours for the patch to show up for Linux machines for assessment and for Windows machines, it can take 12-15 hours.</a:t>
            </a:r>
          </a:p>
          <a:p>
            <a:endParaRPr lang="en-US" sz="2000" dirty="0"/>
          </a:p>
        </p:txBody>
      </p:sp>
    </p:spTree>
    <p:extLst>
      <p:ext uri="{BB962C8B-B14F-4D97-AF65-F5344CB8AC3E}">
        <p14:creationId xmlns:p14="http://schemas.microsoft.com/office/powerpoint/2010/main" val="602697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0EA7F-CC76-4861-B5A2-A1EE2B50C92F}"/>
              </a:ext>
            </a:extLst>
          </p:cNvPr>
          <p:cNvSpPr>
            <a:spLocks noGrp="1"/>
          </p:cNvSpPr>
          <p:nvPr>
            <p:ph type="title"/>
          </p:nvPr>
        </p:nvSpPr>
        <p:spPr>
          <a:xfrm>
            <a:off x="0" y="589938"/>
            <a:ext cx="12192000" cy="707886"/>
          </a:xfrm>
        </p:spPr>
        <p:txBody>
          <a:bodyPr>
            <a:normAutofit/>
          </a:bodyPr>
          <a:lstStyle/>
          <a:p>
            <a:pPr algn="ctr"/>
            <a:r>
              <a:rPr lang="en-US" sz="3600" b="1" i="0" dirty="0">
                <a:solidFill>
                  <a:srgbClr val="19232D"/>
                </a:solidFill>
                <a:effectLst/>
                <a:latin typeface="inherit"/>
              </a:rPr>
              <a:t>Network Requirements</a:t>
            </a:r>
            <a:endParaRPr lang="en-US" dirty="0"/>
          </a:p>
        </p:txBody>
      </p:sp>
      <p:sp>
        <p:nvSpPr>
          <p:cNvPr id="7" name="TextBox 6">
            <a:extLst>
              <a:ext uri="{FF2B5EF4-FFF2-40B4-BE49-F238E27FC236}">
                <a16:creationId xmlns:a16="http://schemas.microsoft.com/office/drawing/2014/main" id="{B01118A9-FD2E-4895-8333-9117891D61E9}"/>
              </a:ext>
            </a:extLst>
          </p:cNvPr>
          <p:cNvSpPr txBox="1"/>
          <p:nvPr/>
        </p:nvSpPr>
        <p:spPr>
          <a:xfrm>
            <a:off x="481780" y="1671936"/>
            <a:ext cx="10795820" cy="707886"/>
          </a:xfrm>
          <a:prstGeom prst="rect">
            <a:avLst/>
          </a:prstGeom>
          <a:noFill/>
        </p:spPr>
        <p:txBody>
          <a:bodyPr wrap="square">
            <a:spAutoFit/>
          </a:bodyPr>
          <a:lstStyle/>
          <a:p>
            <a:r>
              <a:rPr lang="en-US" sz="2000" b="0" i="0" dirty="0">
                <a:effectLst/>
              </a:rPr>
              <a:t>The below addresses are required for the Azure Update Management solution work properly and communication happens securely over port 443.</a:t>
            </a:r>
            <a:endParaRPr lang="en-US" sz="2000" dirty="0"/>
          </a:p>
        </p:txBody>
      </p:sp>
      <p:graphicFrame>
        <p:nvGraphicFramePr>
          <p:cNvPr id="8" name="Table 7">
            <a:extLst>
              <a:ext uri="{FF2B5EF4-FFF2-40B4-BE49-F238E27FC236}">
                <a16:creationId xmlns:a16="http://schemas.microsoft.com/office/drawing/2014/main" id="{2CC323F7-D1C7-F12C-A1D0-0D657F966AEA}"/>
              </a:ext>
            </a:extLst>
          </p:cNvPr>
          <p:cNvGraphicFramePr>
            <a:graphicFrameLocks noGrp="1"/>
          </p:cNvGraphicFramePr>
          <p:nvPr>
            <p:extLst>
              <p:ext uri="{D42A27DB-BD31-4B8C-83A1-F6EECF244321}">
                <p14:modId xmlns:p14="http://schemas.microsoft.com/office/powerpoint/2010/main" val="3314372732"/>
              </p:ext>
            </p:extLst>
          </p:nvPr>
        </p:nvGraphicFramePr>
        <p:xfrm>
          <a:off x="3386137" y="3070506"/>
          <a:ext cx="5257800" cy="1625600"/>
        </p:xfrm>
        <a:graphic>
          <a:graphicData uri="http://schemas.openxmlformats.org/drawingml/2006/table">
            <a:tbl>
              <a:tblPr>
                <a:tableStyleId>{616DA210-FB5B-4158-B5E0-FEB733F419BA}</a:tableStyleId>
              </a:tblPr>
              <a:tblGrid>
                <a:gridCol w="5257800">
                  <a:extLst>
                    <a:ext uri="{9D8B030D-6E8A-4147-A177-3AD203B41FA5}">
                      <a16:colId xmlns:a16="http://schemas.microsoft.com/office/drawing/2014/main" val="287055555"/>
                    </a:ext>
                  </a:extLst>
                </a:gridCol>
              </a:tblGrid>
              <a:tr h="0">
                <a:tc>
                  <a:txBody>
                    <a:bodyPr/>
                    <a:lstStyle/>
                    <a:p>
                      <a:pPr algn="ctr" fontAlgn="base"/>
                      <a:r>
                        <a:rPr lang="en-US" b="1" dirty="0">
                          <a:solidFill>
                            <a:schemeClr val="bg1"/>
                          </a:solidFill>
                          <a:effectLst/>
                        </a:rPr>
                        <a:t>Azure Public</a:t>
                      </a:r>
                      <a:endParaRPr lang="en-US" b="1" dirty="0">
                        <a:solidFill>
                          <a:schemeClr val="bg1"/>
                        </a:solidFill>
                        <a:effectLst/>
                        <a:latin typeface="inherit"/>
                      </a:endParaRPr>
                    </a:p>
                  </a:txBody>
                  <a:tcPr marL="44450" marR="44450" marT="25400" marB="25400" anchor="ctr">
                    <a:solidFill>
                      <a:schemeClr val="tx1"/>
                    </a:solidFill>
                  </a:tcPr>
                </a:tc>
                <a:extLst>
                  <a:ext uri="{0D108BD9-81ED-4DB2-BD59-A6C34878D82A}">
                    <a16:rowId xmlns:a16="http://schemas.microsoft.com/office/drawing/2014/main" val="847559997"/>
                  </a:ext>
                </a:extLst>
              </a:tr>
              <a:tr h="0">
                <a:tc>
                  <a:txBody>
                    <a:bodyPr/>
                    <a:lstStyle/>
                    <a:p>
                      <a:pPr algn="ctr" fontAlgn="base"/>
                      <a:r>
                        <a:rPr lang="en-US">
                          <a:effectLst/>
                        </a:rPr>
                        <a:t>*.ods.opinsights.azure.com</a:t>
                      </a:r>
                      <a:endParaRPr lang="en-US">
                        <a:effectLst/>
                        <a:latin typeface="inherit"/>
                      </a:endParaRPr>
                    </a:p>
                  </a:txBody>
                  <a:tcPr marL="44450" marR="44450" marT="25400" marB="25400" anchor="ctr"/>
                </a:tc>
                <a:extLst>
                  <a:ext uri="{0D108BD9-81ED-4DB2-BD59-A6C34878D82A}">
                    <a16:rowId xmlns:a16="http://schemas.microsoft.com/office/drawing/2014/main" val="1407692726"/>
                  </a:ext>
                </a:extLst>
              </a:tr>
              <a:tr h="0">
                <a:tc>
                  <a:txBody>
                    <a:bodyPr/>
                    <a:lstStyle/>
                    <a:p>
                      <a:pPr algn="ctr" fontAlgn="base"/>
                      <a:r>
                        <a:rPr lang="en-US" dirty="0">
                          <a:effectLst/>
                        </a:rPr>
                        <a:t>*.oms.opinsights.azure.com</a:t>
                      </a:r>
                      <a:endParaRPr lang="en-US" dirty="0">
                        <a:effectLst/>
                        <a:latin typeface="inherit"/>
                      </a:endParaRPr>
                    </a:p>
                  </a:txBody>
                  <a:tcPr marL="44450" marR="44450" marT="25400" marB="25400" anchor="ctr"/>
                </a:tc>
                <a:extLst>
                  <a:ext uri="{0D108BD9-81ED-4DB2-BD59-A6C34878D82A}">
                    <a16:rowId xmlns:a16="http://schemas.microsoft.com/office/drawing/2014/main" val="25048048"/>
                  </a:ext>
                </a:extLst>
              </a:tr>
              <a:tr h="0">
                <a:tc>
                  <a:txBody>
                    <a:bodyPr/>
                    <a:lstStyle/>
                    <a:p>
                      <a:pPr algn="ctr" fontAlgn="base"/>
                      <a:r>
                        <a:rPr lang="en-US">
                          <a:effectLst/>
                        </a:rPr>
                        <a:t>*.blob.core.windows.net</a:t>
                      </a:r>
                      <a:endParaRPr lang="en-US">
                        <a:effectLst/>
                        <a:latin typeface="inherit"/>
                      </a:endParaRPr>
                    </a:p>
                  </a:txBody>
                  <a:tcPr marL="44450" marR="44450" marT="25400" marB="25400" anchor="ctr"/>
                </a:tc>
                <a:extLst>
                  <a:ext uri="{0D108BD9-81ED-4DB2-BD59-A6C34878D82A}">
                    <a16:rowId xmlns:a16="http://schemas.microsoft.com/office/drawing/2014/main" val="2507690634"/>
                  </a:ext>
                </a:extLst>
              </a:tr>
              <a:tr h="0">
                <a:tc>
                  <a:txBody>
                    <a:bodyPr/>
                    <a:lstStyle/>
                    <a:p>
                      <a:pPr algn="ctr" fontAlgn="base"/>
                      <a:r>
                        <a:rPr lang="en-US" dirty="0">
                          <a:effectLst/>
                        </a:rPr>
                        <a:t>*.azure-automation.net</a:t>
                      </a:r>
                      <a:endParaRPr lang="en-US" dirty="0">
                        <a:effectLst/>
                        <a:latin typeface="inherit"/>
                      </a:endParaRPr>
                    </a:p>
                  </a:txBody>
                  <a:tcPr marL="44450" marR="44450" marT="25400" marB="25400" anchor="ctr"/>
                </a:tc>
                <a:extLst>
                  <a:ext uri="{0D108BD9-81ED-4DB2-BD59-A6C34878D82A}">
                    <a16:rowId xmlns:a16="http://schemas.microsoft.com/office/drawing/2014/main" val="960423173"/>
                  </a:ext>
                </a:extLst>
              </a:tr>
            </a:tbl>
          </a:graphicData>
        </a:graphic>
      </p:graphicFrame>
    </p:spTree>
    <p:extLst>
      <p:ext uri="{BB962C8B-B14F-4D97-AF65-F5344CB8AC3E}">
        <p14:creationId xmlns:p14="http://schemas.microsoft.com/office/powerpoint/2010/main" val="3837180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0F4301C-F923-50D4-9662-E46857C9EF30}"/>
              </a:ext>
            </a:extLst>
          </p:cNvPr>
          <p:cNvGraphicFramePr>
            <a:graphicFrameLocks noGrp="1"/>
          </p:cNvGraphicFramePr>
          <p:nvPr>
            <p:extLst>
              <p:ext uri="{D42A27DB-BD31-4B8C-83A1-F6EECF244321}">
                <p14:modId xmlns:p14="http://schemas.microsoft.com/office/powerpoint/2010/main" val="255596161"/>
              </p:ext>
            </p:extLst>
          </p:nvPr>
        </p:nvGraphicFramePr>
        <p:xfrm>
          <a:off x="176982" y="693348"/>
          <a:ext cx="11621730" cy="3584760"/>
        </p:xfrm>
        <a:graphic>
          <a:graphicData uri="http://schemas.openxmlformats.org/drawingml/2006/table">
            <a:tbl>
              <a:tblPr>
                <a:tableStyleId>{2D5ABB26-0587-4C30-8999-92F81FD0307C}</a:tableStyleId>
              </a:tblPr>
              <a:tblGrid>
                <a:gridCol w="4581833">
                  <a:extLst>
                    <a:ext uri="{9D8B030D-6E8A-4147-A177-3AD203B41FA5}">
                      <a16:colId xmlns:a16="http://schemas.microsoft.com/office/drawing/2014/main" val="1230521428"/>
                    </a:ext>
                  </a:extLst>
                </a:gridCol>
                <a:gridCol w="7039897">
                  <a:extLst>
                    <a:ext uri="{9D8B030D-6E8A-4147-A177-3AD203B41FA5}">
                      <a16:colId xmlns:a16="http://schemas.microsoft.com/office/drawing/2014/main" val="2213487985"/>
                    </a:ext>
                  </a:extLst>
                </a:gridCol>
              </a:tblGrid>
              <a:tr h="329488">
                <a:tc>
                  <a:txBody>
                    <a:bodyPr/>
                    <a:lstStyle/>
                    <a:p>
                      <a:r>
                        <a:rPr lang="en-US" sz="1400" b="1">
                          <a:solidFill>
                            <a:schemeClr val="bg1"/>
                          </a:solidFill>
                          <a:effectLst/>
                        </a:rPr>
                        <a:t>Operating system</a:t>
                      </a:r>
                      <a:endParaRPr lang="en-US" sz="1400">
                        <a:solidFill>
                          <a:schemeClr val="bg1"/>
                        </a:solidFill>
                        <a:effectLst/>
                      </a:endParaRPr>
                    </a:p>
                  </a:txBody>
                  <a:tcPr marL="18025" marR="18025" marT="18025" marB="180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sz="1400" b="1" dirty="0">
                          <a:solidFill>
                            <a:schemeClr val="bg1"/>
                          </a:solidFill>
                          <a:effectLst/>
                        </a:rPr>
                        <a:t>Notes</a:t>
                      </a:r>
                      <a:endParaRPr lang="en-US" sz="1400" dirty="0">
                        <a:solidFill>
                          <a:schemeClr val="bg1"/>
                        </a:solidFill>
                        <a:effectLst/>
                      </a:endParaRPr>
                    </a:p>
                  </a:txBody>
                  <a:tcPr marL="18025" marR="18025" marT="18025" marB="180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355256837"/>
                  </a:ext>
                </a:extLst>
              </a:tr>
              <a:tr h="276700">
                <a:tc>
                  <a:txBody>
                    <a:bodyPr/>
                    <a:lstStyle/>
                    <a:p>
                      <a:r>
                        <a:rPr lang="en-US" sz="1400" dirty="0">
                          <a:effectLst/>
                        </a:rPr>
                        <a:t>Windows Server 2016/2019/ (Datacenter/Datacenter Core/Standard)</a:t>
                      </a:r>
                    </a:p>
                  </a:txBody>
                  <a:tcPr marL="18025" marR="18025" marT="18025" marB="180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effectLst/>
                        </a:rPr>
                        <a:t> </a:t>
                      </a:r>
                    </a:p>
                  </a:txBody>
                  <a:tcPr marL="18025" marR="18025" marT="18025" marB="180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3414270"/>
                  </a:ext>
                </a:extLst>
              </a:tr>
              <a:tr h="210361">
                <a:tc>
                  <a:txBody>
                    <a:bodyPr/>
                    <a:lstStyle/>
                    <a:p>
                      <a:r>
                        <a:rPr lang="pt-BR" sz="1400" dirty="0">
                          <a:effectLst/>
                        </a:rPr>
                        <a:t>Windows Server 2012/2012 R2(Datacenter/Standard)</a:t>
                      </a:r>
                    </a:p>
                  </a:txBody>
                  <a:tcPr marL="18025" marR="18025" marT="18025" marB="180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marL="32446" marR="32446" marT="16223" marB="162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76018943"/>
                  </a:ext>
                </a:extLst>
              </a:tr>
              <a:tr h="769286">
                <a:tc>
                  <a:txBody>
                    <a:bodyPr/>
                    <a:lstStyle/>
                    <a:p>
                      <a:r>
                        <a:rPr lang="en-US" sz="1400" dirty="0">
                          <a:effectLst/>
                        </a:rPr>
                        <a:t>Windows Server 2008 R2 (RTM and SP1 Standard)</a:t>
                      </a:r>
                    </a:p>
                  </a:txBody>
                  <a:tcPr marL="18025" marR="18025" marT="18025" marB="180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effectLst/>
                        </a:rPr>
                        <a:t>Update Management only supports performing assessments for this operating system, patching is not supported as the Hybrid Runbook Worker is not supported for Windows Server 2008 R2.</a:t>
                      </a:r>
                    </a:p>
                  </a:txBody>
                  <a:tcPr marL="18025" marR="18025" marT="18025" marB="180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6663709"/>
                  </a:ext>
                </a:extLst>
              </a:tr>
              <a:tr h="1097676">
                <a:tc>
                  <a:txBody>
                    <a:bodyPr/>
                    <a:lstStyle/>
                    <a:p>
                      <a:r>
                        <a:rPr lang="en-US" sz="1400" dirty="0">
                          <a:effectLst/>
                        </a:rPr>
                        <a:t>CentOS 6 (x86/x64) and 7 (x64)</a:t>
                      </a:r>
                    </a:p>
                  </a:txBody>
                  <a:tcPr marL="18025" marR="18025" marT="18025" marB="180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effectLst/>
                        </a:rPr>
                        <a:t>Linux agents require access to an update repository. Classification-based patching requires yum to return security data that CentOS doesn’t have in its RTM releases. For more information on classification-based patching on CentOS, see Update classifications on Linux.</a:t>
                      </a:r>
                    </a:p>
                  </a:txBody>
                  <a:tcPr marL="18025" marR="18025" marT="18025" marB="180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9347539"/>
                  </a:ext>
                </a:extLst>
              </a:tr>
              <a:tr h="4515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effectLst/>
                        </a:rPr>
                        <a:t>Red Hat Enterprise 6 (x86/x64) and 7 (x64), SUSE Linux Enterprise Server 11 (x86/x64) and 12 (x64), Ubuntu 14.04 LTS, 16.04 LTS, and 18.04 (x86/x64)</a:t>
                      </a:r>
                    </a:p>
                  </a:txBody>
                  <a:tcPr marL="18025" marR="18025" marT="18025" marB="180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effectLst/>
                        </a:rPr>
                        <a:t>Linux agents require access to an update repository.</a:t>
                      </a:r>
                    </a:p>
                  </a:txBody>
                  <a:tcPr marL="18025" marR="18025" marT="18025" marB="180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86718230"/>
                  </a:ext>
                </a:extLst>
              </a:tr>
            </a:tbl>
          </a:graphicData>
        </a:graphic>
      </p:graphicFrame>
      <p:sp>
        <p:nvSpPr>
          <p:cNvPr id="6" name="TextBox 5">
            <a:extLst>
              <a:ext uri="{FF2B5EF4-FFF2-40B4-BE49-F238E27FC236}">
                <a16:creationId xmlns:a16="http://schemas.microsoft.com/office/drawing/2014/main" id="{89284AE1-D722-4FB2-69B3-B24FCC16C895}"/>
              </a:ext>
            </a:extLst>
          </p:cNvPr>
          <p:cNvSpPr txBox="1"/>
          <p:nvPr/>
        </p:nvSpPr>
        <p:spPr>
          <a:xfrm>
            <a:off x="167150" y="313262"/>
            <a:ext cx="11621730" cy="369332"/>
          </a:xfrm>
          <a:prstGeom prst="rect">
            <a:avLst/>
          </a:prstGeom>
          <a:solidFill>
            <a:schemeClr val="bg2"/>
          </a:solidFill>
        </p:spPr>
        <p:txBody>
          <a:bodyPr wrap="square">
            <a:spAutoFit/>
          </a:bodyPr>
          <a:lstStyle/>
          <a:p>
            <a:pPr algn="ctr"/>
            <a:r>
              <a:rPr lang="en-US" b="1" i="0" dirty="0">
                <a:solidFill>
                  <a:srgbClr val="00253E"/>
                </a:solidFill>
                <a:effectLst/>
                <a:latin typeface="-apple-system"/>
              </a:rPr>
              <a:t>Supported Operating System Versions</a:t>
            </a:r>
            <a:endParaRPr lang="en-US" b="0" i="0" dirty="0">
              <a:solidFill>
                <a:srgbClr val="00253E"/>
              </a:solidFill>
              <a:effectLst/>
              <a:latin typeface="-apple-system"/>
            </a:endParaRPr>
          </a:p>
        </p:txBody>
      </p:sp>
      <p:graphicFrame>
        <p:nvGraphicFramePr>
          <p:cNvPr id="7" name="Table 6">
            <a:extLst>
              <a:ext uri="{FF2B5EF4-FFF2-40B4-BE49-F238E27FC236}">
                <a16:creationId xmlns:a16="http://schemas.microsoft.com/office/drawing/2014/main" id="{0133191A-123E-B9E9-3FDD-6974DB31D30B}"/>
              </a:ext>
            </a:extLst>
          </p:cNvPr>
          <p:cNvGraphicFramePr>
            <a:graphicFrameLocks noGrp="1"/>
          </p:cNvGraphicFramePr>
          <p:nvPr>
            <p:extLst>
              <p:ext uri="{D42A27DB-BD31-4B8C-83A1-F6EECF244321}">
                <p14:modId xmlns:p14="http://schemas.microsoft.com/office/powerpoint/2010/main" val="447812352"/>
              </p:ext>
            </p:extLst>
          </p:nvPr>
        </p:nvGraphicFramePr>
        <p:xfrm>
          <a:off x="176982" y="4825687"/>
          <a:ext cx="11621730" cy="1473200"/>
        </p:xfrm>
        <a:graphic>
          <a:graphicData uri="http://schemas.openxmlformats.org/drawingml/2006/table">
            <a:tbl>
              <a:tblPr/>
              <a:tblGrid>
                <a:gridCol w="4553659">
                  <a:extLst>
                    <a:ext uri="{9D8B030D-6E8A-4147-A177-3AD203B41FA5}">
                      <a16:colId xmlns:a16="http://schemas.microsoft.com/office/drawing/2014/main" val="3316064454"/>
                    </a:ext>
                  </a:extLst>
                </a:gridCol>
                <a:gridCol w="7068071">
                  <a:extLst>
                    <a:ext uri="{9D8B030D-6E8A-4147-A177-3AD203B41FA5}">
                      <a16:colId xmlns:a16="http://schemas.microsoft.com/office/drawing/2014/main" val="2664977390"/>
                    </a:ext>
                  </a:extLst>
                </a:gridCol>
              </a:tblGrid>
              <a:tr h="0">
                <a:tc>
                  <a:txBody>
                    <a:bodyPr/>
                    <a:lstStyle/>
                    <a:p>
                      <a:r>
                        <a:rPr lang="en-US" sz="1400" b="1" dirty="0">
                          <a:solidFill>
                            <a:schemeClr val="bg1"/>
                          </a:solidFill>
                          <a:effectLst/>
                        </a:rPr>
                        <a:t>Operating system</a:t>
                      </a:r>
                      <a:endParaRPr lang="en-US" sz="1400" dirty="0">
                        <a:solidFill>
                          <a:schemeClr val="bg1"/>
                        </a:solidFill>
                        <a:effectLst/>
                      </a:endParaRPr>
                    </a:p>
                  </a:txBody>
                  <a:tcPr marL="50800" marR="508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sz="1400" b="1" dirty="0">
                          <a:solidFill>
                            <a:schemeClr val="bg1"/>
                          </a:solidFill>
                          <a:effectLst/>
                        </a:rPr>
                        <a:t>Notes</a:t>
                      </a:r>
                      <a:endParaRPr lang="en-US" sz="1400" dirty="0">
                        <a:solidFill>
                          <a:schemeClr val="bg1"/>
                        </a:solidFill>
                        <a:effectLst/>
                      </a:endParaRPr>
                    </a:p>
                  </a:txBody>
                  <a:tcPr marL="50800" marR="508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78355992"/>
                  </a:ext>
                </a:extLst>
              </a:tr>
              <a:tr h="0">
                <a:tc>
                  <a:txBody>
                    <a:bodyPr/>
                    <a:lstStyle/>
                    <a:p>
                      <a:r>
                        <a:rPr lang="en-US" sz="1400" dirty="0">
                          <a:effectLst/>
                        </a:rPr>
                        <a:t>Windows client</a:t>
                      </a:r>
                    </a:p>
                  </a:txBody>
                  <a:tcPr marL="50800" marR="508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effectLst/>
                        </a:rPr>
                        <a:t>Client operating systems (such as Windows 7 and Windows 10) aren’t supported.</a:t>
                      </a:r>
                    </a:p>
                  </a:txBody>
                  <a:tcPr marL="50800" marR="508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9173078"/>
                  </a:ext>
                </a:extLst>
              </a:tr>
              <a:tr h="0">
                <a:tc>
                  <a:txBody>
                    <a:bodyPr/>
                    <a:lstStyle/>
                    <a:p>
                      <a:r>
                        <a:rPr lang="en-US" sz="1400">
                          <a:effectLst/>
                        </a:rPr>
                        <a:t>Windows Server 2016 Nano Server</a:t>
                      </a:r>
                    </a:p>
                  </a:txBody>
                  <a:tcPr marL="50800" marR="508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effectLst/>
                        </a:rPr>
                        <a:t>Not supported.</a:t>
                      </a:r>
                    </a:p>
                  </a:txBody>
                  <a:tcPr marL="50800" marR="508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8630930"/>
                  </a:ext>
                </a:extLst>
              </a:tr>
              <a:tr h="0">
                <a:tc>
                  <a:txBody>
                    <a:bodyPr/>
                    <a:lstStyle/>
                    <a:p>
                      <a:r>
                        <a:rPr lang="en-US" sz="1400">
                          <a:effectLst/>
                        </a:rPr>
                        <a:t>Azure Kubernetes Service Nodes</a:t>
                      </a:r>
                    </a:p>
                  </a:txBody>
                  <a:tcPr marL="50800" marR="508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effectLst/>
                        </a:rPr>
                        <a:t>Not supported. Use the patching process described in Apply security and kernel updates to Linux nodes in Azure Kubernetes Service (AKS)</a:t>
                      </a:r>
                    </a:p>
                  </a:txBody>
                  <a:tcPr marL="50800" marR="508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9203374"/>
                  </a:ext>
                </a:extLst>
              </a:tr>
            </a:tbl>
          </a:graphicData>
        </a:graphic>
      </p:graphicFrame>
      <p:sp>
        <p:nvSpPr>
          <p:cNvPr id="8" name="TextBox 7">
            <a:extLst>
              <a:ext uri="{FF2B5EF4-FFF2-40B4-BE49-F238E27FC236}">
                <a16:creationId xmlns:a16="http://schemas.microsoft.com/office/drawing/2014/main" id="{1AAFEB61-8FD5-BBE0-7710-1E1FA80D65AF}"/>
              </a:ext>
            </a:extLst>
          </p:cNvPr>
          <p:cNvSpPr txBox="1"/>
          <p:nvPr/>
        </p:nvSpPr>
        <p:spPr>
          <a:xfrm>
            <a:off x="167150" y="4456006"/>
            <a:ext cx="11631562" cy="369332"/>
          </a:xfrm>
          <a:prstGeom prst="rect">
            <a:avLst/>
          </a:prstGeom>
          <a:solidFill>
            <a:schemeClr val="bg1">
              <a:lumMod val="85000"/>
            </a:schemeClr>
          </a:solidFill>
        </p:spPr>
        <p:txBody>
          <a:bodyPr wrap="square">
            <a:spAutoFit/>
          </a:bodyPr>
          <a:lstStyle/>
          <a:p>
            <a:pPr algn="ctr"/>
            <a:r>
              <a:rPr lang="en-US" b="1" i="0" dirty="0">
                <a:solidFill>
                  <a:srgbClr val="00253E"/>
                </a:solidFill>
                <a:effectLst/>
                <a:latin typeface="-apple-system"/>
              </a:rPr>
              <a:t>Un-supported Operating System Versions</a:t>
            </a:r>
            <a:endParaRPr lang="en-US" b="0" i="0" dirty="0">
              <a:solidFill>
                <a:srgbClr val="00253E"/>
              </a:solidFill>
              <a:effectLst/>
              <a:latin typeface="-apple-system"/>
            </a:endParaRPr>
          </a:p>
        </p:txBody>
      </p:sp>
    </p:spTree>
    <p:extLst>
      <p:ext uri="{BB962C8B-B14F-4D97-AF65-F5344CB8AC3E}">
        <p14:creationId xmlns:p14="http://schemas.microsoft.com/office/powerpoint/2010/main" val="15305499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4397</TotalTime>
  <Words>1165</Words>
  <Application>Microsoft Office PowerPoint</Application>
  <PresentationFormat>Widescreen</PresentationFormat>
  <Paragraphs>116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-apple-system</vt:lpstr>
      <vt:lpstr>Arial</vt:lpstr>
      <vt:lpstr>Calibri</vt:lpstr>
      <vt:lpstr>Calibri Light</vt:lpstr>
      <vt:lpstr>inherit</vt:lpstr>
      <vt:lpstr>Office Theme</vt:lpstr>
      <vt:lpstr>PowerPoint Presentation</vt:lpstr>
      <vt:lpstr>PowerPoint Presentation</vt:lpstr>
      <vt:lpstr>Azure Update Management</vt:lpstr>
      <vt:lpstr>Update Management Components/Services</vt:lpstr>
      <vt:lpstr>Azure Auto Update Patching</vt:lpstr>
      <vt:lpstr>PowerPoint Presentation</vt:lpstr>
      <vt:lpstr>Azure Update Management Solution Highlights</vt:lpstr>
      <vt:lpstr>Network Requirements</vt:lpstr>
      <vt:lpstr>PowerPoint Presentation</vt:lpstr>
      <vt:lpstr>Useful Links</vt:lpstr>
      <vt:lpstr>Current State</vt:lpstr>
      <vt:lpstr>Manage updates for Azure VMs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Venkatappa, Venkatesha</dc:creator>
  <cp:lastModifiedBy>Nuthi, Ravi Kiran (Cognizant)</cp:lastModifiedBy>
  <cp:revision>10</cp:revision>
  <dcterms:created xsi:type="dcterms:W3CDTF">2022-09-01T05:19:48Z</dcterms:created>
  <dcterms:modified xsi:type="dcterms:W3CDTF">2022-09-04T17:16:36Z</dcterms:modified>
</cp:coreProperties>
</file>