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71" r:id="rId14"/>
    <p:sldId id="266" r:id="rId15"/>
    <p:sldId id="267" r:id="rId16"/>
    <p:sldId id="268" r:id="rId17"/>
    <p:sldId id="270" r:id="rId18"/>
  </p:sldIdLst>
  <p:sldSz cx="9144000" cy="5143500"/>
  <p:notesSz cx="6858000" cy="9144000"/>
  <p:embeddedFontLst>
    <p:embeddedFont>
      <p:font typeface="Raleway"/>
      <p:regular r:id="rId22"/>
    </p:embeddedFont>
    <p:embeddedFont>
      <p:font typeface="Lato" panose="020F0502020204030203"/>
      <p:regular r:id="rId23"/>
    </p:embeddedFont>
    <p:embeddedFont>
      <p:font typeface="Roboto" panose="0200000000000000000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1"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2620d0f539c_0_1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2620d0f539c_0_1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2620d0f539c_0_1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2620d0f539c_0_1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2620d0f539c_0_1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2620d0f539c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2620d0f539c_0_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2620d0f539c_0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2620d0f539c_0_1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2620d0f539c_0_1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2620d0f539c_0_1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2620d0f539c_0_1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2620d0f539c_0_1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83895" y="906780"/>
            <a:ext cx="7490460" cy="1664970"/>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Clr>
                <a:schemeClr val="dk1"/>
              </a:buClr>
              <a:buSzPts val="1100"/>
              <a:buFont typeface="Arial" panose="020B0604020202020204"/>
              <a:buNone/>
            </a:pPr>
            <a:r>
              <a:rPr lang="en-GB" sz="2550" b="1">
                <a:latin typeface="Roboto" panose="02000000000000000000"/>
                <a:ea typeface="Roboto" panose="02000000000000000000"/>
                <a:cs typeface="Roboto" panose="02000000000000000000"/>
                <a:sym typeface="Roboto" panose="02000000000000000000"/>
              </a:rPr>
              <a:t>Title Slide</a:t>
            </a:r>
            <a:endParaRPr sz="2550" b="1">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None/>
            </a:pPr>
            <a:endParaRPr sz="5100"/>
          </a:p>
        </p:txBody>
      </p:sp>
      <p:sp>
        <p:nvSpPr>
          <p:cNvPr id="87" name="Google Shape;87;p13"/>
          <p:cNvSpPr txBox="1"/>
          <p:nvPr>
            <p:ph type="subTitle" idx="1"/>
          </p:nvPr>
        </p:nvSpPr>
        <p:spPr>
          <a:xfrm>
            <a:off x="494580" y="1677790"/>
            <a:ext cx="8520600" cy="3574415"/>
          </a:xfrm>
          <a:prstGeom prst="rect">
            <a:avLst/>
          </a:prstGeom>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dk1"/>
              </a:buClr>
              <a:buSzPts val="2000"/>
              <a:buFont typeface="Roboto" panose="02000000000000000000"/>
              <a:buChar char="●"/>
            </a:pPr>
            <a:r>
              <a:rPr lang="en-GB" sz="2000">
                <a:solidFill>
                  <a:schemeClr val="dk1"/>
                </a:solidFill>
                <a:latin typeface="Roboto" panose="02000000000000000000"/>
                <a:ea typeface="Roboto" panose="02000000000000000000"/>
                <a:cs typeface="Roboto" panose="02000000000000000000"/>
                <a:sym typeface="Roboto" panose="02000000000000000000"/>
              </a:rPr>
              <a:t>Project Title</a:t>
            </a:r>
            <a:r>
              <a:rPr lang="en-US" altLang="en-GB" sz="2000">
                <a:solidFill>
                  <a:schemeClr val="dk1"/>
                </a:solidFill>
                <a:latin typeface="Roboto" panose="02000000000000000000"/>
                <a:ea typeface="Roboto" panose="02000000000000000000"/>
                <a:cs typeface="Roboto" panose="02000000000000000000"/>
                <a:sym typeface="Roboto" panose="02000000000000000000"/>
              </a:rPr>
              <a:t>:- Quiz Application</a:t>
            </a:r>
            <a:endParaRPr sz="2000">
              <a:solidFill>
                <a:schemeClr val="dk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Roboto" panose="02000000000000000000"/>
              <a:buChar char="●"/>
            </a:pPr>
            <a:r>
              <a:rPr lang="en-GB" sz="2000">
                <a:solidFill>
                  <a:schemeClr val="dk1"/>
                </a:solidFill>
                <a:latin typeface="Roboto" panose="02000000000000000000"/>
                <a:ea typeface="Roboto" panose="02000000000000000000"/>
                <a:cs typeface="Roboto" panose="02000000000000000000"/>
                <a:sym typeface="Roboto" panose="02000000000000000000"/>
              </a:rPr>
              <a:t>Your Name</a:t>
            </a:r>
            <a:r>
              <a:rPr lang="en-US" altLang="en-GB" sz="2000">
                <a:solidFill>
                  <a:schemeClr val="dk1"/>
                </a:solidFill>
                <a:latin typeface="Roboto" panose="02000000000000000000"/>
                <a:ea typeface="Roboto" panose="02000000000000000000"/>
                <a:cs typeface="Roboto" panose="02000000000000000000"/>
                <a:sym typeface="Roboto" panose="02000000000000000000"/>
              </a:rPr>
              <a:t>:-Ravi Rao </a:t>
            </a:r>
            <a:endParaRPr lang="en-US" altLang="en-GB" sz="2000">
              <a:solidFill>
                <a:schemeClr val="dk1"/>
              </a:solidFill>
              <a:latin typeface="Roboto" panose="02000000000000000000"/>
              <a:ea typeface="Roboto" panose="02000000000000000000"/>
              <a:cs typeface="Roboto" panose="02000000000000000000"/>
              <a:sym typeface="Roboto" panose="02000000000000000000"/>
            </a:endParaRPr>
          </a:p>
          <a:p>
            <a:pPr marL="1473200" lvl="3" indent="0" algn="l" rtl="0">
              <a:lnSpc>
                <a:spcPct val="115000"/>
              </a:lnSpc>
              <a:spcBef>
                <a:spcPts val="0"/>
              </a:spcBef>
              <a:spcAft>
                <a:spcPts val="0"/>
              </a:spcAft>
              <a:buClr>
                <a:schemeClr val="dk1"/>
              </a:buClr>
              <a:buSzPts val="2000"/>
              <a:buFont typeface="Roboto" panose="02000000000000000000"/>
            </a:pPr>
            <a:r>
              <a:rPr lang="en-US" sz="2000">
                <a:solidFill>
                  <a:schemeClr val="dk1"/>
                </a:solidFill>
                <a:latin typeface="Roboto" panose="02000000000000000000"/>
                <a:ea typeface="Roboto" panose="02000000000000000000"/>
                <a:cs typeface="Roboto" panose="02000000000000000000"/>
                <a:sym typeface="Roboto" panose="02000000000000000000"/>
              </a:rPr>
              <a:t>      Awnish Singh</a:t>
            </a:r>
            <a:endParaRPr lang="en-US" sz="2000">
              <a:solidFill>
                <a:schemeClr val="dk1"/>
              </a:solidFill>
              <a:latin typeface="Roboto" panose="02000000000000000000"/>
              <a:ea typeface="Roboto" panose="02000000000000000000"/>
              <a:cs typeface="Roboto" panose="02000000000000000000"/>
              <a:sym typeface="Roboto" panose="02000000000000000000"/>
            </a:endParaRPr>
          </a:p>
          <a:p>
            <a:pPr marL="1473200" lvl="3" indent="0" algn="l" rtl="0">
              <a:lnSpc>
                <a:spcPct val="115000"/>
              </a:lnSpc>
              <a:spcBef>
                <a:spcPts val="0"/>
              </a:spcBef>
              <a:spcAft>
                <a:spcPts val="0"/>
              </a:spcAft>
              <a:buClr>
                <a:schemeClr val="dk1"/>
              </a:buClr>
              <a:buSzPts val="2000"/>
              <a:buFont typeface="Roboto" panose="02000000000000000000"/>
            </a:pPr>
            <a:r>
              <a:rPr lang="en-US" sz="2000">
                <a:solidFill>
                  <a:schemeClr val="dk1"/>
                </a:solidFill>
                <a:latin typeface="Roboto" panose="02000000000000000000"/>
                <a:ea typeface="Roboto" panose="02000000000000000000"/>
                <a:cs typeface="Roboto" panose="02000000000000000000"/>
                <a:sym typeface="Roboto" panose="02000000000000000000"/>
              </a:rPr>
              <a:t>      Harshit Tripathi</a:t>
            </a:r>
            <a:endParaRPr lang="en-US" sz="2000">
              <a:solidFill>
                <a:schemeClr val="dk1"/>
              </a:solidFill>
              <a:latin typeface="Roboto" panose="02000000000000000000"/>
              <a:ea typeface="Roboto" panose="02000000000000000000"/>
              <a:cs typeface="Roboto" panose="02000000000000000000"/>
              <a:sym typeface="Roboto" panose="02000000000000000000"/>
            </a:endParaRPr>
          </a:p>
          <a:p>
            <a:pPr marL="1473200" lvl="3" indent="0" algn="l" rtl="0">
              <a:lnSpc>
                <a:spcPct val="115000"/>
              </a:lnSpc>
              <a:spcBef>
                <a:spcPts val="0"/>
              </a:spcBef>
              <a:spcAft>
                <a:spcPts val="0"/>
              </a:spcAft>
              <a:buClr>
                <a:schemeClr val="dk1"/>
              </a:buClr>
              <a:buSzPts val="2000"/>
              <a:buFont typeface="Roboto" panose="02000000000000000000"/>
            </a:pPr>
            <a:r>
              <a:rPr lang="en-US" sz="2000">
                <a:solidFill>
                  <a:schemeClr val="dk1"/>
                </a:solidFill>
                <a:latin typeface="Roboto" panose="02000000000000000000"/>
                <a:ea typeface="Roboto" panose="02000000000000000000"/>
                <a:cs typeface="Roboto" panose="02000000000000000000"/>
                <a:sym typeface="Roboto" panose="02000000000000000000"/>
              </a:rPr>
              <a:t>      Mohd Suhail</a:t>
            </a:r>
            <a:endParaRPr lang="en-US" sz="2000">
              <a:solidFill>
                <a:schemeClr val="dk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Roboto" panose="02000000000000000000"/>
              <a:buChar char="●"/>
            </a:pPr>
            <a:r>
              <a:rPr lang="en-GB" sz="2000">
                <a:solidFill>
                  <a:schemeClr val="dk1"/>
                </a:solidFill>
                <a:latin typeface="Roboto" panose="02000000000000000000"/>
                <a:ea typeface="Roboto" panose="02000000000000000000"/>
                <a:cs typeface="Roboto" panose="02000000000000000000"/>
                <a:sym typeface="Roboto" panose="02000000000000000000"/>
              </a:rPr>
              <a:t>University Name</a:t>
            </a:r>
            <a:r>
              <a:rPr lang="en-US" altLang="en-GB" sz="2000">
                <a:solidFill>
                  <a:schemeClr val="dk1"/>
                </a:solidFill>
                <a:latin typeface="Roboto" panose="02000000000000000000"/>
                <a:ea typeface="Roboto" panose="02000000000000000000"/>
                <a:cs typeface="Roboto" panose="02000000000000000000"/>
                <a:sym typeface="Roboto" panose="02000000000000000000"/>
              </a:rPr>
              <a:t>:- Gla University Mathura</a:t>
            </a:r>
            <a:endParaRPr sz="2000">
              <a:solidFill>
                <a:schemeClr val="dk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Roboto" panose="02000000000000000000"/>
              <a:buChar char="●"/>
            </a:pPr>
            <a:r>
              <a:rPr lang="en-GB" sz="2000">
                <a:solidFill>
                  <a:schemeClr val="dk1"/>
                </a:solidFill>
                <a:latin typeface="Roboto" panose="02000000000000000000"/>
                <a:ea typeface="Roboto" panose="02000000000000000000"/>
                <a:cs typeface="Roboto" panose="02000000000000000000"/>
                <a:sym typeface="Roboto" panose="02000000000000000000"/>
              </a:rPr>
              <a:t>Department Name</a:t>
            </a:r>
            <a:r>
              <a:rPr lang="en-US" altLang="en-GB" sz="2000">
                <a:solidFill>
                  <a:schemeClr val="dk1"/>
                </a:solidFill>
                <a:latin typeface="Roboto" panose="02000000000000000000"/>
                <a:ea typeface="Roboto" panose="02000000000000000000"/>
                <a:cs typeface="Roboto" panose="02000000000000000000"/>
                <a:sym typeface="Roboto" panose="02000000000000000000"/>
              </a:rPr>
              <a:t>:- Computer Science &amp; Application</a:t>
            </a:r>
            <a:endParaRPr lang="en-US" altLang="en-GB" sz="2000">
              <a:solidFill>
                <a:schemeClr val="dk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chemeClr val="dk1"/>
              </a:buClr>
              <a:buSzPts val="2000"/>
              <a:buFont typeface="Roboto" panose="02000000000000000000"/>
              <a:buChar char="●"/>
            </a:pPr>
            <a:r>
              <a:rPr lang="en-GB" sz="2000">
                <a:solidFill>
                  <a:schemeClr val="dk1"/>
                </a:solidFill>
                <a:latin typeface="Roboto" panose="02000000000000000000"/>
                <a:ea typeface="Roboto" panose="02000000000000000000"/>
                <a:cs typeface="Roboto" panose="02000000000000000000"/>
                <a:sym typeface="Roboto" panose="02000000000000000000"/>
              </a:rPr>
              <a:t>Date</a:t>
            </a:r>
            <a:r>
              <a:rPr lang="en-US" altLang="en-GB" sz="2000">
                <a:solidFill>
                  <a:schemeClr val="dk1"/>
                </a:solidFill>
                <a:latin typeface="Roboto" panose="02000000000000000000"/>
                <a:ea typeface="Roboto" panose="02000000000000000000"/>
                <a:cs typeface="Roboto" panose="02000000000000000000"/>
                <a:sym typeface="Roboto" panose="02000000000000000000"/>
              </a:rPr>
              <a:t>:- 29/11/2023</a:t>
            </a:r>
            <a:endParaRPr sz="20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185">
                <a:solidFill>
                  <a:srgbClr val="000000"/>
                </a:solidFill>
                <a:latin typeface="Roboto" panose="02000000000000000000"/>
                <a:ea typeface="Roboto" panose="02000000000000000000"/>
                <a:cs typeface="Roboto" panose="02000000000000000000"/>
                <a:sym typeface="Roboto" panose="02000000000000000000"/>
              </a:rPr>
              <a:t>Results</a:t>
            </a:r>
            <a:endParaRPr sz="21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040"/>
          </a:p>
        </p:txBody>
      </p:sp>
      <p:sp>
        <p:nvSpPr>
          <p:cNvPr id="141" name="Google Shape;141;p22"/>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107950" lvl="0" indent="0" algn="l" rtl="0">
              <a:spcBef>
                <a:spcPts val="0"/>
              </a:spcBef>
              <a:spcAft>
                <a:spcPts val="0"/>
              </a:spcAft>
              <a:buClr>
                <a:srgbClr val="000000"/>
              </a:buClr>
              <a:buSzPts val="1900"/>
              <a:buFont typeface="Roboto" panose="02000000000000000000"/>
              <a:buNone/>
            </a:pPr>
            <a:endParaRPr sz="1900">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1200"/>
              </a:spcAft>
              <a:buNone/>
            </a:pPr>
            <a:endParaRPr sz="2000"/>
          </a:p>
        </p:txBody>
      </p:sp>
      <p:pic>
        <p:nvPicPr>
          <p:cNvPr id="2" name="Picture 1" descr="Screenshot 2023-11-30 154507"/>
          <p:cNvPicPr>
            <a:picLocks noChangeAspect="1"/>
          </p:cNvPicPr>
          <p:nvPr/>
        </p:nvPicPr>
        <p:blipFill>
          <a:blip r:embed="rId1"/>
          <a:stretch>
            <a:fillRect/>
          </a:stretch>
        </p:blipFill>
        <p:spPr>
          <a:xfrm>
            <a:off x="2091055" y="1087755"/>
            <a:ext cx="6584315" cy="32010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pPr marL="457200" indent="-457200">
              <a:buFont typeface="Wingdings" panose="05000000000000000000" charset="0"/>
              <a:buChar char="Ø"/>
            </a:pPr>
            <a:r>
              <a:rPr lang="en-US">
                <a:latin typeface="Times New Roman" panose="02020603050405020304" charset="0"/>
                <a:cs typeface="Times New Roman" panose="02020603050405020304" charset="0"/>
              </a:rPr>
              <a:t>What do you mean by Website?</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p:txBody>
          <a:bodyPr/>
          <a:p>
            <a:r>
              <a:rPr lang="en-US" sz="2000">
                <a:solidFill>
                  <a:schemeClr val="bg2"/>
                </a:solidFill>
              </a:rPr>
              <a:t>A website is a collection of files accessed through a web address, covering a particular theme or subject, and managed by a particular person or organization. Its opening page is called a home page.</a:t>
            </a:r>
            <a:endParaRPr lang="en-US" sz="2000">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533235" y="107608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US" sz="2185">
                <a:solidFill>
                  <a:srgbClr val="000000"/>
                </a:solidFill>
                <a:latin typeface="Roboto" panose="02000000000000000000"/>
                <a:ea typeface="Roboto" panose="02000000000000000000"/>
                <a:cs typeface="Roboto" panose="02000000000000000000"/>
                <a:sym typeface="Roboto" panose="02000000000000000000"/>
              </a:rPr>
              <a:t>Scope</a:t>
            </a:r>
            <a:endParaRPr sz="21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040"/>
          </a:p>
        </p:txBody>
      </p:sp>
      <p:sp>
        <p:nvSpPr>
          <p:cNvPr id="147" name="Google Shape;147;p23"/>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9250" algn="just" rtl="0">
              <a:spcBef>
                <a:spcPts val="0"/>
              </a:spcBef>
              <a:spcAft>
                <a:spcPts val="0"/>
              </a:spcAft>
              <a:buClr>
                <a:srgbClr val="000000"/>
              </a:buClr>
              <a:buSzPts val="1900"/>
              <a:buFont typeface="Roboto" panose="02000000000000000000"/>
              <a:buChar char="●"/>
            </a:pPr>
            <a:r>
              <a:rPr lang="en-US" sz="2000">
                <a:solidFill>
                  <a:srgbClr val="000000"/>
                </a:solidFill>
                <a:latin typeface="Roboto" panose="02000000000000000000"/>
                <a:ea typeface="Roboto" panose="02000000000000000000"/>
                <a:cs typeface="Roboto" panose="02000000000000000000"/>
                <a:sym typeface="Roboto" panose="02000000000000000000"/>
              </a:rPr>
              <a:t>The Scope of this project is very broad in terms of gaining knowledge and sharing knowledge among world.</a:t>
            </a:r>
            <a:endParaRPr lang="en-US" sz="2000">
              <a:solidFill>
                <a:srgbClr val="000000"/>
              </a:solidFill>
              <a:latin typeface="Roboto" panose="02000000000000000000"/>
              <a:ea typeface="Roboto" panose="02000000000000000000"/>
              <a:cs typeface="Roboto" panose="02000000000000000000"/>
              <a:sym typeface="Roboto" panose="02000000000000000000"/>
            </a:endParaRPr>
          </a:p>
          <a:p>
            <a:pPr marL="107950" lvl="0" indent="0" algn="l" rtl="0">
              <a:spcBef>
                <a:spcPts val="0"/>
              </a:spcBef>
              <a:spcAft>
                <a:spcPts val="0"/>
              </a:spcAft>
              <a:buClr>
                <a:srgbClr val="000000"/>
              </a:buClr>
              <a:buSzPts val="1900"/>
              <a:buFont typeface="Roboto" panose="02000000000000000000"/>
              <a:buNone/>
            </a:pPr>
            <a:r>
              <a:rPr lang="en-US" sz="2000" b="1" u="sng">
                <a:solidFill>
                  <a:srgbClr val="000000"/>
                </a:solidFill>
                <a:latin typeface="Roboto" panose="02000000000000000000"/>
                <a:ea typeface="Roboto" panose="02000000000000000000"/>
                <a:cs typeface="Roboto" panose="02000000000000000000"/>
                <a:sym typeface="Roboto" panose="02000000000000000000"/>
              </a:rPr>
              <a:t>Few points are:-</a:t>
            </a:r>
            <a:endParaRPr lang="en-US" sz="2000" b="1" u="sng">
              <a:solidFill>
                <a:srgbClr val="000000"/>
              </a:solidFill>
              <a:latin typeface="Roboto" panose="02000000000000000000"/>
              <a:ea typeface="Roboto" panose="02000000000000000000"/>
              <a:cs typeface="Roboto" panose="02000000000000000000"/>
              <a:sym typeface="Roboto" panose="02000000000000000000"/>
            </a:endParaRPr>
          </a:p>
          <a:p>
            <a:pPr marL="450850" lvl="0" indent="-342900" algn="just" rtl="0">
              <a:spcBef>
                <a:spcPts val="0"/>
              </a:spcBef>
              <a:spcAft>
                <a:spcPts val="0"/>
              </a:spcAft>
              <a:buClr>
                <a:srgbClr val="000000"/>
              </a:buClr>
              <a:buSzPts val="1900"/>
              <a:buFont typeface="Arial" panose="020B0604020202020204" pitchFamily="34" charset="0"/>
              <a:buChar char="•"/>
            </a:pPr>
            <a:r>
              <a:rPr lang="en-US" sz="2000">
                <a:solidFill>
                  <a:srgbClr val="000000"/>
                </a:solidFill>
                <a:latin typeface="Roboto" panose="02000000000000000000"/>
                <a:ea typeface="Roboto" panose="02000000000000000000"/>
                <a:cs typeface="Roboto" panose="02000000000000000000"/>
                <a:sym typeface="Roboto" panose="02000000000000000000"/>
              </a:rPr>
              <a:t>Can be used anywhere any time as it is a web based application.</a:t>
            </a:r>
            <a:endParaRPr lang="en-US" sz="2000">
              <a:solidFill>
                <a:srgbClr val="000000"/>
              </a:solidFill>
              <a:latin typeface="Roboto" panose="02000000000000000000"/>
              <a:ea typeface="Roboto" panose="02000000000000000000"/>
              <a:cs typeface="Roboto" panose="02000000000000000000"/>
              <a:sym typeface="Roboto" panose="02000000000000000000"/>
            </a:endParaRPr>
          </a:p>
          <a:p>
            <a:pPr marL="450850" lvl="0" indent="-342900" algn="just" rtl="0">
              <a:spcBef>
                <a:spcPts val="0"/>
              </a:spcBef>
              <a:spcAft>
                <a:spcPts val="0"/>
              </a:spcAft>
              <a:buClr>
                <a:srgbClr val="000000"/>
              </a:buClr>
              <a:buSzPts val="1900"/>
              <a:buFont typeface="Arial" panose="020B0604020202020204" pitchFamily="34" charset="0"/>
              <a:buChar char="•"/>
            </a:pPr>
            <a:r>
              <a:rPr lang="en-US" sz="2000">
                <a:solidFill>
                  <a:srgbClr val="000000"/>
                </a:solidFill>
                <a:latin typeface="Roboto" panose="02000000000000000000"/>
                <a:ea typeface="Roboto" panose="02000000000000000000"/>
                <a:cs typeface="Roboto" panose="02000000000000000000"/>
                <a:sym typeface="Roboto" panose="02000000000000000000"/>
              </a:rPr>
              <a:t>This Application will be used in educational institution as well as in corporate world.</a:t>
            </a:r>
            <a:endParaRPr sz="2000">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Clr>
                <a:srgbClr val="000000"/>
              </a:buClr>
              <a:buSzPts val="1900"/>
              <a:buNone/>
            </a:pPr>
            <a:endParaRPr sz="20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285">
                <a:solidFill>
                  <a:srgbClr val="000000"/>
                </a:solidFill>
                <a:latin typeface="Roboto" panose="02000000000000000000"/>
                <a:ea typeface="Roboto" panose="02000000000000000000"/>
                <a:cs typeface="Roboto" panose="02000000000000000000"/>
                <a:sym typeface="Roboto" panose="02000000000000000000"/>
              </a:rPr>
              <a:t>Future </a:t>
            </a:r>
            <a:r>
              <a:rPr lang="en-US" altLang="en-GB" sz="2285">
                <a:solidFill>
                  <a:srgbClr val="000000"/>
                </a:solidFill>
                <a:latin typeface="Roboto" panose="02000000000000000000"/>
                <a:ea typeface="Roboto" panose="02000000000000000000"/>
                <a:cs typeface="Roboto" panose="02000000000000000000"/>
                <a:sym typeface="Roboto" panose="02000000000000000000"/>
              </a:rPr>
              <a:t>Scope</a:t>
            </a:r>
            <a:endParaRPr sz="22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140"/>
          </a:p>
        </p:txBody>
      </p:sp>
      <p:sp>
        <p:nvSpPr>
          <p:cNvPr id="153" name="Google Shape;153;p2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fontScale="25000"/>
          </a:bodyPr>
          <a:lstStyle/>
          <a:p>
            <a:pPr marL="101600" lvl="0" indent="0" algn="just" rtl="0">
              <a:spcBef>
                <a:spcPts val="0"/>
              </a:spcBef>
              <a:spcAft>
                <a:spcPts val="0"/>
              </a:spcAft>
              <a:buClr>
                <a:srgbClr val="000000"/>
              </a:buClr>
              <a:buSzPts val="2000"/>
              <a:buFont typeface="Arial" panose="020B0604020202020204" pitchFamily="34" charset="0"/>
              <a:buNone/>
            </a:pPr>
            <a:r>
              <a:rPr lang="en-US" altLang="en-GB" sz="2000">
                <a:solidFill>
                  <a:srgbClr val="000000"/>
                </a:solidFill>
                <a:latin typeface="Roboto" panose="02000000000000000000"/>
                <a:ea typeface="Roboto" panose="02000000000000000000"/>
                <a:cs typeface="Roboto" panose="02000000000000000000"/>
                <a:sym typeface="Roboto" panose="02000000000000000000"/>
              </a:rPr>
              <a:t>               </a:t>
            </a:r>
            <a:r>
              <a:rPr lang="en-US" altLang="en-GB" sz="6400">
                <a:solidFill>
                  <a:srgbClr val="000000"/>
                </a:solidFill>
                <a:latin typeface="Roboto" panose="02000000000000000000"/>
                <a:ea typeface="Roboto" panose="02000000000000000000"/>
                <a:cs typeface="Roboto" panose="02000000000000000000"/>
                <a:sym typeface="Roboto" panose="02000000000000000000"/>
              </a:rPr>
              <a:t>    </a:t>
            </a:r>
            <a:r>
              <a:rPr lang="en-GB" sz="6400">
                <a:solidFill>
                  <a:srgbClr val="000000"/>
                </a:solidFill>
                <a:latin typeface="Roboto" panose="02000000000000000000"/>
                <a:ea typeface="Roboto" panose="02000000000000000000"/>
                <a:cs typeface="Roboto" panose="02000000000000000000"/>
                <a:sym typeface="Roboto" panose="02000000000000000000"/>
              </a:rPr>
              <a:t>This project has a vast scope as many other functionalities can be added</a:t>
            </a:r>
            <a:endParaRPr lang="en-GB" sz="6400">
              <a:solidFill>
                <a:srgbClr val="000000"/>
              </a:solidFill>
              <a:latin typeface="Roboto" panose="02000000000000000000"/>
              <a:ea typeface="Roboto" panose="02000000000000000000"/>
              <a:cs typeface="Roboto" panose="02000000000000000000"/>
              <a:sym typeface="Roboto" panose="02000000000000000000"/>
            </a:endParaRPr>
          </a:p>
          <a:p>
            <a:pPr marL="101600" lvl="0" indent="0" algn="just" rtl="0">
              <a:spcBef>
                <a:spcPts val="0"/>
              </a:spcBef>
              <a:spcAft>
                <a:spcPts val="0"/>
              </a:spcAft>
              <a:buClr>
                <a:srgbClr val="000000"/>
              </a:buClr>
              <a:buSzPts val="2000"/>
              <a:buFont typeface="Roboto" panose="02000000000000000000"/>
              <a:buNone/>
            </a:pPr>
            <a:r>
              <a:rPr lang="en-US" altLang="en-GB" sz="6400">
                <a:solidFill>
                  <a:srgbClr val="000000"/>
                </a:solidFill>
                <a:latin typeface="Roboto" panose="02000000000000000000"/>
                <a:ea typeface="Roboto" panose="02000000000000000000"/>
                <a:cs typeface="Roboto" panose="02000000000000000000"/>
                <a:sym typeface="Roboto" panose="02000000000000000000"/>
              </a:rPr>
              <a:t>            </a:t>
            </a:r>
            <a:r>
              <a:rPr lang="en-GB" sz="6400">
                <a:solidFill>
                  <a:srgbClr val="000000"/>
                </a:solidFill>
                <a:latin typeface="Roboto" panose="02000000000000000000"/>
                <a:ea typeface="Roboto" panose="02000000000000000000"/>
                <a:cs typeface="Roboto" panose="02000000000000000000"/>
                <a:sym typeface="Roboto" panose="02000000000000000000"/>
              </a:rPr>
              <a:t>to it. In first place a timer cab added to each quiz. Due to no limited time</a:t>
            </a:r>
            <a:endParaRPr lang="en-GB" sz="6400">
              <a:solidFill>
                <a:srgbClr val="000000"/>
              </a:solidFill>
              <a:latin typeface="Roboto" panose="02000000000000000000"/>
              <a:ea typeface="Roboto" panose="02000000000000000000"/>
              <a:cs typeface="Roboto" panose="02000000000000000000"/>
              <a:sym typeface="Roboto" panose="02000000000000000000"/>
            </a:endParaRPr>
          </a:p>
          <a:p>
            <a:pPr marL="101600" lvl="0" indent="0" algn="just" rtl="0">
              <a:spcBef>
                <a:spcPts val="0"/>
              </a:spcBef>
              <a:spcAft>
                <a:spcPts val="0"/>
              </a:spcAft>
              <a:buClr>
                <a:srgbClr val="000000"/>
              </a:buClr>
              <a:buSzPts val="2000"/>
              <a:buFont typeface="Roboto" panose="02000000000000000000"/>
              <a:buNone/>
            </a:pPr>
            <a:r>
              <a:rPr lang="en-US" altLang="en-GB" sz="6400">
                <a:solidFill>
                  <a:srgbClr val="000000"/>
                </a:solidFill>
                <a:latin typeface="Roboto" panose="02000000000000000000"/>
                <a:ea typeface="Roboto" panose="02000000000000000000"/>
                <a:cs typeface="Roboto" panose="02000000000000000000"/>
                <a:sym typeface="Roboto" panose="02000000000000000000"/>
              </a:rPr>
              <a:t>           </a:t>
            </a:r>
            <a:r>
              <a:rPr lang="en-GB" sz="6400">
                <a:solidFill>
                  <a:srgbClr val="000000"/>
                </a:solidFill>
                <a:latin typeface="Roboto" panose="02000000000000000000"/>
                <a:ea typeface="Roboto" panose="02000000000000000000"/>
                <a:cs typeface="Roboto" panose="02000000000000000000"/>
                <a:sym typeface="Roboto" panose="02000000000000000000"/>
              </a:rPr>
              <a:t>for the test students can find answerers to the questions anywhere else</a:t>
            </a:r>
            <a:endParaRPr lang="en-GB" sz="6400">
              <a:solidFill>
                <a:srgbClr val="000000"/>
              </a:solidFill>
              <a:latin typeface="Roboto" panose="02000000000000000000"/>
              <a:ea typeface="Roboto" panose="02000000000000000000"/>
              <a:cs typeface="Roboto" panose="02000000000000000000"/>
              <a:sym typeface="Roboto" panose="02000000000000000000"/>
            </a:endParaRPr>
          </a:p>
          <a:p>
            <a:pPr marL="101600" lvl="0" indent="457200" algn="just" rtl="0">
              <a:spcBef>
                <a:spcPts val="0"/>
              </a:spcBef>
              <a:spcAft>
                <a:spcPts val="0"/>
              </a:spcAft>
              <a:buClr>
                <a:srgbClr val="000000"/>
              </a:buClr>
              <a:buSzPts val="2000"/>
              <a:buFont typeface="Roboto" panose="02000000000000000000"/>
              <a:buNone/>
            </a:pPr>
            <a:r>
              <a:rPr lang="en-GB" sz="6400">
                <a:solidFill>
                  <a:srgbClr val="000000"/>
                </a:solidFill>
                <a:latin typeface="Roboto" panose="02000000000000000000"/>
                <a:ea typeface="Roboto" panose="02000000000000000000"/>
                <a:cs typeface="Roboto" panose="02000000000000000000"/>
                <a:sym typeface="Roboto" panose="02000000000000000000"/>
              </a:rPr>
              <a:t>which ultimately will not be an honest evaluation of their result. Also, to</a:t>
            </a:r>
            <a:endParaRPr lang="en-GB" sz="6400">
              <a:solidFill>
                <a:srgbClr val="000000"/>
              </a:solidFill>
              <a:latin typeface="Roboto" panose="02000000000000000000"/>
              <a:ea typeface="Roboto" panose="02000000000000000000"/>
              <a:cs typeface="Roboto" panose="02000000000000000000"/>
              <a:sym typeface="Roboto" panose="02000000000000000000"/>
            </a:endParaRPr>
          </a:p>
          <a:p>
            <a:pPr marL="101600" lvl="0" indent="457200" algn="just" rtl="0">
              <a:spcBef>
                <a:spcPts val="0"/>
              </a:spcBef>
              <a:spcAft>
                <a:spcPts val="0"/>
              </a:spcAft>
              <a:buClr>
                <a:srgbClr val="000000"/>
              </a:buClr>
              <a:buSzPts val="2000"/>
              <a:buFont typeface="Roboto" panose="02000000000000000000"/>
              <a:buNone/>
            </a:pPr>
            <a:r>
              <a:rPr lang="en-GB" sz="6400">
                <a:solidFill>
                  <a:srgbClr val="000000"/>
                </a:solidFill>
                <a:latin typeface="Roboto" panose="02000000000000000000"/>
                <a:ea typeface="Roboto" panose="02000000000000000000"/>
                <a:cs typeface="Roboto" panose="02000000000000000000"/>
                <a:sym typeface="Roboto" panose="02000000000000000000"/>
              </a:rPr>
              <a:t>prevent this many other functionalities can be added to the user side</a:t>
            </a:r>
            <a:endParaRPr lang="en-GB" sz="6400">
              <a:solidFill>
                <a:srgbClr val="000000"/>
              </a:solidFill>
              <a:latin typeface="Roboto" panose="02000000000000000000"/>
              <a:ea typeface="Roboto" panose="02000000000000000000"/>
              <a:cs typeface="Roboto" panose="02000000000000000000"/>
              <a:sym typeface="Roboto" panose="02000000000000000000"/>
            </a:endParaRPr>
          </a:p>
          <a:p>
            <a:pPr marL="101600" lvl="0" indent="457200" algn="just" rtl="0">
              <a:spcBef>
                <a:spcPts val="0"/>
              </a:spcBef>
              <a:spcAft>
                <a:spcPts val="0"/>
              </a:spcAft>
              <a:buClr>
                <a:srgbClr val="000000"/>
              </a:buClr>
              <a:buSzPts val="2000"/>
              <a:buFont typeface="Roboto" panose="02000000000000000000"/>
              <a:buNone/>
            </a:pPr>
            <a:r>
              <a:rPr lang="en-GB" sz="6400">
                <a:solidFill>
                  <a:srgbClr val="000000"/>
                </a:solidFill>
                <a:latin typeface="Roboto" panose="02000000000000000000"/>
                <a:ea typeface="Roboto" panose="02000000000000000000"/>
                <a:cs typeface="Roboto" panose="02000000000000000000"/>
                <a:sym typeface="Roboto" panose="02000000000000000000"/>
              </a:rPr>
              <a:t>especially to the student like restricting any kind of switching of tabs in</a:t>
            </a:r>
            <a:endParaRPr lang="en-GB" sz="6400">
              <a:solidFill>
                <a:srgbClr val="000000"/>
              </a:solidFill>
              <a:latin typeface="Roboto" panose="02000000000000000000"/>
              <a:ea typeface="Roboto" panose="02000000000000000000"/>
              <a:cs typeface="Roboto" panose="02000000000000000000"/>
              <a:sym typeface="Roboto" panose="02000000000000000000"/>
            </a:endParaRPr>
          </a:p>
          <a:p>
            <a:pPr marL="101600" lvl="0" indent="457200" algn="just" rtl="0">
              <a:spcBef>
                <a:spcPts val="0"/>
              </a:spcBef>
              <a:spcAft>
                <a:spcPts val="0"/>
              </a:spcAft>
              <a:buClr>
                <a:srgbClr val="000000"/>
              </a:buClr>
              <a:buSzPts val="2000"/>
              <a:buFont typeface="Roboto" panose="02000000000000000000"/>
              <a:buNone/>
            </a:pPr>
            <a:r>
              <a:rPr lang="en-GB" sz="6400">
                <a:solidFill>
                  <a:srgbClr val="000000"/>
                </a:solidFill>
                <a:latin typeface="Roboto" panose="02000000000000000000"/>
                <a:ea typeface="Roboto" panose="02000000000000000000"/>
                <a:cs typeface="Roboto" panose="02000000000000000000"/>
                <a:sym typeface="Roboto" panose="02000000000000000000"/>
              </a:rPr>
              <a:t>the browser and introduction of webcam for more honest evaluation of</a:t>
            </a:r>
            <a:endParaRPr lang="en-GB" sz="6400">
              <a:solidFill>
                <a:srgbClr val="000000"/>
              </a:solidFill>
              <a:latin typeface="Roboto" panose="02000000000000000000"/>
              <a:ea typeface="Roboto" panose="02000000000000000000"/>
              <a:cs typeface="Roboto" panose="02000000000000000000"/>
              <a:sym typeface="Roboto" panose="02000000000000000000"/>
            </a:endParaRPr>
          </a:p>
          <a:p>
            <a:pPr marL="101600" lvl="0" indent="457200" algn="just" rtl="0">
              <a:spcBef>
                <a:spcPts val="0"/>
              </a:spcBef>
              <a:spcAft>
                <a:spcPts val="0"/>
              </a:spcAft>
              <a:buClr>
                <a:srgbClr val="000000"/>
              </a:buClr>
              <a:buSzPts val="2000"/>
              <a:buFont typeface="Roboto" panose="02000000000000000000"/>
              <a:buNone/>
            </a:pPr>
            <a:r>
              <a:rPr lang="en-GB" sz="6400">
                <a:solidFill>
                  <a:srgbClr val="000000"/>
                </a:solidFill>
                <a:latin typeface="Roboto" panose="02000000000000000000"/>
                <a:ea typeface="Roboto" panose="02000000000000000000"/>
                <a:cs typeface="Roboto" panose="02000000000000000000"/>
                <a:sym typeface="Roboto" panose="02000000000000000000"/>
              </a:rPr>
              <a:t>the students. More creative way of showing result and deletion of test by</a:t>
            </a:r>
            <a:endParaRPr lang="en-GB" sz="6400">
              <a:solidFill>
                <a:srgbClr val="000000"/>
              </a:solidFill>
              <a:latin typeface="Roboto" panose="02000000000000000000"/>
              <a:ea typeface="Roboto" panose="02000000000000000000"/>
              <a:cs typeface="Roboto" panose="02000000000000000000"/>
              <a:sym typeface="Roboto" panose="02000000000000000000"/>
            </a:endParaRPr>
          </a:p>
          <a:p>
            <a:pPr marL="101600" lvl="0" indent="457200" algn="just" rtl="0">
              <a:spcBef>
                <a:spcPts val="0"/>
              </a:spcBef>
              <a:spcAft>
                <a:spcPts val="0"/>
              </a:spcAft>
              <a:buClr>
                <a:srgbClr val="000000"/>
              </a:buClr>
              <a:buSzPts val="2000"/>
              <a:buFont typeface="Roboto" panose="02000000000000000000"/>
              <a:buNone/>
            </a:pPr>
            <a:r>
              <a:rPr lang="en-GB" sz="6400">
                <a:solidFill>
                  <a:srgbClr val="000000"/>
                </a:solidFill>
                <a:latin typeface="Roboto" panose="02000000000000000000"/>
                <a:ea typeface="Roboto" panose="02000000000000000000"/>
                <a:cs typeface="Roboto" panose="02000000000000000000"/>
                <a:sym typeface="Roboto" panose="02000000000000000000"/>
              </a:rPr>
              <a:t>adding an administrative part to the system can be done. In the</a:t>
            </a:r>
            <a:endParaRPr lang="en-GB" sz="6400">
              <a:solidFill>
                <a:srgbClr val="000000"/>
              </a:solidFill>
              <a:latin typeface="Roboto" panose="02000000000000000000"/>
              <a:ea typeface="Roboto" panose="02000000000000000000"/>
              <a:cs typeface="Roboto" panose="02000000000000000000"/>
              <a:sym typeface="Roboto" panose="02000000000000000000"/>
            </a:endParaRPr>
          </a:p>
          <a:p>
            <a:pPr marL="101600" lvl="0" indent="457200" algn="just" rtl="0">
              <a:spcBef>
                <a:spcPts val="0"/>
              </a:spcBef>
              <a:spcAft>
                <a:spcPts val="0"/>
              </a:spcAft>
              <a:buClr>
                <a:srgbClr val="000000"/>
              </a:buClr>
              <a:buSzPts val="2000"/>
              <a:buFont typeface="Roboto" panose="02000000000000000000"/>
              <a:buNone/>
            </a:pPr>
            <a:r>
              <a:rPr lang="en-GB" sz="6400">
                <a:solidFill>
                  <a:srgbClr val="000000"/>
                </a:solidFill>
                <a:latin typeface="Roboto" panose="02000000000000000000"/>
                <a:ea typeface="Roboto" panose="02000000000000000000"/>
                <a:cs typeface="Roboto" panose="02000000000000000000"/>
                <a:sym typeface="Roboto" panose="02000000000000000000"/>
              </a:rPr>
              <a:t>administrative part addition and deletion of user can be done.</a:t>
            </a:r>
            <a:endParaRPr lang="en-GB" sz="64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285">
                <a:solidFill>
                  <a:srgbClr val="000000"/>
                </a:solidFill>
                <a:latin typeface="Roboto" panose="02000000000000000000"/>
                <a:ea typeface="Roboto" panose="02000000000000000000"/>
                <a:cs typeface="Roboto" panose="02000000000000000000"/>
                <a:sym typeface="Roboto" panose="02000000000000000000"/>
              </a:rPr>
              <a:t>Conclusion</a:t>
            </a:r>
            <a:endParaRPr sz="22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140"/>
          </a:p>
        </p:txBody>
      </p:sp>
      <p:sp>
        <p:nvSpPr>
          <p:cNvPr id="159" name="Google Shape;159;p25"/>
          <p:cNvSpPr txBox="1"/>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55600" algn="l" rtl="0">
              <a:spcBef>
                <a:spcPts val="0"/>
              </a:spcBef>
              <a:spcAft>
                <a:spcPts val="0"/>
              </a:spcAft>
              <a:buClr>
                <a:srgbClr val="000000"/>
              </a:buClr>
              <a:buSzPts val="2000"/>
              <a:buFont typeface="Roboto" panose="02000000000000000000"/>
              <a:buChar char="●"/>
            </a:pPr>
            <a:r>
              <a:rPr lang="en-GB" sz="2400">
                <a:solidFill>
                  <a:srgbClr val="000000"/>
                </a:solidFill>
                <a:latin typeface="Roboto" panose="02000000000000000000"/>
                <a:ea typeface="Roboto" panose="02000000000000000000"/>
                <a:cs typeface="Roboto" panose="02000000000000000000"/>
                <a:sym typeface="Roboto" panose="02000000000000000000"/>
              </a:rPr>
              <a:t>The Online Quiz Application project aims to provide an interactive</a:t>
            </a:r>
            <a:r>
              <a:rPr lang="en-US" altLang="en-GB" sz="2400">
                <a:solidFill>
                  <a:srgbClr val="000000"/>
                </a:solidFill>
                <a:latin typeface="Roboto" panose="02000000000000000000"/>
                <a:ea typeface="Roboto" panose="02000000000000000000"/>
                <a:cs typeface="Roboto" panose="02000000000000000000"/>
                <a:sym typeface="Roboto" panose="02000000000000000000"/>
              </a:rPr>
              <a:t> </a:t>
            </a:r>
            <a:r>
              <a:rPr lang="en-GB" sz="2400">
                <a:solidFill>
                  <a:srgbClr val="000000"/>
                </a:solidFill>
                <a:latin typeface="Roboto" panose="02000000000000000000"/>
                <a:ea typeface="Roboto" panose="02000000000000000000"/>
                <a:cs typeface="Roboto" panose="02000000000000000000"/>
                <a:sym typeface="Roboto" panose="02000000000000000000"/>
              </a:rPr>
              <a:t>and educational platform for users to create and participate in quizzes.</a:t>
            </a:r>
            <a:r>
              <a:rPr lang="en-US" altLang="en-GB" sz="2400">
                <a:solidFill>
                  <a:srgbClr val="000000"/>
                </a:solidFill>
                <a:latin typeface="Roboto" panose="02000000000000000000"/>
                <a:ea typeface="Roboto" panose="02000000000000000000"/>
                <a:cs typeface="Roboto" panose="02000000000000000000"/>
                <a:sym typeface="Roboto" panose="02000000000000000000"/>
              </a:rPr>
              <a:t> </a:t>
            </a:r>
            <a:r>
              <a:rPr lang="en-GB" sz="2400">
                <a:solidFill>
                  <a:srgbClr val="000000"/>
                </a:solidFill>
                <a:latin typeface="Roboto" panose="02000000000000000000"/>
                <a:ea typeface="Roboto" panose="02000000000000000000"/>
                <a:cs typeface="Roboto" panose="02000000000000000000"/>
                <a:sym typeface="Roboto" panose="02000000000000000000"/>
              </a:rPr>
              <a:t>We look forward to creating a valuable tool for learning and testing</a:t>
            </a:r>
            <a:r>
              <a:rPr lang="en-US" altLang="en-GB" sz="2400">
                <a:solidFill>
                  <a:srgbClr val="000000"/>
                </a:solidFill>
                <a:latin typeface="Roboto" panose="02000000000000000000"/>
                <a:ea typeface="Roboto" panose="02000000000000000000"/>
                <a:cs typeface="Roboto" panose="02000000000000000000"/>
                <a:sym typeface="Roboto" panose="02000000000000000000"/>
              </a:rPr>
              <a:t> </a:t>
            </a:r>
            <a:r>
              <a:rPr lang="en-GB" sz="2400">
                <a:solidFill>
                  <a:srgbClr val="000000"/>
                </a:solidFill>
                <a:latin typeface="Roboto" panose="02000000000000000000"/>
                <a:ea typeface="Roboto" panose="02000000000000000000"/>
                <a:cs typeface="Roboto" panose="02000000000000000000"/>
                <a:sym typeface="Roboto" panose="02000000000000000000"/>
              </a:rPr>
              <a:t>knowledge.</a:t>
            </a:r>
            <a:endParaRPr lang="en-GB" sz="24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endParaRPr sz="21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040"/>
          </a:p>
        </p:txBody>
      </p:sp>
      <p:sp>
        <p:nvSpPr>
          <p:cNvPr id="171" name="Google Shape;171;p27"/>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8000">
                <a:ln w="22225">
                  <a:solidFill>
                    <a:schemeClr val="accent2"/>
                  </a:solidFill>
                  <a:prstDash val="solid"/>
                </a:ln>
                <a:solidFill>
                  <a:schemeClr val="accent2">
                    <a:lumMod val="40000"/>
                    <a:lumOff val="60000"/>
                  </a:schemeClr>
                </a:solidFill>
                <a:effectLst/>
              </a:rPr>
              <a:t>        Thank you</a:t>
            </a:r>
            <a:endParaRPr lang="en-US" sz="80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669125" y="999245"/>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990"/>
              <a:buFont typeface="Arial" panose="020B0604020202020204"/>
              <a:buNone/>
            </a:pPr>
            <a:r>
              <a:rPr lang="en-GB" sz="2285" b="1">
                <a:latin typeface="Roboto" panose="02000000000000000000"/>
                <a:ea typeface="Roboto" panose="02000000000000000000"/>
                <a:cs typeface="Roboto" panose="02000000000000000000"/>
                <a:sym typeface="Roboto" panose="02000000000000000000"/>
              </a:rPr>
              <a:t>Introduction</a:t>
            </a:r>
            <a:endParaRPr sz="2285" b="1">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140"/>
          </a:p>
        </p:txBody>
      </p:sp>
      <p:sp>
        <p:nvSpPr>
          <p:cNvPr id="93" name="Google Shape;93;p14"/>
          <p:cNvSpPr txBox="1"/>
          <p:nvPr>
            <p:ph type="body" idx="1"/>
          </p:nvPr>
        </p:nvSpPr>
        <p:spPr>
          <a:xfrm>
            <a:off x="729450" y="1584210"/>
            <a:ext cx="7688700" cy="2261100"/>
          </a:xfrm>
          <a:prstGeom prst="rect">
            <a:avLst/>
          </a:prstGeom>
        </p:spPr>
        <p:txBody>
          <a:bodyPr spcFirstLastPara="1" wrap="square" lIns="91425" tIns="91425" rIns="91425" bIns="91425" anchor="t" anchorCtr="0">
            <a:normAutofit lnSpcReduction="10000"/>
          </a:bodyPr>
          <a:lstStyle/>
          <a:p>
            <a:pPr marL="457200" lvl="0" indent="-355600" algn="just" rtl="0">
              <a:spcBef>
                <a:spcPts val="0"/>
              </a:spcBef>
              <a:spcAft>
                <a:spcPts val="0"/>
              </a:spcAft>
              <a:buClr>
                <a:schemeClr val="dk1"/>
              </a:buClr>
              <a:buSzPts val="2000"/>
              <a:buFont typeface="Roboto" panose="02000000000000000000"/>
              <a:buChar char="●"/>
            </a:pPr>
            <a:r>
              <a:rPr sz="1780"/>
              <a:t>This is a “QUIZ” app</a:t>
            </a:r>
            <a:r>
              <a:rPr lang="en-US" sz="1780"/>
              <a:t>lication</a:t>
            </a:r>
            <a:r>
              <a:rPr sz="1780"/>
              <a:t> which gives</a:t>
            </a:r>
            <a:r>
              <a:rPr lang="en-US" sz="1780"/>
              <a:t> </a:t>
            </a:r>
            <a:r>
              <a:rPr sz="1780"/>
              <a:t>the information about CSE core subjects. First of</a:t>
            </a:r>
            <a:r>
              <a:rPr lang="en-US" sz="1780"/>
              <a:t> </a:t>
            </a:r>
            <a:r>
              <a:rPr sz="1780"/>
              <a:t>all, every student should register in registration page</a:t>
            </a:r>
            <a:r>
              <a:rPr lang="en-US" sz="1780"/>
              <a:t> </a:t>
            </a:r>
            <a:r>
              <a:rPr sz="1780"/>
              <a:t>by using his/her name unique roll number, by</a:t>
            </a:r>
            <a:r>
              <a:rPr lang="en-US" sz="1780"/>
              <a:t> </a:t>
            </a:r>
            <a:r>
              <a:rPr sz="1780"/>
              <a:t>creating username and password. After registering,</a:t>
            </a:r>
            <a:r>
              <a:rPr lang="en-US" sz="1780"/>
              <a:t> </a:t>
            </a:r>
            <a:r>
              <a:rPr sz="1780"/>
              <a:t>they need to login every time to access their</a:t>
            </a:r>
            <a:r>
              <a:rPr lang="en-US" sz="1780"/>
              <a:t> </a:t>
            </a:r>
            <a:r>
              <a:rPr sz="1780"/>
              <a:t>account.it contains </a:t>
            </a:r>
            <a:r>
              <a:rPr lang="en-US" sz="1780"/>
              <a:t>20</a:t>
            </a:r>
            <a:r>
              <a:rPr sz="1780"/>
              <a:t> questions and marks will be</a:t>
            </a:r>
            <a:r>
              <a:rPr lang="en-US" sz="1780"/>
              <a:t> </a:t>
            </a:r>
            <a:r>
              <a:rPr sz="1780"/>
              <a:t>allotted for the right one. References give the</a:t>
            </a:r>
            <a:r>
              <a:rPr lang="en-US" sz="1780"/>
              <a:t> </a:t>
            </a:r>
            <a:r>
              <a:rPr sz="1780"/>
              <a:t>overall ideas and concepts included in the subjects.</a:t>
            </a:r>
            <a:endParaRPr sz="178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185">
                <a:solidFill>
                  <a:srgbClr val="000000"/>
                </a:solidFill>
                <a:latin typeface="Roboto" panose="02000000000000000000"/>
                <a:ea typeface="Roboto" panose="02000000000000000000"/>
                <a:cs typeface="Roboto" panose="02000000000000000000"/>
                <a:sym typeface="Roboto" panose="02000000000000000000"/>
              </a:rPr>
              <a:t>Objectives</a:t>
            </a:r>
            <a:endParaRPr sz="21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040"/>
          </a:p>
        </p:txBody>
      </p:sp>
      <p:sp>
        <p:nvSpPr>
          <p:cNvPr id="99" name="Google Shape;99;p1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9250" algn="just" rtl="0">
              <a:spcBef>
                <a:spcPts val="0"/>
              </a:spcBef>
              <a:spcAft>
                <a:spcPts val="0"/>
              </a:spcAft>
              <a:buClr>
                <a:srgbClr val="000000"/>
              </a:buClr>
              <a:buSzPts val="1900"/>
              <a:buFont typeface="Roboto" panose="02000000000000000000"/>
              <a:buChar char="●"/>
            </a:pPr>
            <a:r>
              <a:rPr sz="1800">
                <a:solidFill>
                  <a:srgbClr val="000000"/>
                </a:solidFill>
                <a:latin typeface="Roboto" panose="02000000000000000000"/>
                <a:ea typeface="Roboto" panose="02000000000000000000"/>
                <a:cs typeface="Roboto" panose="02000000000000000000"/>
                <a:sym typeface="Roboto" panose="02000000000000000000"/>
              </a:rPr>
              <a:t>Thus the main objective of the research is</a:t>
            </a:r>
            <a:r>
              <a:rPr lang="en-US" sz="1800">
                <a:solidFill>
                  <a:srgbClr val="000000"/>
                </a:solidFill>
                <a:latin typeface="Roboto" panose="02000000000000000000"/>
                <a:ea typeface="Roboto" panose="02000000000000000000"/>
                <a:cs typeface="Roboto" panose="02000000000000000000"/>
                <a:sym typeface="Roboto" panose="02000000000000000000"/>
              </a:rPr>
              <a:t> </a:t>
            </a:r>
            <a:r>
              <a:rPr sz="1800">
                <a:solidFill>
                  <a:srgbClr val="000000"/>
                </a:solidFill>
                <a:latin typeface="Roboto" panose="02000000000000000000"/>
                <a:ea typeface="Roboto" panose="02000000000000000000"/>
                <a:cs typeface="Roboto" panose="02000000000000000000"/>
                <a:sym typeface="Roboto" panose="02000000000000000000"/>
              </a:rPr>
              <a:t>to develop an interactive mobile application based</a:t>
            </a:r>
            <a:r>
              <a:rPr lang="en-US" sz="1800">
                <a:solidFill>
                  <a:srgbClr val="000000"/>
                </a:solidFill>
                <a:latin typeface="Roboto" panose="02000000000000000000"/>
                <a:ea typeface="Roboto" panose="02000000000000000000"/>
                <a:cs typeface="Roboto" panose="02000000000000000000"/>
                <a:sym typeface="Roboto" panose="02000000000000000000"/>
              </a:rPr>
              <a:t> </a:t>
            </a:r>
            <a:r>
              <a:rPr sz="1800">
                <a:solidFill>
                  <a:srgbClr val="000000"/>
                </a:solidFill>
                <a:latin typeface="Roboto" panose="02000000000000000000"/>
                <a:ea typeface="Roboto" panose="02000000000000000000"/>
                <a:cs typeface="Roboto" panose="02000000000000000000"/>
                <a:sym typeface="Roboto" panose="02000000000000000000"/>
              </a:rPr>
              <a:t>on android platform to conduct quiz sessions in the</a:t>
            </a:r>
            <a:r>
              <a:rPr lang="en-US" sz="1800">
                <a:solidFill>
                  <a:srgbClr val="000000"/>
                </a:solidFill>
                <a:latin typeface="Roboto" panose="02000000000000000000"/>
                <a:ea typeface="Roboto" panose="02000000000000000000"/>
                <a:cs typeface="Roboto" panose="02000000000000000000"/>
                <a:sym typeface="Roboto" panose="02000000000000000000"/>
              </a:rPr>
              <a:t> </a:t>
            </a:r>
            <a:r>
              <a:rPr sz="1800">
                <a:solidFill>
                  <a:srgbClr val="000000"/>
                </a:solidFill>
                <a:latin typeface="Roboto" panose="02000000000000000000"/>
                <a:ea typeface="Roboto" panose="02000000000000000000"/>
                <a:cs typeface="Roboto" panose="02000000000000000000"/>
                <a:sym typeface="Roboto" panose="02000000000000000000"/>
              </a:rPr>
              <a:t>class for different technical topics</a:t>
            </a:r>
            <a:r>
              <a:rPr lang="en-US" sz="1800">
                <a:solidFill>
                  <a:srgbClr val="000000"/>
                </a:solidFill>
                <a:latin typeface="Roboto" panose="02000000000000000000"/>
                <a:ea typeface="Roboto" panose="02000000000000000000"/>
                <a:cs typeface="Roboto" panose="02000000000000000000"/>
                <a:sym typeface="Roboto" panose="02000000000000000000"/>
              </a:rPr>
              <a:t>. On further enhancement this app can be </a:t>
            </a:r>
            <a:r>
              <a:rPr sz="1800">
                <a:solidFill>
                  <a:srgbClr val="000000"/>
                </a:solidFill>
                <a:latin typeface="Roboto" panose="02000000000000000000"/>
                <a:ea typeface="Roboto" panose="02000000000000000000"/>
                <a:cs typeface="Roboto" panose="02000000000000000000"/>
                <a:sym typeface="Roboto" panose="02000000000000000000"/>
              </a:rPr>
              <a:t>used for the recruitment process of software</a:t>
            </a:r>
            <a:r>
              <a:rPr lang="en-US" sz="1800">
                <a:solidFill>
                  <a:srgbClr val="000000"/>
                </a:solidFill>
                <a:latin typeface="Roboto" panose="02000000000000000000"/>
                <a:ea typeface="Roboto" panose="02000000000000000000"/>
                <a:cs typeface="Roboto" panose="02000000000000000000"/>
                <a:sym typeface="Roboto" panose="02000000000000000000"/>
              </a:rPr>
              <a:t> </a:t>
            </a:r>
            <a:r>
              <a:rPr sz="1800">
                <a:solidFill>
                  <a:srgbClr val="000000"/>
                </a:solidFill>
                <a:latin typeface="Roboto" panose="02000000000000000000"/>
                <a:ea typeface="Roboto" panose="02000000000000000000"/>
                <a:cs typeface="Roboto" panose="02000000000000000000"/>
                <a:sym typeface="Roboto" panose="02000000000000000000"/>
              </a:rPr>
              <a:t>companies which will be able to save time and</a:t>
            </a:r>
            <a:r>
              <a:rPr lang="en-US" sz="1800">
                <a:solidFill>
                  <a:srgbClr val="000000"/>
                </a:solidFill>
                <a:latin typeface="Roboto" panose="02000000000000000000"/>
                <a:ea typeface="Roboto" panose="02000000000000000000"/>
                <a:cs typeface="Roboto" panose="02000000000000000000"/>
                <a:sym typeface="Roboto" panose="02000000000000000000"/>
              </a:rPr>
              <a:t> </a:t>
            </a:r>
            <a:r>
              <a:rPr sz="1800">
                <a:solidFill>
                  <a:srgbClr val="000000"/>
                </a:solidFill>
                <a:latin typeface="Roboto" panose="02000000000000000000"/>
                <a:ea typeface="Roboto" panose="02000000000000000000"/>
                <a:cs typeface="Roboto" panose="02000000000000000000"/>
                <a:sym typeface="Roboto" panose="02000000000000000000"/>
              </a:rPr>
              <a:t>efforts to eliminate unwanted candidates to appear</a:t>
            </a:r>
            <a:r>
              <a:rPr lang="en-US" sz="1800">
                <a:solidFill>
                  <a:srgbClr val="000000"/>
                </a:solidFill>
                <a:latin typeface="Roboto" panose="02000000000000000000"/>
                <a:ea typeface="Roboto" panose="02000000000000000000"/>
                <a:cs typeface="Roboto" panose="02000000000000000000"/>
                <a:sym typeface="Roboto" panose="02000000000000000000"/>
              </a:rPr>
              <a:t> </a:t>
            </a:r>
            <a:r>
              <a:rPr sz="1800">
                <a:solidFill>
                  <a:srgbClr val="000000"/>
                </a:solidFill>
                <a:latin typeface="Roboto" panose="02000000000000000000"/>
                <a:ea typeface="Roboto" panose="02000000000000000000"/>
                <a:cs typeface="Roboto" panose="02000000000000000000"/>
                <a:sym typeface="Roboto" panose="02000000000000000000"/>
              </a:rPr>
              <a:t>for personal interview by travelling a long distance.</a:t>
            </a:r>
            <a:endParaRPr sz="18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just" rtl="0">
              <a:spcBef>
                <a:spcPts val="0"/>
              </a:spcBef>
              <a:spcAft>
                <a:spcPts val="0"/>
              </a:spcAft>
              <a:buClr>
                <a:srgbClr val="000000"/>
              </a:buClr>
              <a:buSzPts val="1900"/>
              <a:buFont typeface="Roboto" panose="02000000000000000000"/>
              <a:buChar char="●"/>
            </a:pPr>
            <a:endParaRPr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02475" y="107481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085">
                <a:solidFill>
                  <a:srgbClr val="000000"/>
                </a:solidFill>
                <a:latin typeface="Roboto" panose="02000000000000000000"/>
                <a:ea typeface="Roboto" panose="02000000000000000000"/>
                <a:cs typeface="Roboto" panose="02000000000000000000"/>
                <a:sym typeface="Roboto" panose="02000000000000000000"/>
              </a:rPr>
              <a:t>Problem Statement</a:t>
            </a:r>
            <a:endParaRPr sz="20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2940"/>
          </a:p>
        </p:txBody>
      </p:sp>
      <p:sp>
        <p:nvSpPr>
          <p:cNvPr id="105" name="Google Shape;105;p16"/>
          <p:cNvSpPr txBox="1"/>
          <p:nvPr>
            <p:ph type="body" idx="1"/>
          </p:nvPr>
        </p:nvSpPr>
        <p:spPr>
          <a:xfrm>
            <a:off x="729450" y="1713750"/>
            <a:ext cx="7688700" cy="22611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Roboto" panose="02000000000000000000"/>
              <a:buChar char="●"/>
            </a:pPr>
            <a:r>
              <a:rPr lang="en-GB" sz="1500">
                <a:solidFill>
                  <a:srgbClr val="000000"/>
                </a:solidFill>
                <a:latin typeface="Roboto" panose="02000000000000000000"/>
                <a:ea typeface="Roboto" panose="02000000000000000000"/>
                <a:cs typeface="Roboto" panose="02000000000000000000"/>
                <a:sym typeface="Roboto" panose="02000000000000000000"/>
              </a:rPr>
              <a:t>PROBLEM STATEMENT QUIZ SYSTEM is a software developed to conduct an Online Quiz based on time constraints. Quiz System is accessed by entering the username and e-mail id which is added to the database. Before start of the Quiz, the rules and regulations are displayed that includes description of time limit, number of questions to be answered and scoring methods. Quiz is started by displaying ten questions with four options each based on category chosen ie General Knowledge, Verbal Reasoning and Computer Science. If the answer is correct, score is incremented by two and no negative marks for wrong answers. If the time exceeds 10 minutes or all the questions are answered the quiz is stopped .Final score will be displayed and updated in the database. </a:t>
            </a:r>
            <a:endParaRPr lang="en-GB" sz="15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1985">
                <a:solidFill>
                  <a:srgbClr val="000000"/>
                </a:solidFill>
                <a:latin typeface="Roboto" panose="02000000000000000000"/>
                <a:ea typeface="Roboto" panose="02000000000000000000"/>
                <a:cs typeface="Roboto" panose="02000000000000000000"/>
                <a:sym typeface="Roboto" panose="02000000000000000000"/>
              </a:rPr>
              <a:t>References</a:t>
            </a:r>
            <a:endParaRPr lang="en-GB" sz="1985">
              <a:solidFill>
                <a:srgbClr val="000000"/>
              </a:solidFill>
              <a:latin typeface="Roboto" panose="02000000000000000000"/>
              <a:ea typeface="Roboto" panose="02000000000000000000"/>
              <a:cs typeface="Roboto" panose="02000000000000000000"/>
              <a:sym typeface="Roboto" panose="02000000000000000000"/>
            </a:endParaRPr>
          </a:p>
        </p:txBody>
      </p:sp>
      <p:sp>
        <p:nvSpPr>
          <p:cNvPr id="111" name="Google Shape;111;p17"/>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6550" algn="just" rtl="0">
              <a:spcBef>
                <a:spcPts val="0"/>
              </a:spcBef>
              <a:spcAft>
                <a:spcPts val="0"/>
              </a:spcAft>
              <a:buClr>
                <a:srgbClr val="000000"/>
              </a:buClr>
              <a:buSzPts val="1700"/>
              <a:buFont typeface="Roboto" panose="02000000000000000000"/>
              <a:buChar char="●"/>
            </a:pPr>
            <a:r>
              <a:rPr lang="en-GB" sz="2400">
                <a:solidFill>
                  <a:srgbClr val="000000"/>
                </a:solidFill>
                <a:latin typeface="Roboto" panose="02000000000000000000"/>
                <a:ea typeface="Roboto" panose="02000000000000000000"/>
                <a:cs typeface="Roboto" panose="02000000000000000000"/>
                <a:sym typeface="Roboto" panose="02000000000000000000"/>
              </a:rPr>
              <a:t>Web development documentation</a:t>
            </a:r>
            <a:endParaRPr lang="en-GB" sz="2400">
              <a:solidFill>
                <a:srgbClr val="000000"/>
              </a:solidFill>
              <a:latin typeface="Roboto" panose="02000000000000000000"/>
              <a:ea typeface="Roboto" panose="02000000000000000000"/>
              <a:cs typeface="Roboto" panose="02000000000000000000"/>
              <a:sym typeface="Roboto" panose="02000000000000000000"/>
            </a:endParaRPr>
          </a:p>
          <a:p>
            <a:pPr marL="457200" lvl="0" indent="-336550" algn="just" rtl="0">
              <a:spcBef>
                <a:spcPts val="0"/>
              </a:spcBef>
              <a:spcAft>
                <a:spcPts val="0"/>
              </a:spcAft>
              <a:buClr>
                <a:srgbClr val="000000"/>
              </a:buClr>
              <a:buSzPts val="1700"/>
              <a:buFont typeface="Roboto" panose="02000000000000000000"/>
              <a:buChar char="●"/>
            </a:pPr>
            <a:r>
              <a:rPr lang="en-GB" sz="2400">
                <a:solidFill>
                  <a:srgbClr val="000000"/>
                </a:solidFill>
                <a:latin typeface="Roboto" panose="02000000000000000000"/>
                <a:ea typeface="Roboto" panose="02000000000000000000"/>
                <a:cs typeface="Roboto" panose="02000000000000000000"/>
                <a:sym typeface="Roboto" panose="02000000000000000000"/>
              </a:rPr>
              <a:t>Books on web application development</a:t>
            </a:r>
            <a:endParaRPr lang="en-GB" sz="2400">
              <a:solidFill>
                <a:srgbClr val="000000"/>
              </a:solidFill>
              <a:latin typeface="Roboto" panose="02000000000000000000"/>
              <a:ea typeface="Roboto" panose="02000000000000000000"/>
              <a:cs typeface="Roboto" panose="02000000000000000000"/>
              <a:sym typeface="Roboto" panose="02000000000000000000"/>
            </a:endParaRPr>
          </a:p>
          <a:p>
            <a:pPr marL="457200" lvl="0" indent="-336550" algn="just" rtl="0">
              <a:spcBef>
                <a:spcPts val="0"/>
              </a:spcBef>
              <a:spcAft>
                <a:spcPts val="0"/>
              </a:spcAft>
              <a:buClr>
                <a:srgbClr val="000000"/>
              </a:buClr>
              <a:buSzPts val="1700"/>
              <a:buFont typeface="Roboto" panose="02000000000000000000"/>
              <a:buChar char="●"/>
            </a:pPr>
            <a:r>
              <a:rPr lang="en-GB" sz="2400">
                <a:solidFill>
                  <a:srgbClr val="000000"/>
                </a:solidFill>
                <a:latin typeface="Roboto" panose="02000000000000000000"/>
                <a:ea typeface="Roboto" panose="02000000000000000000"/>
                <a:cs typeface="Roboto" panose="02000000000000000000"/>
                <a:sym typeface="Roboto" panose="02000000000000000000"/>
              </a:rPr>
              <a:t>Online tutorials and forums</a:t>
            </a:r>
            <a:endParaRPr lang="en-GB" sz="24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185">
                <a:solidFill>
                  <a:srgbClr val="000000"/>
                </a:solidFill>
                <a:latin typeface="Roboto" panose="02000000000000000000"/>
                <a:ea typeface="Roboto" panose="02000000000000000000"/>
                <a:cs typeface="Roboto" panose="02000000000000000000"/>
                <a:sym typeface="Roboto" panose="02000000000000000000"/>
              </a:rPr>
              <a:t>Methodology</a:t>
            </a:r>
            <a:endParaRPr sz="21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040"/>
          </a:p>
        </p:txBody>
      </p:sp>
      <p:sp>
        <p:nvSpPr>
          <p:cNvPr id="117" name="Google Shape;117;p18"/>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9250" algn="just" rtl="0">
              <a:spcBef>
                <a:spcPts val="0"/>
              </a:spcBef>
              <a:spcAft>
                <a:spcPts val="0"/>
              </a:spcAft>
              <a:buClr>
                <a:srgbClr val="000000"/>
              </a:buClr>
              <a:buSzPts val="1900"/>
              <a:buFont typeface="Roboto" panose="02000000000000000000"/>
              <a:buChar char="●"/>
            </a:pPr>
            <a:r>
              <a:rPr lang="en-GB" sz="2400">
                <a:solidFill>
                  <a:srgbClr val="000000"/>
                </a:solidFill>
                <a:latin typeface="Roboto" panose="02000000000000000000"/>
                <a:ea typeface="Roboto" panose="02000000000000000000"/>
                <a:cs typeface="Roboto" panose="02000000000000000000"/>
                <a:sym typeface="Roboto" panose="02000000000000000000"/>
              </a:rPr>
              <a:t>We will use web development technologies such as HTML, CSS,</a:t>
            </a:r>
            <a:r>
              <a:rPr lang="en-US" altLang="en-GB" sz="2400">
                <a:solidFill>
                  <a:srgbClr val="000000"/>
                </a:solidFill>
                <a:latin typeface="Roboto" panose="02000000000000000000"/>
                <a:ea typeface="Roboto" panose="02000000000000000000"/>
                <a:cs typeface="Roboto" panose="02000000000000000000"/>
                <a:sym typeface="Roboto" panose="02000000000000000000"/>
              </a:rPr>
              <a:t>React.Js,</a:t>
            </a:r>
            <a:r>
              <a:rPr lang="en-GB" sz="2400">
                <a:solidFill>
                  <a:srgbClr val="000000"/>
                </a:solidFill>
                <a:latin typeface="Roboto" panose="02000000000000000000"/>
                <a:ea typeface="Roboto" panose="02000000000000000000"/>
                <a:cs typeface="Roboto" panose="02000000000000000000"/>
                <a:sym typeface="Roboto" panose="02000000000000000000"/>
              </a:rPr>
              <a:t>JavaScript</a:t>
            </a:r>
            <a:r>
              <a:rPr lang="en-US" altLang="en-GB" sz="2400">
                <a:solidFill>
                  <a:srgbClr val="000000"/>
                </a:solidFill>
                <a:latin typeface="Roboto" panose="02000000000000000000"/>
                <a:ea typeface="Roboto" panose="02000000000000000000"/>
                <a:cs typeface="Roboto" panose="02000000000000000000"/>
                <a:sym typeface="Roboto" panose="02000000000000000000"/>
              </a:rPr>
              <a:t>,Backend(like node js)</a:t>
            </a:r>
            <a:r>
              <a:rPr lang="en-GB" sz="2400">
                <a:solidFill>
                  <a:srgbClr val="000000"/>
                </a:solidFill>
                <a:latin typeface="Roboto" panose="02000000000000000000"/>
                <a:ea typeface="Roboto" panose="02000000000000000000"/>
                <a:cs typeface="Roboto" panose="02000000000000000000"/>
                <a:sym typeface="Roboto" panose="02000000000000000000"/>
              </a:rPr>
              <a:t>. The application will</a:t>
            </a:r>
            <a:r>
              <a:rPr lang="en-US" altLang="en-GB" sz="2400">
                <a:solidFill>
                  <a:srgbClr val="000000"/>
                </a:solidFill>
                <a:latin typeface="Roboto" panose="02000000000000000000"/>
                <a:ea typeface="Roboto" panose="02000000000000000000"/>
                <a:cs typeface="Roboto" panose="02000000000000000000"/>
                <a:sym typeface="Roboto" panose="02000000000000000000"/>
              </a:rPr>
              <a:t> </a:t>
            </a:r>
            <a:r>
              <a:rPr lang="en-GB" sz="2400">
                <a:solidFill>
                  <a:srgbClr val="000000"/>
                </a:solidFill>
                <a:latin typeface="Roboto" panose="02000000000000000000"/>
                <a:ea typeface="Roboto" panose="02000000000000000000"/>
                <a:cs typeface="Roboto" panose="02000000000000000000"/>
                <a:sym typeface="Roboto" panose="02000000000000000000"/>
              </a:rPr>
              <a:t>be hosted on a web server, and we'll use a database system to store</a:t>
            </a:r>
            <a:r>
              <a:rPr lang="en-US" altLang="en-GB" sz="2400">
                <a:solidFill>
                  <a:srgbClr val="000000"/>
                </a:solidFill>
                <a:latin typeface="Roboto" panose="02000000000000000000"/>
                <a:ea typeface="Roboto" panose="02000000000000000000"/>
                <a:cs typeface="Roboto" panose="02000000000000000000"/>
                <a:sym typeface="Roboto" panose="02000000000000000000"/>
              </a:rPr>
              <a:t> </a:t>
            </a:r>
            <a:r>
              <a:rPr lang="en-GB" sz="2400">
                <a:solidFill>
                  <a:srgbClr val="000000"/>
                </a:solidFill>
                <a:latin typeface="Roboto" panose="02000000000000000000"/>
                <a:ea typeface="Roboto" panose="02000000000000000000"/>
                <a:cs typeface="Roboto" panose="02000000000000000000"/>
                <a:sym typeface="Roboto" panose="02000000000000000000"/>
              </a:rPr>
              <a:t>user data and quiz questions.</a:t>
            </a:r>
            <a:endParaRPr lang="en-GB" sz="24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24040" y="98591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385">
                <a:solidFill>
                  <a:srgbClr val="000000"/>
                </a:solidFill>
                <a:latin typeface="Roboto" panose="02000000000000000000"/>
                <a:ea typeface="Roboto" panose="02000000000000000000"/>
                <a:cs typeface="Roboto" panose="02000000000000000000"/>
                <a:sym typeface="Roboto" panose="02000000000000000000"/>
              </a:rPr>
              <a:t>System Architecture</a:t>
            </a:r>
            <a:endParaRPr sz="23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240"/>
          </a:p>
        </p:txBody>
      </p:sp>
      <p:pic>
        <p:nvPicPr>
          <p:cNvPr id="2" name="Picture 1" descr="Screenshot 2023-11-28 001008"/>
          <p:cNvPicPr>
            <a:picLocks noChangeAspect="1"/>
          </p:cNvPicPr>
          <p:nvPr/>
        </p:nvPicPr>
        <p:blipFill>
          <a:blip r:embed="rId1"/>
          <a:stretch>
            <a:fillRect/>
          </a:stretch>
        </p:blipFill>
        <p:spPr>
          <a:xfrm>
            <a:off x="3715385" y="543560"/>
            <a:ext cx="5241290" cy="43764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994165"/>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185">
                <a:solidFill>
                  <a:srgbClr val="000000"/>
                </a:solidFill>
                <a:latin typeface="Roboto" panose="02000000000000000000"/>
                <a:ea typeface="Roboto" panose="02000000000000000000"/>
                <a:cs typeface="Roboto" panose="02000000000000000000"/>
                <a:sym typeface="Roboto" panose="02000000000000000000"/>
              </a:rPr>
              <a:t>Implementation</a:t>
            </a:r>
            <a:endParaRPr sz="21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3040"/>
          </a:p>
        </p:txBody>
      </p:sp>
      <p:sp>
        <p:nvSpPr>
          <p:cNvPr id="129" name="Google Shape;129;p20"/>
          <p:cNvSpPr txBox="1"/>
          <p:nvPr>
            <p:ph type="body" idx="1"/>
          </p:nvPr>
        </p:nvSpPr>
        <p:spPr>
          <a:xfrm>
            <a:off x="729450" y="1600085"/>
            <a:ext cx="7688700" cy="22611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We will follow a phased approach with milestones:</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Project setup and planning</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Database design and user authentication</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Quiz creation and management features</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Quiz-taking functionality</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Scoring and result generation</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User profile management</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Testing and debugging</a:t>
            </a:r>
            <a:endParaRPr lang="en-GB" sz="1900">
              <a:solidFill>
                <a:srgbClr val="000000"/>
              </a:solidFill>
              <a:latin typeface="Roboto" panose="02000000000000000000"/>
              <a:ea typeface="Roboto" panose="02000000000000000000"/>
              <a:cs typeface="Roboto" panose="02000000000000000000"/>
              <a:sym typeface="Roboto" panose="02000000000000000000"/>
            </a:endParaRPr>
          </a:p>
          <a:p>
            <a:pPr marL="457200" lvl="0" indent="-349250" algn="l" rtl="0">
              <a:spcBef>
                <a:spcPts val="0"/>
              </a:spcBef>
              <a:spcAft>
                <a:spcPts val="0"/>
              </a:spcAft>
              <a:buClr>
                <a:srgbClr val="000000"/>
              </a:buClr>
              <a:buSzPts val="1900"/>
              <a:buFont typeface="Roboto" panose="02000000000000000000"/>
              <a:buChar char="●"/>
            </a:pPr>
            <a:r>
              <a:rPr lang="en-GB" sz="1900">
                <a:solidFill>
                  <a:srgbClr val="000000"/>
                </a:solidFill>
                <a:latin typeface="Roboto" panose="02000000000000000000"/>
                <a:ea typeface="Roboto" panose="02000000000000000000"/>
                <a:cs typeface="Roboto" panose="02000000000000000000"/>
                <a:sym typeface="Roboto" panose="02000000000000000000"/>
              </a:rPr>
              <a:t>Deployment</a:t>
            </a:r>
            <a:endParaRPr lang="en-GB" sz="19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GB" sz="2085">
                <a:solidFill>
                  <a:srgbClr val="000000"/>
                </a:solidFill>
                <a:latin typeface="Roboto" panose="02000000000000000000"/>
                <a:ea typeface="Roboto" panose="02000000000000000000"/>
                <a:cs typeface="Roboto" panose="02000000000000000000"/>
                <a:sym typeface="Roboto" panose="02000000000000000000"/>
              </a:rPr>
              <a:t>Features</a:t>
            </a:r>
            <a:endParaRPr sz="2085">
              <a:solidFill>
                <a:srgbClr val="000000"/>
              </a:solidFill>
              <a:latin typeface="Roboto" panose="02000000000000000000"/>
              <a:ea typeface="Roboto" panose="02000000000000000000"/>
              <a:cs typeface="Roboto" panose="02000000000000000000"/>
              <a:sym typeface="Roboto" panose="02000000000000000000"/>
            </a:endParaRPr>
          </a:p>
          <a:p>
            <a:pPr marL="0" lvl="0" indent="0" algn="l" rtl="0">
              <a:spcBef>
                <a:spcPts val="400"/>
              </a:spcBef>
              <a:spcAft>
                <a:spcPts val="0"/>
              </a:spcAft>
              <a:buSzPts val="990"/>
              <a:buNone/>
            </a:pPr>
            <a:endParaRPr sz="2940"/>
          </a:p>
        </p:txBody>
      </p:sp>
      <p:sp>
        <p:nvSpPr>
          <p:cNvPr id="135" name="Google Shape;135;p21"/>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Roboto" panose="02000000000000000000"/>
              <a:buChar char="●"/>
            </a:pPr>
            <a:r>
              <a:rPr lang="en-GB" sz="1800">
                <a:solidFill>
                  <a:srgbClr val="000000"/>
                </a:solidFill>
                <a:latin typeface="Roboto" panose="02000000000000000000"/>
                <a:ea typeface="Roboto" panose="02000000000000000000"/>
                <a:cs typeface="Roboto" panose="02000000000000000000"/>
                <a:sym typeface="Roboto" panose="02000000000000000000"/>
              </a:rPr>
              <a:t> Easy way to test knowledge.</a:t>
            </a:r>
            <a:endParaRPr lang="en-GB" sz="1800">
              <a:solidFill>
                <a:srgbClr val="000000"/>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rgbClr val="000000"/>
              </a:buClr>
              <a:buSzPts val="1800"/>
              <a:buFont typeface="Roboto" panose="02000000000000000000"/>
              <a:buChar char="●"/>
            </a:pPr>
            <a:r>
              <a:rPr lang="en-GB" sz="1800">
                <a:solidFill>
                  <a:srgbClr val="000000"/>
                </a:solidFill>
                <a:latin typeface="Roboto" panose="02000000000000000000"/>
                <a:ea typeface="Roboto" panose="02000000000000000000"/>
                <a:cs typeface="Roboto" panose="02000000000000000000"/>
                <a:sym typeface="Roboto" panose="02000000000000000000"/>
              </a:rPr>
              <a:t> User-friendly </a:t>
            </a:r>
            <a:r>
              <a:rPr lang="en-US" altLang="en-GB" sz="1800">
                <a:solidFill>
                  <a:srgbClr val="000000"/>
                </a:solidFill>
                <a:latin typeface="Roboto" panose="02000000000000000000"/>
                <a:ea typeface="Roboto" panose="02000000000000000000"/>
                <a:cs typeface="Roboto" panose="02000000000000000000"/>
                <a:sym typeface="Roboto" panose="02000000000000000000"/>
              </a:rPr>
              <a:t>website</a:t>
            </a:r>
            <a:r>
              <a:rPr lang="en-GB" sz="1800">
                <a:solidFill>
                  <a:srgbClr val="000000"/>
                </a:solidFill>
                <a:latin typeface="Roboto" panose="02000000000000000000"/>
                <a:ea typeface="Roboto" panose="02000000000000000000"/>
                <a:cs typeface="Roboto" panose="02000000000000000000"/>
                <a:sym typeface="Roboto" panose="02000000000000000000"/>
              </a:rPr>
              <a:t> for easy understanding.</a:t>
            </a:r>
            <a:endParaRPr lang="en-GB" sz="1800">
              <a:solidFill>
                <a:srgbClr val="000000"/>
              </a:solidFill>
              <a:latin typeface="Roboto" panose="02000000000000000000"/>
              <a:ea typeface="Roboto" panose="02000000000000000000"/>
              <a:cs typeface="Roboto" panose="02000000000000000000"/>
              <a:sym typeface="Roboto" panose="02000000000000000000"/>
            </a:endParaRPr>
          </a:p>
          <a:p>
            <a:pPr marL="457200" lvl="0" indent="-342900" algn="l" rtl="0">
              <a:spcBef>
                <a:spcPts val="0"/>
              </a:spcBef>
              <a:spcAft>
                <a:spcPts val="0"/>
              </a:spcAft>
              <a:buClr>
                <a:srgbClr val="000000"/>
              </a:buClr>
              <a:buSzPts val="1800"/>
              <a:buFont typeface="Roboto" panose="02000000000000000000"/>
              <a:buChar char="●"/>
            </a:pPr>
            <a:r>
              <a:rPr lang="en-GB" sz="1800">
                <a:solidFill>
                  <a:srgbClr val="000000"/>
                </a:solidFill>
                <a:latin typeface="Roboto" panose="02000000000000000000"/>
                <a:ea typeface="Roboto" panose="02000000000000000000"/>
                <a:cs typeface="Roboto" panose="02000000000000000000"/>
                <a:sym typeface="Roboto" panose="02000000000000000000"/>
              </a:rPr>
              <a:t> Can reduce usage of resources like pape</a:t>
            </a:r>
            <a:r>
              <a:rPr lang="en-US" altLang="en-GB" sz="1800">
                <a:solidFill>
                  <a:srgbClr val="000000"/>
                </a:solidFill>
                <a:latin typeface="Roboto" panose="02000000000000000000"/>
                <a:ea typeface="Roboto" panose="02000000000000000000"/>
                <a:cs typeface="Roboto" panose="02000000000000000000"/>
                <a:sym typeface="Roboto" panose="02000000000000000000"/>
              </a:rPr>
              <a:t>r.</a:t>
            </a:r>
            <a:endParaRPr lang="en-US" altLang="en-GB"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4143</Words>
  <Application>WPS Presentation</Application>
  <PresentationFormat/>
  <Paragraphs>104</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Raleway</vt:lpstr>
      <vt:lpstr>Lato</vt:lpstr>
      <vt:lpstr>Roboto</vt:lpstr>
      <vt:lpstr>Wingdings</vt:lpstr>
      <vt:lpstr>Times New Roman</vt:lpstr>
      <vt:lpstr>Microsoft YaHei</vt:lpstr>
      <vt:lpstr>Arial Unicode MS</vt:lpstr>
      <vt:lpstr>Streamline</vt:lpstr>
      <vt:lpstr>Title Slide</vt:lpstr>
      <vt:lpstr>Introduction</vt:lpstr>
      <vt:lpstr>Objectives</vt:lpstr>
      <vt:lpstr>Problem Statement</vt:lpstr>
      <vt:lpstr>References</vt:lpstr>
      <vt:lpstr>Methodology</vt:lpstr>
      <vt:lpstr>System Architecture</vt:lpstr>
      <vt:lpstr>Implementation</vt:lpstr>
      <vt:lpstr>Features</vt:lpstr>
      <vt:lpstr>Results</vt:lpstr>
      <vt:lpstr>What do you mean by Website?</vt:lpstr>
      <vt:lpstr>Scope</vt:lpstr>
      <vt:lpstr>Future Scope</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dc:title>
  <dc:creator/>
  <cp:lastModifiedBy>codin</cp:lastModifiedBy>
  <cp:revision>5</cp:revision>
  <dcterms:created xsi:type="dcterms:W3CDTF">2023-11-27T19:14:00Z</dcterms:created>
  <dcterms:modified xsi:type="dcterms:W3CDTF">2023-12-04T05:27:04Z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5D4EADBEE58846C6861F2CBA3976DFD2_13</vt:lpwstr>
  </property>
  <property fmtid="{D5CDD505-2E9C-101B-9397-08002B2CF9AE}" pid="3" name="KSOProductBuildVer">
    <vt:lpwstr>1033-12.2.0.13306</vt:lpwstr>
  </property>
</Properties>
</file>