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71" r:id="rId5"/>
    <p:sldId id="572" r:id="rId6"/>
    <p:sldId id="573" r:id="rId7"/>
    <p:sldId id="574" r:id="rId8"/>
    <p:sldId id="575" r:id="rId9"/>
    <p:sldId id="576" r:id="rId10"/>
    <p:sldId id="577" r:id="rId11"/>
    <p:sldId id="579" r:id="rId12"/>
    <p:sldId id="578" r:id="rId13"/>
    <p:sldId id="570"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7" name="Date Placeholder 6"/>
          <p:cNvSpPr>
            <a:spLocks noGrp="1"/>
          </p:cNvSpPr>
          <p:nvPr>
            <p:ph type="dt" sz="half" idx="10"/>
          </p:nvPr>
        </p:nvSpPr>
        <p:spPr/>
        <p:txBody>
          <a:bodyPr/>
          <a:lstStyle/>
          <a:p>
            <a:fld id="{846CE7D5-CF57-46EF-B807-FDD0502418D4}"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Date Placeholder 2"/>
          <p:cNvSpPr>
            <a:spLocks noGrp="1"/>
          </p:cNvSpPr>
          <p:nvPr>
            <p:ph type="dt" sz="half" idx="10"/>
          </p:nvPr>
        </p:nvSpPr>
        <p:spPr/>
        <p:txBody>
          <a:bodyPr/>
          <a:lstStyle/>
          <a:p>
            <a:fld id="{846CE7D5-CF57-46EF-B807-FDD0502418D4}"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kaggle.com/datasets/sootersaalu/amazon-top-50-bestselling-books-2009-2019?resource=download" TargetMode="External"/><Relationship Id="rId1" Type="http://schemas.openxmlformats.org/officeDocument/2006/relationships/hyperlink" Target="https://github.com/ravianjankumar/Amazon-Bestselling-Books-Analysis-with-Pyth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49885" y="1113790"/>
            <a:ext cx="4982845" cy="1857375"/>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a:br>
            <a:br>
              <a:rPr lang="en-US" sz="5100" b="1"/>
            </a:br>
            <a:r>
              <a:rPr lang="en-US" altLang="en-GB" sz="4445" b="1" dirty="0">
                <a:latin typeface="Aptos"/>
              </a:rPr>
              <a:t>Amazon Bestselling Books Analysis with Python</a:t>
            </a:r>
            <a:endParaRPr lang="en-US" sz="5100" b="1" kern="1200"/>
          </a:p>
        </p:txBody>
      </p:sp>
      <p:sp>
        <p:nvSpPr>
          <p:cNvPr id="3" name="Subtitle 2"/>
          <p:cNvSpPr>
            <a:spLocks noGrp="1"/>
          </p:cNvSpPr>
          <p:nvPr>
            <p:ph type="subTitle" idx="1"/>
          </p:nvPr>
        </p:nvSpPr>
        <p:spPr>
          <a:xfrm>
            <a:off x="349885" y="3266440"/>
            <a:ext cx="4577715" cy="347345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RAvi ANjan KUmar</a:t>
            </a:r>
            <a:endParaRPr lang="en-US" sz="1600" b="1" cap="all" dirty="0"/>
          </a:p>
          <a:p>
            <a:pPr algn="l">
              <a:spcAft>
                <a:spcPts val="600"/>
              </a:spcAft>
            </a:pPr>
            <a:r>
              <a:rPr lang="en-US" sz="1600" b="1" cap="all" dirty="0"/>
              <a:t>College Name: C.V.RAman Global university</a:t>
            </a:r>
            <a:endParaRPr lang="en-US" sz="1600" b="1" cap="all" dirty="0"/>
          </a:p>
          <a:p>
            <a:pPr algn="l">
              <a:spcAft>
                <a:spcPts val="600"/>
              </a:spcAft>
            </a:pPr>
            <a:r>
              <a:rPr lang="en-US" sz="1600" b="1" cap="all" dirty="0"/>
              <a:t>Department: </a:t>
            </a:r>
            <a:r>
              <a:rPr lang="en-US" altLang="en-GB" sz="1600" b="1" cap="all" dirty="0"/>
              <a:t>Computer Science Engineering</a:t>
            </a:r>
            <a:endParaRPr lang="en-US" altLang="en-GB" sz="1600" b="1" cap="all" dirty="0"/>
          </a:p>
          <a:p>
            <a:pPr algn="l">
              <a:spcAft>
                <a:spcPts val="600"/>
              </a:spcAft>
            </a:pPr>
            <a:r>
              <a:rPr lang="en-US" sz="1600" b="1" cap="all" dirty="0"/>
              <a:t>Email ID: </a:t>
            </a:r>
            <a:r>
              <a:rPr lang="en-US" altLang="en-GB" sz="1600" b="1" cap="all" dirty="0"/>
              <a:t>ravianjank5@gmail.com</a:t>
            </a:r>
            <a:endParaRPr lang="en-US" altLang="en-GB" sz="1600" b="1" cap="all" dirty="0"/>
          </a:p>
          <a:p>
            <a:pPr algn="l">
              <a:spcAft>
                <a:spcPts val="600"/>
              </a:spcAft>
            </a:pPr>
            <a:r>
              <a:rPr lang="en-US" altLang="en-GB" sz="1600" b="1" dirty="0"/>
              <a:t>AICTE Internship Student ID : STU67f7539dac36f1744262045</a:t>
            </a:r>
            <a:endParaRPr lang="en-US" altLang="en-GB" sz="1600" b="1" dirty="0"/>
          </a:p>
          <a:p>
            <a:pPr algn="l">
              <a:spcAft>
                <a:spcPts val="600"/>
              </a:spcAft>
            </a:pPr>
            <a:r>
              <a:rPr lang="en-US" altLang="en-GB" sz="1600" b="1" dirty="0"/>
              <a:t>Student ID : 2201020409</a:t>
            </a:r>
            <a:endParaRPr lang="en-US" altLang="en-GB" sz="1600" b="1" dirty="0"/>
          </a:p>
          <a:p>
            <a:pPr algn="l">
              <a:spcAft>
                <a:spcPts val="600"/>
              </a:spcAft>
            </a:pPr>
            <a:endParaRPr lang="en-US" altLang="en-GB" sz="1600" b="1" dirty="0"/>
          </a:p>
        </p:txBody>
      </p:sp>
      <p:grpSp>
        <p:nvGrpSpPr>
          <p:cNvPr id="45" name="Group 44"/>
          <p:cNvGrpSpPr>
            <a:grpSpLocks noGrp="1" noRot="1" noChangeAspect="1" noMove="1" noResize="1" noUngrp="1"/>
          </p:cNvGrpSpPr>
          <p:nvPr/>
        </p:nvGrpSpPr>
        <p:grpSpPr>
          <a:xfrm>
            <a:off x="9416432" y="1"/>
            <a:ext cx="2446384" cy="5777808"/>
            <a:chOff x="329184" y="1"/>
            <a:chExt cx="524256" cy="5777808"/>
          </a:xfrm>
        </p:grpSpPr>
        <p:cxnSp>
          <p:nvCxnSpPr>
            <p:cNvPr id="46" name="Straight Connector 45"/>
            <p:cNvCxnSpPr/>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p:cNvSpPr>
            <a:spLocks noGrp="1" noRot="1" noChangeAspect="1" noMove="1" noResize="1" noEditPoints="1" noAdjustHandles="1" noChangeArrowheads="1" noChangeShapeType="1" noTextEdit="1"/>
          </p:cNvSpPr>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SC_9577 copy"/>
          <p:cNvPicPr>
            <a:picLocks noChangeAspect="1"/>
          </p:cNvPicPr>
          <p:nvPr/>
        </p:nvPicPr>
        <p:blipFill>
          <a:blip r:embed="rId1"/>
          <a:stretch>
            <a:fillRect/>
          </a:stretch>
        </p:blipFill>
        <p:spPr>
          <a:xfrm>
            <a:off x="5789930" y="556895"/>
            <a:ext cx="5310505" cy="56337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cap="all">
                <a:latin typeface="Arial" panose="020B0604020202020204"/>
                <a:cs typeface="Arial" panose="020B0604020202020204"/>
              </a:rPr>
              <a:t>References</a:t>
            </a:r>
            <a:endParaRPr lang="en-US" sz="5400"/>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panose="020B0503020102020204"/>
              </a:rPr>
              <a:t>GitHub Link:</a:t>
            </a:r>
            <a:r>
              <a:rPr lang="en-IN" sz="2200" dirty="0">
                <a:solidFill>
                  <a:srgbClr val="0070C0"/>
                </a:solidFill>
                <a:latin typeface="Franklin Gothic Book" panose="020B0503020102020204"/>
              </a:rPr>
              <a:t> </a:t>
            </a:r>
            <a:r>
              <a:rPr lang="en-US" altLang="en-GB" sz="2200" u="sng" dirty="0">
                <a:solidFill>
                  <a:srgbClr val="0070C0"/>
                </a:solidFill>
                <a:latin typeface="Franklin Gothic Book" panose="020B0503020102020204"/>
                <a:hlinkClick r:id="rId1" tooltip="" action="ppaction://hlinkfile"/>
              </a:rPr>
              <a:t>https://github.com/ravianjankumar/Amazon-Bestselling-Books-Analysis-with-Python</a:t>
            </a:r>
            <a:endParaRPr lang="en-US" altLang="en-GB" sz="2200" u="sng" dirty="0">
              <a:solidFill>
                <a:srgbClr val="0070C0"/>
              </a:solidFill>
              <a:latin typeface="Franklin Gothic Book" panose="020B0503020102020204"/>
            </a:endParaRPr>
          </a:p>
          <a:p>
            <a:pPr marL="0" indent="0">
              <a:buNone/>
            </a:pPr>
            <a:endParaRPr lang="en-IN" sz="2200" u="sng" dirty="0">
              <a:solidFill>
                <a:srgbClr val="0070C0"/>
              </a:solidFill>
              <a:latin typeface="Franklin Gothic Book" panose="020B0503020102020204"/>
            </a:endParaRPr>
          </a:p>
          <a:p>
            <a:pPr marL="0" indent="0">
              <a:buNone/>
            </a:pPr>
            <a:r>
              <a:rPr lang="en-US" altLang="en-IN" sz="2200" dirty="0">
                <a:solidFill>
                  <a:schemeClr val="tx1"/>
                </a:solidFill>
                <a:latin typeface="Franklin Gothic Book" panose="020B0503020102020204"/>
              </a:rPr>
              <a:t>Dataset Link: </a:t>
            </a:r>
            <a:r>
              <a:rPr lang="en-US" altLang="en-GB" sz="2200" dirty="0">
                <a:solidFill>
                  <a:schemeClr val="tx1"/>
                </a:solidFill>
                <a:latin typeface="Franklin Gothic Book" panose="020B0503020102020204"/>
                <a:hlinkClick r:id="rId2" action="ppaction://hlinkfile"/>
              </a:rPr>
              <a:t>https</a:t>
            </a:r>
            <a:r>
              <a:rPr lang="en-US" altLang="en-GB" sz="2200" dirty="0">
                <a:solidFill>
                  <a:schemeClr val="tx1"/>
                </a:solidFill>
                <a:latin typeface="Franklin Gothic Book" panose="020B0503020102020204"/>
                <a:hlinkClick r:id="rId2" tooltip="" action="ppaction://hlinkfile"/>
              </a:rPr>
              <a:t>://www.kaggle.com/datasets/sootersaalu/amazon-top-50-bestselling-books-2009-2019?resource=download</a:t>
            </a:r>
            <a:endParaRPr lang="en-US" altLang="en-GB" sz="2200" dirty="0">
              <a:solidFill>
                <a:schemeClr val="tx1"/>
              </a:solidFill>
              <a:latin typeface="Franklin Gothic Book" panose="020B0503020102020204"/>
            </a:endParaRPr>
          </a:p>
          <a:p>
            <a:pPr marL="0" indent="0">
              <a:buNone/>
            </a:pPr>
            <a:endParaRPr lang="en-IN" sz="2200" dirty="0">
              <a:solidFill>
                <a:schemeClr val="tx1"/>
              </a:solidFill>
              <a:latin typeface="Franklin Gothic Book" panose="020B05030201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p:cNvSpPr>
            <a:spLocks noGrp="1" noRot="1" noChangeAspect="1" noMove="1" noResize="1" noEditPoints="1" noAdjustHandles="1" noChangeArrowheads="1" noChangeShapeType="1" noTextEdit="1"/>
          </p:cNvSpPr>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cap="all">
                <a:latin typeface="Arial" panose="020B0604020202020204"/>
                <a:cs typeface="Arial" panose="020B0604020202020204"/>
              </a:rPr>
              <a:t>OUTLINE</a:t>
            </a:r>
            <a:endParaRPr lang="en-US" sz="5400"/>
          </a:p>
        </p:txBody>
      </p:sp>
      <p:sp>
        <p:nvSpPr>
          <p:cNvPr id="21"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panose="020B0604020202020204"/>
                <a:cs typeface="Arial" panose="020B0604020202020204"/>
              </a:rPr>
              <a:t>Problem Statement </a:t>
            </a:r>
            <a:endParaRPr lang="en-US" sz="2200">
              <a:latin typeface="Arial" panose="020B0604020202020204"/>
              <a:cs typeface="Arial" panose="020B0604020202020204"/>
            </a:endParaRPr>
          </a:p>
          <a:p>
            <a:pPr marL="305435" indent="-305435">
              <a:spcBef>
                <a:spcPct val="20000"/>
              </a:spcBef>
              <a:spcAft>
                <a:spcPts val="600"/>
              </a:spcAft>
            </a:pPr>
            <a:r>
              <a:rPr lang="en-US" sz="2200" b="1">
                <a:latin typeface="Arial" panose="020B0604020202020204"/>
                <a:cs typeface="Arial" panose="020B0604020202020204"/>
              </a:rPr>
              <a:t>Proposed System/Solution</a:t>
            </a:r>
            <a:endParaRPr lang="en-US" sz="2200">
              <a:latin typeface="Arial" panose="020B0604020202020204"/>
              <a:cs typeface="Arial" panose="020B0604020202020204"/>
            </a:endParaRPr>
          </a:p>
          <a:p>
            <a:pPr marL="305435" indent="-305435">
              <a:spcBef>
                <a:spcPct val="20000"/>
              </a:spcBef>
              <a:spcAft>
                <a:spcPts val="600"/>
              </a:spcAft>
            </a:pPr>
            <a:r>
              <a:rPr lang="en-US" sz="2200" b="1">
                <a:latin typeface="Arial" panose="020B0604020202020204"/>
                <a:cs typeface="Arial" panose="020B0604020202020204"/>
              </a:rPr>
              <a:t>System Development Approach</a:t>
            </a:r>
            <a:endParaRPr lang="en-US" sz="2200">
              <a:latin typeface="Arial" panose="020B0604020202020204"/>
              <a:cs typeface="Arial" panose="020B0604020202020204"/>
            </a:endParaRPr>
          </a:p>
          <a:p>
            <a:pPr marL="305435" indent="-305435">
              <a:spcBef>
                <a:spcPct val="20000"/>
              </a:spcBef>
              <a:spcAft>
                <a:spcPts val="600"/>
              </a:spcAft>
            </a:pPr>
            <a:r>
              <a:rPr lang="en-US" sz="2200" b="1">
                <a:latin typeface="Arial" panose="020B0604020202020204"/>
                <a:cs typeface="Arial" panose="020B0604020202020204"/>
              </a:rPr>
              <a:t>Algorithm &amp; Deployment  </a:t>
            </a:r>
            <a:endParaRPr lang="en-US" sz="2200">
              <a:latin typeface="Arial" panose="020B0604020202020204"/>
              <a:cs typeface="Arial" panose="020B0604020202020204"/>
            </a:endParaRPr>
          </a:p>
          <a:p>
            <a:pPr marL="305435" indent="-305435">
              <a:spcBef>
                <a:spcPct val="20000"/>
              </a:spcBef>
              <a:spcAft>
                <a:spcPts val="600"/>
              </a:spcAft>
            </a:pPr>
            <a:r>
              <a:rPr lang="en-US" sz="2200" b="1">
                <a:latin typeface="Arial" panose="020B0604020202020204"/>
                <a:cs typeface="Arial" panose="020B0604020202020204"/>
              </a:rPr>
              <a:t>Result (Output Image)</a:t>
            </a:r>
            <a:endParaRPr lang="en-US" sz="2200">
              <a:latin typeface="Arial" panose="020B0604020202020204"/>
              <a:cs typeface="Arial" panose="020B0604020202020204"/>
            </a:endParaRPr>
          </a:p>
          <a:p>
            <a:pPr marL="305435" indent="-305435">
              <a:spcBef>
                <a:spcPct val="20000"/>
              </a:spcBef>
              <a:spcAft>
                <a:spcPts val="600"/>
              </a:spcAft>
            </a:pPr>
            <a:r>
              <a:rPr lang="en-US" sz="2200" b="1">
                <a:latin typeface="Arial" panose="020B0604020202020204"/>
                <a:cs typeface="Arial" panose="020B0604020202020204"/>
              </a:rPr>
              <a:t>Conclusion</a:t>
            </a:r>
            <a:endParaRPr lang="en-US" sz="2200">
              <a:latin typeface="Arial" panose="020B0604020202020204"/>
              <a:cs typeface="Arial" panose="020B0604020202020204"/>
            </a:endParaRPr>
          </a:p>
          <a:p>
            <a:pPr marL="305435" indent="-305435">
              <a:spcBef>
                <a:spcPct val="20000"/>
              </a:spcBef>
              <a:spcAft>
                <a:spcPts val="600"/>
              </a:spcAft>
            </a:pPr>
            <a:r>
              <a:rPr lang="en-US" sz="2200" b="1">
                <a:latin typeface="Arial" panose="020B0604020202020204"/>
                <a:cs typeface="Arial" panose="020B0604020202020204"/>
              </a:rPr>
              <a:t>Future Scope</a:t>
            </a:r>
            <a:endParaRPr lang="en-US" sz="2200">
              <a:latin typeface="Arial" panose="020B0604020202020204"/>
              <a:cs typeface="Arial" panose="020B0604020202020204"/>
            </a:endParaRPr>
          </a:p>
          <a:p>
            <a:pPr marL="305435" indent="-305435">
              <a:spcBef>
                <a:spcPct val="20000"/>
              </a:spcBef>
              <a:spcAft>
                <a:spcPts val="600"/>
              </a:spcAft>
            </a:pPr>
            <a:r>
              <a:rPr lang="en-US" sz="2200" b="1">
                <a:latin typeface="Arial" panose="020B0604020202020204"/>
                <a:cs typeface="Arial" panose="020B0604020202020204"/>
              </a:rPr>
              <a:t>References</a:t>
            </a:r>
            <a:endParaRPr lang="en-US" sz="2200">
              <a:latin typeface="Arial" panose="020B0604020202020204"/>
              <a:cs typeface="Arial" panose="020B0604020202020204"/>
            </a:endParaRPr>
          </a:p>
          <a:p>
            <a:endParaRPr lang="en-GB" sz="2200">
              <a:latin typeface="Aptos"/>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cap="all">
                <a:latin typeface="Arial" panose="020B0604020202020204"/>
                <a:cs typeface="Arial" panose="020B0604020202020204"/>
              </a:rPr>
              <a:t>Problem Statement</a:t>
            </a:r>
            <a:endParaRPr lang="en-US" sz="5400"/>
          </a:p>
        </p:txBody>
      </p:sp>
      <p:sp>
        <p:nvSpPr>
          <p:cNvPr id="17"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altLang="en-GB" sz="2200"/>
              <a:t>With millions of books sold annually on Amazon, understanding which books and authors consistently perform well is crucial for publishers, authors, and marketers. This project analyzes Amazon’s top 50 bestselling books from 2009 to 2019 to identify trends in genre popularity, author success, and book title features. By examining fiction and non-fiction sales over time, the analysis aims to provide insights into changing reader preferences and support better strategic decisions in the publishing industry.</a:t>
            </a:r>
            <a:endParaRPr lang="en-US" altLang="en-GB" sz="2200"/>
          </a:p>
          <a:p>
            <a:pPr marL="0" indent="0">
              <a:buNone/>
            </a:pPr>
            <a:endParaRPr lang="en-US" altLang="en-GB"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33045"/>
            <a:ext cx="10515600" cy="1325563"/>
          </a:xfrm>
        </p:spPr>
        <p:txBody>
          <a:bodyPr>
            <a:normAutofit/>
          </a:bodyPr>
          <a:lstStyle/>
          <a:p>
            <a:r>
              <a:rPr lang="en-US" sz="5400" b="1" cap="all">
                <a:latin typeface="Arial" panose="020B0604020202020204"/>
                <a:cs typeface="Arial" panose="020B0604020202020204"/>
              </a:rPr>
              <a:t>Proposed Solution</a:t>
            </a:r>
            <a:endParaRPr lang="en-US" sz="5400"/>
          </a:p>
        </p:txBody>
      </p:sp>
      <p:sp>
        <p:nvSpPr>
          <p:cNvPr id="10" name="sketch line"/>
          <p:cNvSpPr>
            <a:spLocks noGrp="1" noRot="1" noChangeAspect="1" noMove="1" noResize="1" noEditPoints="1" noAdjustHandles="1" noChangeArrowheads="1" noChangeShapeType="1" noTextEdit="1"/>
          </p:cNvSpPr>
          <p:nvPr/>
        </p:nvSpPr>
        <p:spPr>
          <a:xfrm>
            <a:off x="668401" y="1425278"/>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0525" y="1558925"/>
            <a:ext cx="11441430" cy="4251960"/>
          </a:xfrm>
        </p:spPr>
        <p:txBody>
          <a:bodyPr vert="horz" lIns="91440" tIns="45720" rIns="91440" bIns="45720" rtlCol="0">
            <a:noAutofit/>
          </a:bodyPr>
          <a:lstStyle/>
          <a:p>
            <a:pPr marL="0" indent="0">
              <a:spcBef>
                <a:spcPct val="20000"/>
              </a:spcBef>
              <a:spcAft>
                <a:spcPts val="600"/>
              </a:spcAft>
              <a:buFont typeface="Arial" panose="020B0604020202020204"/>
              <a:buNone/>
            </a:pPr>
            <a:r>
              <a:rPr lang="en-US" altLang="en-GB" sz="1400"/>
              <a:t>The proposed system aims to address the challenge of analyzing trends and patterns in Amazon’s bestselling books from 2009 to 2019 to better understand genre popularity, author success, and book characteristics. This involves leveraging data analytics techniques to extract meaningful insights from historical sales and review data. The solution will consist of the following components:</a:t>
            </a:r>
            <a:endParaRPr lang="en-US" altLang="en-GB" sz="1400"/>
          </a:p>
          <a:p>
            <a:pPr marL="0" indent="0">
              <a:spcBef>
                <a:spcPct val="20000"/>
              </a:spcBef>
              <a:spcAft>
                <a:spcPts val="600"/>
              </a:spcAft>
              <a:buFont typeface="Arial" panose="020B0604020202020204"/>
              <a:buNone/>
            </a:pPr>
            <a:r>
              <a:rPr lang="en-US" altLang="en-GB" sz="1400"/>
              <a:t>Data Collection:</a:t>
            </a:r>
            <a:endParaRPr lang="en-US" altLang="en-GB" sz="1400"/>
          </a:p>
          <a:p>
            <a:pPr marL="305435" indent="-305435">
              <a:spcBef>
                <a:spcPct val="20000"/>
              </a:spcBef>
              <a:spcAft>
                <a:spcPts val="600"/>
              </a:spcAft>
              <a:buFont typeface="Arial" panose="020B0604020202020204"/>
              <a:buChar char="•"/>
            </a:pPr>
            <a:r>
              <a:rPr lang="en-US" altLang="en-GB" sz="1400"/>
              <a:t>Gather historical data on bestselling books, including book titles, authors, genres, user ratings, reviews, and sales years.</a:t>
            </a:r>
            <a:endParaRPr lang="en-US" altLang="en-GB" sz="1400"/>
          </a:p>
          <a:p>
            <a:pPr marL="0" indent="0">
              <a:spcBef>
                <a:spcPct val="20000"/>
              </a:spcBef>
              <a:spcAft>
                <a:spcPts val="600"/>
              </a:spcAft>
              <a:buFont typeface="Arial" panose="020B0604020202020204"/>
              <a:buNone/>
            </a:pPr>
            <a:r>
              <a:rPr lang="en-US" altLang="en-GB" sz="1400"/>
              <a:t>Data Preprocessing:</a:t>
            </a:r>
            <a:endParaRPr lang="en-US" altLang="en-GB" sz="1400"/>
          </a:p>
          <a:p>
            <a:pPr marL="305435" indent="-305435">
              <a:spcBef>
                <a:spcPct val="20000"/>
              </a:spcBef>
              <a:spcAft>
                <a:spcPts val="600"/>
              </a:spcAft>
              <a:buFont typeface="Arial" panose="020B0604020202020204"/>
              <a:buChar char="•"/>
            </a:pPr>
            <a:r>
              <a:rPr lang="en-US" altLang="en-GB" sz="1400"/>
              <a:t>Clean and preprocess the collected data to handle inconsistencies such as spelling variations and duplicate entries. Perform feature engineering to extract useful attributes like title length and punctuation percentage.</a:t>
            </a:r>
            <a:endParaRPr lang="en-US" altLang="en-GB" sz="1400"/>
          </a:p>
          <a:p>
            <a:pPr marL="0" indent="0">
              <a:spcBef>
                <a:spcPct val="20000"/>
              </a:spcBef>
              <a:spcAft>
                <a:spcPts val="600"/>
              </a:spcAft>
              <a:buFont typeface="Arial" panose="020B0604020202020204"/>
              <a:buNone/>
            </a:pPr>
            <a:r>
              <a:rPr lang="en-US" altLang="en-GB" sz="1400"/>
              <a:t>Data Analysis and Visualization:</a:t>
            </a:r>
            <a:endParaRPr lang="en-US" altLang="en-GB" sz="1400"/>
          </a:p>
          <a:p>
            <a:pPr marL="305435" indent="-305435">
              <a:spcBef>
                <a:spcPct val="20000"/>
              </a:spcBef>
              <a:spcAft>
                <a:spcPts val="600"/>
              </a:spcAft>
              <a:buFont typeface="Arial" panose="020B0604020202020204"/>
              <a:buChar char="•"/>
            </a:pPr>
            <a:r>
              <a:rPr lang="en-US" altLang="en-GB" sz="1400"/>
              <a:t>Analyze the distribution of fiction vs. non-fiction genres across years. Identify top-selling authors in each category and visualize trends in their appearances and reviews.</a:t>
            </a:r>
            <a:endParaRPr lang="en-US" altLang="en-GB" sz="1400"/>
          </a:p>
          <a:p>
            <a:pPr marL="0" indent="0">
              <a:spcBef>
                <a:spcPct val="20000"/>
              </a:spcBef>
              <a:spcAft>
                <a:spcPts val="600"/>
              </a:spcAft>
              <a:buFont typeface="Arial" panose="020B0604020202020204"/>
              <a:buNone/>
            </a:pPr>
            <a:r>
              <a:rPr lang="en-US" altLang="en-GB" sz="1400"/>
              <a:t>Insight Generation:</a:t>
            </a:r>
            <a:endParaRPr lang="en-US" altLang="en-GB" sz="1400"/>
          </a:p>
          <a:p>
            <a:pPr marL="305435" indent="-305435">
              <a:spcBef>
                <a:spcPct val="20000"/>
              </a:spcBef>
              <a:spcAft>
                <a:spcPts val="600"/>
              </a:spcAft>
              <a:buFont typeface="Arial" panose="020B0604020202020204"/>
              <a:buChar char="•"/>
            </a:pPr>
            <a:r>
              <a:rPr lang="en-US" altLang="en-GB" sz="1400"/>
              <a:t>Interpret the analyzed data to provide actionable insights on reader preferences, bestselling authors, and market trends over the decade.</a:t>
            </a:r>
            <a:endParaRPr lang="en-US" altLang="en-GB" sz="1400"/>
          </a:p>
          <a:p>
            <a:pPr marL="0" indent="0">
              <a:spcBef>
                <a:spcPct val="20000"/>
              </a:spcBef>
              <a:spcAft>
                <a:spcPts val="600"/>
              </a:spcAft>
              <a:buFont typeface="Arial" panose="020B0604020202020204"/>
              <a:buNone/>
            </a:pPr>
            <a:r>
              <a:rPr lang="en-US" altLang="en-GB" sz="1400"/>
              <a:t>Evaluation:</a:t>
            </a:r>
            <a:endParaRPr lang="en-US" altLang="en-GB" sz="1400"/>
          </a:p>
          <a:p>
            <a:pPr marL="305435" indent="-305435">
              <a:spcBef>
                <a:spcPct val="20000"/>
              </a:spcBef>
              <a:spcAft>
                <a:spcPts val="600"/>
              </a:spcAft>
              <a:buFont typeface="Arial" panose="020B0604020202020204"/>
              <a:buChar char="•"/>
            </a:pPr>
            <a:r>
              <a:rPr lang="en-US" altLang="en-GB" sz="1400"/>
              <a:t>Assess the reliability of insights by validating data quality and consistency. Continuously refine analysis by incorporating new data or deeper feature extraction.</a:t>
            </a:r>
            <a:endParaRPr lang="en-US" altLang="en-GB" sz="1400"/>
          </a:p>
          <a:p>
            <a:pPr marL="0" indent="0">
              <a:spcBef>
                <a:spcPct val="20000"/>
              </a:spcBef>
              <a:spcAft>
                <a:spcPts val="600"/>
              </a:spcAft>
              <a:buFont typeface="Arial" panose="020B0604020202020204"/>
              <a:buNone/>
            </a:pPr>
            <a:r>
              <a:rPr lang="en-US" altLang="en-GB" sz="1400"/>
              <a:t>Result:</a:t>
            </a:r>
            <a:endParaRPr lang="en-US" altLang="en-GB" sz="1400"/>
          </a:p>
          <a:p>
            <a:pPr marL="305435" indent="-305435">
              <a:spcBef>
                <a:spcPct val="20000"/>
              </a:spcBef>
              <a:spcAft>
                <a:spcPts val="600"/>
              </a:spcAft>
              <a:buFont typeface="Arial" panose="020B0604020202020204"/>
              <a:buChar char="•"/>
            </a:pPr>
            <a:r>
              <a:rPr lang="en-US" altLang="en-GB" sz="1400"/>
              <a:t>Enable publishers, authors, and marketers to make informed decisions regarding publishing strategies and marketing efforts based on data-driven trends and patterns.</a:t>
            </a:r>
            <a:endParaRPr lang="en-US" altLang="en-GB" sz="1400"/>
          </a:p>
          <a:p>
            <a:pPr marL="305435" indent="-305435">
              <a:spcBef>
                <a:spcPct val="20000"/>
              </a:spcBef>
              <a:spcAft>
                <a:spcPts val="600"/>
              </a:spcAft>
              <a:buFont typeface="Arial" panose="020B0604020202020204"/>
              <a:buChar char="•"/>
            </a:pPr>
            <a:endParaRPr lang="en-US" altLang="en-GB"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cap="all">
                <a:latin typeface="Arial" panose="020B0604020202020204"/>
                <a:cs typeface="Arial" panose="020B0604020202020204"/>
              </a:rPr>
              <a:t>System  Approach</a:t>
            </a:r>
            <a:endParaRPr lang="en-US" sz="5400"/>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1960" y="1929130"/>
            <a:ext cx="11278235" cy="4679315"/>
          </a:xfrm>
        </p:spPr>
        <p:txBody>
          <a:bodyPr vert="horz" lIns="91440" tIns="45720" rIns="91440" bIns="45720" rtlCol="0">
            <a:noAutofit/>
          </a:bodyPr>
          <a:lstStyle/>
          <a:p>
            <a:pPr marL="0" indent="0">
              <a:spcBef>
                <a:spcPct val="20000"/>
              </a:spcBef>
              <a:spcAft>
                <a:spcPts val="600"/>
              </a:spcAft>
              <a:buNone/>
            </a:pPr>
            <a:r>
              <a:rPr lang="en-US" altLang="en-GB" sz="1500"/>
              <a:t>System Requirements</a:t>
            </a:r>
            <a:endParaRPr lang="en-US" altLang="en-GB" sz="1500"/>
          </a:p>
          <a:p>
            <a:pPr marL="0" indent="0">
              <a:spcBef>
                <a:spcPct val="20000"/>
              </a:spcBef>
              <a:spcAft>
                <a:spcPts val="600"/>
              </a:spcAft>
              <a:buNone/>
            </a:pPr>
            <a:r>
              <a:rPr lang="en-US" altLang="en-GB" sz="1500"/>
              <a:t>Software:</a:t>
            </a:r>
            <a:endParaRPr lang="en-US" altLang="en-GB" sz="1500"/>
          </a:p>
          <a:p>
            <a:pPr>
              <a:spcBef>
                <a:spcPct val="20000"/>
              </a:spcBef>
              <a:spcAft>
                <a:spcPts val="600"/>
              </a:spcAft>
              <a:buFont typeface="Arial" panose="020B0604020202020204" pitchFamily="34" charset="0"/>
              <a:buChar char="•"/>
            </a:pPr>
            <a:r>
              <a:rPr lang="en-US" altLang="en-GB" sz="1500"/>
              <a:t> Python 3.x environment</a:t>
            </a:r>
            <a:endParaRPr lang="en-US" altLang="en-GB" sz="1500"/>
          </a:p>
          <a:p>
            <a:pPr>
              <a:spcBef>
                <a:spcPct val="20000"/>
              </a:spcBef>
              <a:spcAft>
                <a:spcPts val="600"/>
              </a:spcAft>
              <a:buFont typeface="Arial" panose="020B0604020202020204" pitchFamily="34" charset="0"/>
              <a:buChar char="•"/>
            </a:pPr>
            <a:r>
              <a:rPr lang="en-US" altLang="en-GB" sz="1500"/>
              <a:t> Jupyter Notebook or any Python IDE for code development and execution</a:t>
            </a:r>
            <a:endParaRPr lang="en-US" altLang="en-GB" sz="1500"/>
          </a:p>
          <a:p>
            <a:pPr>
              <a:spcBef>
                <a:spcPct val="20000"/>
              </a:spcBef>
              <a:spcAft>
                <a:spcPts val="600"/>
              </a:spcAft>
              <a:buFont typeface="Arial" panose="020B0604020202020204" pitchFamily="34" charset="0"/>
              <a:buChar char="•"/>
            </a:pPr>
            <a:r>
              <a:rPr lang="en-US" altLang="en-GB" sz="1500"/>
              <a:t> Libraries for data manipulation, analysis, and visualization</a:t>
            </a:r>
            <a:endParaRPr lang="en-US" altLang="en-GB" sz="1500"/>
          </a:p>
          <a:p>
            <a:pPr marL="0" indent="0">
              <a:spcBef>
                <a:spcPct val="20000"/>
              </a:spcBef>
              <a:spcAft>
                <a:spcPts val="600"/>
              </a:spcAft>
              <a:buNone/>
            </a:pPr>
            <a:r>
              <a:rPr lang="en-US" altLang="en-GB" sz="1500"/>
              <a:t>Data: Amazon bestselling books dataset (2009-2019) in CSV format, containing book titles, authors, genres, user ratings, reviews, and year of sale.</a:t>
            </a:r>
            <a:endParaRPr lang="en-US" altLang="en-GB" sz="1500"/>
          </a:p>
          <a:p>
            <a:pPr marL="0" indent="0">
              <a:spcBef>
                <a:spcPct val="20000"/>
              </a:spcBef>
              <a:spcAft>
                <a:spcPts val="600"/>
              </a:spcAft>
              <a:buNone/>
            </a:pPr>
            <a:r>
              <a:rPr lang="en-US" altLang="en-GB" sz="1500"/>
              <a:t>Libraries Required</a:t>
            </a:r>
            <a:endParaRPr lang="en-US" altLang="en-GB" sz="1500"/>
          </a:p>
          <a:p>
            <a:pPr>
              <a:spcBef>
                <a:spcPct val="20000"/>
              </a:spcBef>
              <a:spcAft>
                <a:spcPts val="600"/>
              </a:spcAft>
            </a:pPr>
            <a:r>
              <a:rPr lang="en-US" altLang="en-GB" sz="1500"/>
              <a:t>Pandas: For data loading, cleaning, manipulation, and analysis.</a:t>
            </a:r>
            <a:endParaRPr lang="en-US" altLang="en-GB" sz="1500"/>
          </a:p>
          <a:p>
            <a:pPr>
              <a:spcBef>
                <a:spcPct val="20000"/>
              </a:spcBef>
              <a:spcAft>
                <a:spcPts val="600"/>
              </a:spcAft>
            </a:pPr>
            <a:r>
              <a:rPr lang="en-US" altLang="en-GB" sz="1500"/>
              <a:t>NumPy: For numerical computations and array operations.</a:t>
            </a:r>
            <a:endParaRPr lang="en-US" altLang="en-GB" sz="1500"/>
          </a:p>
          <a:p>
            <a:pPr>
              <a:spcBef>
                <a:spcPct val="20000"/>
              </a:spcBef>
              <a:spcAft>
                <a:spcPts val="600"/>
              </a:spcAft>
            </a:pPr>
            <a:r>
              <a:rPr lang="en-US" altLang="en-GB" sz="1500"/>
              <a:t>Matplotlib: For creating static, animated, and interactive visualizations.</a:t>
            </a:r>
            <a:endParaRPr lang="en-US" altLang="en-GB" sz="1500"/>
          </a:p>
          <a:p>
            <a:pPr>
              <a:spcBef>
                <a:spcPct val="20000"/>
              </a:spcBef>
              <a:spcAft>
                <a:spcPts val="600"/>
              </a:spcAft>
            </a:pPr>
            <a:r>
              <a:rPr lang="en-US" altLang="en-GB" sz="1500"/>
              <a:t>Seaborn: For enhanced statistical data visualization built on top of Matplotlib.</a:t>
            </a:r>
            <a:endParaRPr lang="en-US" altLang="en-GB" sz="1500"/>
          </a:p>
          <a:p>
            <a:pPr>
              <a:spcBef>
                <a:spcPct val="20000"/>
              </a:spcBef>
              <a:spcAft>
                <a:spcPts val="600"/>
              </a:spcAft>
            </a:pPr>
            <a:r>
              <a:rPr lang="en-US" altLang="en-GB" sz="1500"/>
              <a:t>String and Re: For text preprocessing, such as counting punctuations and handling string operations.</a:t>
            </a:r>
            <a:endParaRPr lang="en-US" altLang="en-GB" sz="1500"/>
          </a:p>
          <a:p>
            <a:pPr marL="0" indent="0">
              <a:spcBef>
                <a:spcPct val="20000"/>
              </a:spcBef>
              <a:spcAft>
                <a:spcPts val="600"/>
              </a:spcAft>
              <a:buNone/>
            </a:pPr>
            <a:r>
              <a:rPr lang="en-US" altLang="en-GB" sz="1500"/>
              <a:t>These libraries provide the foundation for loading, cleaning, exploring, and visualizing the data to extract meaningful insights about bestselling books and authors.</a:t>
            </a:r>
            <a:endParaRPr lang="en-US" altLang="en-GB"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cap="all">
                <a:latin typeface="Arial" panose="020B0604020202020204"/>
                <a:cs typeface="Arial" panose="020B0604020202020204"/>
              </a:rPr>
              <a:t>Algorithm &amp; Deployment</a:t>
            </a:r>
            <a:endParaRPr lang="en-US" sz="5400"/>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130"/>
            <a:ext cx="10515600" cy="4344035"/>
          </a:xfrm>
        </p:spPr>
        <p:txBody>
          <a:bodyPr vert="horz" lIns="91440" tIns="45720" rIns="91440" bIns="45720" rtlCol="0">
            <a:normAutofit lnSpcReduction="20000"/>
          </a:bodyPr>
          <a:lstStyle/>
          <a:p>
            <a:pPr marL="305435" indent="-305435">
              <a:spcBef>
                <a:spcPct val="20000"/>
              </a:spcBef>
              <a:spcAft>
                <a:spcPts val="600"/>
              </a:spcAft>
              <a:buFont typeface="Arial" panose="020B0604020202020204"/>
              <a:buChar char="•"/>
            </a:pPr>
            <a:r>
              <a:rPr lang="en-US" altLang="en-GB" sz="1500"/>
              <a:t>Algorithm Selection:</a:t>
            </a:r>
            <a:endParaRPr lang="en-US" altLang="en-GB" sz="1500"/>
          </a:p>
          <a:p>
            <a:pPr marL="0" indent="0">
              <a:spcBef>
                <a:spcPct val="20000"/>
              </a:spcBef>
              <a:spcAft>
                <a:spcPts val="600"/>
              </a:spcAft>
              <a:buFont typeface="Arial" panose="020B0604020202020204"/>
              <a:buNone/>
            </a:pPr>
            <a:r>
              <a:rPr lang="en-US" altLang="en-GB" sz="1500"/>
              <a:t>For analyzing trends in Amazon bestselling books, exploratory data analysis and visualization techniques are used rather than a predictive machine learning model. However, if prediction is needed (e.g., forecasting book popularity), time-series models like ARIMA or deep learning models such as LSTM could be applied due to their strength in capturing temporal patterns.</a:t>
            </a:r>
            <a:endParaRPr lang="en-US" altLang="en-GB" sz="1500"/>
          </a:p>
          <a:p>
            <a:pPr marL="0" indent="0">
              <a:spcBef>
                <a:spcPct val="20000"/>
              </a:spcBef>
              <a:spcAft>
                <a:spcPts val="600"/>
              </a:spcAft>
              <a:buFont typeface="Arial" panose="020B0604020202020204"/>
              <a:buNone/>
            </a:pPr>
            <a:endParaRPr lang="en-US" altLang="en-GB" sz="1500"/>
          </a:p>
          <a:p>
            <a:pPr marL="305435" indent="-305435">
              <a:spcBef>
                <a:spcPct val="20000"/>
              </a:spcBef>
              <a:spcAft>
                <a:spcPts val="600"/>
              </a:spcAft>
              <a:buFont typeface="Arial" panose="020B0604020202020204"/>
              <a:buChar char="•"/>
            </a:pPr>
            <a:r>
              <a:rPr lang="en-US" altLang="en-GB" sz="1500"/>
              <a:t>Data Input:</a:t>
            </a:r>
            <a:endParaRPr lang="en-US" altLang="en-GB" sz="1500"/>
          </a:p>
          <a:p>
            <a:pPr marL="0" indent="0">
              <a:spcBef>
                <a:spcPct val="20000"/>
              </a:spcBef>
              <a:spcAft>
                <a:spcPts val="600"/>
              </a:spcAft>
              <a:buFont typeface="Arial" panose="020B0604020202020204"/>
              <a:buNone/>
            </a:pPr>
            <a:r>
              <a:rPr lang="en-US" altLang="en-GB" sz="1500"/>
              <a:t>The analysis uses features including book titles, authors, genres, user ratings, number of reviews, and year of publication. These features help identify patterns and trends over time.</a:t>
            </a:r>
            <a:endParaRPr lang="en-US" altLang="en-GB" sz="1500"/>
          </a:p>
          <a:p>
            <a:pPr marL="305435" indent="-305435">
              <a:spcBef>
                <a:spcPct val="20000"/>
              </a:spcBef>
              <a:spcAft>
                <a:spcPts val="600"/>
              </a:spcAft>
              <a:buFont typeface="Arial" panose="020B0604020202020204"/>
              <a:buChar char="•"/>
            </a:pPr>
            <a:endParaRPr lang="en-US" altLang="en-GB" sz="1500"/>
          </a:p>
          <a:p>
            <a:pPr marL="305435" indent="-305435">
              <a:spcBef>
                <a:spcPct val="20000"/>
              </a:spcBef>
              <a:spcAft>
                <a:spcPts val="600"/>
              </a:spcAft>
              <a:buFont typeface="Arial" panose="020B0604020202020204"/>
              <a:buChar char="•"/>
            </a:pPr>
            <a:r>
              <a:rPr lang="en-US" altLang="en-GB" sz="1500"/>
              <a:t>Training Process:</a:t>
            </a:r>
            <a:endParaRPr lang="en-US" altLang="en-GB" sz="1500"/>
          </a:p>
          <a:p>
            <a:pPr marL="0" indent="0">
              <a:spcBef>
                <a:spcPct val="20000"/>
              </a:spcBef>
              <a:spcAft>
                <a:spcPts val="600"/>
              </a:spcAft>
              <a:buFont typeface="Arial" panose="020B0604020202020204"/>
              <a:buNone/>
            </a:pPr>
            <a:r>
              <a:rPr lang="en-US" altLang="en-GB" sz="1500"/>
              <a:t>While this project focuses on analysis, if predictive modeling were applied, the algorithm would be trained on historical data with cross-validation and hyperparameter tuning to optimize performance.</a:t>
            </a:r>
            <a:endParaRPr lang="en-US" altLang="en-GB" sz="1500"/>
          </a:p>
          <a:p>
            <a:pPr marL="305435" indent="-305435">
              <a:spcBef>
                <a:spcPct val="20000"/>
              </a:spcBef>
              <a:spcAft>
                <a:spcPts val="600"/>
              </a:spcAft>
              <a:buFont typeface="Arial" panose="020B0604020202020204"/>
              <a:buChar char="•"/>
            </a:pPr>
            <a:endParaRPr lang="en-US" altLang="en-GB" sz="1500"/>
          </a:p>
          <a:p>
            <a:pPr marL="0" indent="0">
              <a:spcBef>
                <a:spcPct val="20000"/>
              </a:spcBef>
              <a:spcAft>
                <a:spcPts val="600"/>
              </a:spcAft>
              <a:buFont typeface="Arial" panose="020B0604020202020204"/>
              <a:buNone/>
            </a:pPr>
            <a:r>
              <a:rPr lang="en-US" altLang="en-GB" sz="1500"/>
              <a:t>Prediction Process:</a:t>
            </a:r>
            <a:endParaRPr lang="en-US" altLang="en-GB" sz="1500"/>
          </a:p>
          <a:p>
            <a:pPr marL="305435" indent="-305435">
              <a:spcBef>
                <a:spcPct val="20000"/>
              </a:spcBef>
              <a:spcAft>
                <a:spcPts val="600"/>
              </a:spcAft>
              <a:buFont typeface="Arial" panose="020B0604020202020204"/>
              <a:buChar char="•"/>
            </a:pPr>
            <a:r>
              <a:rPr lang="en-US" altLang="en-GB" sz="1500"/>
              <a:t>A trained model would use current and past data inputs to forecast future trends in book sales or popularity. Real-time factors such as emerging genres or seasonal reading trends could further enhance prediction accuracy.</a:t>
            </a:r>
            <a:endParaRPr lang="en-US" altLang="en-GB"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normAutofit/>
          </a:bodyPr>
          <a:lstStyle/>
          <a:p>
            <a:r>
              <a:rPr lang="en-US" sz="5400" b="1" cap="all">
                <a:latin typeface="Arial" panose="020B0604020202020204"/>
                <a:cs typeface="Arial" panose="020B0604020202020204"/>
              </a:rPr>
              <a:t>Result</a:t>
            </a:r>
            <a:endParaRPr lang="en-US" sz="5400"/>
          </a:p>
        </p:txBody>
      </p:sp>
      <p:sp>
        <p:nvSpPr>
          <p:cNvPr id="10" name="sketch line"/>
          <p:cNvSpPr>
            <a:spLocks noGrp="1" noRot="1" noChangeAspect="1" noMove="1" noResize="1" noEditPoints="1" noAdjustHandles="1" noChangeArrowheads="1" noChangeShapeType="1" noTextEdit="1"/>
          </p:cNvSpPr>
          <p:nvPr/>
        </p:nvSpPr>
        <p:spPr>
          <a:xfrm>
            <a:off x="668401" y="1087458"/>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ChangeAspect="1"/>
          </p:cNvPicPr>
          <p:nvPr>
            <p:ph sz="half" idx="1"/>
          </p:nvPr>
        </p:nvPicPr>
        <p:blipFill>
          <a:blip r:embed="rId1"/>
          <a:stretch>
            <a:fillRect/>
          </a:stretch>
        </p:blipFill>
        <p:spPr>
          <a:xfrm>
            <a:off x="668655" y="1325880"/>
            <a:ext cx="4606925" cy="2277110"/>
          </a:xfrm>
          <a:prstGeom prst="rect">
            <a:avLst/>
          </a:prstGeom>
        </p:spPr>
      </p:pic>
      <p:pic>
        <p:nvPicPr>
          <p:cNvPr id="5" name="Content Placeholder 4"/>
          <p:cNvPicPr>
            <a:picLocks noChangeAspect="1"/>
          </p:cNvPicPr>
          <p:nvPr>
            <p:ph sz="half" idx="2"/>
          </p:nvPr>
        </p:nvPicPr>
        <p:blipFill>
          <a:blip r:embed="rId2"/>
          <a:stretch>
            <a:fillRect/>
          </a:stretch>
        </p:blipFill>
        <p:spPr>
          <a:xfrm>
            <a:off x="6172200" y="1325880"/>
            <a:ext cx="5181600" cy="2191385"/>
          </a:xfrm>
          <a:prstGeom prst="rect">
            <a:avLst/>
          </a:prstGeom>
        </p:spPr>
      </p:pic>
      <p:pic>
        <p:nvPicPr>
          <p:cNvPr id="6" name="Picture 5"/>
          <p:cNvPicPr>
            <a:picLocks noChangeAspect="1"/>
          </p:cNvPicPr>
          <p:nvPr/>
        </p:nvPicPr>
        <p:blipFill>
          <a:blip r:embed="rId3"/>
          <a:stretch>
            <a:fillRect/>
          </a:stretch>
        </p:blipFill>
        <p:spPr>
          <a:xfrm>
            <a:off x="668655" y="3602990"/>
            <a:ext cx="5176520" cy="3065145"/>
          </a:xfrm>
          <a:prstGeom prst="rect">
            <a:avLst/>
          </a:prstGeom>
        </p:spPr>
      </p:pic>
      <p:pic>
        <p:nvPicPr>
          <p:cNvPr id="7" name="Picture 6"/>
          <p:cNvPicPr>
            <a:picLocks noChangeAspect="1"/>
          </p:cNvPicPr>
          <p:nvPr/>
        </p:nvPicPr>
        <p:blipFill>
          <a:blip r:embed="rId4"/>
          <a:stretch>
            <a:fillRect/>
          </a:stretch>
        </p:blipFill>
        <p:spPr>
          <a:xfrm>
            <a:off x="6172200" y="3602990"/>
            <a:ext cx="5365115" cy="30372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cap="all">
                <a:latin typeface="Arial" panose="020B0604020202020204"/>
                <a:cs typeface="Arial" panose="020B0604020202020204"/>
              </a:rPr>
              <a:t>Conclusion</a:t>
            </a:r>
            <a:endParaRPr lang="en-US" sz="5400"/>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altLang="en-GB" sz="2200"/>
              <a:t>This project provides valuable insights into the trends and patterns of Amazon’s bestselling books from 2009 to 2019. By analyzing data on genres, authors, and sales over time, we identified key factors influencing book popularity and market demand. The visualizations highlight shifts between fiction and non-fiction categories and reveal top-performing authors. This analysis can help publishers, authors, and marketers make informed decisions to better target readers and optimize book sales strategies.</a:t>
            </a:r>
            <a:endParaRPr lang="en-US" altLang="en-GB"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cap="all">
                <a:latin typeface="Arial" panose="020B0604020202020204"/>
                <a:cs typeface="Arial" panose="020B0604020202020204"/>
              </a:rPr>
              <a:t>Future scope</a:t>
            </a:r>
            <a:endParaRPr lang="en-US" sz="5400"/>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US" altLang="en-GB" sz="2200"/>
              <a:t>The project can be extended by applying machine learning models to predict future bestseller trends and sales patterns more accurately. Sentiment analysis of user reviews can provide deeper insights into reader preferences and influence on book popularity. Developing personalized recommendation systems can improve user experience by suggesting books tailored to individual tastes. Additionally, integrating real-time data such as social media trends, marketing campaigns, and author events could enhance the responsiveness and accuracy of analysis. Exploring more detailed genre classifications and combining data from multiple platforms would offer a more comprehensive understanding of the book market.</a:t>
            </a:r>
            <a:endParaRPr lang="en-US" altLang="en-GB" sz="2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5894</Words>
  <Application>WPS Presentation</Application>
  <PresentationFormat>Widescreen</PresentationFormat>
  <Paragraphs>94</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Aptos</vt:lpstr>
      <vt:lpstr>Segoe UI</vt:lpstr>
      <vt:lpstr>Arial</vt:lpstr>
      <vt:lpstr>Franklin Gothic Book</vt:lpstr>
      <vt:lpstr>Aptos Display</vt:lpstr>
      <vt:lpstr>Segoe UI Variable Display</vt:lpstr>
      <vt:lpstr>Microsoft YaHei</vt:lpstr>
      <vt:lpstr>Arial Unicode MS</vt:lpstr>
      <vt:lpstr>Calibri</vt:lpstr>
      <vt:lpstr>Aptos</vt:lpstr>
      <vt:lpstr>office theme</vt:lpstr>
      <vt:lpstr>CAPSTONE PROJECT  Amazon Bestselling Books Analysis with Python</vt:lpstr>
      <vt:lpstr>OUTLINE</vt:lpstr>
      <vt:lpstr>Problem Statement</vt:lpstr>
      <vt:lpstr>Proposed Solution</vt:lpstr>
      <vt:lpstr>System  Approach</vt:lpstr>
      <vt:lpstr>Algorithm &amp; Deployment</vt:lpstr>
      <vt:lpstr>Result</vt:lpstr>
      <vt:lpstr>Conclusion</vt:lpstr>
      <vt:lpstr>Future scope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Hollow Purple</cp:lastModifiedBy>
  <cp:revision>14</cp:revision>
  <dcterms:created xsi:type="dcterms:W3CDTF">2013-07-15T20:26:00Z</dcterms:created>
  <dcterms:modified xsi:type="dcterms:W3CDTF">2025-06-08T14:51:09Z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61949D1A76904DF081737B6E70938FC4_12</vt:lpwstr>
  </property>
  <property fmtid="{D5CDD505-2E9C-101B-9397-08002B2CF9AE}" pid="3" name="KSOProductBuildVer">
    <vt:lpwstr>2057-12.2.0.21183</vt:lpwstr>
  </property>
</Properties>
</file>