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8" r:id="rId2"/>
    <p:sldId id="289" r:id="rId3"/>
    <p:sldId id="307" r:id="rId4"/>
    <p:sldId id="284" r:id="rId5"/>
    <p:sldId id="296" r:id="rId6"/>
    <p:sldId id="294" r:id="rId7"/>
    <p:sldId id="292" r:id="rId8"/>
    <p:sldId id="295" r:id="rId9"/>
    <p:sldId id="273" r:id="rId10"/>
    <p:sldId id="261" r:id="rId11"/>
    <p:sldId id="274" r:id="rId12"/>
    <p:sldId id="275" r:id="rId13"/>
    <p:sldId id="266" r:id="rId14"/>
    <p:sldId id="265" r:id="rId15"/>
    <p:sldId id="303" r:id="rId16"/>
    <p:sldId id="304" r:id="rId17"/>
    <p:sldId id="305" r:id="rId18"/>
    <p:sldId id="306" r:id="rId19"/>
    <p:sldId id="291" r:id="rId20"/>
    <p:sldId id="300" r:id="rId21"/>
    <p:sldId id="301" r:id="rId22"/>
    <p:sldId id="290" r:id="rId2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9642" autoAdjust="0"/>
  </p:normalViewPr>
  <p:slideViewPr>
    <p:cSldViewPr>
      <p:cViewPr>
        <p:scale>
          <a:sx n="80" d="100"/>
          <a:sy n="80" d="100"/>
        </p:scale>
        <p:origin x="-1080" y="-240"/>
      </p:cViewPr>
      <p:guideLst>
        <p:guide orient="horz" pos="1800"/>
        <p:guide pos="2880"/>
      </p:guideLst>
    </p:cSldViewPr>
  </p:slideViewPr>
  <p:outlineViewPr>
    <p:cViewPr>
      <p:scale>
        <a:sx n="33" d="100"/>
        <a:sy n="33" d="100"/>
      </p:scale>
      <p:origin x="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A609C8-F866-4C3D-AA47-FC3596B0580B}" type="datetimeFigureOut">
              <a:rPr lang="en-US" smtClean="0"/>
              <a:pPr/>
              <a:t>2/1/2024</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A17A76-2E76-4F6D-BBA7-30C8331D2FFD}" type="slidenum">
              <a:rPr lang="en-US" smtClean="0"/>
              <a:pPr/>
              <a:t>‹#›</a:t>
            </a:fld>
            <a:endParaRPr lang="en-US"/>
          </a:p>
        </p:txBody>
      </p:sp>
    </p:spTree>
    <p:extLst>
      <p:ext uri="{BB962C8B-B14F-4D97-AF65-F5344CB8AC3E}">
        <p14:creationId xmlns:p14="http://schemas.microsoft.com/office/powerpoint/2010/main" val="3988736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A17A76-2E76-4F6D-BBA7-30C8331D2FF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775358"/>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7"/>
            <a:ext cx="2057401"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28867"/>
            <a:ext cx="6019801"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672418"/>
            <a:ext cx="7772400"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4"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1333501"/>
            <a:ext cx="4038601"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333501"/>
            <a:ext cx="4038601"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279261"/>
            <a:ext cx="4041774"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2396"/>
            <a:ext cx="4041774"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27541"/>
            <a:ext cx="3008313" cy="96837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3" y="227547"/>
            <a:ext cx="5111749"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8"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5"/>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2/1/2024</a:t>
            </a:fld>
            <a:endParaRPr lang="en-US"/>
          </a:p>
        </p:txBody>
      </p:sp>
      <p:sp>
        <p:nvSpPr>
          <p:cNvPr id="5" name="Footer Placeholder 4"/>
          <p:cNvSpPr>
            <a:spLocks noGrp="1"/>
          </p:cNvSpPr>
          <p:nvPr>
            <p:ph type="ftr" sz="quarter" idx="3"/>
          </p:nvPr>
        </p:nvSpPr>
        <p:spPr>
          <a:xfrm>
            <a:off x="3124202"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descr="hadoop-logo.jpg"/>
          <p:cNvPicPr>
            <a:picLocks noChangeAspect="1"/>
          </p:cNvPicPr>
          <p:nvPr userDrawn="1"/>
        </p:nvPicPr>
        <p:blipFill>
          <a:blip r:embed="rId13" cstate="print"/>
          <a:stretch>
            <a:fillRect/>
          </a:stretch>
        </p:blipFill>
        <p:spPr>
          <a:xfrm>
            <a:off x="6492035" y="63500"/>
            <a:ext cx="2575774" cy="50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500"/>
            <a:ext cx="8229600" cy="952500"/>
          </a:xfrm>
        </p:spPr>
        <p:txBody>
          <a:bodyPr/>
          <a:lstStyle/>
          <a:p>
            <a:r>
              <a:rPr lang="en-US" dirty="0" err="1" smtClean="0"/>
              <a:t>Hadoop</a:t>
            </a:r>
            <a:r>
              <a:rPr lang="en-US" dirty="0" smtClean="0"/>
              <a:t> - Recap</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52407" y="2095500"/>
            <a:ext cx="8863013" cy="3471333"/>
          </a:xfrm>
          <a:prstGeom prst="rect">
            <a:avLst/>
          </a:prstGeom>
          <a:noFill/>
          <a:ln w="9525">
            <a:noFill/>
            <a:miter lim="800000"/>
            <a:headEnd/>
            <a:tailEnd/>
          </a:ln>
        </p:spPr>
      </p:pic>
      <p:sp>
        <p:nvSpPr>
          <p:cNvPr id="8" name="Content Placeholder 3"/>
          <p:cNvSpPr>
            <a:spLocks noGrp="1"/>
          </p:cNvSpPr>
          <p:nvPr>
            <p:ph idx="1"/>
          </p:nvPr>
        </p:nvSpPr>
        <p:spPr>
          <a:xfrm>
            <a:off x="457200" y="1333501"/>
            <a:ext cx="8229600" cy="444500"/>
          </a:xfrm>
        </p:spPr>
        <p:txBody>
          <a:bodyPr>
            <a:normAutofit fontScale="85000" lnSpcReduction="20000"/>
          </a:bodyPr>
          <a:lstStyle/>
          <a:p>
            <a:r>
              <a:rPr lang="en-IN" dirty="0" err="1" smtClean="0"/>
              <a:t>Hadoop</a:t>
            </a:r>
            <a:r>
              <a:rPr lang="en-IN" dirty="0" smtClean="0"/>
              <a:t> 1.0 and </a:t>
            </a:r>
            <a:r>
              <a:rPr lang="en-IN" dirty="0" err="1" smtClean="0"/>
              <a:t>Hadoop</a:t>
            </a:r>
            <a:r>
              <a:rPr lang="en-IN" dirty="0" smtClean="0"/>
              <a:t> 2.0</a:t>
            </a:r>
          </a:p>
          <a:p>
            <a:pPr>
              <a:buNone/>
            </a:pPr>
            <a:endParaRPr lang="en-US" dirty="0"/>
          </a:p>
        </p:txBody>
      </p:sp>
    </p:spTree>
    <p:extLst>
      <p:ext uri="{BB962C8B-B14F-4D97-AF65-F5344CB8AC3E}">
        <p14:creationId xmlns:p14="http://schemas.microsoft.com/office/powerpoint/2010/main" val="3595153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500"/>
            <a:ext cx="8229600" cy="1968500"/>
          </a:xfrm>
        </p:spPr>
        <p:txBody>
          <a:bodyPr>
            <a:normAutofit fontScale="92500" lnSpcReduction="20000"/>
          </a:bodyPr>
          <a:lstStyle/>
          <a:p>
            <a:r>
              <a:rPr lang="en-US" sz="1800" dirty="0" err="1" smtClean="0"/>
              <a:t>MapReduce</a:t>
            </a:r>
            <a:r>
              <a:rPr lang="en-US" sz="1800" dirty="0" smtClean="0"/>
              <a:t> framework operates exclusively on &lt;key, value&gt; pairs.</a:t>
            </a:r>
          </a:p>
          <a:p>
            <a:r>
              <a:rPr lang="en-US" sz="1800" dirty="0" smtClean="0"/>
              <a:t>It views the input to the job as a set of &lt;key, value&gt; pairs.</a:t>
            </a:r>
          </a:p>
          <a:p>
            <a:r>
              <a:rPr lang="en-US" sz="1800" dirty="0" smtClean="0"/>
              <a:t>It produces the output as a set of &lt;key, value&gt; pairs.</a:t>
            </a:r>
          </a:p>
          <a:p>
            <a:r>
              <a:rPr lang="en-US" sz="1800" dirty="0" smtClean="0"/>
              <a:t>The input key &amp; value and output key &amp; value could be of different data types.</a:t>
            </a:r>
          </a:p>
          <a:p>
            <a:r>
              <a:rPr lang="en-US" sz="1800" dirty="0" smtClean="0"/>
              <a:t>So, each phase has key-value pairs as input and output, the types of which may be chosen by the programmer as per requirements.</a:t>
            </a:r>
          </a:p>
          <a:p>
            <a:r>
              <a:rPr lang="en-US" sz="1800" dirty="0" smtClean="0"/>
              <a:t>Input and Output types of a </a:t>
            </a:r>
            <a:r>
              <a:rPr lang="en-US" sz="1800" dirty="0" err="1" smtClean="0"/>
              <a:t>MapReduce</a:t>
            </a:r>
            <a:r>
              <a:rPr lang="en-US" sz="1800" dirty="0" smtClean="0"/>
              <a:t> job:</a:t>
            </a:r>
          </a:p>
        </p:txBody>
      </p:sp>
      <p:sp>
        <p:nvSpPr>
          <p:cNvPr id="5" name="TextBox 4"/>
          <p:cNvSpPr txBox="1"/>
          <p:nvPr/>
        </p:nvSpPr>
        <p:spPr>
          <a:xfrm>
            <a:off x="838201" y="3683006"/>
            <a:ext cx="6172201" cy="646331"/>
          </a:xfrm>
          <a:prstGeom prst="rect">
            <a:avLst/>
          </a:prstGeom>
          <a:solidFill>
            <a:schemeClr val="bg1">
              <a:lumMod val="85000"/>
            </a:schemeClr>
          </a:solidFill>
        </p:spPr>
        <p:txBody>
          <a:bodyPr wrap="square" rtlCol="0">
            <a:spAutoFit/>
          </a:bodyPr>
          <a:lstStyle/>
          <a:p>
            <a:pPr marL="0" lvl="2" indent="0">
              <a:buNone/>
            </a:pPr>
            <a:r>
              <a:rPr lang="en-US" dirty="0" smtClean="0">
                <a:latin typeface="Courier New" pitchFamily="49" charset="0"/>
                <a:cs typeface="Courier New" pitchFamily="49" charset="0"/>
              </a:rPr>
              <a:t>(input) &lt;k1, v1&gt; </a:t>
            </a:r>
            <a:r>
              <a:rPr lang="en-US" dirty="0" smtClean="0">
                <a:latin typeface="Courier New" pitchFamily="49" charset="0"/>
                <a:cs typeface="Courier New" pitchFamily="49" charset="0"/>
                <a:sym typeface="Wingdings" pitchFamily="2" charset="2"/>
              </a:rPr>
              <a:t> </a:t>
            </a:r>
            <a:r>
              <a:rPr lang="en-US" b="1" dirty="0" smtClean="0">
                <a:latin typeface="Courier New" pitchFamily="49" charset="0"/>
                <a:cs typeface="Courier New" pitchFamily="49" charset="0"/>
              </a:rPr>
              <a:t>map</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sym typeface="Wingdings" pitchFamily="2" charset="2"/>
              </a:rPr>
              <a:t></a:t>
            </a:r>
            <a:r>
              <a:rPr lang="en-US" dirty="0" smtClean="0">
                <a:latin typeface="Courier New" pitchFamily="49" charset="0"/>
                <a:cs typeface="Courier New" pitchFamily="49" charset="0"/>
              </a:rPr>
              <a:t> &lt;k2, v2&gt; </a:t>
            </a:r>
            <a:r>
              <a:rPr lang="en-US" dirty="0" smtClean="0">
                <a:latin typeface="Courier New" pitchFamily="49" charset="0"/>
                <a:cs typeface="Courier New" pitchFamily="49" charset="0"/>
                <a:sym typeface="Wingdings" pitchFamily="2" charset="2"/>
              </a:rPr>
              <a:t> </a:t>
            </a:r>
            <a:endParaRPr lang="en-US" dirty="0" smtClean="0">
              <a:latin typeface="Courier New" pitchFamily="49" charset="0"/>
              <a:cs typeface="Courier New" pitchFamily="49" charset="0"/>
            </a:endParaRPr>
          </a:p>
          <a:p>
            <a:pPr marL="0" lvl="2" indent="0">
              <a:buNone/>
            </a:pPr>
            <a:r>
              <a:rPr lang="en-US" dirty="0" smtClean="0">
                <a:latin typeface="Courier New" pitchFamily="49" charset="0"/>
                <a:cs typeface="Courier New" pitchFamily="49" charset="0"/>
                <a:sym typeface="Wingdings" pitchFamily="2" charset="2"/>
              </a:rPr>
              <a:t></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reduce</a:t>
            </a:r>
            <a:r>
              <a:rPr lang="en-US" dirty="0" smtClean="0">
                <a:latin typeface="Courier New" pitchFamily="49" charset="0"/>
                <a:cs typeface="Courier New" pitchFamily="49" charset="0"/>
              </a:rPr>
              <a:t> </a:t>
            </a:r>
            <a:r>
              <a:rPr lang="en-US" dirty="0" smtClean="0">
                <a:latin typeface="Courier New" pitchFamily="49" charset="0"/>
                <a:cs typeface="Courier New" pitchFamily="49" charset="0"/>
                <a:sym typeface="Wingdings" pitchFamily="2" charset="2"/>
              </a:rPr>
              <a:t></a:t>
            </a:r>
            <a:r>
              <a:rPr lang="en-US" dirty="0" smtClean="0">
                <a:latin typeface="Courier New" pitchFamily="49" charset="0"/>
                <a:cs typeface="Courier New" pitchFamily="49" charset="0"/>
              </a:rPr>
              <a:t> &lt;k3, v3&gt; (output)</a:t>
            </a:r>
          </a:p>
        </p:txBody>
      </p:sp>
      <p:sp>
        <p:nvSpPr>
          <p:cNvPr id="7" name="Title 1"/>
          <p:cNvSpPr>
            <a:spLocks noGrp="1"/>
          </p:cNvSpPr>
          <p:nvPr>
            <p:ph type="title"/>
          </p:nvPr>
        </p:nvSpPr>
        <p:spPr>
          <a:xfrm>
            <a:off x="838200" y="228866"/>
            <a:ext cx="7848601" cy="952500"/>
          </a:xfrm>
        </p:spPr>
        <p:txBody>
          <a:bodyPr>
            <a:normAutofit/>
          </a:bodyPr>
          <a:lstStyle/>
          <a:p>
            <a:pPr algn="l"/>
            <a:r>
              <a:rPr lang="en-US" sz="4000" dirty="0" err="1" smtClean="0"/>
              <a:t>MapReduce</a:t>
            </a:r>
            <a:r>
              <a:rPr lang="en-US" sz="4000" dirty="0" smtClean="0"/>
              <a:t> Architecture</a:t>
            </a:r>
            <a:endParaRPr lang="en-US" sz="4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7000"/>
            <a:ext cx="8229600" cy="3937000"/>
          </a:xfrm>
        </p:spPr>
        <p:txBody>
          <a:bodyPr>
            <a:noAutofit/>
          </a:bodyPr>
          <a:lstStyle/>
          <a:p>
            <a:r>
              <a:rPr lang="en-US" sz="1400" dirty="0" err="1" smtClean="0"/>
              <a:t>Hadoop</a:t>
            </a:r>
            <a:r>
              <a:rPr lang="en-US" sz="1400" dirty="0" smtClean="0"/>
              <a:t> can process many different types of data formats, from flat text files to databases. </a:t>
            </a:r>
          </a:p>
          <a:p>
            <a:r>
              <a:rPr lang="en-US" sz="1400" dirty="0" err="1" smtClean="0"/>
              <a:t>TextInputFormat</a:t>
            </a:r>
            <a:r>
              <a:rPr lang="en-US" sz="1400" dirty="0" smtClean="0"/>
              <a:t> is the default </a:t>
            </a:r>
            <a:r>
              <a:rPr lang="en-US" sz="1400" dirty="0" err="1" smtClean="0"/>
              <a:t>InputFormat</a:t>
            </a:r>
            <a:r>
              <a:rPr lang="en-US" sz="1400" dirty="0" smtClean="0"/>
              <a:t> and each record is a line of the input file.</a:t>
            </a:r>
          </a:p>
          <a:p>
            <a:r>
              <a:rPr lang="en-US" sz="1400" dirty="0" smtClean="0"/>
              <a:t>The key is the byte offset within the file from the beginning of the line and is of type </a:t>
            </a:r>
            <a:r>
              <a:rPr lang="en-US" sz="1400" dirty="0" err="1" smtClean="0"/>
              <a:t>LongWritable</a:t>
            </a:r>
            <a:r>
              <a:rPr lang="en-US" sz="1400" dirty="0" smtClean="0"/>
              <a:t>. The value is the contents of the line.</a:t>
            </a:r>
          </a:p>
          <a:p>
            <a:r>
              <a:rPr lang="en-US" sz="1400" dirty="0" smtClean="0"/>
              <a:t>Other </a:t>
            </a:r>
            <a:r>
              <a:rPr lang="en-US" sz="1400" dirty="0" err="1" smtClean="0"/>
              <a:t>InputFormats</a:t>
            </a:r>
            <a:r>
              <a:rPr lang="en-US" sz="1400" dirty="0" smtClean="0"/>
              <a:t> include:</a:t>
            </a:r>
          </a:p>
          <a:p>
            <a:pPr lvl="1"/>
            <a:r>
              <a:rPr lang="en-US" sz="1200" b="1" dirty="0" err="1" smtClean="0"/>
              <a:t>KeyValueTextInputFormat</a:t>
            </a:r>
            <a:r>
              <a:rPr lang="en-US" sz="1200" dirty="0" smtClean="0"/>
              <a:t> in which the first field is the key and rest of the line is the value</a:t>
            </a:r>
          </a:p>
          <a:p>
            <a:pPr lvl="1"/>
            <a:r>
              <a:rPr lang="en-US" sz="1200" b="1" dirty="0" err="1" smtClean="0"/>
              <a:t>SequenceFileInputFormat</a:t>
            </a:r>
            <a:r>
              <a:rPr lang="en-US" sz="1200" b="1" dirty="0" smtClean="0"/>
              <a:t> </a:t>
            </a:r>
            <a:r>
              <a:rPr lang="en-US" sz="1200" dirty="0" smtClean="0"/>
              <a:t>stores sequences of binary key-value pairs</a:t>
            </a:r>
          </a:p>
          <a:p>
            <a:pPr lvl="1"/>
            <a:r>
              <a:rPr lang="en-US" sz="1200" b="1" dirty="0" err="1" smtClean="0"/>
              <a:t>FixedLengthInputFormat</a:t>
            </a:r>
            <a:r>
              <a:rPr lang="en-US" sz="1200" b="1" dirty="0" smtClean="0"/>
              <a:t> </a:t>
            </a:r>
            <a:r>
              <a:rPr lang="en-US" sz="1200" dirty="0" smtClean="0"/>
              <a:t>is used for reading fixed-width binary records from a file</a:t>
            </a:r>
          </a:p>
          <a:p>
            <a:pPr lvl="1"/>
            <a:r>
              <a:rPr lang="en-US" sz="1200" b="1" dirty="0" err="1" smtClean="0"/>
              <a:t>DBInputFormat</a:t>
            </a:r>
            <a:r>
              <a:rPr lang="en-US" sz="1200" dirty="0" smtClean="0"/>
              <a:t> is an input format for reading data from a relational database</a:t>
            </a:r>
          </a:p>
          <a:p>
            <a:r>
              <a:rPr lang="en-US" sz="1400" dirty="0" err="1" smtClean="0"/>
              <a:t>RecordReader</a:t>
            </a:r>
            <a:r>
              <a:rPr lang="en-US" sz="1400" dirty="0" smtClean="0"/>
              <a:t>, a pre-defined class generates the record key-value pairs and passes to the map function.</a:t>
            </a:r>
          </a:p>
          <a:p>
            <a:r>
              <a:rPr lang="en-US" sz="1400" dirty="0" smtClean="0"/>
              <a:t>In our example, we will use a test data-set with 10 lines (records) each having 4 tab separated fields</a:t>
            </a:r>
          </a:p>
          <a:p>
            <a:r>
              <a:rPr lang="en-US" sz="1400" dirty="0" smtClean="0"/>
              <a:t>These are trouble tickets or complaints raised for a software system by different companies that use the system</a:t>
            </a:r>
          </a:p>
          <a:p>
            <a:r>
              <a:rPr lang="en-US" sz="1400" dirty="0" smtClean="0"/>
              <a:t>Our objective is to develop a </a:t>
            </a:r>
            <a:r>
              <a:rPr lang="en-US" sz="1400" dirty="0" err="1" smtClean="0"/>
              <a:t>MapReduce</a:t>
            </a:r>
            <a:r>
              <a:rPr lang="en-US" sz="1400" dirty="0" smtClean="0"/>
              <a:t> program that outputs the list of companies and the number of complaints raised by each company</a:t>
            </a:r>
          </a:p>
          <a:p>
            <a:endParaRPr lang="en-US" sz="1400" dirty="0" smtClean="0"/>
          </a:p>
          <a:p>
            <a:endParaRPr lang="en-US" sz="1400" dirty="0" smtClean="0"/>
          </a:p>
          <a:p>
            <a:endParaRPr lang="en-US" sz="1400" dirty="0" smtClean="0"/>
          </a:p>
          <a:p>
            <a:endParaRPr lang="en-US" sz="1400" dirty="0" smtClean="0"/>
          </a:p>
        </p:txBody>
      </p:sp>
      <p:sp>
        <p:nvSpPr>
          <p:cNvPr id="5" name="Title 1"/>
          <p:cNvSpPr>
            <a:spLocks noGrp="1"/>
          </p:cNvSpPr>
          <p:nvPr>
            <p:ph type="title"/>
          </p:nvPr>
        </p:nvSpPr>
        <p:spPr>
          <a:xfrm>
            <a:off x="838200" y="228866"/>
            <a:ext cx="7848601" cy="952500"/>
          </a:xfrm>
        </p:spPr>
        <p:txBody>
          <a:bodyPr>
            <a:normAutofit/>
          </a:bodyPr>
          <a:lstStyle/>
          <a:p>
            <a:pPr algn="l"/>
            <a:r>
              <a:rPr lang="en-US" sz="4000" dirty="0" err="1" smtClean="0"/>
              <a:t>MapReduce</a:t>
            </a:r>
            <a:r>
              <a:rPr lang="en-US" sz="4000" dirty="0" smtClean="0"/>
              <a:t> Architecture</a:t>
            </a:r>
            <a:endParaRPr lang="en-US" sz="4000" dirty="0"/>
          </a:p>
        </p:txBody>
      </p:sp>
    </p:spTree>
    <p:extLst>
      <p:ext uri="{BB962C8B-B14F-4D97-AF65-F5344CB8AC3E}">
        <p14:creationId xmlns:p14="http://schemas.microsoft.com/office/powerpoint/2010/main" val="3595153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1" y="1544489"/>
            <a:ext cx="4038601"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000" dirty="0" smtClean="0">
              <a:latin typeface="Arial Narrow" pitchFamily="34" charset="0"/>
              <a:cs typeface="Courier New" pitchFamily="49" charset="0"/>
            </a:endParaRPr>
          </a:p>
          <a:p>
            <a:r>
              <a:rPr lang="en-US" sz="1000" dirty="0" smtClean="0">
                <a:latin typeface="Arial Narrow" pitchFamily="34" charset="0"/>
                <a:cs typeface="Courier New" pitchFamily="49" charset="0"/>
              </a:rPr>
              <a:t>1861452	Mortgage	"</a:t>
            </a:r>
            <a:r>
              <a:rPr lang="en-US" sz="1000" dirty="0" err="1" smtClean="0">
                <a:latin typeface="Arial Narrow" pitchFamily="34" charset="0"/>
                <a:cs typeface="Courier New" pitchFamily="49" charset="0"/>
              </a:rPr>
              <a:t>Bayview</a:t>
            </a:r>
            <a:r>
              <a:rPr lang="en-US" sz="1000" dirty="0" smtClean="0">
                <a:latin typeface="Arial Narrow" pitchFamily="34" charset="0"/>
                <a:cs typeface="Courier New" pitchFamily="49" charset="0"/>
              </a:rPr>
              <a:t> Loan Servicing, LLC"	MN</a:t>
            </a:r>
          </a:p>
          <a:p>
            <a:r>
              <a:rPr lang="en-US" sz="1000" dirty="0" smtClean="0">
                <a:latin typeface="Arial Narrow" pitchFamily="34" charset="0"/>
                <a:cs typeface="Courier New" pitchFamily="49" charset="0"/>
              </a:rPr>
              <a:t>1859891	Debt collection	"Convergent Resources, Inc."	IL</a:t>
            </a:r>
          </a:p>
          <a:p>
            <a:r>
              <a:rPr lang="en-US" sz="1000" dirty="0" smtClean="0">
                <a:latin typeface="Arial Narrow" pitchFamily="34" charset="0"/>
                <a:cs typeface="Courier New" pitchFamily="49" charset="0"/>
              </a:rPr>
              <a:t>1861161	Consumer Loan	Ally Financial Inc.	TX</a:t>
            </a:r>
          </a:p>
          <a:p>
            <a:r>
              <a:rPr lang="en-US" sz="1000" dirty="0" smtClean="0">
                <a:latin typeface="Arial Narrow" pitchFamily="34" charset="0"/>
                <a:cs typeface="Courier New" pitchFamily="49" charset="0"/>
              </a:rPr>
              <a:t>1861175	Bank account or service	Ally Financial Inc.	TN</a:t>
            </a:r>
          </a:p>
          <a:p>
            <a:r>
              <a:rPr lang="en-US" sz="1000" dirty="0" smtClean="0">
                <a:latin typeface="Arial Narrow" pitchFamily="34" charset="0"/>
                <a:cs typeface="Courier New" pitchFamily="49" charset="0"/>
              </a:rPr>
              <a:t>1860329	Consumer Loan	Ally Financial Inc.	OH</a:t>
            </a:r>
          </a:p>
          <a:p>
            <a:r>
              <a:rPr lang="en-US" sz="1000" dirty="0" smtClean="0">
                <a:latin typeface="Arial Narrow" pitchFamily="34" charset="0"/>
                <a:cs typeface="Courier New" pitchFamily="49" charset="0"/>
              </a:rPr>
              <a:t>1860803	Debt collection	</a:t>
            </a:r>
            <a:r>
              <a:rPr lang="en-US" sz="1000" dirty="0" err="1" smtClean="0">
                <a:latin typeface="Arial Narrow" pitchFamily="34" charset="0"/>
                <a:cs typeface="Courier New" pitchFamily="49" charset="0"/>
              </a:rPr>
              <a:t>Transworld</a:t>
            </a:r>
            <a:r>
              <a:rPr lang="en-US" sz="1000" dirty="0" smtClean="0">
                <a:latin typeface="Arial Narrow" pitchFamily="34" charset="0"/>
                <a:cs typeface="Courier New" pitchFamily="49" charset="0"/>
              </a:rPr>
              <a:t> Systems Inc.	DC</a:t>
            </a:r>
          </a:p>
          <a:p>
            <a:r>
              <a:rPr lang="en-US" sz="1000" dirty="0" smtClean="0">
                <a:latin typeface="Arial Narrow" pitchFamily="34" charset="0"/>
                <a:cs typeface="Courier New" pitchFamily="49" charset="0"/>
              </a:rPr>
              <a:t>1859886	Consumer Loan	Ally Financial Inc.	NY</a:t>
            </a:r>
          </a:p>
          <a:p>
            <a:r>
              <a:rPr lang="en-US" sz="1000" dirty="0" smtClean="0">
                <a:latin typeface="Arial Narrow" pitchFamily="34" charset="0"/>
                <a:cs typeface="Courier New" pitchFamily="49" charset="0"/>
              </a:rPr>
              <a:t>1860496	Debt collection	"Convergent Resources, Inc."	OH</a:t>
            </a:r>
          </a:p>
          <a:p>
            <a:r>
              <a:rPr lang="en-US" sz="1000" dirty="0" smtClean="0">
                <a:latin typeface="Arial Narrow" pitchFamily="34" charset="0"/>
                <a:cs typeface="Courier New" pitchFamily="49" charset="0"/>
              </a:rPr>
              <a:t>1857949	Consumer Loan	Ally Financial Inc.	CT</a:t>
            </a:r>
          </a:p>
          <a:p>
            <a:r>
              <a:rPr lang="en-US" sz="1000" dirty="0" smtClean="0">
                <a:latin typeface="Arial Narrow" pitchFamily="34" charset="0"/>
                <a:cs typeface="Courier New" pitchFamily="49" charset="0"/>
              </a:rPr>
              <a:t>1858253	Credit reporting	First Advantage Corporation	NC</a:t>
            </a:r>
          </a:p>
          <a:p>
            <a:endParaRPr lang="en-US" sz="1000" dirty="0" smtClean="0">
              <a:latin typeface="Arial Narrow" pitchFamily="34" charset="0"/>
              <a:cs typeface="Courier New" pitchFamily="49" charset="0"/>
            </a:endParaRPr>
          </a:p>
        </p:txBody>
      </p:sp>
      <p:sp>
        <p:nvSpPr>
          <p:cNvPr id="6" name="TextBox 5"/>
          <p:cNvSpPr txBox="1"/>
          <p:nvPr/>
        </p:nvSpPr>
        <p:spPr>
          <a:xfrm>
            <a:off x="4953001" y="1445817"/>
            <a:ext cx="4038601"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latin typeface="Arial Narrow" pitchFamily="34" charset="0"/>
                <a:cs typeface="Courier New" pitchFamily="49" charset="0"/>
              </a:rPr>
              <a:t>1861452	Mortgage	"</a:t>
            </a:r>
            <a:r>
              <a:rPr lang="en-US" sz="1000" dirty="0" err="1" smtClean="0">
                <a:latin typeface="Arial Narrow" pitchFamily="34" charset="0"/>
                <a:cs typeface="Courier New" pitchFamily="49" charset="0"/>
              </a:rPr>
              <a:t>Bayview</a:t>
            </a:r>
            <a:r>
              <a:rPr lang="en-US" sz="1000" dirty="0" smtClean="0">
                <a:latin typeface="Arial Narrow" pitchFamily="34" charset="0"/>
                <a:cs typeface="Courier New" pitchFamily="49" charset="0"/>
              </a:rPr>
              <a:t> Loan Servicing, LLC"	MN</a:t>
            </a:r>
          </a:p>
          <a:p>
            <a:r>
              <a:rPr lang="en-US" sz="1000" dirty="0" smtClean="0">
                <a:latin typeface="Arial Narrow" pitchFamily="34" charset="0"/>
                <a:cs typeface="Courier New" pitchFamily="49" charset="0"/>
              </a:rPr>
              <a:t>1859891	Debt collection	"Convergent Resources, Inc."	IL</a:t>
            </a:r>
          </a:p>
          <a:p>
            <a:r>
              <a:rPr lang="en-US" sz="1000" dirty="0" smtClean="0">
                <a:latin typeface="Arial Narrow" pitchFamily="34" charset="0"/>
                <a:cs typeface="Courier New" pitchFamily="49" charset="0"/>
              </a:rPr>
              <a:t>1861161	Consumer Loan	Ally Financial Inc.	TX</a:t>
            </a:r>
          </a:p>
        </p:txBody>
      </p:sp>
      <p:sp>
        <p:nvSpPr>
          <p:cNvPr id="7" name="TextBox 6"/>
          <p:cNvSpPr txBox="1"/>
          <p:nvPr/>
        </p:nvSpPr>
        <p:spPr>
          <a:xfrm>
            <a:off x="4953001" y="1953817"/>
            <a:ext cx="4038601"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latin typeface="Arial Narrow" pitchFamily="34" charset="0"/>
                <a:cs typeface="Courier New" pitchFamily="49" charset="0"/>
              </a:rPr>
              <a:t>1861175	Bank account or service	Ally Financial Inc.	TN</a:t>
            </a:r>
          </a:p>
          <a:p>
            <a:r>
              <a:rPr lang="en-US" sz="1000" dirty="0" smtClean="0">
                <a:latin typeface="Arial Narrow" pitchFamily="34" charset="0"/>
                <a:cs typeface="Courier New" pitchFamily="49" charset="0"/>
              </a:rPr>
              <a:t>1860329	Consumer Loan	Ally Financial Inc.	OH</a:t>
            </a:r>
          </a:p>
          <a:p>
            <a:r>
              <a:rPr lang="en-US" sz="1000" dirty="0" smtClean="0">
                <a:latin typeface="Arial Narrow" pitchFamily="34" charset="0"/>
                <a:cs typeface="Courier New" pitchFamily="49" charset="0"/>
              </a:rPr>
              <a:t>1860803	Debt collection	</a:t>
            </a:r>
            <a:r>
              <a:rPr lang="en-US" sz="1000" dirty="0" err="1" smtClean="0">
                <a:latin typeface="Arial Narrow" pitchFamily="34" charset="0"/>
                <a:cs typeface="Courier New" pitchFamily="49" charset="0"/>
              </a:rPr>
              <a:t>Transworld</a:t>
            </a:r>
            <a:r>
              <a:rPr lang="en-US" sz="1000" dirty="0" smtClean="0">
                <a:latin typeface="Arial Narrow" pitchFamily="34" charset="0"/>
                <a:cs typeface="Courier New" pitchFamily="49" charset="0"/>
              </a:rPr>
              <a:t> Systems Inc.	DC</a:t>
            </a:r>
          </a:p>
        </p:txBody>
      </p:sp>
      <p:sp>
        <p:nvSpPr>
          <p:cNvPr id="8" name="TextBox 7"/>
          <p:cNvSpPr txBox="1"/>
          <p:nvPr/>
        </p:nvSpPr>
        <p:spPr>
          <a:xfrm>
            <a:off x="4953001" y="2461817"/>
            <a:ext cx="4038601"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latin typeface="Arial Narrow" pitchFamily="34" charset="0"/>
                <a:cs typeface="Courier New" pitchFamily="49" charset="0"/>
              </a:rPr>
              <a:t>1859886	Consumer Loan	Ally Financial Inc.	NY</a:t>
            </a:r>
          </a:p>
          <a:p>
            <a:r>
              <a:rPr lang="en-US" sz="1000" dirty="0" smtClean="0">
                <a:latin typeface="Arial Narrow" pitchFamily="34" charset="0"/>
                <a:cs typeface="Courier New" pitchFamily="49" charset="0"/>
              </a:rPr>
              <a:t>1860496	Debt collection	"Convergent Resources, Inc."	OH</a:t>
            </a:r>
          </a:p>
          <a:p>
            <a:r>
              <a:rPr lang="en-US" sz="1000" dirty="0" smtClean="0">
                <a:latin typeface="Arial Narrow" pitchFamily="34" charset="0"/>
                <a:cs typeface="Courier New" pitchFamily="49" charset="0"/>
              </a:rPr>
              <a:t>1857949	Consumer Loan	Ally Financial Inc.	CT</a:t>
            </a:r>
          </a:p>
        </p:txBody>
      </p:sp>
      <p:sp>
        <p:nvSpPr>
          <p:cNvPr id="9" name="TextBox 8"/>
          <p:cNvSpPr txBox="1"/>
          <p:nvPr/>
        </p:nvSpPr>
        <p:spPr>
          <a:xfrm>
            <a:off x="4953001" y="2969818"/>
            <a:ext cx="4038601"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latin typeface="Arial Narrow" pitchFamily="34" charset="0"/>
                <a:cs typeface="Courier New" pitchFamily="49" charset="0"/>
              </a:rPr>
              <a:t>1858253	Credit reporting	First Advantage Corporation	NC</a:t>
            </a:r>
          </a:p>
        </p:txBody>
      </p:sp>
      <p:cxnSp>
        <p:nvCxnSpPr>
          <p:cNvPr id="11" name="Straight Arrow Connector 10"/>
          <p:cNvCxnSpPr>
            <a:stCxn id="5" idx="3"/>
            <a:endCxn id="6" idx="1"/>
          </p:cNvCxnSpPr>
          <p:nvPr/>
        </p:nvCxnSpPr>
        <p:spPr>
          <a:xfrm flipV="1">
            <a:off x="4267202" y="1722816"/>
            <a:ext cx="685799" cy="791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7" idx="1"/>
          </p:cNvCxnSpPr>
          <p:nvPr/>
        </p:nvCxnSpPr>
        <p:spPr>
          <a:xfrm flipV="1">
            <a:off x="4267202" y="2230816"/>
            <a:ext cx="685799" cy="283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3"/>
            <a:endCxn id="8" idx="1"/>
          </p:cNvCxnSpPr>
          <p:nvPr/>
        </p:nvCxnSpPr>
        <p:spPr>
          <a:xfrm>
            <a:off x="4267202" y="2513985"/>
            <a:ext cx="685799" cy="2248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9" idx="1"/>
          </p:cNvCxnSpPr>
          <p:nvPr/>
        </p:nvCxnSpPr>
        <p:spPr>
          <a:xfrm>
            <a:off x="4267202" y="2513985"/>
            <a:ext cx="685799" cy="578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981202" y="952500"/>
            <a:ext cx="685801"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Input</a:t>
            </a:r>
            <a:endParaRPr lang="en-US" dirty="0"/>
          </a:p>
        </p:txBody>
      </p:sp>
      <p:sp>
        <p:nvSpPr>
          <p:cNvPr id="23" name="TextBox 22"/>
          <p:cNvSpPr txBox="1"/>
          <p:nvPr/>
        </p:nvSpPr>
        <p:spPr>
          <a:xfrm>
            <a:off x="6705602" y="1016000"/>
            <a:ext cx="685801"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Splits</a:t>
            </a:r>
            <a:endParaRPr lang="en-US" dirty="0"/>
          </a:p>
        </p:txBody>
      </p:sp>
      <p:sp>
        <p:nvSpPr>
          <p:cNvPr id="34" name="TextBox 33"/>
          <p:cNvSpPr txBox="1"/>
          <p:nvPr/>
        </p:nvSpPr>
        <p:spPr>
          <a:xfrm>
            <a:off x="228601" y="1270004"/>
            <a:ext cx="4038601" cy="246221"/>
          </a:xfrm>
          <a:prstGeom prst="rect">
            <a:avLst/>
          </a:prstGeom>
          <a:solidFill>
            <a:schemeClr val="accent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b="1" dirty="0" smtClean="0">
                <a:latin typeface="Arial Narrow" pitchFamily="34" charset="0"/>
                <a:cs typeface="Courier New" pitchFamily="49" charset="0"/>
              </a:rPr>
              <a:t>Complaint #	</a:t>
            </a:r>
            <a:r>
              <a:rPr lang="en-US" sz="1000" b="1" dirty="0" smtClean="0">
                <a:latin typeface="Arial Narrow" pitchFamily="34" charset="0"/>
              </a:rPr>
              <a:t>Module/Product	Company	                              State</a:t>
            </a:r>
          </a:p>
        </p:txBody>
      </p:sp>
      <p:sp>
        <p:nvSpPr>
          <p:cNvPr id="36" name="TextBox 35"/>
          <p:cNvSpPr txBox="1"/>
          <p:nvPr/>
        </p:nvSpPr>
        <p:spPr>
          <a:xfrm>
            <a:off x="685801" y="3729335"/>
            <a:ext cx="21336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latin typeface="Arial Narrow" pitchFamily="34" charset="0"/>
                <a:cs typeface="Courier New" pitchFamily="49" charset="0"/>
              </a:rPr>
              <a:t>"</a:t>
            </a:r>
            <a:r>
              <a:rPr lang="en-US" sz="1000" dirty="0" err="1" smtClean="0">
                <a:latin typeface="Arial Narrow" pitchFamily="34" charset="0"/>
                <a:cs typeface="Courier New" pitchFamily="49" charset="0"/>
              </a:rPr>
              <a:t>Bayview</a:t>
            </a:r>
            <a:r>
              <a:rPr lang="en-US" sz="1000" dirty="0" smtClean="0">
                <a:latin typeface="Arial Narrow" pitchFamily="34" charset="0"/>
                <a:cs typeface="Courier New" pitchFamily="49" charset="0"/>
              </a:rPr>
              <a:t> Loan Servicing, LLC"	1</a:t>
            </a:r>
          </a:p>
          <a:p>
            <a:r>
              <a:rPr lang="en-US" sz="1000" dirty="0" smtClean="0">
                <a:latin typeface="Arial Narrow" pitchFamily="34" charset="0"/>
                <a:cs typeface="Courier New" pitchFamily="49" charset="0"/>
              </a:rPr>
              <a:t>"Convergent Resources, Inc."	1</a:t>
            </a:r>
          </a:p>
          <a:p>
            <a:r>
              <a:rPr lang="en-US" sz="1000" dirty="0" smtClean="0">
                <a:latin typeface="Arial Narrow" pitchFamily="34" charset="0"/>
                <a:cs typeface="Courier New" pitchFamily="49" charset="0"/>
              </a:rPr>
              <a:t>Ally Financial Inc.	1</a:t>
            </a:r>
          </a:p>
        </p:txBody>
      </p:sp>
      <p:sp>
        <p:nvSpPr>
          <p:cNvPr id="38" name="TextBox 37"/>
          <p:cNvSpPr txBox="1"/>
          <p:nvPr/>
        </p:nvSpPr>
        <p:spPr>
          <a:xfrm>
            <a:off x="685801" y="4237335"/>
            <a:ext cx="21336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latin typeface="Arial Narrow" pitchFamily="34" charset="0"/>
                <a:cs typeface="Courier New" pitchFamily="49" charset="0"/>
              </a:rPr>
              <a:t>Ally Financial Inc.	1</a:t>
            </a:r>
          </a:p>
          <a:p>
            <a:r>
              <a:rPr lang="en-US" sz="1000" dirty="0" smtClean="0">
                <a:latin typeface="Arial Narrow" pitchFamily="34" charset="0"/>
                <a:cs typeface="Courier New" pitchFamily="49" charset="0"/>
              </a:rPr>
              <a:t>Ally Financial Inc.	1</a:t>
            </a:r>
          </a:p>
          <a:p>
            <a:r>
              <a:rPr lang="en-US" sz="1000" dirty="0" err="1" smtClean="0">
                <a:latin typeface="Arial Narrow" pitchFamily="34" charset="0"/>
                <a:cs typeface="Courier New" pitchFamily="49" charset="0"/>
              </a:rPr>
              <a:t>Transworld</a:t>
            </a:r>
            <a:r>
              <a:rPr lang="en-US" sz="1000" dirty="0" smtClean="0">
                <a:latin typeface="Arial Narrow" pitchFamily="34" charset="0"/>
                <a:cs typeface="Courier New" pitchFamily="49" charset="0"/>
              </a:rPr>
              <a:t> Systems Inc.	1</a:t>
            </a:r>
          </a:p>
        </p:txBody>
      </p:sp>
      <p:sp>
        <p:nvSpPr>
          <p:cNvPr id="40" name="TextBox 39"/>
          <p:cNvSpPr txBox="1"/>
          <p:nvPr/>
        </p:nvSpPr>
        <p:spPr>
          <a:xfrm>
            <a:off x="685801" y="4745335"/>
            <a:ext cx="2133600" cy="5539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latin typeface="Arial Narrow" pitchFamily="34" charset="0"/>
                <a:cs typeface="Courier New" pitchFamily="49" charset="0"/>
              </a:rPr>
              <a:t>Ally Financial Inc.	1</a:t>
            </a:r>
          </a:p>
          <a:p>
            <a:r>
              <a:rPr lang="en-US" sz="1000" dirty="0" smtClean="0">
                <a:latin typeface="Arial Narrow" pitchFamily="34" charset="0"/>
                <a:cs typeface="Courier New" pitchFamily="49" charset="0"/>
              </a:rPr>
              <a:t>"Convergent Resources, Inc."	1</a:t>
            </a:r>
          </a:p>
          <a:p>
            <a:r>
              <a:rPr lang="en-US" sz="1000" dirty="0" smtClean="0">
                <a:latin typeface="Arial Narrow" pitchFamily="34" charset="0"/>
                <a:cs typeface="Courier New" pitchFamily="49" charset="0"/>
              </a:rPr>
              <a:t>Ally Financial Inc.	1</a:t>
            </a:r>
          </a:p>
        </p:txBody>
      </p:sp>
      <p:sp>
        <p:nvSpPr>
          <p:cNvPr id="42" name="TextBox 41"/>
          <p:cNvSpPr txBox="1"/>
          <p:nvPr/>
        </p:nvSpPr>
        <p:spPr>
          <a:xfrm>
            <a:off x="685801" y="5255822"/>
            <a:ext cx="213360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latin typeface="Arial Narrow" pitchFamily="34" charset="0"/>
                <a:cs typeface="Courier New" pitchFamily="49" charset="0"/>
              </a:rPr>
              <a:t>First Advantage Corporation	1</a:t>
            </a:r>
          </a:p>
        </p:txBody>
      </p:sp>
      <p:sp>
        <p:nvSpPr>
          <p:cNvPr id="43" name="TextBox 42"/>
          <p:cNvSpPr txBox="1"/>
          <p:nvPr/>
        </p:nvSpPr>
        <p:spPr>
          <a:xfrm>
            <a:off x="228601" y="3365500"/>
            <a:ext cx="60960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Map</a:t>
            </a:r>
            <a:endParaRPr lang="en-US" dirty="0"/>
          </a:p>
        </p:txBody>
      </p:sp>
      <p:cxnSp>
        <p:nvCxnSpPr>
          <p:cNvPr id="44" name="Straight Arrow Connector 43"/>
          <p:cNvCxnSpPr>
            <a:stCxn id="36" idx="3"/>
          </p:cNvCxnSpPr>
          <p:nvPr/>
        </p:nvCxnSpPr>
        <p:spPr>
          <a:xfrm>
            <a:off x="2819401" y="4006334"/>
            <a:ext cx="533400" cy="311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819400" y="3810000"/>
            <a:ext cx="533401" cy="25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819400" y="4064004"/>
            <a:ext cx="533401" cy="512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819400" y="4572004"/>
            <a:ext cx="533401" cy="512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0" idx="3"/>
            <a:endCxn id="60" idx="1"/>
          </p:cNvCxnSpPr>
          <p:nvPr/>
        </p:nvCxnSpPr>
        <p:spPr>
          <a:xfrm flipV="1">
            <a:off x="2819401" y="4717236"/>
            <a:ext cx="533400" cy="305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p:cNvCxnSpPr>
          <p:nvPr/>
        </p:nvCxnSpPr>
        <p:spPr>
          <a:xfrm flipV="1">
            <a:off x="2819401" y="4830969"/>
            <a:ext cx="533400" cy="547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667000" y="3365500"/>
            <a:ext cx="1752601"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Shuffle and Sort</a:t>
            </a:r>
            <a:endParaRPr lang="en-US" dirty="0"/>
          </a:p>
        </p:txBody>
      </p:sp>
      <p:sp>
        <p:nvSpPr>
          <p:cNvPr id="55" name="TextBox 54"/>
          <p:cNvSpPr txBox="1"/>
          <p:nvPr/>
        </p:nvSpPr>
        <p:spPr>
          <a:xfrm>
            <a:off x="5562601" y="3365500"/>
            <a:ext cx="91440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Reduce</a:t>
            </a:r>
            <a:endParaRPr lang="en-US" dirty="0"/>
          </a:p>
        </p:txBody>
      </p:sp>
      <p:cxnSp>
        <p:nvCxnSpPr>
          <p:cNvPr id="56" name="Straight Arrow Connector 55"/>
          <p:cNvCxnSpPr/>
          <p:nvPr/>
        </p:nvCxnSpPr>
        <p:spPr>
          <a:xfrm>
            <a:off x="5638801" y="4308277"/>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638801" y="4576961"/>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638801" y="4830961"/>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638801" y="5084964"/>
            <a:ext cx="762000" cy="14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352801" y="3824684"/>
            <a:ext cx="2286000" cy="17851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000" dirty="0" smtClean="0">
              <a:latin typeface="Arial Narrow" pitchFamily="34" charset="0"/>
              <a:cs typeface="Courier New" pitchFamily="49" charset="0"/>
            </a:endParaRPr>
          </a:p>
          <a:p>
            <a:r>
              <a:rPr lang="en-US" sz="1000" dirty="0" smtClean="0">
                <a:latin typeface="Arial Narrow" pitchFamily="34" charset="0"/>
                <a:cs typeface="Courier New" pitchFamily="49" charset="0"/>
              </a:rPr>
              <a:t>"</a:t>
            </a:r>
            <a:r>
              <a:rPr lang="en-US" sz="1000" dirty="0" err="1" smtClean="0">
                <a:latin typeface="Arial Narrow" pitchFamily="34" charset="0"/>
                <a:cs typeface="Courier New" pitchFamily="49" charset="0"/>
              </a:rPr>
              <a:t>Bayview</a:t>
            </a:r>
            <a:r>
              <a:rPr lang="en-US" sz="1000" dirty="0" smtClean="0">
                <a:latin typeface="Arial Narrow" pitchFamily="34" charset="0"/>
                <a:cs typeface="Courier New" pitchFamily="49" charset="0"/>
              </a:rPr>
              <a:t> Loan Servicing, LLC"	[1]</a:t>
            </a:r>
          </a:p>
          <a:p>
            <a:endParaRPr lang="en-US" sz="1000" dirty="0" smtClean="0">
              <a:latin typeface="Arial Narrow" pitchFamily="34" charset="0"/>
              <a:cs typeface="Courier New" pitchFamily="49" charset="0"/>
            </a:endParaRPr>
          </a:p>
          <a:p>
            <a:r>
              <a:rPr lang="en-US" sz="1000" dirty="0" smtClean="0">
                <a:latin typeface="Arial Narrow" pitchFamily="34" charset="0"/>
                <a:cs typeface="Courier New" pitchFamily="49" charset="0"/>
              </a:rPr>
              <a:t>"Convergent Resources, Inc."	[1, 1]</a:t>
            </a:r>
          </a:p>
          <a:p>
            <a:endParaRPr lang="en-US" sz="1000" dirty="0" smtClean="0">
              <a:latin typeface="Arial Narrow" pitchFamily="34" charset="0"/>
              <a:cs typeface="Courier New" pitchFamily="49" charset="0"/>
            </a:endParaRPr>
          </a:p>
          <a:p>
            <a:r>
              <a:rPr lang="en-US" sz="1000" dirty="0" smtClean="0">
                <a:latin typeface="Arial Narrow" pitchFamily="34" charset="0"/>
                <a:cs typeface="Courier New" pitchFamily="49" charset="0"/>
              </a:rPr>
              <a:t>Ally Financial Inc.	[1, 1, 1, 1, 1]</a:t>
            </a:r>
          </a:p>
          <a:p>
            <a:endParaRPr lang="en-US" sz="1000" dirty="0" smtClean="0">
              <a:latin typeface="Arial Narrow" pitchFamily="34" charset="0"/>
              <a:cs typeface="Courier New" pitchFamily="49" charset="0"/>
            </a:endParaRPr>
          </a:p>
          <a:p>
            <a:r>
              <a:rPr lang="en-US" sz="1000" dirty="0" smtClean="0">
                <a:latin typeface="Arial Narrow" pitchFamily="34" charset="0"/>
                <a:cs typeface="Courier New" pitchFamily="49" charset="0"/>
              </a:rPr>
              <a:t>First Advantage Corporation	[1]</a:t>
            </a:r>
          </a:p>
          <a:p>
            <a:endParaRPr lang="en-US" sz="1000" dirty="0" smtClean="0">
              <a:latin typeface="Arial Narrow" pitchFamily="34" charset="0"/>
              <a:cs typeface="Courier New" pitchFamily="49" charset="0"/>
            </a:endParaRPr>
          </a:p>
          <a:p>
            <a:r>
              <a:rPr lang="en-US" sz="1000" dirty="0" err="1" smtClean="0">
                <a:latin typeface="Arial Narrow" pitchFamily="34" charset="0"/>
                <a:cs typeface="Courier New" pitchFamily="49" charset="0"/>
              </a:rPr>
              <a:t>Transworld</a:t>
            </a:r>
            <a:r>
              <a:rPr lang="en-US" sz="1000" dirty="0" smtClean="0">
                <a:latin typeface="Arial Narrow" pitchFamily="34" charset="0"/>
                <a:cs typeface="Courier New" pitchFamily="49" charset="0"/>
              </a:rPr>
              <a:t> Systems Inc.	[1]</a:t>
            </a:r>
          </a:p>
          <a:p>
            <a:endParaRPr lang="en-US" sz="1000" dirty="0" smtClean="0">
              <a:latin typeface="Arial Narrow" pitchFamily="34" charset="0"/>
              <a:cs typeface="Courier New" pitchFamily="49" charset="0"/>
            </a:endParaRPr>
          </a:p>
        </p:txBody>
      </p:sp>
      <p:sp>
        <p:nvSpPr>
          <p:cNvPr id="61" name="TextBox 60"/>
          <p:cNvSpPr txBox="1"/>
          <p:nvPr/>
        </p:nvSpPr>
        <p:spPr>
          <a:xfrm>
            <a:off x="6400800" y="3824684"/>
            <a:ext cx="2133600" cy="17851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000" dirty="0" smtClean="0">
              <a:latin typeface="Arial Narrow" pitchFamily="34" charset="0"/>
              <a:cs typeface="Courier New" pitchFamily="49" charset="0"/>
            </a:endParaRPr>
          </a:p>
          <a:p>
            <a:r>
              <a:rPr lang="en-US" sz="1000" dirty="0" smtClean="0">
                <a:latin typeface="Arial Narrow" pitchFamily="34" charset="0"/>
                <a:cs typeface="Courier New" pitchFamily="49" charset="0"/>
              </a:rPr>
              <a:t>"</a:t>
            </a:r>
            <a:r>
              <a:rPr lang="en-US" sz="1000" dirty="0" err="1" smtClean="0">
                <a:latin typeface="Arial Narrow" pitchFamily="34" charset="0"/>
                <a:cs typeface="Courier New" pitchFamily="49" charset="0"/>
              </a:rPr>
              <a:t>Bayview</a:t>
            </a:r>
            <a:r>
              <a:rPr lang="en-US" sz="1000" dirty="0" smtClean="0">
                <a:latin typeface="Arial Narrow" pitchFamily="34" charset="0"/>
                <a:cs typeface="Courier New" pitchFamily="49" charset="0"/>
              </a:rPr>
              <a:t> Loan Servicing, LLC"	1</a:t>
            </a:r>
          </a:p>
          <a:p>
            <a:endParaRPr lang="en-US" sz="1000" dirty="0" smtClean="0">
              <a:latin typeface="Arial Narrow" pitchFamily="34" charset="0"/>
              <a:cs typeface="Courier New" pitchFamily="49" charset="0"/>
            </a:endParaRPr>
          </a:p>
          <a:p>
            <a:r>
              <a:rPr lang="en-US" sz="1000" dirty="0" smtClean="0">
                <a:latin typeface="Arial Narrow" pitchFamily="34" charset="0"/>
                <a:cs typeface="Courier New" pitchFamily="49" charset="0"/>
              </a:rPr>
              <a:t>"Convergent Resources, Inc."	2</a:t>
            </a:r>
          </a:p>
          <a:p>
            <a:endParaRPr lang="en-US" sz="1000" dirty="0" smtClean="0">
              <a:latin typeface="Arial Narrow" pitchFamily="34" charset="0"/>
              <a:cs typeface="Courier New" pitchFamily="49" charset="0"/>
            </a:endParaRPr>
          </a:p>
          <a:p>
            <a:r>
              <a:rPr lang="en-US" sz="1000" dirty="0" smtClean="0">
                <a:latin typeface="Arial Narrow" pitchFamily="34" charset="0"/>
                <a:cs typeface="Courier New" pitchFamily="49" charset="0"/>
              </a:rPr>
              <a:t>Ally Financial Inc.	5</a:t>
            </a:r>
          </a:p>
          <a:p>
            <a:endParaRPr lang="en-US" sz="1000" dirty="0" smtClean="0">
              <a:latin typeface="Arial Narrow" pitchFamily="34" charset="0"/>
              <a:cs typeface="Courier New" pitchFamily="49" charset="0"/>
            </a:endParaRPr>
          </a:p>
          <a:p>
            <a:r>
              <a:rPr lang="en-US" sz="1000" dirty="0" smtClean="0">
                <a:latin typeface="Arial Narrow" pitchFamily="34" charset="0"/>
                <a:cs typeface="Courier New" pitchFamily="49" charset="0"/>
              </a:rPr>
              <a:t>First Advantage Corporation	1</a:t>
            </a:r>
          </a:p>
          <a:p>
            <a:endParaRPr lang="en-US" sz="1000" dirty="0" smtClean="0">
              <a:latin typeface="Arial Narrow" pitchFamily="34" charset="0"/>
              <a:cs typeface="Courier New" pitchFamily="49" charset="0"/>
            </a:endParaRPr>
          </a:p>
          <a:p>
            <a:r>
              <a:rPr lang="en-US" sz="1000" dirty="0" err="1" smtClean="0">
                <a:latin typeface="Arial Narrow" pitchFamily="34" charset="0"/>
                <a:cs typeface="Courier New" pitchFamily="49" charset="0"/>
              </a:rPr>
              <a:t>Transworld</a:t>
            </a:r>
            <a:r>
              <a:rPr lang="en-US" sz="1000" dirty="0" smtClean="0">
                <a:latin typeface="Arial Narrow" pitchFamily="34" charset="0"/>
                <a:cs typeface="Courier New" pitchFamily="49" charset="0"/>
              </a:rPr>
              <a:t> Systems Inc.	1</a:t>
            </a:r>
          </a:p>
          <a:p>
            <a:endParaRPr lang="en-US" sz="1000" dirty="0" smtClean="0">
              <a:latin typeface="Arial Narrow" pitchFamily="34" charset="0"/>
              <a:cs typeface="Courier New" pitchFamily="49" charset="0"/>
            </a:endParaRPr>
          </a:p>
        </p:txBody>
      </p:sp>
      <p:cxnSp>
        <p:nvCxnSpPr>
          <p:cNvPr id="62" name="Straight Arrow Connector 61"/>
          <p:cNvCxnSpPr/>
          <p:nvPr/>
        </p:nvCxnSpPr>
        <p:spPr>
          <a:xfrm>
            <a:off x="5638801" y="4078684"/>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8" idx="3"/>
            <a:endCxn id="60" idx="1"/>
          </p:cNvCxnSpPr>
          <p:nvPr/>
        </p:nvCxnSpPr>
        <p:spPr>
          <a:xfrm>
            <a:off x="2819401" y="4514334"/>
            <a:ext cx="533400" cy="2029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60" idx="1"/>
          </p:cNvCxnSpPr>
          <p:nvPr/>
        </p:nvCxnSpPr>
        <p:spPr>
          <a:xfrm>
            <a:off x="2819399" y="4318000"/>
            <a:ext cx="533402" cy="399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60" idx="1"/>
          </p:cNvCxnSpPr>
          <p:nvPr/>
        </p:nvCxnSpPr>
        <p:spPr>
          <a:xfrm flipV="1">
            <a:off x="2819399" y="4717236"/>
            <a:ext cx="533402" cy="4262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2819400" y="4318000"/>
            <a:ext cx="533401"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p:nvPr>
        </p:nvSpPr>
        <p:spPr>
          <a:xfrm>
            <a:off x="838200" y="38100"/>
            <a:ext cx="7848601" cy="952500"/>
          </a:xfrm>
        </p:spPr>
        <p:txBody>
          <a:bodyPr>
            <a:normAutofit/>
          </a:bodyPr>
          <a:lstStyle/>
          <a:p>
            <a:pPr algn="l"/>
            <a:r>
              <a:rPr lang="en-US" sz="4000" dirty="0" err="1" smtClean="0"/>
              <a:t>MapReduce</a:t>
            </a:r>
            <a:r>
              <a:rPr lang="en-US" sz="4000" dirty="0" smtClean="0"/>
              <a:t> Architecture</a:t>
            </a:r>
            <a:endParaRPr lang="en-US"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1168400"/>
            <a:ext cx="8229600" cy="3746500"/>
          </a:xfrm>
        </p:spPr>
        <p:txBody>
          <a:bodyPr>
            <a:noAutofit/>
          </a:bodyPr>
          <a:lstStyle/>
          <a:p>
            <a:pPr marL="342900" lvl="2" indent="-342900">
              <a:buNone/>
            </a:pPr>
            <a:r>
              <a:rPr lang="en-US" sz="1800" b="1" dirty="0" err="1" smtClean="0"/>
              <a:t>Mapper</a:t>
            </a:r>
            <a:r>
              <a:rPr lang="en-US" sz="1800" b="1" dirty="0" smtClean="0"/>
              <a:t>:</a:t>
            </a:r>
          </a:p>
          <a:p>
            <a:pPr marL="342900" lvl="2" indent="-342900"/>
            <a:r>
              <a:rPr lang="en-US" sz="1400" dirty="0" smtClean="0"/>
              <a:t>The map function is represented by the </a:t>
            </a:r>
            <a:r>
              <a:rPr lang="en-US" sz="1400" dirty="0" err="1" smtClean="0"/>
              <a:t>Mapper</a:t>
            </a:r>
            <a:r>
              <a:rPr lang="en-US" sz="1400" dirty="0" smtClean="0"/>
              <a:t> class, which declares an abstract map() method.</a:t>
            </a:r>
          </a:p>
          <a:p>
            <a:r>
              <a:rPr lang="en-US" sz="1400" dirty="0" smtClean="0"/>
              <a:t>The </a:t>
            </a:r>
            <a:r>
              <a:rPr lang="en-US" sz="1400" dirty="0" err="1" smtClean="0"/>
              <a:t>Mapper</a:t>
            </a:r>
            <a:r>
              <a:rPr lang="en-US" sz="1400" dirty="0" smtClean="0"/>
              <a:t> class is a generic type, with four type parameters that specify the input key, input value, output key, and output value types of the map function.</a:t>
            </a:r>
          </a:p>
          <a:p>
            <a:r>
              <a:rPr lang="en-US" sz="1400" dirty="0" err="1" smtClean="0"/>
              <a:t>Hadoop</a:t>
            </a:r>
            <a:r>
              <a:rPr lang="en-US" sz="1400" dirty="0" smtClean="0"/>
              <a:t> provides its own set of basic data types that are optimized for network serialization rather than using built-in Java data types.</a:t>
            </a:r>
          </a:p>
          <a:p>
            <a:r>
              <a:rPr lang="en-US" sz="1400" dirty="0" smtClean="0"/>
              <a:t>In our example we use </a:t>
            </a:r>
            <a:r>
              <a:rPr lang="en-US" sz="1400" dirty="0" err="1" smtClean="0"/>
              <a:t>LongWritable</a:t>
            </a:r>
            <a:r>
              <a:rPr lang="en-US" sz="1400" dirty="0" smtClean="0"/>
              <a:t>, which corresponds to a Java Long, Text (like Java String), and </a:t>
            </a:r>
            <a:r>
              <a:rPr lang="en-US" sz="1400" dirty="0" err="1" smtClean="0"/>
              <a:t>IntWritable</a:t>
            </a:r>
            <a:r>
              <a:rPr lang="en-US" sz="1400" dirty="0" smtClean="0"/>
              <a:t> (like Java Integer)</a:t>
            </a:r>
          </a:p>
          <a:p>
            <a:r>
              <a:rPr lang="en-US" sz="1400" dirty="0" smtClean="0"/>
              <a:t>In our code the input key is a long integer offset, the input value is a line of text, the output key is company name (text string) and the output value is the count (integer).</a:t>
            </a:r>
          </a:p>
          <a:p>
            <a:r>
              <a:rPr lang="en-US" sz="1400" dirty="0" smtClean="0"/>
              <a:t>In </a:t>
            </a:r>
            <a:r>
              <a:rPr lang="en-US" sz="1400" dirty="0" err="1" smtClean="0"/>
              <a:t>Mapper</a:t>
            </a:r>
            <a:r>
              <a:rPr lang="en-US" sz="1400" dirty="0" smtClean="0"/>
              <a:t> we convert the input value into a Java String, then use its split() method to extract the column we are interested in.</a:t>
            </a:r>
          </a:p>
          <a:p>
            <a:r>
              <a:rPr lang="en-US" sz="1400" dirty="0" smtClean="0"/>
              <a:t>The map() method also provides an instance of </a:t>
            </a:r>
            <a:r>
              <a:rPr lang="en-US" sz="1400" dirty="0" err="1" smtClean="0"/>
              <a:t>OutputCollector</a:t>
            </a:r>
            <a:r>
              <a:rPr lang="en-US" sz="1400" dirty="0" smtClean="0"/>
              <a:t> to collect the output. In this case, we write the company name as a Text object (since we are just using it as a key) and we hard-code 1 an </a:t>
            </a:r>
            <a:r>
              <a:rPr lang="en-US" sz="1400" dirty="0" err="1" smtClean="0"/>
              <a:t>IntWritable</a:t>
            </a:r>
            <a:r>
              <a:rPr lang="en-US" sz="1400" dirty="0" smtClean="0"/>
              <a:t>.</a:t>
            </a:r>
          </a:p>
          <a:p>
            <a:endParaRPr lang="en-US" sz="1400" dirty="0"/>
          </a:p>
        </p:txBody>
      </p:sp>
      <p:sp>
        <p:nvSpPr>
          <p:cNvPr id="5" name="Title 1"/>
          <p:cNvSpPr>
            <a:spLocks noGrp="1"/>
          </p:cNvSpPr>
          <p:nvPr>
            <p:ph type="title"/>
          </p:nvPr>
        </p:nvSpPr>
        <p:spPr>
          <a:xfrm>
            <a:off x="838200" y="38100"/>
            <a:ext cx="7848601" cy="952500"/>
          </a:xfrm>
        </p:spPr>
        <p:txBody>
          <a:bodyPr>
            <a:normAutofit/>
          </a:bodyPr>
          <a:lstStyle/>
          <a:p>
            <a:pPr algn="l"/>
            <a:r>
              <a:rPr lang="en-US" sz="4000" dirty="0" err="1" smtClean="0"/>
              <a:t>MapReduce</a:t>
            </a:r>
            <a:r>
              <a:rPr lang="en-US" sz="4000" dirty="0" smtClean="0"/>
              <a:t> Internals</a:t>
            </a:r>
            <a:endParaRPr lang="en-US" sz="4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1206500"/>
            <a:ext cx="8229600" cy="4191000"/>
          </a:xfrm>
        </p:spPr>
        <p:txBody>
          <a:bodyPr>
            <a:noAutofit/>
          </a:bodyPr>
          <a:lstStyle/>
          <a:p>
            <a:pPr>
              <a:buNone/>
            </a:pPr>
            <a:r>
              <a:rPr lang="en-US" sz="1800" b="1" dirty="0" smtClean="0"/>
              <a:t>Reducer:</a:t>
            </a:r>
          </a:p>
          <a:p>
            <a:r>
              <a:rPr lang="en-US" sz="1400" i="1" dirty="0" smtClean="0"/>
              <a:t>Reduce</a:t>
            </a:r>
            <a:r>
              <a:rPr lang="en-US" sz="1400" dirty="0" smtClean="0"/>
              <a:t> function is similarly defined using </a:t>
            </a:r>
            <a:r>
              <a:rPr lang="en-US" sz="1400" i="1" dirty="0" smtClean="0"/>
              <a:t>Reducer </a:t>
            </a:r>
            <a:r>
              <a:rPr lang="en-US" sz="1400" dirty="0" smtClean="0"/>
              <a:t>with four type parameters to specify the input and output types</a:t>
            </a:r>
          </a:p>
          <a:p>
            <a:r>
              <a:rPr lang="en-US" sz="1400" dirty="0" smtClean="0"/>
              <a:t>Input types of </a:t>
            </a:r>
            <a:r>
              <a:rPr lang="en-US" sz="1400" i="1" dirty="0" smtClean="0"/>
              <a:t>reduce</a:t>
            </a:r>
            <a:r>
              <a:rPr lang="en-US" sz="1400" dirty="0" smtClean="0"/>
              <a:t> function should match the output types of </a:t>
            </a:r>
            <a:r>
              <a:rPr lang="en-US" sz="1400" i="1" dirty="0" smtClean="0"/>
              <a:t>map </a:t>
            </a:r>
            <a:r>
              <a:rPr lang="en-US" sz="1400" dirty="0" smtClean="0"/>
              <a:t>function: Text and </a:t>
            </a:r>
            <a:r>
              <a:rPr lang="en-US" sz="1400" dirty="0" err="1" smtClean="0"/>
              <a:t>IntWritable</a:t>
            </a:r>
            <a:endParaRPr lang="en-US" sz="1400" dirty="0" smtClean="0"/>
          </a:p>
          <a:p>
            <a:r>
              <a:rPr lang="en-US" sz="1400" dirty="0" smtClean="0"/>
              <a:t>Output types of </a:t>
            </a:r>
            <a:r>
              <a:rPr lang="en-US" sz="1400" i="1" dirty="0" smtClean="0"/>
              <a:t>reduce</a:t>
            </a:r>
            <a:r>
              <a:rPr lang="en-US" sz="1400" dirty="0" smtClean="0"/>
              <a:t> function are also Text and </a:t>
            </a:r>
            <a:r>
              <a:rPr lang="en-US" sz="1400" dirty="0" err="1" smtClean="0"/>
              <a:t>IntWritable</a:t>
            </a:r>
            <a:r>
              <a:rPr lang="en-US" sz="1400" dirty="0" smtClean="0"/>
              <a:t>, for company name and the total complaints raised by them which we find by iterating through the </a:t>
            </a:r>
            <a:r>
              <a:rPr lang="en-US" sz="1400" i="1" dirty="0" smtClean="0"/>
              <a:t>values </a:t>
            </a:r>
            <a:r>
              <a:rPr lang="en-US" sz="1400" dirty="0" smtClean="0"/>
              <a:t>(hard-coded 1s)</a:t>
            </a:r>
            <a:r>
              <a:rPr lang="en-US" sz="1400" i="1" dirty="0" smtClean="0"/>
              <a:t> </a:t>
            </a:r>
            <a:r>
              <a:rPr lang="en-US" sz="1400" dirty="0" smtClean="0"/>
              <a:t>and summing them up</a:t>
            </a:r>
          </a:p>
          <a:p>
            <a:pPr>
              <a:buNone/>
            </a:pPr>
            <a:endParaRPr lang="en-US" sz="1400" dirty="0" smtClean="0"/>
          </a:p>
        </p:txBody>
      </p:sp>
      <p:sp>
        <p:nvSpPr>
          <p:cNvPr id="5" name="Title 1"/>
          <p:cNvSpPr>
            <a:spLocks noGrp="1"/>
          </p:cNvSpPr>
          <p:nvPr>
            <p:ph type="title"/>
          </p:nvPr>
        </p:nvSpPr>
        <p:spPr>
          <a:xfrm>
            <a:off x="838200" y="38100"/>
            <a:ext cx="7848601" cy="952500"/>
          </a:xfrm>
        </p:spPr>
        <p:txBody>
          <a:bodyPr>
            <a:normAutofit/>
          </a:bodyPr>
          <a:lstStyle/>
          <a:p>
            <a:pPr algn="l"/>
            <a:r>
              <a:rPr lang="en-US" sz="4000" dirty="0" err="1" smtClean="0"/>
              <a:t>MapReduce</a:t>
            </a:r>
            <a:r>
              <a:rPr lang="en-US" sz="4000" dirty="0" smtClean="0"/>
              <a:t> Internals</a:t>
            </a:r>
            <a:endParaRPr lang="en-US" sz="4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1206500"/>
            <a:ext cx="8229600" cy="4191000"/>
          </a:xfrm>
        </p:spPr>
        <p:txBody>
          <a:bodyPr>
            <a:noAutofit/>
          </a:bodyPr>
          <a:lstStyle/>
          <a:p>
            <a:pPr>
              <a:buNone/>
            </a:pPr>
            <a:endParaRPr lang="en-US" sz="1400" b="1" dirty="0" smtClean="0"/>
          </a:p>
          <a:p>
            <a:r>
              <a:rPr lang="en-US" sz="1400" i="1" dirty="0" smtClean="0"/>
              <a:t>Hadoop </a:t>
            </a:r>
            <a:r>
              <a:rPr lang="en-US" sz="1400" i="1" dirty="0"/>
              <a:t>can process many different types of data formats, from flat text files to databases.</a:t>
            </a:r>
          </a:p>
          <a:p>
            <a:r>
              <a:rPr lang="en-US" sz="1400" i="1" dirty="0"/>
              <a:t>Each map processes a single split. Each split is divided into records, and the map processes each record — a key-value pair — in turn.</a:t>
            </a:r>
          </a:p>
          <a:p>
            <a:r>
              <a:rPr lang="en-US" sz="1400" i="1" dirty="0"/>
              <a:t>Splits and records are logical: there is nothing that requires them to be tied to files.</a:t>
            </a:r>
          </a:p>
          <a:p>
            <a:r>
              <a:rPr lang="en-US" sz="1400" i="1" dirty="0"/>
              <a:t>In a database context, a split might correspond to a range of rows from a table and a record to a row in that range.</a:t>
            </a:r>
          </a:p>
          <a:p>
            <a:r>
              <a:rPr lang="en-US" sz="1400" i="1" dirty="0"/>
              <a:t>For example in the case of </a:t>
            </a:r>
            <a:r>
              <a:rPr lang="en-US" sz="1400" i="1" dirty="0" err="1"/>
              <a:t>DBInputFormat</a:t>
            </a:r>
            <a:r>
              <a:rPr lang="en-US" sz="1400" i="1" dirty="0"/>
              <a:t>, which is an input format for reading data from a relational database.</a:t>
            </a:r>
          </a:p>
          <a:p>
            <a:r>
              <a:rPr lang="en-US" sz="1400" i="1" dirty="0"/>
              <a:t>Input splits are represented by the class "</a:t>
            </a:r>
            <a:r>
              <a:rPr lang="en-US" sz="1400" i="1" dirty="0" err="1"/>
              <a:t>InputSplit</a:t>
            </a:r>
            <a:r>
              <a:rPr lang="en-US" sz="1400" i="1" dirty="0"/>
              <a:t>" which is in the </a:t>
            </a:r>
            <a:r>
              <a:rPr lang="en-US" sz="1400" i="1" dirty="0" err="1"/>
              <a:t>org.apache.hadoop.mapreduce</a:t>
            </a:r>
            <a:r>
              <a:rPr lang="en-US" sz="1400" i="1" dirty="0"/>
              <a:t> package.</a:t>
            </a:r>
          </a:p>
          <a:p>
            <a:r>
              <a:rPr lang="en-US" sz="1400" i="1" dirty="0"/>
              <a:t>An "</a:t>
            </a:r>
            <a:r>
              <a:rPr lang="en-US" sz="1400" i="1" dirty="0" err="1"/>
              <a:t>InputSplit</a:t>
            </a:r>
            <a:r>
              <a:rPr lang="en-US" sz="1400" i="1" dirty="0"/>
              <a:t>" has a length in bytes and a set of storage locations, which are just hostname strings.</a:t>
            </a:r>
          </a:p>
          <a:p>
            <a:r>
              <a:rPr lang="en-US" sz="1400" b="1" i="1" dirty="0"/>
              <a:t>Note that a split doesn’t contain the input data; it is just a reference to the data.</a:t>
            </a:r>
          </a:p>
          <a:p>
            <a:r>
              <a:rPr lang="en-US" sz="1400" i="1" dirty="0"/>
              <a:t>The storage locations are used by the MapReduce system to place map tasks as close to the split’s data as possible, and the size is used to order the splits so that the largest get processed first, since it may minimize the job runtime</a:t>
            </a:r>
            <a:r>
              <a:rPr lang="en-US" sz="1400" i="1" dirty="0" smtClean="0"/>
              <a:t>.</a:t>
            </a:r>
            <a:endParaRPr lang="en-US" sz="1400" dirty="0" smtClean="0"/>
          </a:p>
        </p:txBody>
      </p:sp>
      <p:sp>
        <p:nvSpPr>
          <p:cNvPr id="5" name="Title 1"/>
          <p:cNvSpPr>
            <a:spLocks noGrp="1"/>
          </p:cNvSpPr>
          <p:nvPr>
            <p:ph type="title"/>
          </p:nvPr>
        </p:nvSpPr>
        <p:spPr>
          <a:xfrm>
            <a:off x="838200" y="304800"/>
            <a:ext cx="7848601" cy="952500"/>
          </a:xfrm>
        </p:spPr>
        <p:txBody>
          <a:bodyPr>
            <a:normAutofit/>
          </a:bodyPr>
          <a:lstStyle/>
          <a:p>
            <a:pPr algn="l"/>
            <a:r>
              <a:rPr lang="en-US" sz="4000" dirty="0" smtClean="0"/>
              <a:t>More MapReduce Internals</a:t>
            </a:r>
            <a:endParaRPr lang="en-US" sz="4000" dirty="0"/>
          </a:p>
        </p:txBody>
      </p:sp>
    </p:spTree>
    <p:extLst>
      <p:ext uri="{BB962C8B-B14F-4D97-AF65-F5344CB8AC3E}">
        <p14:creationId xmlns:p14="http://schemas.microsoft.com/office/powerpoint/2010/main" val="3503840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1206500"/>
            <a:ext cx="8229600" cy="4191000"/>
          </a:xfrm>
        </p:spPr>
        <p:txBody>
          <a:bodyPr>
            <a:noAutofit/>
          </a:bodyPr>
          <a:lstStyle/>
          <a:p>
            <a:pPr>
              <a:buNone/>
            </a:pPr>
            <a:endParaRPr lang="en-US" sz="1400" b="1" dirty="0" smtClean="0"/>
          </a:p>
          <a:p>
            <a:r>
              <a:rPr lang="en-US" sz="1400" i="1" dirty="0"/>
              <a:t>While writing an application we don’t need to deal with </a:t>
            </a:r>
            <a:r>
              <a:rPr lang="en-US" sz="1400" i="1" dirty="0" err="1"/>
              <a:t>InputSplits</a:t>
            </a:r>
            <a:r>
              <a:rPr lang="en-US" sz="1400" i="1" dirty="0"/>
              <a:t> directly, as they are created by </a:t>
            </a:r>
            <a:r>
              <a:rPr lang="en-US" sz="1400" i="1" dirty="0" err="1"/>
              <a:t>InputFormat</a:t>
            </a:r>
            <a:r>
              <a:rPr lang="en-US" sz="1400" i="1" dirty="0"/>
              <a:t> (an </a:t>
            </a:r>
            <a:r>
              <a:rPr lang="en-US" sz="1400" i="1" dirty="0" err="1"/>
              <a:t>InputFormat</a:t>
            </a:r>
            <a:r>
              <a:rPr lang="en-US" sz="1400" i="1" dirty="0"/>
              <a:t> is responsible for creating the input splits and dividing them into records using the methods </a:t>
            </a:r>
            <a:r>
              <a:rPr lang="en-US" sz="1400" i="1" dirty="0" err="1"/>
              <a:t>getSplits</a:t>
            </a:r>
            <a:r>
              <a:rPr lang="en-US" sz="1400" i="1" dirty="0"/>
              <a:t> and </a:t>
            </a:r>
            <a:r>
              <a:rPr lang="en-US" sz="1400" i="1" dirty="0" err="1"/>
              <a:t>createRecordReader</a:t>
            </a:r>
            <a:r>
              <a:rPr lang="en-US" sz="1400" i="1" dirty="0"/>
              <a:t> respectively).</a:t>
            </a:r>
          </a:p>
          <a:p>
            <a:endParaRPr lang="en-US" sz="1400" i="1" dirty="0"/>
          </a:p>
          <a:p>
            <a:r>
              <a:rPr lang="en-US" sz="1400" i="1" dirty="0"/>
              <a:t>The client running the job calculates the splits for the job by calling </a:t>
            </a:r>
            <a:r>
              <a:rPr lang="en-US" sz="1400" i="1" dirty="0" err="1"/>
              <a:t>getSplits</a:t>
            </a:r>
            <a:r>
              <a:rPr lang="en-US" sz="1400" i="1" dirty="0"/>
              <a:t>(), then sends them to the application master, which uses their storage locations to schedule map tasks that will process them on the cluster.</a:t>
            </a:r>
          </a:p>
          <a:p>
            <a:r>
              <a:rPr lang="en-US" sz="1400" i="1" dirty="0"/>
              <a:t>The map task passes the split to the </a:t>
            </a:r>
            <a:r>
              <a:rPr lang="en-US" sz="1400" i="1" dirty="0" err="1"/>
              <a:t>createRecordReader</a:t>
            </a:r>
            <a:r>
              <a:rPr lang="en-US" sz="1400" i="1" dirty="0"/>
              <a:t>() method on </a:t>
            </a:r>
            <a:r>
              <a:rPr lang="en-US" sz="1400" i="1" dirty="0" err="1"/>
              <a:t>InputFormat</a:t>
            </a:r>
            <a:r>
              <a:rPr lang="en-US" sz="1400" i="1" dirty="0"/>
              <a:t> to obtain a </a:t>
            </a:r>
            <a:r>
              <a:rPr lang="en-US" sz="1400" i="1" dirty="0" err="1"/>
              <a:t>RecordReader</a:t>
            </a:r>
            <a:r>
              <a:rPr lang="en-US" sz="1400" i="1" dirty="0"/>
              <a:t> for that split.</a:t>
            </a:r>
          </a:p>
          <a:p>
            <a:r>
              <a:rPr lang="en-US" sz="1400" i="1" dirty="0"/>
              <a:t>The </a:t>
            </a:r>
            <a:r>
              <a:rPr lang="en-US" sz="1400" i="1" dirty="0" err="1"/>
              <a:t>RecordReader</a:t>
            </a:r>
            <a:r>
              <a:rPr lang="en-US" sz="1400" i="1" dirty="0"/>
              <a:t> object generates record as a key-value pair and it passes to the map function</a:t>
            </a:r>
            <a:r>
              <a:rPr lang="en-US" sz="1400" i="1" dirty="0" smtClean="0"/>
              <a:t>.</a:t>
            </a:r>
          </a:p>
          <a:p>
            <a:endParaRPr lang="en-US" sz="1400" i="1" dirty="0"/>
          </a:p>
        </p:txBody>
      </p:sp>
      <p:sp>
        <p:nvSpPr>
          <p:cNvPr id="5" name="Title 1"/>
          <p:cNvSpPr>
            <a:spLocks noGrp="1"/>
          </p:cNvSpPr>
          <p:nvPr>
            <p:ph type="title"/>
          </p:nvPr>
        </p:nvSpPr>
        <p:spPr>
          <a:xfrm>
            <a:off x="838200" y="304800"/>
            <a:ext cx="7848601" cy="952500"/>
          </a:xfrm>
        </p:spPr>
        <p:txBody>
          <a:bodyPr>
            <a:normAutofit/>
          </a:bodyPr>
          <a:lstStyle/>
          <a:p>
            <a:pPr algn="l"/>
            <a:r>
              <a:rPr lang="en-US" sz="4000" dirty="0" smtClean="0"/>
              <a:t>More MapReduce Internals</a:t>
            </a:r>
            <a:endParaRPr lang="en-US" sz="4000" dirty="0"/>
          </a:p>
        </p:txBody>
      </p:sp>
    </p:spTree>
    <p:extLst>
      <p:ext uri="{BB962C8B-B14F-4D97-AF65-F5344CB8AC3E}">
        <p14:creationId xmlns:p14="http://schemas.microsoft.com/office/powerpoint/2010/main" val="2153543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1206500"/>
            <a:ext cx="8229600" cy="4191000"/>
          </a:xfrm>
        </p:spPr>
        <p:txBody>
          <a:bodyPr>
            <a:noAutofit/>
          </a:bodyPr>
          <a:lstStyle/>
          <a:p>
            <a:pPr>
              <a:buNone/>
            </a:pPr>
            <a:endParaRPr lang="en-US" sz="1400" b="1" dirty="0" smtClean="0"/>
          </a:p>
          <a:p>
            <a:r>
              <a:rPr lang="en-US" sz="1400" i="1" dirty="0"/>
              <a:t>The logical records that </a:t>
            </a:r>
            <a:r>
              <a:rPr lang="en-US" sz="1400" i="1" dirty="0" err="1"/>
              <a:t>FileInputFormats</a:t>
            </a:r>
            <a:r>
              <a:rPr lang="en-US" sz="1400" i="1" dirty="0"/>
              <a:t> define usually do not fit neatly into HDFS blocks.</a:t>
            </a:r>
          </a:p>
          <a:p>
            <a:r>
              <a:rPr lang="en-US" sz="1400" i="1" dirty="0"/>
              <a:t>For example, a </a:t>
            </a:r>
            <a:r>
              <a:rPr lang="en-US" sz="1400" i="1" dirty="0" err="1"/>
              <a:t>TextInputFormat’s</a:t>
            </a:r>
            <a:r>
              <a:rPr lang="en-US" sz="1400" i="1" dirty="0"/>
              <a:t> logical records are lines. The lines may cross HDFS boundaries often i.e. one line may be broken across two blocks with part of the line in previous block and remaining part of the line in next block.</a:t>
            </a:r>
          </a:p>
          <a:p>
            <a:r>
              <a:rPr lang="en-US" sz="1400" i="1" dirty="0"/>
              <a:t>This has no bearing on the functioning of the application because the mapper will perform remote reads wherever part of the line is in other block on another worker-node as the storage location is given while getting the </a:t>
            </a:r>
            <a:r>
              <a:rPr lang="en-US" sz="1400" i="1" dirty="0" err="1"/>
              <a:t>InputSplits</a:t>
            </a:r>
            <a:r>
              <a:rPr lang="en-US" sz="1400" i="1" dirty="0"/>
              <a:t>. The slight overhead this causes is not normally significant.</a:t>
            </a:r>
          </a:p>
        </p:txBody>
      </p:sp>
      <p:sp>
        <p:nvSpPr>
          <p:cNvPr id="5" name="Title 1"/>
          <p:cNvSpPr>
            <a:spLocks noGrp="1"/>
          </p:cNvSpPr>
          <p:nvPr>
            <p:ph type="title"/>
          </p:nvPr>
        </p:nvSpPr>
        <p:spPr>
          <a:xfrm>
            <a:off x="838200" y="304800"/>
            <a:ext cx="7848601" cy="952500"/>
          </a:xfrm>
        </p:spPr>
        <p:txBody>
          <a:bodyPr>
            <a:normAutofit/>
          </a:bodyPr>
          <a:lstStyle/>
          <a:p>
            <a:pPr algn="l"/>
            <a:r>
              <a:rPr lang="en-US" sz="4000" dirty="0" smtClean="0"/>
              <a:t>More MapReduce Internals</a:t>
            </a:r>
            <a:endParaRPr lang="en-US"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3400425"/>
            <a:ext cx="758190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6826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1206500"/>
            <a:ext cx="8229600" cy="4191000"/>
          </a:xfrm>
        </p:spPr>
        <p:txBody>
          <a:bodyPr>
            <a:noAutofit/>
          </a:bodyPr>
          <a:lstStyle/>
          <a:p>
            <a:pPr>
              <a:buNone/>
            </a:pPr>
            <a:endParaRPr lang="en-US" sz="1400" b="1" dirty="0" smtClean="0"/>
          </a:p>
          <a:p>
            <a:r>
              <a:rPr lang="en-US" sz="1400" i="1" dirty="0"/>
              <a:t>The data processing example we have seen is to solve a fairly simple problem.</a:t>
            </a:r>
          </a:p>
          <a:p>
            <a:r>
              <a:rPr lang="en-US" sz="1400" i="1" dirty="0"/>
              <a:t>When the processing gets more complex, this complexity is to be handled by having more MapReduce jobs, rather than having more complex map and reduce functions.</a:t>
            </a:r>
          </a:p>
          <a:p>
            <a:r>
              <a:rPr lang="en-US" sz="1400" i="1" dirty="0"/>
              <a:t>In other words, as a rule of thumb, think about adding more jobs, rather than adding complexity to jobs.</a:t>
            </a:r>
          </a:p>
          <a:p>
            <a:endParaRPr lang="en-US" sz="1400" i="1" dirty="0"/>
          </a:p>
          <a:p>
            <a:r>
              <a:rPr lang="en-US" sz="1400" i="1" dirty="0"/>
              <a:t>For more complex problems, it is worth considering a higher-level language than MapReduce, such as Hive or Spark.</a:t>
            </a:r>
          </a:p>
          <a:p>
            <a:r>
              <a:rPr lang="en-US" sz="1400" i="1" dirty="0"/>
              <a:t>One immediate benefit is that it frees you from having to do the translation into MapReduce jobs, allowing you to concentrate on the analysis you are performing.</a:t>
            </a:r>
          </a:p>
        </p:txBody>
      </p:sp>
      <p:sp>
        <p:nvSpPr>
          <p:cNvPr id="5" name="Title 1"/>
          <p:cNvSpPr>
            <a:spLocks noGrp="1"/>
          </p:cNvSpPr>
          <p:nvPr>
            <p:ph type="title"/>
          </p:nvPr>
        </p:nvSpPr>
        <p:spPr>
          <a:xfrm>
            <a:off x="838200" y="304800"/>
            <a:ext cx="7848601" cy="952500"/>
          </a:xfrm>
        </p:spPr>
        <p:txBody>
          <a:bodyPr>
            <a:normAutofit/>
          </a:bodyPr>
          <a:lstStyle/>
          <a:p>
            <a:pPr algn="l"/>
            <a:r>
              <a:rPr lang="en-US" sz="4000" dirty="0" smtClean="0"/>
              <a:t>More MapReduce Internals</a:t>
            </a:r>
            <a:endParaRPr lang="en-US" sz="4000" dirty="0"/>
          </a:p>
        </p:txBody>
      </p:sp>
    </p:spTree>
    <p:extLst>
      <p:ext uri="{BB962C8B-B14F-4D97-AF65-F5344CB8AC3E}">
        <p14:creationId xmlns:p14="http://schemas.microsoft.com/office/powerpoint/2010/main" val="1397869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70000"/>
            <a:ext cx="8229600" cy="4064000"/>
          </a:xfrm>
        </p:spPr>
        <p:txBody>
          <a:bodyPr>
            <a:noAutofit/>
          </a:bodyPr>
          <a:lstStyle/>
          <a:p>
            <a:r>
              <a:rPr lang="en-US" sz="1600" dirty="0"/>
              <a:t>Hadoop streaming is a utility that comes with the Hadoop </a:t>
            </a:r>
            <a:r>
              <a:rPr lang="en-US" sz="1600" dirty="0" smtClean="0"/>
              <a:t>distribution.</a:t>
            </a:r>
          </a:p>
          <a:p>
            <a:r>
              <a:rPr lang="en-US" sz="1600" dirty="0" smtClean="0"/>
              <a:t>The </a:t>
            </a:r>
            <a:r>
              <a:rPr lang="en-US" sz="1600" dirty="0"/>
              <a:t>utility allows </a:t>
            </a:r>
            <a:r>
              <a:rPr lang="en-US" sz="1600" dirty="0" smtClean="0"/>
              <a:t>us to </a:t>
            </a:r>
            <a:r>
              <a:rPr lang="en-US" sz="1600" dirty="0"/>
              <a:t>create and run Map/Reduce jobs with any executable or script as the mapper and/or the reducer</a:t>
            </a:r>
            <a:r>
              <a:rPr lang="en-US" sz="1600" dirty="0" smtClean="0"/>
              <a:t>.</a:t>
            </a:r>
          </a:p>
          <a:p>
            <a:r>
              <a:rPr lang="en-IN" sz="1600" dirty="0" smtClean="0"/>
              <a:t>For example:</a:t>
            </a:r>
          </a:p>
          <a:p>
            <a:pPr marL="400050" lvl="1" indent="0">
              <a:buNone/>
            </a:pPr>
            <a:r>
              <a:rPr lang="en-IN" sz="1600" dirty="0" err="1">
                <a:latin typeface="Courier New" panose="02070309020205020404" pitchFamily="49" charset="0"/>
                <a:cs typeface="Courier New" panose="02070309020205020404" pitchFamily="49" charset="0"/>
              </a:rPr>
              <a:t>mapred</a:t>
            </a:r>
            <a:r>
              <a:rPr lang="en-IN" sz="1600" dirty="0">
                <a:latin typeface="Courier New" panose="02070309020205020404" pitchFamily="49" charset="0"/>
                <a:cs typeface="Courier New" panose="02070309020205020404" pitchFamily="49" charset="0"/>
              </a:rPr>
              <a:t> streaming </a:t>
            </a:r>
            <a:r>
              <a:rPr lang="en-IN" sz="1600" dirty="0" smtClean="0">
                <a:latin typeface="Courier New" panose="02070309020205020404" pitchFamily="49" charset="0"/>
                <a:cs typeface="Courier New" panose="02070309020205020404" pitchFamily="49" charset="0"/>
              </a:rPr>
              <a:t>-</a:t>
            </a:r>
            <a:r>
              <a:rPr lang="en-IN" sz="1600" dirty="0">
                <a:latin typeface="Courier New" panose="02070309020205020404" pitchFamily="49" charset="0"/>
                <a:cs typeface="Courier New" panose="02070309020205020404" pitchFamily="49" charset="0"/>
              </a:rPr>
              <a:t>file ./mrmapper.py -mapper ./mrmapper.py -file ./mrreducer.py -reducer ./mrreducer.py -input </a:t>
            </a:r>
            <a:r>
              <a:rPr lang="en-IN" sz="1600" dirty="0" err="1">
                <a:latin typeface="Courier New" panose="02070309020205020404" pitchFamily="49" charset="0"/>
                <a:cs typeface="Courier New" panose="02070309020205020404" pitchFamily="49" charset="0"/>
              </a:rPr>
              <a:t>mrinput</a:t>
            </a:r>
            <a:r>
              <a:rPr lang="en-IN" sz="1600" dirty="0">
                <a:latin typeface="Courier New" panose="02070309020205020404" pitchFamily="49" charset="0"/>
                <a:cs typeface="Courier New" panose="02070309020205020404" pitchFamily="49" charset="0"/>
              </a:rPr>
              <a:t> -output </a:t>
            </a:r>
            <a:r>
              <a:rPr lang="en-IN" sz="1600" dirty="0" smtClean="0">
                <a:latin typeface="Courier New" panose="02070309020205020404" pitchFamily="49" charset="0"/>
                <a:cs typeface="Courier New" panose="02070309020205020404" pitchFamily="49" charset="0"/>
              </a:rPr>
              <a:t>mrout1</a:t>
            </a:r>
          </a:p>
          <a:p>
            <a:r>
              <a:rPr lang="en-US" sz="1600" dirty="0" smtClean="0"/>
              <a:t>Most clusters would specify multiple number of reducers by default.</a:t>
            </a:r>
          </a:p>
          <a:p>
            <a:r>
              <a:rPr lang="en-IN" sz="1600" smtClean="0"/>
              <a:t>We </a:t>
            </a:r>
            <a:r>
              <a:rPr lang="en-IN" sz="1600" dirty="0" smtClean="0"/>
              <a:t>can specify the number of reducers with an option as below:</a:t>
            </a:r>
            <a:endParaRPr lang="en-IN" sz="1600" dirty="0">
              <a:latin typeface="Courier New" panose="02070309020205020404" pitchFamily="49" charset="0"/>
              <a:cs typeface="Courier New" panose="02070309020205020404" pitchFamily="49" charset="0"/>
            </a:endParaRPr>
          </a:p>
          <a:p>
            <a:pPr marL="400050" lvl="1" indent="0">
              <a:buNone/>
            </a:pPr>
            <a:r>
              <a:rPr lang="en-IN" sz="1600" dirty="0" err="1">
                <a:latin typeface="Courier New" panose="02070309020205020404" pitchFamily="49" charset="0"/>
                <a:cs typeface="Courier New" panose="02070309020205020404" pitchFamily="49" charset="0"/>
              </a:rPr>
              <a:t>mapred</a:t>
            </a:r>
            <a:r>
              <a:rPr lang="en-IN" sz="1600" dirty="0">
                <a:latin typeface="Courier New" panose="02070309020205020404" pitchFamily="49" charset="0"/>
                <a:cs typeface="Courier New" panose="02070309020205020404" pitchFamily="49" charset="0"/>
              </a:rPr>
              <a:t> streaming -D </a:t>
            </a:r>
            <a:r>
              <a:rPr lang="en-IN" sz="1600" dirty="0" err="1">
                <a:latin typeface="Courier New" panose="02070309020205020404" pitchFamily="49" charset="0"/>
                <a:cs typeface="Courier New" panose="02070309020205020404" pitchFamily="49" charset="0"/>
              </a:rPr>
              <a:t>mapreduce.job.reduces</a:t>
            </a:r>
            <a:r>
              <a:rPr lang="en-IN" sz="1600" dirty="0">
                <a:latin typeface="Courier New" panose="02070309020205020404" pitchFamily="49" charset="0"/>
                <a:cs typeface="Courier New" panose="02070309020205020404" pitchFamily="49" charset="0"/>
              </a:rPr>
              <a:t>=1 -file ./mrmapper.py -mapper ./mrmapper.py -file ./mrreducer.py -reducer ./mrreducer.py -input </a:t>
            </a:r>
            <a:r>
              <a:rPr lang="en-IN" sz="1600" dirty="0" err="1">
                <a:latin typeface="Courier New" panose="02070309020205020404" pitchFamily="49" charset="0"/>
                <a:cs typeface="Courier New" panose="02070309020205020404" pitchFamily="49" charset="0"/>
              </a:rPr>
              <a:t>mrinput</a:t>
            </a:r>
            <a:r>
              <a:rPr lang="en-IN" sz="1600" dirty="0">
                <a:latin typeface="Courier New" panose="02070309020205020404" pitchFamily="49" charset="0"/>
                <a:cs typeface="Courier New" panose="02070309020205020404" pitchFamily="49" charset="0"/>
              </a:rPr>
              <a:t> -output mrout1</a:t>
            </a:r>
          </a:p>
          <a:p>
            <a:pPr marL="400050" lvl="1" indent="0">
              <a:buNone/>
            </a:pPr>
            <a:endParaRPr lang="en-IN" sz="1600" dirty="0" smtClean="0">
              <a:latin typeface="Courier New" panose="02070309020205020404" pitchFamily="49" charset="0"/>
              <a:cs typeface="Courier New" panose="02070309020205020404" pitchFamily="49" charset="0"/>
            </a:endParaRPr>
          </a:p>
        </p:txBody>
      </p:sp>
      <p:sp>
        <p:nvSpPr>
          <p:cNvPr id="7" name="Title 1"/>
          <p:cNvSpPr>
            <a:spLocks noGrp="1"/>
          </p:cNvSpPr>
          <p:nvPr>
            <p:ph type="title"/>
          </p:nvPr>
        </p:nvSpPr>
        <p:spPr>
          <a:xfrm>
            <a:off x="838200" y="38100"/>
            <a:ext cx="7848601" cy="952500"/>
          </a:xfrm>
        </p:spPr>
        <p:txBody>
          <a:bodyPr>
            <a:normAutofit/>
          </a:bodyPr>
          <a:lstStyle/>
          <a:p>
            <a:pPr algn="l"/>
            <a:r>
              <a:rPr lang="en-US" sz="4000" dirty="0" smtClean="0"/>
              <a:t>Running </a:t>
            </a:r>
            <a:r>
              <a:rPr lang="en-US" sz="4000" dirty="0" err="1" smtClean="0"/>
              <a:t>MapReduce</a:t>
            </a:r>
            <a:r>
              <a:rPr lang="en-US" sz="4000" dirty="0" smtClean="0"/>
              <a:t> Job</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4500"/>
            <a:ext cx="8229600" cy="952500"/>
          </a:xfrm>
        </p:spPr>
        <p:txBody>
          <a:bodyPr>
            <a:normAutofit/>
          </a:bodyPr>
          <a:lstStyle/>
          <a:p>
            <a:r>
              <a:rPr lang="en-IN" sz="3200" dirty="0" smtClean="0"/>
              <a:t>HDFS</a:t>
            </a:r>
            <a:r>
              <a:rPr lang="en-US" sz="3200" dirty="0" smtClean="0"/>
              <a:t> - Recap</a:t>
            </a:r>
            <a:endParaRPr lang="en-US" sz="3200" dirty="0"/>
          </a:p>
        </p:txBody>
      </p:sp>
      <p:sp>
        <p:nvSpPr>
          <p:cNvPr id="5" name="Rectangle 4"/>
          <p:cNvSpPr/>
          <p:nvPr/>
        </p:nvSpPr>
        <p:spPr>
          <a:xfrm>
            <a:off x="533401" y="1270000"/>
            <a:ext cx="8001001" cy="3683000"/>
          </a:xfrm>
          <a:prstGeom prst="rect">
            <a:avLst/>
          </a:prstGeom>
          <a:solidFill>
            <a:schemeClr val="accent5">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Users\ravi\AppData\Local\Microsoft\Windows\INetCache\IE\TMUQ2KZS\ss4000e_big[1].jpg"/>
          <p:cNvPicPr>
            <a:picLocks noChangeAspect="1" noChangeArrowheads="1"/>
          </p:cNvPicPr>
          <p:nvPr/>
        </p:nvPicPr>
        <p:blipFill>
          <a:blip r:embed="rId2" cstate="print"/>
          <a:srcRect/>
          <a:stretch>
            <a:fillRect/>
          </a:stretch>
        </p:blipFill>
        <p:spPr bwMode="auto">
          <a:xfrm flipH="1">
            <a:off x="4267200" y="1714500"/>
            <a:ext cx="609600" cy="952500"/>
          </a:xfrm>
          <a:prstGeom prst="rect">
            <a:avLst/>
          </a:prstGeom>
          <a:noFill/>
        </p:spPr>
      </p:pic>
      <p:sp>
        <p:nvSpPr>
          <p:cNvPr id="11" name="Flowchart: Stored Data 10"/>
          <p:cNvSpPr/>
          <p:nvPr/>
        </p:nvSpPr>
        <p:spPr>
          <a:xfrm rot="16200000">
            <a:off x="3879851" y="17081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2</a:t>
            </a:r>
            <a:endParaRPr lang="en-US" dirty="0">
              <a:solidFill>
                <a:schemeClr val="tx1"/>
              </a:solidFill>
            </a:endParaRPr>
          </a:p>
        </p:txBody>
      </p:sp>
      <p:sp>
        <p:nvSpPr>
          <p:cNvPr id="14" name="Flowchart: Stored Data 13"/>
          <p:cNvSpPr/>
          <p:nvPr/>
        </p:nvSpPr>
        <p:spPr>
          <a:xfrm rot="16200000">
            <a:off x="3879849" y="1962151"/>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5</a:t>
            </a:r>
            <a:endParaRPr lang="en-US" dirty="0">
              <a:solidFill>
                <a:schemeClr val="tx1"/>
              </a:solidFill>
            </a:endParaRPr>
          </a:p>
        </p:txBody>
      </p:sp>
      <p:sp>
        <p:nvSpPr>
          <p:cNvPr id="15" name="Flowchart: Stored Data 14"/>
          <p:cNvSpPr/>
          <p:nvPr/>
        </p:nvSpPr>
        <p:spPr>
          <a:xfrm rot="16200000">
            <a:off x="3879849" y="22161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4</a:t>
            </a:r>
            <a:endParaRPr lang="en-US" dirty="0">
              <a:solidFill>
                <a:schemeClr val="tx1"/>
              </a:solidFill>
            </a:endParaRPr>
          </a:p>
        </p:txBody>
      </p:sp>
      <p:sp>
        <p:nvSpPr>
          <p:cNvPr id="16" name="Flowchart: Stored Data 15"/>
          <p:cNvSpPr/>
          <p:nvPr/>
        </p:nvSpPr>
        <p:spPr>
          <a:xfrm rot="16200000">
            <a:off x="679451" y="2470151"/>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1</a:t>
            </a:r>
            <a:endParaRPr lang="en-US" dirty="0">
              <a:solidFill>
                <a:schemeClr val="tx1"/>
              </a:solidFill>
            </a:endParaRPr>
          </a:p>
        </p:txBody>
      </p:sp>
      <p:sp>
        <p:nvSpPr>
          <p:cNvPr id="17" name="Flowchart: Stored Data 16"/>
          <p:cNvSpPr/>
          <p:nvPr/>
        </p:nvSpPr>
        <p:spPr>
          <a:xfrm rot="16200000">
            <a:off x="679449" y="2724151"/>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2</a:t>
            </a:r>
            <a:endParaRPr lang="en-US" dirty="0">
              <a:solidFill>
                <a:schemeClr val="tx1"/>
              </a:solidFill>
            </a:endParaRPr>
          </a:p>
        </p:txBody>
      </p:sp>
      <p:sp>
        <p:nvSpPr>
          <p:cNvPr id="18" name="Flowchart: Stored Data 17"/>
          <p:cNvSpPr/>
          <p:nvPr/>
        </p:nvSpPr>
        <p:spPr>
          <a:xfrm rot="16200000">
            <a:off x="679449" y="2978151"/>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3</a:t>
            </a:r>
            <a:endParaRPr lang="en-US" dirty="0">
              <a:solidFill>
                <a:schemeClr val="tx1"/>
              </a:solidFill>
            </a:endParaRPr>
          </a:p>
        </p:txBody>
      </p:sp>
      <p:sp>
        <p:nvSpPr>
          <p:cNvPr id="19" name="Flowchart: Stored Data 18"/>
          <p:cNvSpPr/>
          <p:nvPr/>
        </p:nvSpPr>
        <p:spPr>
          <a:xfrm rot="16200000">
            <a:off x="679449" y="3232151"/>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4</a:t>
            </a:r>
            <a:endParaRPr lang="en-US" dirty="0">
              <a:solidFill>
                <a:schemeClr val="tx1"/>
              </a:solidFill>
            </a:endParaRPr>
          </a:p>
        </p:txBody>
      </p:sp>
      <p:sp>
        <p:nvSpPr>
          <p:cNvPr id="20" name="Flowchart: Stored Data 19"/>
          <p:cNvSpPr/>
          <p:nvPr/>
        </p:nvSpPr>
        <p:spPr>
          <a:xfrm rot="16200000">
            <a:off x="679449" y="3486151"/>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5</a:t>
            </a:r>
            <a:endParaRPr lang="en-US" dirty="0">
              <a:solidFill>
                <a:schemeClr val="tx1"/>
              </a:solidFill>
            </a:endParaRPr>
          </a:p>
        </p:txBody>
      </p:sp>
      <p:pic>
        <p:nvPicPr>
          <p:cNvPr id="25" name="Picture 2" descr="C:\Users\ravi\AppData\Local\Microsoft\Windows\INetCache\IE\TMUQ2KZS\ss4000e_big[1].jpg"/>
          <p:cNvPicPr>
            <a:picLocks noChangeAspect="1" noChangeArrowheads="1"/>
          </p:cNvPicPr>
          <p:nvPr/>
        </p:nvPicPr>
        <p:blipFill>
          <a:blip r:embed="rId2" cstate="print"/>
          <a:srcRect/>
          <a:stretch>
            <a:fillRect/>
          </a:stretch>
        </p:blipFill>
        <p:spPr bwMode="auto">
          <a:xfrm flipH="1">
            <a:off x="7696201" y="1714500"/>
            <a:ext cx="609600" cy="952500"/>
          </a:xfrm>
          <a:prstGeom prst="rect">
            <a:avLst/>
          </a:prstGeom>
          <a:noFill/>
        </p:spPr>
      </p:pic>
      <p:sp>
        <p:nvSpPr>
          <p:cNvPr id="26" name="Flowchart: Stored Data 25"/>
          <p:cNvSpPr/>
          <p:nvPr/>
        </p:nvSpPr>
        <p:spPr>
          <a:xfrm rot="16200000">
            <a:off x="7308852" y="17081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5</a:t>
            </a:r>
            <a:endParaRPr lang="en-US" dirty="0">
              <a:solidFill>
                <a:schemeClr val="tx1"/>
              </a:solidFill>
            </a:endParaRPr>
          </a:p>
        </p:txBody>
      </p:sp>
      <p:sp>
        <p:nvSpPr>
          <p:cNvPr id="27" name="Flowchart: Stored Data 26"/>
          <p:cNvSpPr/>
          <p:nvPr/>
        </p:nvSpPr>
        <p:spPr>
          <a:xfrm rot="16200000">
            <a:off x="7308850" y="19621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2</a:t>
            </a:r>
            <a:endParaRPr lang="en-US" dirty="0">
              <a:solidFill>
                <a:schemeClr val="tx1"/>
              </a:solidFill>
            </a:endParaRPr>
          </a:p>
        </p:txBody>
      </p:sp>
      <p:sp>
        <p:nvSpPr>
          <p:cNvPr id="28" name="Flowchart: Stored Data 27"/>
          <p:cNvSpPr/>
          <p:nvPr/>
        </p:nvSpPr>
        <p:spPr>
          <a:xfrm rot="16200000">
            <a:off x="7308850" y="22161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1</a:t>
            </a:r>
            <a:endParaRPr lang="en-US" dirty="0">
              <a:solidFill>
                <a:schemeClr val="tx1"/>
              </a:solidFill>
            </a:endParaRPr>
          </a:p>
        </p:txBody>
      </p:sp>
      <p:pic>
        <p:nvPicPr>
          <p:cNvPr id="29" name="Picture 2" descr="C:\Users\ravi\AppData\Local\Microsoft\Windows\INetCache\IE\TMUQ2KZS\ss4000e_big[1].jpg"/>
          <p:cNvPicPr>
            <a:picLocks noChangeAspect="1" noChangeArrowheads="1"/>
          </p:cNvPicPr>
          <p:nvPr/>
        </p:nvPicPr>
        <p:blipFill>
          <a:blip r:embed="rId2" cstate="print"/>
          <a:srcRect/>
          <a:stretch>
            <a:fillRect/>
          </a:stretch>
        </p:blipFill>
        <p:spPr bwMode="auto">
          <a:xfrm flipH="1">
            <a:off x="7696201" y="3937000"/>
            <a:ext cx="609600" cy="952500"/>
          </a:xfrm>
          <a:prstGeom prst="rect">
            <a:avLst/>
          </a:prstGeom>
          <a:noFill/>
        </p:spPr>
      </p:pic>
      <p:sp>
        <p:nvSpPr>
          <p:cNvPr id="30" name="Flowchart: Stored Data 29"/>
          <p:cNvSpPr/>
          <p:nvPr/>
        </p:nvSpPr>
        <p:spPr>
          <a:xfrm rot="16200000">
            <a:off x="7308852" y="39306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3</a:t>
            </a:r>
            <a:endParaRPr lang="en-US" dirty="0">
              <a:solidFill>
                <a:schemeClr val="tx1"/>
              </a:solidFill>
            </a:endParaRPr>
          </a:p>
        </p:txBody>
      </p:sp>
      <p:sp>
        <p:nvSpPr>
          <p:cNvPr id="31" name="Flowchart: Stored Data 30"/>
          <p:cNvSpPr/>
          <p:nvPr/>
        </p:nvSpPr>
        <p:spPr>
          <a:xfrm rot="16200000">
            <a:off x="7308850" y="41846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1</a:t>
            </a:r>
            <a:endParaRPr lang="en-US" dirty="0">
              <a:solidFill>
                <a:schemeClr val="tx1"/>
              </a:solidFill>
            </a:endParaRPr>
          </a:p>
        </p:txBody>
      </p:sp>
      <p:sp>
        <p:nvSpPr>
          <p:cNvPr id="32" name="Flowchart: Stored Data 31"/>
          <p:cNvSpPr/>
          <p:nvPr/>
        </p:nvSpPr>
        <p:spPr>
          <a:xfrm rot="16200000">
            <a:off x="7308850" y="44386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5</a:t>
            </a:r>
            <a:endParaRPr lang="en-US" dirty="0">
              <a:solidFill>
                <a:schemeClr val="tx1"/>
              </a:solidFill>
            </a:endParaRPr>
          </a:p>
        </p:txBody>
      </p:sp>
      <p:pic>
        <p:nvPicPr>
          <p:cNvPr id="33" name="Picture 2" descr="C:\Users\ravi\AppData\Local\Microsoft\Windows\INetCache\IE\TMUQ2KZS\ss4000e_big[1].jpg"/>
          <p:cNvPicPr>
            <a:picLocks noChangeAspect="1" noChangeArrowheads="1"/>
          </p:cNvPicPr>
          <p:nvPr/>
        </p:nvPicPr>
        <p:blipFill>
          <a:blip r:embed="rId2" cstate="print"/>
          <a:srcRect/>
          <a:stretch>
            <a:fillRect/>
          </a:stretch>
        </p:blipFill>
        <p:spPr bwMode="auto">
          <a:xfrm flipH="1">
            <a:off x="4267200" y="3873500"/>
            <a:ext cx="609600" cy="952500"/>
          </a:xfrm>
          <a:prstGeom prst="rect">
            <a:avLst/>
          </a:prstGeom>
          <a:noFill/>
        </p:spPr>
      </p:pic>
      <p:sp>
        <p:nvSpPr>
          <p:cNvPr id="34" name="Flowchart: Stored Data 33"/>
          <p:cNvSpPr/>
          <p:nvPr/>
        </p:nvSpPr>
        <p:spPr>
          <a:xfrm rot="16200000">
            <a:off x="3879851" y="38671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4</a:t>
            </a:r>
            <a:endParaRPr lang="en-US" dirty="0">
              <a:solidFill>
                <a:schemeClr val="tx1"/>
              </a:solidFill>
            </a:endParaRPr>
          </a:p>
        </p:txBody>
      </p:sp>
      <p:sp>
        <p:nvSpPr>
          <p:cNvPr id="35" name="Flowchart: Stored Data 34"/>
          <p:cNvSpPr/>
          <p:nvPr/>
        </p:nvSpPr>
        <p:spPr>
          <a:xfrm rot="16200000">
            <a:off x="3879849" y="41211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3</a:t>
            </a:r>
            <a:endParaRPr lang="en-US" dirty="0">
              <a:solidFill>
                <a:schemeClr val="tx1"/>
              </a:solidFill>
            </a:endParaRPr>
          </a:p>
        </p:txBody>
      </p:sp>
      <p:sp>
        <p:nvSpPr>
          <p:cNvPr id="36" name="Flowchart: Stored Data 35"/>
          <p:cNvSpPr/>
          <p:nvPr/>
        </p:nvSpPr>
        <p:spPr>
          <a:xfrm rot="16200000">
            <a:off x="3879849" y="43751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2</a:t>
            </a:r>
            <a:endParaRPr lang="en-US" dirty="0">
              <a:solidFill>
                <a:schemeClr val="tx1"/>
              </a:solidFill>
            </a:endParaRPr>
          </a:p>
        </p:txBody>
      </p:sp>
      <p:pic>
        <p:nvPicPr>
          <p:cNvPr id="37" name="Picture 2" descr="C:\Users\ravi\AppData\Local\Microsoft\Windows\INetCache\IE\TMUQ2KZS\ss4000e_big[1].jpg"/>
          <p:cNvPicPr>
            <a:picLocks noChangeAspect="1" noChangeArrowheads="1"/>
          </p:cNvPicPr>
          <p:nvPr/>
        </p:nvPicPr>
        <p:blipFill>
          <a:blip r:embed="rId2" cstate="print"/>
          <a:srcRect/>
          <a:stretch>
            <a:fillRect/>
          </a:stretch>
        </p:blipFill>
        <p:spPr bwMode="auto">
          <a:xfrm flipH="1">
            <a:off x="5867401" y="2794000"/>
            <a:ext cx="609600" cy="952500"/>
          </a:xfrm>
          <a:prstGeom prst="rect">
            <a:avLst/>
          </a:prstGeom>
          <a:noFill/>
        </p:spPr>
      </p:pic>
      <p:sp>
        <p:nvSpPr>
          <p:cNvPr id="38" name="Flowchart: Stored Data 37"/>
          <p:cNvSpPr/>
          <p:nvPr/>
        </p:nvSpPr>
        <p:spPr>
          <a:xfrm rot="16200000">
            <a:off x="5480052" y="27876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1</a:t>
            </a:r>
            <a:endParaRPr lang="en-US" dirty="0">
              <a:solidFill>
                <a:schemeClr val="tx1"/>
              </a:solidFill>
            </a:endParaRPr>
          </a:p>
        </p:txBody>
      </p:sp>
      <p:sp>
        <p:nvSpPr>
          <p:cNvPr id="39" name="Flowchart: Stored Data 38"/>
          <p:cNvSpPr/>
          <p:nvPr/>
        </p:nvSpPr>
        <p:spPr>
          <a:xfrm rot="16200000">
            <a:off x="5480048" y="3041651"/>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4</a:t>
            </a:r>
            <a:endParaRPr lang="en-US" dirty="0">
              <a:solidFill>
                <a:schemeClr val="tx1"/>
              </a:solidFill>
            </a:endParaRPr>
          </a:p>
        </p:txBody>
      </p:sp>
      <p:sp>
        <p:nvSpPr>
          <p:cNvPr id="40" name="Flowchart: Stored Data 39"/>
          <p:cNvSpPr/>
          <p:nvPr/>
        </p:nvSpPr>
        <p:spPr>
          <a:xfrm rot="16200000">
            <a:off x="5480048" y="3295652"/>
            <a:ext cx="317500" cy="457198"/>
          </a:xfrm>
          <a:prstGeom prst="flowChartOnlineStorag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0"/>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IN" sz="1400" dirty="0" smtClean="0">
                <a:solidFill>
                  <a:schemeClr val="tx1"/>
                </a:solidFill>
              </a:rPr>
              <a:t>3</a:t>
            </a:r>
            <a:endParaRPr lang="en-US" dirty="0">
              <a:solidFill>
                <a:schemeClr val="tx1"/>
              </a:solidFill>
            </a:endParaRPr>
          </a:p>
        </p:txBody>
      </p:sp>
      <p:sp>
        <p:nvSpPr>
          <p:cNvPr id="41" name="Right Arrow 40"/>
          <p:cNvSpPr/>
          <p:nvPr/>
        </p:nvSpPr>
        <p:spPr>
          <a:xfrm>
            <a:off x="2133600" y="2921000"/>
            <a:ext cx="1524000"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HDFS</a:t>
            </a:r>
            <a:endParaRPr lang="en-US" b="1" dirty="0"/>
          </a:p>
        </p:txBody>
      </p:sp>
      <p:pic>
        <p:nvPicPr>
          <p:cNvPr id="42" name="Picture 2" descr="C:\Users\ravi\AppData\Local\Microsoft\Windows\INetCache\IE\TMUQ2KZS\ss4000e_big[1].jpg"/>
          <p:cNvPicPr>
            <a:picLocks noChangeAspect="1" noChangeArrowheads="1"/>
          </p:cNvPicPr>
          <p:nvPr/>
        </p:nvPicPr>
        <p:blipFill>
          <a:blip r:embed="rId2" cstate="print"/>
          <a:srcRect/>
          <a:stretch>
            <a:fillRect/>
          </a:stretch>
        </p:blipFill>
        <p:spPr bwMode="auto">
          <a:xfrm flipH="1">
            <a:off x="1447801" y="2730500"/>
            <a:ext cx="609600" cy="952500"/>
          </a:xfrm>
          <a:prstGeom prst="rect">
            <a:avLst/>
          </a:prstGeom>
          <a:noFill/>
        </p:spPr>
      </p:pic>
      <p:sp>
        <p:nvSpPr>
          <p:cNvPr id="43" name="TextBox 42"/>
          <p:cNvSpPr txBox="1"/>
          <p:nvPr/>
        </p:nvSpPr>
        <p:spPr>
          <a:xfrm>
            <a:off x="1447802" y="2413000"/>
            <a:ext cx="762000" cy="400110"/>
          </a:xfrm>
          <a:prstGeom prst="rect">
            <a:avLst/>
          </a:prstGeom>
          <a:solidFill>
            <a:schemeClr val="bg1">
              <a:lumMod val="85000"/>
            </a:schemeClr>
          </a:solidFill>
        </p:spPr>
        <p:txBody>
          <a:bodyPr wrap="square" rtlCol="0">
            <a:spAutoFit/>
          </a:bodyPr>
          <a:lstStyle/>
          <a:p>
            <a:r>
              <a:rPr lang="en-IN" sz="1000" dirty="0" smtClean="0"/>
              <a:t>Master</a:t>
            </a:r>
          </a:p>
          <a:p>
            <a:r>
              <a:rPr lang="en-IN" sz="1000" dirty="0" err="1" smtClean="0"/>
              <a:t>Namenode</a:t>
            </a:r>
            <a:endParaRPr lang="en-US" sz="1000" dirty="0"/>
          </a:p>
        </p:txBody>
      </p:sp>
      <p:sp>
        <p:nvSpPr>
          <p:cNvPr id="44" name="TextBox 43"/>
          <p:cNvSpPr txBox="1"/>
          <p:nvPr/>
        </p:nvSpPr>
        <p:spPr>
          <a:xfrm>
            <a:off x="4267201" y="1397000"/>
            <a:ext cx="762000" cy="400110"/>
          </a:xfrm>
          <a:prstGeom prst="rect">
            <a:avLst/>
          </a:prstGeom>
          <a:solidFill>
            <a:schemeClr val="bg1">
              <a:lumMod val="85000"/>
            </a:schemeClr>
          </a:solidFill>
        </p:spPr>
        <p:txBody>
          <a:bodyPr wrap="square" rtlCol="0">
            <a:spAutoFit/>
          </a:bodyPr>
          <a:lstStyle/>
          <a:p>
            <a:r>
              <a:rPr lang="en-IN" sz="1000" dirty="0" smtClean="0"/>
              <a:t>Worker</a:t>
            </a:r>
          </a:p>
          <a:p>
            <a:r>
              <a:rPr lang="en-IN" sz="1000" dirty="0" err="1" smtClean="0"/>
              <a:t>Datanode</a:t>
            </a:r>
            <a:endParaRPr lang="en-US" sz="1000" dirty="0"/>
          </a:p>
        </p:txBody>
      </p:sp>
      <p:sp>
        <p:nvSpPr>
          <p:cNvPr id="45" name="TextBox 44"/>
          <p:cNvSpPr txBox="1"/>
          <p:nvPr/>
        </p:nvSpPr>
        <p:spPr>
          <a:xfrm>
            <a:off x="4267201" y="3556000"/>
            <a:ext cx="762000" cy="400110"/>
          </a:xfrm>
          <a:prstGeom prst="rect">
            <a:avLst/>
          </a:prstGeom>
          <a:solidFill>
            <a:schemeClr val="bg1">
              <a:lumMod val="85000"/>
            </a:schemeClr>
          </a:solidFill>
        </p:spPr>
        <p:txBody>
          <a:bodyPr wrap="square" rtlCol="0">
            <a:spAutoFit/>
          </a:bodyPr>
          <a:lstStyle/>
          <a:p>
            <a:r>
              <a:rPr lang="en-IN" sz="1000" dirty="0" smtClean="0"/>
              <a:t>Worker</a:t>
            </a:r>
          </a:p>
          <a:p>
            <a:r>
              <a:rPr lang="en-IN" sz="1000" dirty="0" err="1" smtClean="0"/>
              <a:t>Datanode</a:t>
            </a:r>
            <a:endParaRPr lang="en-US" sz="1000" dirty="0"/>
          </a:p>
        </p:txBody>
      </p:sp>
      <p:sp>
        <p:nvSpPr>
          <p:cNvPr id="46" name="TextBox 45"/>
          <p:cNvSpPr txBox="1"/>
          <p:nvPr/>
        </p:nvSpPr>
        <p:spPr>
          <a:xfrm>
            <a:off x="5867402" y="2476500"/>
            <a:ext cx="762000" cy="400110"/>
          </a:xfrm>
          <a:prstGeom prst="rect">
            <a:avLst/>
          </a:prstGeom>
          <a:solidFill>
            <a:schemeClr val="bg1">
              <a:lumMod val="85000"/>
            </a:schemeClr>
          </a:solidFill>
        </p:spPr>
        <p:txBody>
          <a:bodyPr wrap="square" rtlCol="0">
            <a:spAutoFit/>
          </a:bodyPr>
          <a:lstStyle/>
          <a:p>
            <a:r>
              <a:rPr lang="en-IN" sz="1000" dirty="0" smtClean="0"/>
              <a:t>Worker</a:t>
            </a:r>
          </a:p>
          <a:p>
            <a:r>
              <a:rPr lang="en-IN" sz="1000" dirty="0" err="1" smtClean="0"/>
              <a:t>Datanode</a:t>
            </a:r>
            <a:endParaRPr lang="en-US" sz="1000" dirty="0"/>
          </a:p>
        </p:txBody>
      </p:sp>
      <p:sp>
        <p:nvSpPr>
          <p:cNvPr id="47" name="TextBox 46"/>
          <p:cNvSpPr txBox="1"/>
          <p:nvPr/>
        </p:nvSpPr>
        <p:spPr>
          <a:xfrm>
            <a:off x="7696202" y="1397000"/>
            <a:ext cx="762000" cy="400110"/>
          </a:xfrm>
          <a:prstGeom prst="rect">
            <a:avLst/>
          </a:prstGeom>
          <a:solidFill>
            <a:schemeClr val="bg1">
              <a:lumMod val="85000"/>
            </a:schemeClr>
          </a:solidFill>
        </p:spPr>
        <p:txBody>
          <a:bodyPr wrap="square" rtlCol="0">
            <a:spAutoFit/>
          </a:bodyPr>
          <a:lstStyle/>
          <a:p>
            <a:r>
              <a:rPr lang="en-IN" sz="1000" dirty="0" smtClean="0"/>
              <a:t>Worker</a:t>
            </a:r>
          </a:p>
          <a:p>
            <a:r>
              <a:rPr lang="en-IN" sz="1000" dirty="0" err="1" smtClean="0"/>
              <a:t>Datanode</a:t>
            </a:r>
            <a:endParaRPr lang="en-US" sz="1000" dirty="0"/>
          </a:p>
        </p:txBody>
      </p:sp>
      <p:sp>
        <p:nvSpPr>
          <p:cNvPr id="48" name="TextBox 47"/>
          <p:cNvSpPr txBox="1"/>
          <p:nvPr/>
        </p:nvSpPr>
        <p:spPr>
          <a:xfrm>
            <a:off x="7696202" y="3619500"/>
            <a:ext cx="762000" cy="400110"/>
          </a:xfrm>
          <a:prstGeom prst="rect">
            <a:avLst/>
          </a:prstGeom>
          <a:solidFill>
            <a:schemeClr val="bg1">
              <a:lumMod val="85000"/>
            </a:schemeClr>
          </a:solidFill>
        </p:spPr>
        <p:txBody>
          <a:bodyPr wrap="square" rtlCol="0">
            <a:spAutoFit/>
          </a:bodyPr>
          <a:lstStyle/>
          <a:p>
            <a:r>
              <a:rPr lang="en-IN" sz="1000" dirty="0" smtClean="0"/>
              <a:t>Worker</a:t>
            </a:r>
          </a:p>
          <a:p>
            <a:r>
              <a:rPr lang="en-IN" sz="1000" dirty="0" err="1" smtClean="0"/>
              <a:t>Datanode</a:t>
            </a:r>
            <a:endParaRPr lang="en-US"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1000" fill="hold"/>
                                        <p:tgtEl>
                                          <p:spTgt spid="38"/>
                                        </p:tgtEl>
                                        <p:attrNameLst>
                                          <p:attrName>ppt_x</p:attrName>
                                        </p:attrNameLst>
                                      </p:cBhvr>
                                      <p:tavLst>
                                        <p:tav tm="0">
                                          <p:val>
                                            <p:strVal val="0-#ppt_w/2"/>
                                          </p:val>
                                        </p:tav>
                                        <p:tav tm="100000">
                                          <p:val>
                                            <p:strVal val="#ppt_x"/>
                                          </p:val>
                                        </p:tav>
                                      </p:tavLst>
                                    </p:anim>
                                    <p:anim calcmode="lin" valueType="num">
                                      <p:cBhvr additive="base">
                                        <p:cTn id="8" dur="10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1000" fill="hold"/>
                                        <p:tgtEl>
                                          <p:spTgt spid="11"/>
                                        </p:tgtEl>
                                        <p:attrNameLst>
                                          <p:attrName>ppt_x</p:attrName>
                                        </p:attrNameLst>
                                      </p:cBhvr>
                                      <p:tavLst>
                                        <p:tav tm="0">
                                          <p:val>
                                            <p:strVal val="0-#ppt_w/2"/>
                                          </p:val>
                                        </p:tav>
                                        <p:tav tm="100000">
                                          <p:val>
                                            <p:strVal val="#ppt_x"/>
                                          </p:val>
                                        </p:tav>
                                      </p:tavLst>
                                    </p:anim>
                                    <p:anim calcmode="lin" valueType="num">
                                      <p:cBhvr additive="base">
                                        <p:cTn id="26"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0-#ppt_w/2"/>
                                          </p:val>
                                        </p:tav>
                                        <p:tav tm="100000">
                                          <p:val>
                                            <p:strVal val="#ppt_x"/>
                                          </p:val>
                                        </p:tav>
                                      </p:tavLst>
                                    </p:anim>
                                    <p:anim calcmode="lin" valueType="num">
                                      <p:cBhvr additive="base">
                                        <p:cTn id="3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1000" fill="hold"/>
                                        <p:tgtEl>
                                          <p:spTgt spid="30"/>
                                        </p:tgtEl>
                                        <p:attrNameLst>
                                          <p:attrName>ppt_x</p:attrName>
                                        </p:attrNameLst>
                                      </p:cBhvr>
                                      <p:tavLst>
                                        <p:tav tm="0">
                                          <p:val>
                                            <p:strVal val="0-#ppt_w/2"/>
                                          </p:val>
                                        </p:tav>
                                        <p:tav tm="100000">
                                          <p:val>
                                            <p:strVal val="#ppt_x"/>
                                          </p:val>
                                        </p:tav>
                                      </p:tavLst>
                                    </p:anim>
                                    <p:anim calcmode="lin" valueType="num">
                                      <p:cBhvr additive="base">
                                        <p:cTn id="4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0-#ppt_w/2"/>
                                          </p:val>
                                        </p:tav>
                                        <p:tav tm="100000">
                                          <p:val>
                                            <p:strVal val="#ppt_x"/>
                                          </p:val>
                                        </p:tav>
                                      </p:tavLst>
                                    </p:anim>
                                    <p:anim calcmode="lin" valueType="num">
                                      <p:cBhvr additive="base">
                                        <p:cTn id="50"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500" fill="hold"/>
                                        <p:tgtEl>
                                          <p:spTgt spid="40"/>
                                        </p:tgtEl>
                                        <p:attrNameLst>
                                          <p:attrName>ppt_x</p:attrName>
                                        </p:attrNameLst>
                                      </p:cBhvr>
                                      <p:tavLst>
                                        <p:tav tm="0">
                                          <p:val>
                                            <p:strVal val="0-#ppt_w/2"/>
                                          </p:val>
                                        </p:tav>
                                        <p:tav tm="100000">
                                          <p:val>
                                            <p:strVal val="#ppt_x"/>
                                          </p:val>
                                        </p:tav>
                                      </p:tavLst>
                                    </p:anim>
                                    <p:anim calcmode="lin" valueType="num">
                                      <p:cBhvr additive="base">
                                        <p:cTn id="5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additive="base">
                                        <p:cTn id="61" dur="1000" fill="hold"/>
                                        <p:tgtEl>
                                          <p:spTgt spid="34"/>
                                        </p:tgtEl>
                                        <p:attrNameLst>
                                          <p:attrName>ppt_x</p:attrName>
                                        </p:attrNameLst>
                                      </p:cBhvr>
                                      <p:tavLst>
                                        <p:tav tm="0">
                                          <p:val>
                                            <p:strVal val="0-#ppt_w/2"/>
                                          </p:val>
                                        </p:tav>
                                        <p:tav tm="100000">
                                          <p:val>
                                            <p:strVal val="#ppt_x"/>
                                          </p:val>
                                        </p:tav>
                                      </p:tavLst>
                                    </p:anim>
                                    <p:anim calcmode="lin" valueType="num">
                                      <p:cBhvr additive="base">
                                        <p:cTn id="62"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0-#ppt_w/2"/>
                                          </p:val>
                                        </p:tav>
                                        <p:tav tm="100000">
                                          <p:val>
                                            <p:strVal val="#ppt_x"/>
                                          </p:val>
                                        </p:tav>
                                      </p:tavLst>
                                    </p:anim>
                                    <p:anim calcmode="lin" valueType="num">
                                      <p:cBhvr additive="base">
                                        <p:cTn id="68"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1000" fill="hold"/>
                                        <p:tgtEl>
                                          <p:spTgt spid="26"/>
                                        </p:tgtEl>
                                        <p:attrNameLst>
                                          <p:attrName>ppt_x</p:attrName>
                                        </p:attrNameLst>
                                      </p:cBhvr>
                                      <p:tavLst>
                                        <p:tav tm="0">
                                          <p:val>
                                            <p:strVal val="0-#ppt_w/2"/>
                                          </p:val>
                                        </p:tav>
                                        <p:tav tm="100000">
                                          <p:val>
                                            <p:strVal val="#ppt_x"/>
                                          </p:val>
                                        </p:tav>
                                      </p:tavLst>
                                    </p:anim>
                                    <p:anim calcmode="lin" valueType="num">
                                      <p:cBhvr additive="base">
                                        <p:cTn id="80" dur="1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additive="base">
                                        <p:cTn id="85" dur="500" fill="hold"/>
                                        <p:tgtEl>
                                          <p:spTgt spid="14"/>
                                        </p:tgtEl>
                                        <p:attrNameLst>
                                          <p:attrName>ppt_x</p:attrName>
                                        </p:attrNameLst>
                                      </p:cBhvr>
                                      <p:tavLst>
                                        <p:tav tm="0">
                                          <p:val>
                                            <p:strVal val="0-#ppt_w/2"/>
                                          </p:val>
                                        </p:tav>
                                        <p:tav tm="100000">
                                          <p:val>
                                            <p:strVal val="#ppt_x"/>
                                          </p:val>
                                        </p:tav>
                                      </p:tavLst>
                                    </p:anim>
                                    <p:anim calcmode="lin" valueType="num">
                                      <p:cBhvr additive="base">
                                        <p:cTn id="8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0-#ppt_w/2"/>
                                          </p:val>
                                        </p:tav>
                                        <p:tav tm="100000">
                                          <p:val>
                                            <p:strVal val="#ppt_x"/>
                                          </p:val>
                                        </p:tav>
                                      </p:tavLst>
                                    </p:anim>
                                    <p:anim calcmode="lin" valueType="num">
                                      <p:cBhvr additive="base">
                                        <p:cTn id="9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26" grpId="0" animBg="1"/>
      <p:bldP spid="27" grpId="0" animBg="1"/>
      <p:bldP spid="28" grpId="0" animBg="1"/>
      <p:bldP spid="30" grpId="0" animBg="1"/>
      <p:bldP spid="31" grpId="0" animBg="1"/>
      <p:bldP spid="32" grpId="0" animBg="1"/>
      <p:bldP spid="34" grpId="0" animBg="1"/>
      <p:bldP spid="35" grpId="0" animBg="1"/>
      <p:bldP spid="36" grpId="0" animBg="1"/>
      <p:bldP spid="38" grpId="0" animBg="1"/>
      <p:bldP spid="39" grpId="0" animBg="1"/>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952500"/>
          </a:xfrm>
        </p:spPr>
        <p:txBody>
          <a:bodyPr>
            <a:normAutofit/>
          </a:bodyPr>
          <a:lstStyle/>
          <a:p>
            <a:pPr algn="l"/>
            <a:r>
              <a:rPr lang="en-IN" sz="3200" dirty="0" smtClean="0"/>
              <a:t>Running </a:t>
            </a:r>
            <a:r>
              <a:rPr lang="en-IN" sz="3200" dirty="0" err="1" smtClean="0"/>
              <a:t>MapReduce</a:t>
            </a:r>
            <a:r>
              <a:rPr lang="en-IN" sz="3200" dirty="0" smtClean="0"/>
              <a:t> Job - Exercise</a:t>
            </a:r>
            <a:endParaRPr lang="en-US" sz="3200" dirty="0"/>
          </a:p>
        </p:txBody>
      </p:sp>
      <p:sp>
        <p:nvSpPr>
          <p:cNvPr id="3" name="Content Placeholder 2"/>
          <p:cNvSpPr>
            <a:spLocks noGrp="1"/>
          </p:cNvSpPr>
          <p:nvPr>
            <p:ph idx="1"/>
          </p:nvPr>
        </p:nvSpPr>
        <p:spPr>
          <a:xfrm>
            <a:off x="152400" y="1520031"/>
            <a:ext cx="8839200" cy="3305969"/>
          </a:xfrm>
        </p:spPr>
        <p:txBody>
          <a:bodyPr>
            <a:noAutofit/>
          </a:bodyPr>
          <a:lstStyle/>
          <a:p>
            <a:r>
              <a:rPr lang="en-IN" sz="1600" dirty="0" smtClean="0"/>
              <a:t>Using the HDFS commands:</a:t>
            </a:r>
          </a:p>
          <a:p>
            <a:pPr lvl="1"/>
            <a:r>
              <a:rPr lang="en-IN" sz="1400" dirty="0" smtClean="0"/>
              <a:t>Create a directory in HDFS named</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mrinput</a:t>
            </a:r>
            <a:endParaRPr lang="en-IN" sz="1400" dirty="0" smtClean="0">
              <a:latin typeface="Courier New" pitchFamily="49" charset="0"/>
              <a:cs typeface="Courier New" pitchFamily="49" charset="0"/>
            </a:endParaRPr>
          </a:p>
          <a:p>
            <a:pPr lvl="1"/>
            <a:r>
              <a:rPr lang="en-IN" sz="1400" dirty="0" smtClean="0"/>
              <a:t>Put the files</a:t>
            </a:r>
            <a:r>
              <a:rPr lang="en-IN" sz="1400" dirty="0" smtClean="0">
                <a:latin typeface="Courier New" pitchFamily="49" charset="0"/>
                <a:cs typeface="Courier New" pitchFamily="49" charset="0"/>
              </a:rPr>
              <a:t> mrinput1.txt </a:t>
            </a:r>
            <a:r>
              <a:rPr lang="en-IN" sz="1400" dirty="0" smtClean="0"/>
              <a:t>and</a:t>
            </a:r>
            <a:r>
              <a:rPr lang="en-IN" sz="1400" dirty="0" smtClean="0">
                <a:latin typeface="Courier New" pitchFamily="49" charset="0"/>
                <a:cs typeface="Courier New" pitchFamily="49" charset="0"/>
              </a:rPr>
              <a:t> mrinput2.txt </a:t>
            </a:r>
            <a:r>
              <a:rPr lang="en-IN" sz="1400" dirty="0" smtClean="0"/>
              <a:t>into the above HDFS directory</a:t>
            </a:r>
          </a:p>
          <a:p>
            <a:r>
              <a:rPr lang="en-IN" sz="1600" dirty="0" smtClean="0"/>
              <a:t>Run the </a:t>
            </a:r>
            <a:r>
              <a:rPr lang="en-IN" sz="1600" dirty="0" err="1" smtClean="0"/>
              <a:t>mapreduce</a:t>
            </a:r>
            <a:r>
              <a:rPr lang="en-IN" sz="1600" dirty="0" smtClean="0"/>
              <a:t> job </a:t>
            </a:r>
            <a:r>
              <a:rPr lang="en-IN" sz="1600" dirty="0"/>
              <a:t>as given </a:t>
            </a:r>
            <a:r>
              <a:rPr lang="en-IN" sz="1600" dirty="0" smtClean="0"/>
              <a:t>above.</a:t>
            </a:r>
            <a:endParaRPr lang="en-IN" sz="1600" dirty="0">
              <a:latin typeface="Courier New" pitchFamily="49" charset="0"/>
              <a:cs typeface="Courier New" pitchFamily="49" charset="0"/>
            </a:endParaRPr>
          </a:p>
          <a:p>
            <a:r>
              <a:rPr lang="en-IN" sz="1400" dirty="0" smtClean="0"/>
              <a:t>And check the output location (i.e. directory).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952500"/>
          </a:xfrm>
        </p:spPr>
        <p:txBody>
          <a:bodyPr>
            <a:normAutofit/>
          </a:bodyPr>
          <a:lstStyle/>
          <a:p>
            <a:pPr algn="l"/>
            <a:r>
              <a:rPr lang="en-IN" sz="3600" smtClean="0"/>
              <a:t>YARN </a:t>
            </a:r>
            <a:r>
              <a:rPr lang="en-IN" sz="3600" dirty="0" smtClean="0"/>
              <a:t>Commands</a:t>
            </a:r>
            <a:endParaRPr lang="en-US" sz="3600" dirty="0"/>
          </a:p>
        </p:txBody>
      </p:sp>
      <p:sp>
        <p:nvSpPr>
          <p:cNvPr id="3" name="Content Placeholder 2"/>
          <p:cNvSpPr>
            <a:spLocks noGrp="1"/>
          </p:cNvSpPr>
          <p:nvPr>
            <p:ph idx="1"/>
          </p:nvPr>
        </p:nvSpPr>
        <p:spPr>
          <a:xfrm>
            <a:off x="152400" y="1409700"/>
            <a:ext cx="8839200" cy="3505200"/>
          </a:xfrm>
        </p:spPr>
        <p:txBody>
          <a:bodyPr>
            <a:noAutofit/>
          </a:bodyPr>
          <a:lstStyle/>
          <a:p>
            <a:r>
              <a:rPr lang="en-IN" sz="1600" dirty="0" smtClean="0"/>
              <a:t>The jobs executed on the </a:t>
            </a:r>
            <a:r>
              <a:rPr lang="en-IN" sz="1600" dirty="0" err="1" smtClean="0"/>
              <a:t>Hadoop</a:t>
            </a:r>
            <a:r>
              <a:rPr lang="en-IN" sz="1600" dirty="0" smtClean="0"/>
              <a:t> cluster run as YARN applications.</a:t>
            </a:r>
          </a:p>
          <a:p>
            <a:r>
              <a:rPr lang="en-IN" sz="1600" dirty="0" smtClean="0"/>
              <a:t>Several YARN commands are available to list or track the applications on the cluster.</a:t>
            </a:r>
          </a:p>
          <a:p>
            <a:r>
              <a:rPr lang="en-IN" sz="1600" dirty="0" smtClean="0"/>
              <a:t>Commands:</a:t>
            </a:r>
          </a:p>
          <a:p>
            <a:pPr lvl="1">
              <a:buNone/>
            </a:pPr>
            <a:r>
              <a:rPr lang="en-IN" sz="1600" dirty="0" smtClean="0">
                <a:latin typeface="Courier New" pitchFamily="49" charset="0"/>
                <a:cs typeface="Courier New" pitchFamily="49" charset="0"/>
              </a:rPr>
              <a:t>$ yarn 	</a:t>
            </a:r>
            <a:r>
              <a:rPr lang="en-IN" sz="1600" dirty="0" smtClean="0">
                <a:sym typeface="Wingdings" pitchFamily="2" charset="2"/>
              </a:rPr>
              <a:t> </a:t>
            </a:r>
            <a:r>
              <a:rPr lang="en-US" sz="1600" dirty="0" smtClean="0">
                <a:sym typeface="Wingdings" pitchFamily="2" charset="2"/>
              </a:rPr>
              <a:t>prints the description for all commands</a:t>
            </a:r>
          </a:p>
          <a:p>
            <a:pPr lvl="1">
              <a:buNone/>
            </a:pPr>
            <a:r>
              <a:rPr lang="en-IN" sz="1600" dirty="0" smtClean="0">
                <a:latin typeface="Courier New" pitchFamily="49" charset="0"/>
                <a:cs typeface="Courier New" pitchFamily="49" charset="0"/>
              </a:rPr>
              <a:t>$ yarn application -list -</a:t>
            </a:r>
            <a:r>
              <a:rPr lang="en-IN" sz="1600" dirty="0" err="1" smtClean="0">
                <a:latin typeface="Courier New" pitchFamily="49" charset="0"/>
                <a:cs typeface="Courier New" pitchFamily="49" charset="0"/>
              </a:rPr>
              <a:t>appStates</a:t>
            </a:r>
            <a:r>
              <a:rPr lang="en-IN" sz="1600" dirty="0" smtClean="0">
                <a:latin typeface="Courier New" pitchFamily="49" charset="0"/>
                <a:cs typeface="Courier New" pitchFamily="49" charset="0"/>
              </a:rPr>
              <a:t> FINISHED</a:t>
            </a:r>
          </a:p>
          <a:p>
            <a:pPr lvl="1">
              <a:buNone/>
            </a:pPr>
            <a:r>
              <a:rPr lang="en-IN" sz="1600" dirty="0" smtClean="0">
                <a:latin typeface="Courier New" pitchFamily="49" charset="0"/>
                <a:cs typeface="Courier New" pitchFamily="49" charset="0"/>
              </a:rPr>
              <a:t>$ yarn application -list -</a:t>
            </a:r>
            <a:r>
              <a:rPr lang="en-IN" sz="1600" dirty="0" err="1" smtClean="0">
                <a:latin typeface="Courier New" pitchFamily="49" charset="0"/>
                <a:cs typeface="Courier New" pitchFamily="49" charset="0"/>
              </a:rPr>
              <a:t>appStates</a:t>
            </a:r>
            <a:r>
              <a:rPr lang="en-IN" sz="1600" dirty="0" smtClean="0">
                <a:latin typeface="Courier New" pitchFamily="49" charset="0"/>
                <a:cs typeface="Courier New" pitchFamily="49" charset="0"/>
              </a:rPr>
              <a:t> FAILED, KILLED</a:t>
            </a:r>
          </a:p>
          <a:p>
            <a:pPr lvl="1">
              <a:buNone/>
            </a:pPr>
            <a:r>
              <a:rPr lang="en-US" sz="1600" dirty="0" smtClean="0">
                <a:latin typeface="Courier New" pitchFamily="49" charset="0"/>
                <a:cs typeface="Courier New" pitchFamily="49" charset="0"/>
              </a:rPr>
              <a:t>$ yarn application -list -</a:t>
            </a:r>
            <a:r>
              <a:rPr lang="en-US" sz="1600" dirty="0" err="1" smtClean="0">
                <a:latin typeface="Courier New" pitchFamily="49" charset="0"/>
                <a:cs typeface="Courier New" pitchFamily="49" charset="0"/>
              </a:rPr>
              <a:t>appStates</a:t>
            </a:r>
            <a:r>
              <a:rPr lang="en-US" sz="1600" dirty="0" smtClean="0">
                <a:latin typeface="Courier New" pitchFamily="49" charset="0"/>
                <a:cs typeface="Courier New" pitchFamily="49" charset="0"/>
              </a:rPr>
              <a:t> ALL</a:t>
            </a:r>
            <a:endParaRPr lang="en-IN" sz="1600" dirty="0" smtClean="0">
              <a:latin typeface="Courier New" pitchFamily="49" charset="0"/>
              <a:cs typeface="Courier New" pitchFamily="49" charset="0"/>
            </a:endParaRPr>
          </a:p>
          <a:p>
            <a:pPr lvl="1">
              <a:buNone/>
            </a:pPr>
            <a:r>
              <a:rPr lang="en-IN" sz="1600" dirty="0" smtClean="0">
                <a:latin typeface="Courier New" pitchFamily="49" charset="0"/>
                <a:cs typeface="Courier New" pitchFamily="49" charset="0"/>
              </a:rPr>
              <a:t>$ yarn application -status &lt;</a:t>
            </a:r>
            <a:r>
              <a:rPr lang="en-IN" sz="1600" dirty="0" err="1" smtClean="0">
                <a:latin typeface="Courier New" pitchFamily="49" charset="0"/>
                <a:cs typeface="Courier New" pitchFamily="49" charset="0"/>
              </a:rPr>
              <a:t>application_id</a:t>
            </a:r>
            <a:r>
              <a:rPr lang="en-IN" sz="1600" dirty="0" smtClean="0">
                <a:latin typeface="Courier New" pitchFamily="49" charset="0"/>
                <a:cs typeface="Courier New" pitchFamily="49" charset="0"/>
              </a:rPr>
              <a:t>&gt;</a:t>
            </a:r>
          </a:p>
          <a:p>
            <a:pPr lvl="1">
              <a:buNone/>
            </a:pPr>
            <a:r>
              <a:rPr lang="en-IN" sz="1600" dirty="0" smtClean="0">
                <a:latin typeface="Courier New" pitchFamily="49" charset="0"/>
                <a:cs typeface="Courier New" pitchFamily="49" charset="0"/>
              </a:rPr>
              <a:t>$ yarn logs -</a:t>
            </a:r>
            <a:r>
              <a:rPr lang="en-IN" sz="1600" dirty="0" err="1" smtClean="0">
                <a:latin typeface="Courier New" pitchFamily="49" charset="0"/>
                <a:cs typeface="Courier New" pitchFamily="49" charset="0"/>
              </a:rPr>
              <a:t>applicationId</a:t>
            </a:r>
            <a:r>
              <a:rPr lang="en-IN" sz="1600" dirty="0" smtClean="0">
                <a:latin typeface="Courier New" pitchFamily="49" charset="0"/>
                <a:cs typeface="Courier New" pitchFamily="49" charset="0"/>
              </a:rPr>
              <a:t> &lt;</a:t>
            </a:r>
            <a:r>
              <a:rPr lang="en-IN" sz="1600" dirty="0" err="1" smtClean="0">
                <a:latin typeface="Courier New" pitchFamily="49" charset="0"/>
                <a:cs typeface="Courier New" pitchFamily="49" charset="0"/>
              </a:rPr>
              <a:t>application_id</a:t>
            </a:r>
            <a:r>
              <a:rPr lang="en-IN" sz="1600" dirty="0" smtClean="0">
                <a:latin typeface="Courier New" pitchFamily="49" charset="0"/>
                <a:cs typeface="Courier New" pitchFamily="49" charset="0"/>
              </a:rPr>
              <a:t>&gt;</a:t>
            </a:r>
          </a:p>
          <a:p>
            <a:r>
              <a:rPr lang="en-IN" sz="1600" dirty="0" smtClean="0"/>
              <a:t>For a full </a:t>
            </a:r>
            <a:r>
              <a:rPr lang="en-IN" sz="1600" dirty="0" err="1" smtClean="0"/>
              <a:t>lst</a:t>
            </a:r>
            <a:r>
              <a:rPr lang="en-IN" sz="1600" dirty="0" smtClean="0"/>
              <a:t> of YARN commands refer:</a:t>
            </a:r>
          </a:p>
          <a:p>
            <a:pPr lvl="1">
              <a:buNone/>
            </a:pPr>
            <a:r>
              <a:rPr lang="en-IN" sz="1600" dirty="0" smtClean="0">
                <a:latin typeface="Courier New" pitchFamily="49" charset="0"/>
                <a:cs typeface="Courier New" pitchFamily="49" charset="0"/>
              </a:rPr>
              <a:t>https://hadoop.apache.org/docs/r2.9.1/hadoop-yarn/hadoop-yarn-site/YarnCommands.html</a:t>
            </a:r>
            <a:endParaRPr lang="en-US"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952500"/>
          </a:xfrm>
        </p:spPr>
        <p:txBody>
          <a:bodyPr>
            <a:normAutofit/>
          </a:bodyPr>
          <a:lstStyle/>
          <a:p>
            <a:pPr algn="l"/>
            <a:r>
              <a:rPr lang="en-IN" sz="3600" dirty="0" err="1" smtClean="0"/>
              <a:t>Hadoop</a:t>
            </a:r>
            <a:r>
              <a:rPr lang="en-IN" sz="3600" dirty="0" smtClean="0"/>
              <a:t> Ecosystem Components</a:t>
            </a:r>
            <a:endParaRPr lang="en-US" sz="3600" dirty="0"/>
          </a:p>
        </p:txBody>
      </p:sp>
      <p:pic>
        <p:nvPicPr>
          <p:cNvPr id="4" name="Picture 3" descr="Hadoop-Ecosystem - Copy.jpg"/>
          <p:cNvPicPr>
            <a:picLocks noChangeAspect="1"/>
          </p:cNvPicPr>
          <p:nvPr/>
        </p:nvPicPr>
        <p:blipFill>
          <a:blip r:embed="rId2" cstate="print"/>
          <a:stretch>
            <a:fillRect/>
          </a:stretch>
        </p:blipFill>
        <p:spPr>
          <a:xfrm>
            <a:off x="1157345" y="952500"/>
            <a:ext cx="5867351" cy="4267200"/>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1" y="1488323"/>
            <a:ext cx="8696325" cy="4052051"/>
          </a:xfrm>
          <a:prstGeom prst="rect">
            <a:avLst/>
          </a:prstGeom>
          <a:noFill/>
          <a:ln w="9525">
            <a:noFill/>
            <a:miter lim="800000"/>
            <a:headEnd/>
            <a:tailEnd/>
          </a:ln>
        </p:spPr>
      </p:pic>
      <p:sp>
        <p:nvSpPr>
          <p:cNvPr id="5" name="Title 1"/>
          <p:cNvSpPr>
            <a:spLocks noGrp="1"/>
          </p:cNvSpPr>
          <p:nvPr>
            <p:ph type="title"/>
          </p:nvPr>
        </p:nvSpPr>
        <p:spPr>
          <a:xfrm>
            <a:off x="152400" y="444500"/>
            <a:ext cx="8229600" cy="952500"/>
          </a:xfrm>
        </p:spPr>
        <p:txBody>
          <a:bodyPr>
            <a:normAutofit/>
          </a:bodyPr>
          <a:lstStyle/>
          <a:p>
            <a:r>
              <a:rPr lang="en-IN" sz="2800" dirty="0" err="1" smtClean="0"/>
              <a:t>Hadoop</a:t>
            </a:r>
            <a:r>
              <a:rPr lang="en-IN" sz="2800" dirty="0" smtClean="0"/>
              <a:t> Distributed File System (HDFS)</a:t>
            </a:r>
            <a:endParaRPr lang="en-US" sz="2800" dirty="0"/>
          </a:p>
        </p:txBody>
      </p:sp>
    </p:spTree>
    <p:extLst>
      <p:ext uri="{BB962C8B-B14F-4D97-AF65-F5344CB8AC3E}">
        <p14:creationId xmlns:p14="http://schemas.microsoft.com/office/powerpoint/2010/main" val="13803670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866"/>
            <a:ext cx="7848601" cy="952500"/>
          </a:xfrm>
        </p:spPr>
        <p:txBody>
          <a:bodyPr>
            <a:normAutofit/>
          </a:bodyPr>
          <a:lstStyle/>
          <a:p>
            <a:pPr algn="l"/>
            <a:r>
              <a:rPr lang="en-US" sz="4000" dirty="0" err="1" smtClean="0"/>
              <a:t>MapReduce</a:t>
            </a:r>
            <a:r>
              <a:rPr lang="en-US" sz="4000" dirty="0" smtClean="0"/>
              <a:t> Architecture</a:t>
            </a:r>
            <a:endParaRPr lang="en-US" sz="4000" dirty="0"/>
          </a:p>
        </p:txBody>
      </p:sp>
      <p:sp>
        <p:nvSpPr>
          <p:cNvPr id="3" name="Content Placeholder 2"/>
          <p:cNvSpPr>
            <a:spLocks noGrp="1"/>
          </p:cNvSpPr>
          <p:nvPr>
            <p:ph idx="1"/>
          </p:nvPr>
        </p:nvSpPr>
        <p:spPr>
          <a:xfrm>
            <a:off x="457200" y="1375833"/>
            <a:ext cx="8229600" cy="3683000"/>
          </a:xfrm>
        </p:spPr>
        <p:txBody>
          <a:bodyPr>
            <a:noAutofit/>
          </a:bodyPr>
          <a:lstStyle/>
          <a:p>
            <a:r>
              <a:rPr lang="en-US" sz="1400" dirty="0" err="1" smtClean="0"/>
              <a:t>Hadoop</a:t>
            </a:r>
            <a:r>
              <a:rPr lang="en-US" sz="1400" dirty="0" smtClean="0"/>
              <a:t> </a:t>
            </a:r>
            <a:r>
              <a:rPr lang="en-US" sz="1400" i="1" dirty="0" err="1" smtClean="0"/>
              <a:t>MapReduce</a:t>
            </a:r>
            <a:r>
              <a:rPr lang="en-US" sz="1400" dirty="0" smtClean="0"/>
              <a:t> is a software framework for developing applications that process Big Data in-parallel on large clusters in a reliable, fault-tolerant manner.</a:t>
            </a:r>
          </a:p>
          <a:p>
            <a:r>
              <a:rPr lang="en-IN" sz="1400" dirty="0" smtClean="0"/>
              <a:t>A </a:t>
            </a:r>
            <a:r>
              <a:rPr lang="en-IN" sz="1400" dirty="0" err="1" smtClean="0"/>
              <a:t>MapReduce</a:t>
            </a:r>
            <a:r>
              <a:rPr lang="en-IN" sz="1400" dirty="0" smtClean="0"/>
              <a:t> job has 2 phases – </a:t>
            </a:r>
            <a:r>
              <a:rPr lang="en-IN" sz="1400" i="1" dirty="0" smtClean="0"/>
              <a:t>Map phase</a:t>
            </a:r>
            <a:r>
              <a:rPr lang="en-IN" sz="1400" dirty="0" smtClean="0"/>
              <a:t> and </a:t>
            </a:r>
            <a:r>
              <a:rPr lang="en-IN" sz="1400" i="1" dirty="0" smtClean="0"/>
              <a:t>Reduce phase.</a:t>
            </a:r>
            <a:endParaRPr lang="en-US" sz="1400" i="1" dirty="0" smtClean="0"/>
          </a:p>
          <a:p>
            <a:r>
              <a:rPr lang="en-US" sz="1400" dirty="0" err="1" smtClean="0"/>
              <a:t>MapReduce</a:t>
            </a:r>
            <a:r>
              <a:rPr lang="en-US" sz="1400" dirty="0" smtClean="0"/>
              <a:t> </a:t>
            </a:r>
            <a:r>
              <a:rPr lang="en-US" sz="1400" i="1" dirty="0" smtClean="0"/>
              <a:t>job</a:t>
            </a:r>
            <a:r>
              <a:rPr lang="en-US" sz="1400" dirty="0" smtClean="0"/>
              <a:t> divides the input data-set into independent chunks called input splits or simply splits  which are processed by the </a:t>
            </a:r>
            <a:r>
              <a:rPr lang="en-US" sz="1400" i="1" dirty="0" smtClean="0"/>
              <a:t>map tasks</a:t>
            </a:r>
            <a:r>
              <a:rPr lang="en-US" sz="1400" dirty="0" smtClean="0"/>
              <a:t> in a completely parallel manner.</a:t>
            </a:r>
          </a:p>
          <a:p>
            <a:r>
              <a:rPr lang="en-US" sz="1400" dirty="0" smtClean="0"/>
              <a:t>The framework sorts the outputs of the maps, which are then input to the </a:t>
            </a:r>
            <a:r>
              <a:rPr lang="en-US" sz="1400" i="1" dirty="0" smtClean="0"/>
              <a:t>reduce tasks </a:t>
            </a:r>
            <a:r>
              <a:rPr lang="en-US" sz="1400" dirty="0" smtClean="0"/>
              <a:t>which produces the final output.</a:t>
            </a:r>
          </a:p>
          <a:p>
            <a:r>
              <a:rPr lang="en-US" sz="1400" dirty="0" smtClean="0"/>
              <a:t>The framework takes care of scheduling tasks, monitoring them and re-executes the failed tasks.</a:t>
            </a:r>
          </a:p>
          <a:p>
            <a:r>
              <a:rPr lang="en-US" sz="1400" dirty="0" smtClean="0"/>
              <a:t>YARN (Yet Another Resource Negotiator) was introduced in </a:t>
            </a:r>
            <a:r>
              <a:rPr lang="en-US" sz="1400" dirty="0" err="1" smtClean="0"/>
              <a:t>Hadoop</a:t>
            </a:r>
            <a:r>
              <a:rPr lang="en-US" sz="1400" dirty="0" smtClean="0"/>
              <a:t> 2 to improve the </a:t>
            </a:r>
            <a:r>
              <a:rPr lang="en-US" sz="1400" dirty="0" err="1" smtClean="0"/>
              <a:t>MapReduce</a:t>
            </a:r>
            <a:r>
              <a:rPr lang="en-US" sz="1400" dirty="0" smtClean="0"/>
              <a:t> implementation.</a:t>
            </a:r>
          </a:p>
          <a:p>
            <a:r>
              <a:rPr lang="en-US" sz="1400" dirty="0" smtClean="0"/>
              <a:t>This data computation framework in </a:t>
            </a:r>
            <a:r>
              <a:rPr lang="en-US" sz="1400" dirty="0" err="1" smtClean="0"/>
              <a:t>Hadoop</a:t>
            </a:r>
            <a:r>
              <a:rPr lang="en-US" sz="1400" dirty="0" smtClean="0"/>
              <a:t> 2 consists of </a:t>
            </a:r>
            <a:r>
              <a:rPr lang="en-US" sz="1400" dirty="0" err="1" smtClean="0"/>
              <a:t>ResourceManager</a:t>
            </a:r>
            <a:r>
              <a:rPr lang="en-US" sz="1400" dirty="0" smtClean="0"/>
              <a:t> and </a:t>
            </a:r>
            <a:r>
              <a:rPr lang="en-US" sz="1400" dirty="0" err="1" smtClean="0"/>
              <a:t>NodeManager</a:t>
            </a:r>
            <a:r>
              <a:rPr lang="en-US" sz="1400" dirty="0" smtClean="0"/>
              <a:t> as master and slave respectively.</a:t>
            </a:r>
          </a:p>
          <a:p>
            <a:r>
              <a:rPr lang="en-IN" sz="1400" dirty="0" smtClean="0"/>
              <a:t>(In </a:t>
            </a:r>
            <a:r>
              <a:rPr lang="en-IN" sz="1400" dirty="0" err="1" smtClean="0"/>
              <a:t>Hadoop</a:t>
            </a:r>
            <a:r>
              <a:rPr lang="en-IN" sz="1400" dirty="0" smtClean="0"/>
              <a:t> 1 the master and slave daemons are named </a:t>
            </a:r>
            <a:r>
              <a:rPr lang="en-IN" sz="1400" dirty="0" err="1" smtClean="0"/>
              <a:t>JobTracker</a:t>
            </a:r>
            <a:r>
              <a:rPr lang="en-IN" sz="1400" dirty="0" smtClean="0"/>
              <a:t> and </a:t>
            </a:r>
            <a:r>
              <a:rPr lang="en-IN" sz="1400" dirty="0" err="1" smtClean="0"/>
              <a:t>TaskTracker</a:t>
            </a:r>
            <a:r>
              <a:rPr lang="en-IN" sz="1400" dirty="0" smtClean="0"/>
              <a:t> respectively.)</a:t>
            </a:r>
            <a:endParaRPr lang="en-US" sz="1400" dirty="0" smtClean="0"/>
          </a:p>
          <a:p>
            <a:endParaRPr lang="en-US" sz="1400" dirty="0" smtClean="0"/>
          </a:p>
        </p:txBody>
      </p:sp>
    </p:spTree>
    <p:extLst>
      <p:ext uri="{BB962C8B-B14F-4D97-AF65-F5344CB8AC3E}">
        <p14:creationId xmlns:p14="http://schemas.microsoft.com/office/powerpoint/2010/main" val="3595153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514601" y="1651000"/>
            <a:ext cx="1524000" cy="59266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smtClean="0"/>
              <a:t>NameNode</a:t>
            </a:r>
            <a:endParaRPr lang="en-US" sz="1600" dirty="0"/>
          </a:p>
        </p:txBody>
      </p:sp>
      <p:sp>
        <p:nvSpPr>
          <p:cNvPr id="11" name="Rectangle 10"/>
          <p:cNvSpPr/>
          <p:nvPr/>
        </p:nvSpPr>
        <p:spPr>
          <a:xfrm>
            <a:off x="4648201" y="1651000"/>
            <a:ext cx="1524000" cy="59266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Resource Manager</a:t>
            </a:r>
            <a:endParaRPr lang="en-US" sz="1600" dirty="0"/>
          </a:p>
        </p:txBody>
      </p:sp>
      <p:sp>
        <p:nvSpPr>
          <p:cNvPr id="62" name="Rectangle 61"/>
          <p:cNvSpPr/>
          <p:nvPr/>
        </p:nvSpPr>
        <p:spPr>
          <a:xfrm>
            <a:off x="1066801" y="1333500"/>
            <a:ext cx="6629401" cy="389466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p>
        </p:txBody>
      </p:sp>
      <p:cxnSp>
        <p:nvCxnSpPr>
          <p:cNvPr id="81" name="Straight Arrow Connector 80"/>
          <p:cNvCxnSpPr>
            <a:stCxn id="10" idx="2"/>
            <a:endCxn id="21" idx="0"/>
          </p:cNvCxnSpPr>
          <p:nvPr/>
        </p:nvCxnSpPr>
        <p:spPr>
          <a:xfrm flipH="1">
            <a:off x="1981202" y="2243667"/>
            <a:ext cx="1295401" cy="740833"/>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 idx="2"/>
            <a:endCxn id="39" idx="0"/>
          </p:cNvCxnSpPr>
          <p:nvPr/>
        </p:nvCxnSpPr>
        <p:spPr>
          <a:xfrm>
            <a:off x="3276602" y="2243667"/>
            <a:ext cx="762000" cy="740833"/>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0" idx="2"/>
            <a:endCxn id="43" idx="0"/>
          </p:cNvCxnSpPr>
          <p:nvPr/>
        </p:nvCxnSpPr>
        <p:spPr>
          <a:xfrm>
            <a:off x="3276600" y="2243667"/>
            <a:ext cx="2667001" cy="740833"/>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1" idx="2"/>
            <a:endCxn id="22" idx="0"/>
          </p:cNvCxnSpPr>
          <p:nvPr/>
        </p:nvCxnSpPr>
        <p:spPr>
          <a:xfrm flipH="1">
            <a:off x="2743201" y="2243667"/>
            <a:ext cx="2667001" cy="740833"/>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1" idx="2"/>
            <a:endCxn id="40" idx="0"/>
          </p:cNvCxnSpPr>
          <p:nvPr/>
        </p:nvCxnSpPr>
        <p:spPr>
          <a:xfrm flipH="1">
            <a:off x="4800601" y="2243667"/>
            <a:ext cx="609600" cy="740833"/>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1" idx="2"/>
            <a:endCxn id="44" idx="0"/>
          </p:cNvCxnSpPr>
          <p:nvPr/>
        </p:nvCxnSpPr>
        <p:spPr>
          <a:xfrm>
            <a:off x="5410201" y="2243667"/>
            <a:ext cx="1295401" cy="740833"/>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600202" y="2984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Data Node</a:t>
            </a:r>
          </a:p>
        </p:txBody>
      </p:sp>
      <p:sp>
        <p:nvSpPr>
          <p:cNvPr id="22" name="Rectangle 21"/>
          <p:cNvSpPr/>
          <p:nvPr/>
        </p:nvSpPr>
        <p:spPr>
          <a:xfrm>
            <a:off x="2362202" y="2984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Node Manager</a:t>
            </a:r>
          </a:p>
        </p:txBody>
      </p:sp>
      <p:sp>
        <p:nvSpPr>
          <p:cNvPr id="27" name="Rectangle 26"/>
          <p:cNvSpPr/>
          <p:nvPr/>
        </p:nvSpPr>
        <p:spPr>
          <a:xfrm>
            <a:off x="1600202" y="36830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Data Node</a:t>
            </a:r>
          </a:p>
        </p:txBody>
      </p:sp>
      <p:sp>
        <p:nvSpPr>
          <p:cNvPr id="28" name="Rectangle 27"/>
          <p:cNvSpPr/>
          <p:nvPr/>
        </p:nvSpPr>
        <p:spPr>
          <a:xfrm>
            <a:off x="2362202" y="36830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Node Manager</a:t>
            </a:r>
          </a:p>
        </p:txBody>
      </p:sp>
      <p:sp>
        <p:nvSpPr>
          <p:cNvPr id="29" name="Rectangle 28"/>
          <p:cNvSpPr/>
          <p:nvPr/>
        </p:nvSpPr>
        <p:spPr>
          <a:xfrm>
            <a:off x="1600202" y="4381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Data Node</a:t>
            </a:r>
          </a:p>
        </p:txBody>
      </p:sp>
      <p:sp>
        <p:nvSpPr>
          <p:cNvPr id="30" name="Rectangle 29"/>
          <p:cNvSpPr/>
          <p:nvPr/>
        </p:nvSpPr>
        <p:spPr>
          <a:xfrm>
            <a:off x="2362202" y="4381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Node Manager</a:t>
            </a:r>
          </a:p>
        </p:txBody>
      </p:sp>
      <p:sp>
        <p:nvSpPr>
          <p:cNvPr id="31" name="Rectangle 30"/>
          <p:cNvSpPr/>
          <p:nvPr/>
        </p:nvSpPr>
        <p:spPr>
          <a:xfrm>
            <a:off x="3657601" y="36830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Data Node</a:t>
            </a:r>
          </a:p>
        </p:txBody>
      </p:sp>
      <p:sp>
        <p:nvSpPr>
          <p:cNvPr id="32" name="Rectangle 31"/>
          <p:cNvSpPr/>
          <p:nvPr/>
        </p:nvSpPr>
        <p:spPr>
          <a:xfrm>
            <a:off x="4419601" y="36830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Node Manager</a:t>
            </a:r>
          </a:p>
        </p:txBody>
      </p:sp>
      <p:sp>
        <p:nvSpPr>
          <p:cNvPr id="33" name="Rectangle 32"/>
          <p:cNvSpPr/>
          <p:nvPr/>
        </p:nvSpPr>
        <p:spPr>
          <a:xfrm>
            <a:off x="3657601" y="4381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Data Node</a:t>
            </a:r>
          </a:p>
        </p:txBody>
      </p:sp>
      <p:sp>
        <p:nvSpPr>
          <p:cNvPr id="34" name="Rectangle 33"/>
          <p:cNvSpPr/>
          <p:nvPr/>
        </p:nvSpPr>
        <p:spPr>
          <a:xfrm>
            <a:off x="4419601" y="4381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Node Manager</a:t>
            </a:r>
          </a:p>
        </p:txBody>
      </p:sp>
      <p:sp>
        <p:nvSpPr>
          <p:cNvPr id="35" name="Rectangle 34"/>
          <p:cNvSpPr/>
          <p:nvPr/>
        </p:nvSpPr>
        <p:spPr>
          <a:xfrm>
            <a:off x="5562602" y="36830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Data Node</a:t>
            </a:r>
          </a:p>
        </p:txBody>
      </p:sp>
      <p:sp>
        <p:nvSpPr>
          <p:cNvPr id="36" name="Rectangle 35"/>
          <p:cNvSpPr/>
          <p:nvPr/>
        </p:nvSpPr>
        <p:spPr>
          <a:xfrm>
            <a:off x="6324600" y="36830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Node Manager</a:t>
            </a:r>
          </a:p>
        </p:txBody>
      </p:sp>
      <p:sp>
        <p:nvSpPr>
          <p:cNvPr id="37" name="Rectangle 36"/>
          <p:cNvSpPr/>
          <p:nvPr/>
        </p:nvSpPr>
        <p:spPr>
          <a:xfrm>
            <a:off x="5562602" y="4381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Data Node</a:t>
            </a:r>
          </a:p>
        </p:txBody>
      </p:sp>
      <p:sp>
        <p:nvSpPr>
          <p:cNvPr id="38" name="Rectangle 37"/>
          <p:cNvSpPr/>
          <p:nvPr/>
        </p:nvSpPr>
        <p:spPr>
          <a:xfrm>
            <a:off x="6324600" y="4381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Node Manager</a:t>
            </a:r>
          </a:p>
        </p:txBody>
      </p:sp>
      <p:sp>
        <p:nvSpPr>
          <p:cNvPr id="39" name="Rectangle 38"/>
          <p:cNvSpPr/>
          <p:nvPr/>
        </p:nvSpPr>
        <p:spPr>
          <a:xfrm>
            <a:off x="3657601" y="2984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Data Node</a:t>
            </a:r>
          </a:p>
        </p:txBody>
      </p:sp>
      <p:sp>
        <p:nvSpPr>
          <p:cNvPr id="40" name="Rectangle 39"/>
          <p:cNvSpPr/>
          <p:nvPr/>
        </p:nvSpPr>
        <p:spPr>
          <a:xfrm>
            <a:off x="4419601" y="2984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Node Manager</a:t>
            </a:r>
          </a:p>
        </p:txBody>
      </p:sp>
      <p:sp>
        <p:nvSpPr>
          <p:cNvPr id="43" name="Rectangle 42"/>
          <p:cNvSpPr/>
          <p:nvPr/>
        </p:nvSpPr>
        <p:spPr>
          <a:xfrm>
            <a:off x="5562602" y="2984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Data Node</a:t>
            </a:r>
          </a:p>
        </p:txBody>
      </p:sp>
      <p:sp>
        <p:nvSpPr>
          <p:cNvPr id="44" name="Rectangle 43"/>
          <p:cNvSpPr/>
          <p:nvPr/>
        </p:nvSpPr>
        <p:spPr>
          <a:xfrm>
            <a:off x="6324600" y="2984500"/>
            <a:ext cx="762000" cy="55033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Node Manager</a:t>
            </a:r>
          </a:p>
        </p:txBody>
      </p:sp>
      <p:sp>
        <p:nvSpPr>
          <p:cNvPr id="42" name="Title 1"/>
          <p:cNvSpPr>
            <a:spLocks noGrp="1"/>
          </p:cNvSpPr>
          <p:nvPr>
            <p:ph type="title"/>
          </p:nvPr>
        </p:nvSpPr>
        <p:spPr>
          <a:xfrm>
            <a:off x="838200" y="228866"/>
            <a:ext cx="7848601" cy="952500"/>
          </a:xfrm>
        </p:spPr>
        <p:txBody>
          <a:bodyPr>
            <a:normAutofit/>
          </a:bodyPr>
          <a:lstStyle/>
          <a:p>
            <a:pPr algn="l"/>
            <a:r>
              <a:rPr lang="en-US" sz="4000" dirty="0" err="1" smtClean="0"/>
              <a:t>MapReduce</a:t>
            </a:r>
            <a:r>
              <a:rPr lang="en-US" sz="4000" dirty="0" smtClean="0"/>
              <a:t> Architecture</a:t>
            </a:r>
            <a:endParaRPr lang="en-US" sz="4000" dirty="0"/>
          </a:p>
        </p:txBody>
      </p:sp>
    </p:spTree>
    <p:extLst>
      <p:ext uri="{BB962C8B-B14F-4D97-AF65-F5344CB8AC3E}">
        <p14:creationId xmlns:p14="http://schemas.microsoft.com/office/powerpoint/2010/main" val="3595153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603500"/>
          </a:xfrm>
        </p:spPr>
        <p:txBody>
          <a:bodyPr>
            <a:noAutofit/>
          </a:bodyPr>
          <a:lstStyle/>
          <a:p>
            <a:r>
              <a:rPr lang="en-US" sz="1800" dirty="0" err="1" smtClean="0"/>
              <a:t>ResourceManager</a:t>
            </a:r>
            <a:r>
              <a:rPr lang="en-US" sz="1800" dirty="0" smtClean="0"/>
              <a:t> determines the resources to be allocated among all the applications submitted in the system.</a:t>
            </a:r>
          </a:p>
          <a:p>
            <a:r>
              <a:rPr lang="en-US" sz="1800" dirty="0" smtClean="0"/>
              <a:t>It has two main components: Scheduler and </a:t>
            </a:r>
            <a:r>
              <a:rPr lang="en-US" sz="1800" dirty="0" err="1" smtClean="0"/>
              <a:t>ApplicationsManager</a:t>
            </a:r>
            <a:r>
              <a:rPr lang="en-US" sz="1800" dirty="0" smtClean="0"/>
              <a:t>.</a:t>
            </a:r>
          </a:p>
          <a:p>
            <a:r>
              <a:rPr lang="en-US" sz="1800" dirty="0" smtClean="0"/>
              <a:t>Scheduler is responsible for allocating resources to the various running applications based on availability and other conditions.</a:t>
            </a:r>
          </a:p>
          <a:p>
            <a:r>
              <a:rPr lang="en-US" sz="1800" dirty="0" smtClean="0"/>
              <a:t>It performs its scheduling function based on the resource requirements of the applications.</a:t>
            </a:r>
          </a:p>
          <a:p>
            <a:r>
              <a:rPr lang="en-US" sz="1800" dirty="0" smtClean="0"/>
              <a:t>It uses an abstract notion of a resource </a:t>
            </a:r>
            <a:r>
              <a:rPr lang="en-US" sz="1800" i="1" dirty="0" smtClean="0"/>
              <a:t>Container</a:t>
            </a:r>
            <a:r>
              <a:rPr lang="en-US" sz="1800" dirty="0" smtClean="0"/>
              <a:t> which basically comprises of memory, </a:t>
            </a:r>
            <a:r>
              <a:rPr lang="en-US" sz="1800" dirty="0" err="1" smtClean="0"/>
              <a:t>cpu</a:t>
            </a:r>
            <a:r>
              <a:rPr lang="en-US" sz="1800" dirty="0" smtClean="0"/>
              <a:t>, disk, network etc.</a:t>
            </a:r>
          </a:p>
          <a:p>
            <a:r>
              <a:rPr lang="en-US" sz="1800" dirty="0" err="1" smtClean="0"/>
              <a:t>ApplicationsManager</a:t>
            </a:r>
            <a:r>
              <a:rPr lang="en-US" sz="1800" dirty="0" smtClean="0"/>
              <a:t> is responsible for accepting job-submissions.</a:t>
            </a:r>
          </a:p>
          <a:p>
            <a:endParaRPr lang="en-US" sz="1800" dirty="0" smtClean="0"/>
          </a:p>
        </p:txBody>
      </p:sp>
      <p:sp>
        <p:nvSpPr>
          <p:cNvPr id="5" name="Title 1"/>
          <p:cNvSpPr>
            <a:spLocks noGrp="1"/>
          </p:cNvSpPr>
          <p:nvPr>
            <p:ph type="title"/>
          </p:nvPr>
        </p:nvSpPr>
        <p:spPr>
          <a:xfrm>
            <a:off x="838200" y="228866"/>
            <a:ext cx="7848601" cy="952500"/>
          </a:xfrm>
        </p:spPr>
        <p:txBody>
          <a:bodyPr>
            <a:normAutofit/>
          </a:bodyPr>
          <a:lstStyle/>
          <a:p>
            <a:pPr algn="l"/>
            <a:r>
              <a:rPr lang="en-US" sz="4000" dirty="0" err="1" smtClean="0"/>
              <a:t>MapReduce</a:t>
            </a:r>
            <a:r>
              <a:rPr lang="en-US" sz="4000" dirty="0" smtClean="0"/>
              <a:t> Architecture</a:t>
            </a:r>
            <a:endParaRPr lang="en-US" sz="4000" dirty="0"/>
          </a:p>
        </p:txBody>
      </p:sp>
    </p:spTree>
    <p:extLst>
      <p:ext uri="{BB962C8B-B14F-4D97-AF65-F5344CB8AC3E}">
        <p14:creationId xmlns:p14="http://schemas.microsoft.com/office/powerpoint/2010/main" val="3595153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66333"/>
            <a:ext cx="8229600" cy="3492500"/>
          </a:xfrm>
        </p:spPr>
        <p:txBody>
          <a:bodyPr>
            <a:noAutofit/>
          </a:bodyPr>
          <a:lstStyle/>
          <a:p>
            <a:r>
              <a:rPr lang="en-US" sz="1400" dirty="0" err="1" smtClean="0"/>
              <a:t>ApplicationsManager</a:t>
            </a:r>
            <a:r>
              <a:rPr lang="en-US" sz="1400" dirty="0" smtClean="0"/>
              <a:t> is responsible for accepting job-submissions.</a:t>
            </a:r>
          </a:p>
          <a:p>
            <a:r>
              <a:rPr lang="en-US" sz="1400" dirty="0" smtClean="0"/>
              <a:t>It gets a container for running </a:t>
            </a:r>
            <a:r>
              <a:rPr lang="en-US" sz="1400" dirty="0" err="1" smtClean="0"/>
              <a:t>ApplicationMaster</a:t>
            </a:r>
            <a:r>
              <a:rPr lang="en-US" sz="1400" dirty="0" smtClean="0"/>
              <a:t> which is a process that is specific to each application/job submitted.</a:t>
            </a:r>
          </a:p>
          <a:p>
            <a:r>
              <a:rPr lang="en-US" sz="1400" dirty="0" err="1" smtClean="0"/>
              <a:t>ApplicationsManager</a:t>
            </a:r>
            <a:r>
              <a:rPr lang="en-US" sz="1400" dirty="0" smtClean="0"/>
              <a:t> also provides the service for restarting the </a:t>
            </a:r>
            <a:r>
              <a:rPr lang="en-US" sz="1400" dirty="0" err="1" smtClean="0"/>
              <a:t>ApplicationMaster</a:t>
            </a:r>
            <a:r>
              <a:rPr lang="en-US" sz="1400" dirty="0" smtClean="0"/>
              <a:t> container in case of any failure.</a:t>
            </a:r>
          </a:p>
          <a:p>
            <a:r>
              <a:rPr lang="en-US" sz="1400" dirty="0" err="1" smtClean="0"/>
              <a:t>ApplicationMaster</a:t>
            </a:r>
            <a:r>
              <a:rPr lang="en-US" sz="1400" dirty="0" smtClean="0"/>
              <a:t> has the responsibility of negotiating appropriate resource containers from the Scheduler, tracking their status and monitoring for progress for the specific application/job.</a:t>
            </a:r>
          </a:p>
          <a:p>
            <a:r>
              <a:rPr lang="en-US" sz="1400" dirty="0" err="1" smtClean="0"/>
              <a:t>NodeManager</a:t>
            </a:r>
            <a:r>
              <a:rPr lang="en-US" sz="1400" dirty="0" smtClean="0"/>
              <a:t> is process that runs on the worker nodes or slave nodes. </a:t>
            </a:r>
          </a:p>
          <a:p>
            <a:r>
              <a:rPr lang="en-US" sz="1400" dirty="0" smtClean="0"/>
              <a:t>It is responsible for its containers, monitoring their resource usage and reporting the same to </a:t>
            </a:r>
            <a:r>
              <a:rPr lang="en-US" sz="1400" dirty="0" err="1" smtClean="0"/>
              <a:t>ApplicationMaster</a:t>
            </a:r>
            <a:r>
              <a:rPr lang="en-US" sz="1400" dirty="0" smtClean="0"/>
              <a:t>.</a:t>
            </a:r>
          </a:p>
          <a:p>
            <a:r>
              <a:rPr lang="en-US" sz="1400" dirty="0" smtClean="0"/>
              <a:t>Thus </a:t>
            </a:r>
            <a:r>
              <a:rPr lang="en-US" sz="1400" dirty="0" err="1" smtClean="0"/>
              <a:t>ApplicationMaster</a:t>
            </a:r>
            <a:r>
              <a:rPr lang="en-US" sz="1400" dirty="0" smtClean="0"/>
              <a:t> in effect, is tasked with negotiating resources from the Scheduler and working with the </a:t>
            </a:r>
            <a:r>
              <a:rPr lang="en-US" sz="1400" dirty="0" err="1" smtClean="0"/>
              <a:t>NodeManagers</a:t>
            </a:r>
            <a:r>
              <a:rPr lang="en-US" sz="1400" dirty="0" smtClean="0"/>
              <a:t> to execute and monitor the tasks.</a:t>
            </a:r>
          </a:p>
          <a:p>
            <a:endParaRPr lang="en-US" sz="1400" dirty="0" smtClean="0"/>
          </a:p>
          <a:p>
            <a:endParaRPr lang="en-US" sz="1400" dirty="0" smtClean="0"/>
          </a:p>
        </p:txBody>
      </p:sp>
      <p:sp>
        <p:nvSpPr>
          <p:cNvPr id="5" name="Title 1"/>
          <p:cNvSpPr>
            <a:spLocks noGrp="1"/>
          </p:cNvSpPr>
          <p:nvPr>
            <p:ph type="title"/>
          </p:nvPr>
        </p:nvSpPr>
        <p:spPr>
          <a:xfrm>
            <a:off x="838200" y="228866"/>
            <a:ext cx="7848601" cy="952500"/>
          </a:xfrm>
        </p:spPr>
        <p:txBody>
          <a:bodyPr>
            <a:normAutofit/>
          </a:bodyPr>
          <a:lstStyle/>
          <a:p>
            <a:pPr algn="l"/>
            <a:r>
              <a:rPr lang="en-US" sz="4000" dirty="0" err="1" smtClean="0"/>
              <a:t>MapReduce</a:t>
            </a:r>
            <a:r>
              <a:rPr lang="en-US" sz="4000" dirty="0" smtClean="0"/>
              <a:t> Architecture</a:t>
            </a:r>
            <a:endParaRPr lang="en-US" sz="4000" dirty="0"/>
          </a:p>
        </p:txBody>
      </p:sp>
    </p:spTree>
    <p:extLst>
      <p:ext uri="{BB962C8B-B14F-4D97-AF65-F5344CB8AC3E}">
        <p14:creationId xmlns:p14="http://schemas.microsoft.com/office/powerpoint/2010/main" val="3595153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ounded Rectangle 94"/>
          <p:cNvSpPr/>
          <p:nvPr/>
        </p:nvSpPr>
        <p:spPr>
          <a:xfrm>
            <a:off x="1447801" y="1248833"/>
            <a:ext cx="4038601" cy="4064000"/>
          </a:xfrm>
          <a:prstGeom prst="roundRect">
            <a:avLst>
              <a:gd name="adj" fmla="val 2013"/>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ounded Rectangle 9"/>
          <p:cNvSpPr/>
          <p:nvPr/>
        </p:nvSpPr>
        <p:spPr>
          <a:xfrm>
            <a:off x="1524001" y="2497667"/>
            <a:ext cx="1143001" cy="825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000" dirty="0" smtClean="0"/>
              <a:t>Node Manager</a:t>
            </a:r>
            <a:endParaRPr lang="en-US" sz="1000" dirty="0"/>
          </a:p>
        </p:txBody>
      </p:sp>
      <p:sp>
        <p:nvSpPr>
          <p:cNvPr id="27" name="Flowchart: Predefined Process 26"/>
          <p:cNvSpPr/>
          <p:nvPr/>
        </p:nvSpPr>
        <p:spPr>
          <a:xfrm>
            <a:off x="1600201" y="2751667"/>
            <a:ext cx="990601" cy="508000"/>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sz="1000" dirty="0" smtClean="0"/>
              <a:t>Container</a:t>
            </a:r>
            <a:endParaRPr lang="en-US" sz="1000" dirty="0"/>
          </a:p>
        </p:txBody>
      </p:sp>
      <p:sp>
        <p:nvSpPr>
          <p:cNvPr id="7" name="Flowchart: Manual Input 6"/>
          <p:cNvSpPr/>
          <p:nvPr/>
        </p:nvSpPr>
        <p:spPr>
          <a:xfrm>
            <a:off x="76201" y="1545173"/>
            <a:ext cx="934528" cy="582706"/>
          </a:xfrm>
          <a:prstGeom prst="flowChartManualInp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t>Job client</a:t>
            </a:r>
            <a:endParaRPr lang="en-US" sz="1000" dirty="0"/>
          </a:p>
        </p:txBody>
      </p:sp>
      <p:sp>
        <p:nvSpPr>
          <p:cNvPr id="8" name="Rounded Rectangle 7"/>
          <p:cNvSpPr/>
          <p:nvPr/>
        </p:nvSpPr>
        <p:spPr>
          <a:xfrm>
            <a:off x="1562828" y="1545173"/>
            <a:ext cx="1027980" cy="5827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Resource Manager</a:t>
            </a:r>
            <a:endParaRPr lang="en-US" sz="1000" dirty="0"/>
          </a:p>
        </p:txBody>
      </p:sp>
      <p:sp>
        <p:nvSpPr>
          <p:cNvPr id="19" name="Flowchart: Card 18"/>
          <p:cNvSpPr/>
          <p:nvPr/>
        </p:nvSpPr>
        <p:spPr>
          <a:xfrm>
            <a:off x="1676401" y="2942167"/>
            <a:ext cx="838201" cy="317500"/>
          </a:xfrm>
          <a:prstGeom prst="flowChartPunchedCar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solidFill>
                  <a:schemeClr val="tx1"/>
                </a:solidFill>
              </a:rPr>
              <a:t>Application Master</a:t>
            </a:r>
            <a:endParaRPr lang="en-US" sz="900" dirty="0">
              <a:solidFill>
                <a:schemeClr val="tx1"/>
              </a:solidFill>
            </a:endParaRPr>
          </a:p>
        </p:txBody>
      </p:sp>
      <p:cxnSp>
        <p:nvCxnSpPr>
          <p:cNvPr id="47" name="Straight Arrow Connector 46"/>
          <p:cNvCxnSpPr>
            <a:stCxn id="7" idx="3"/>
            <a:endCxn id="8" idx="1"/>
          </p:cNvCxnSpPr>
          <p:nvPr/>
        </p:nvCxnSpPr>
        <p:spPr>
          <a:xfrm>
            <a:off x="1010738" y="1836520"/>
            <a:ext cx="55209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1143000" y="1608667"/>
            <a:ext cx="228601"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50" name="Oval 49"/>
          <p:cNvSpPr/>
          <p:nvPr/>
        </p:nvSpPr>
        <p:spPr>
          <a:xfrm>
            <a:off x="2133601" y="2180167"/>
            <a:ext cx="228601"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51" name="Oval 50"/>
          <p:cNvSpPr/>
          <p:nvPr/>
        </p:nvSpPr>
        <p:spPr>
          <a:xfrm>
            <a:off x="2743201" y="2180167"/>
            <a:ext cx="228601"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66" name="Oval 65"/>
          <p:cNvSpPr/>
          <p:nvPr/>
        </p:nvSpPr>
        <p:spPr>
          <a:xfrm>
            <a:off x="3352801" y="2688167"/>
            <a:ext cx="228601"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p>
        </p:txBody>
      </p:sp>
      <p:sp>
        <p:nvSpPr>
          <p:cNvPr id="84" name="TextBox 83"/>
          <p:cNvSpPr txBox="1"/>
          <p:nvPr/>
        </p:nvSpPr>
        <p:spPr>
          <a:xfrm>
            <a:off x="5791201" y="1333502"/>
            <a:ext cx="3200400" cy="3323987"/>
          </a:xfrm>
          <a:prstGeom prst="rect">
            <a:avLst/>
          </a:prstGeom>
          <a:ln w="9525" cap="rnd"/>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r>
              <a:rPr lang="en-US" sz="1400" dirty="0" smtClean="0">
                <a:solidFill>
                  <a:schemeClr val="accent1">
                    <a:lumMod val="75000"/>
                  </a:schemeClr>
                </a:solidFill>
              </a:rPr>
              <a:t>	Client submits the job to Resource Manager</a:t>
            </a:r>
          </a:p>
          <a:p>
            <a:pPr marL="342900" indent="-342900"/>
            <a:endParaRPr lang="en-US" sz="1400" dirty="0" smtClean="0">
              <a:solidFill>
                <a:schemeClr val="accent1">
                  <a:lumMod val="75000"/>
                </a:schemeClr>
              </a:solidFill>
            </a:endParaRPr>
          </a:p>
          <a:p>
            <a:pPr marL="342900" indent="-342900"/>
            <a:r>
              <a:rPr lang="en-US" sz="1400" dirty="0" smtClean="0">
                <a:solidFill>
                  <a:schemeClr val="accent1">
                    <a:lumMod val="75000"/>
                  </a:schemeClr>
                </a:solidFill>
              </a:rPr>
              <a:t>	RM through its Application Manager finds a Node Manager and launches Application Master in a Container</a:t>
            </a:r>
          </a:p>
          <a:p>
            <a:pPr marL="342900" indent="-342900"/>
            <a:endParaRPr lang="en-US" sz="1400" dirty="0" smtClean="0">
              <a:solidFill>
                <a:schemeClr val="accent1">
                  <a:lumMod val="75000"/>
                </a:schemeClr>
              </a:solidFill>
            </a:endParaRPr>
          </a:p>
          <a:p>
            <a:pPr marL="342900" indent="-342900"/>
            <a:r>
              <a:rPr lang="en-US" sz="1400" dirty="0" smtClean="0">
                <a:solidFill>
                  <a:schemeClr val="accent1">
                    <a:lumMod val="75000"/>
                  </a:schemeClr>
                </a:solidFill>
              </a:rPr>
              <a:t>	Application Master negotiates for Containers with Scheduler on other cluster-nodes to run the tasks of the job </a:t>
            </a:r>
          </a:p>
          <a:p>
            <a:pPr marL="342900" indent="-342900"/>
            <a:endParaRPr lang="en-US" sz="1400" dirty="0" smtClean="0">
              <a:solidFill>
                <a:schemeClr val="accent1">
                  <a:lumMod val="75000"/>
                </a:schemeClr>
              </a:solidFill>
            </a:endParaRPr>
          </a:p>
          <a:p>
            <a:pPr marL="342900" indent="-342900"/>
            <a:r>
              <a:rPr lang="en-US" sz="1400" dirty="0" smtClean="0">
                <a:solidFill>
                  <a:schemeClr val="accent1">
                    <a:lumMod val="75000"/>
                  </a:schemeClr>
                </a:solidFill>
              </a:rPr>
              <a:t>	Application Master starts the Containers under respective Node Managers  to run the tasks of the job</a:t>
            </a:r>
          </a:p>
        </p:txBody>
      </p:sp>
      <p:sp>
        <p:nvSpPr>
          <p:cNvPr id="85" name="Oval 84"/>
          <p:cNvSpPr/>
          <p:nvPr/>
        </p:nvSpPr>
        <p:spPr>
          <a:xfrm>
            <a:off x="5943601" y="1418167"/>
            <a:ext cx="228601"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86" name="Oval 85"/>
          <p:cNvSpPr/>
          <p:nvPr/>
        </p:nvSpPr>
        <p:spPr>
          <a:xfrm>
            <a:off x="5943601" y="2159000"/>
            <a:ext cx="228601"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87" name="Oval 86"/>
          <p:cNvSpPr/>
          <p:nvPr/>
        </p:nvSpPr>
        <p:spPr>
          <a:xfrm>
            <a:off x="5943601" y="3090333"/>
            <a:ext cx="228601"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88" name="Oval 87"/>
          <p:cNvSpPr/>
          <p:nvPr/>
        </p:nvSpPr>
        <p:spPr>
          <a:xfrm>
            <a:off x="5943601" y="4275667"/>
            <a:ext cx="228601"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cxnSp>
        <p:nvCxnSpPr>
          <p:cNvPr id="67" name="Straight Arrow Connector 66"/>
          <p:cNvCxnSpPr>
            <a:stCxn id="8" idx="2"/>
            <a:endCxn id="10" idx="0"/>
          </p:cNvCxnSpPr>
          <p:nvPr/>
        </p:nvCxnSpPr>
        <p:spPr>
          <a:xfrm>
            <a:off x="2076811" y="2127877"/>
            <a:ext cx="18690" cy="369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2895601" y="3259667"/>
            <a:ext cx="1143001" cy="825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000" dirty="0" smtClean="0"/>
              <a:t>Node Manager</a:t>
            </a:r>
            <a:endParaRPr lang="en-US" sz="1000" dirty="0"/>
          </a:p>
        </p:txBody>
      </p:sp>
      <p:sp>
        <p:nvSpPr>
          <p:cNvPr id="73" name="Flowchart: Predefined Process 72"/>
          <p:cNvSpPr/>
          <p:nvPr/>
        </p:nvSpPr>
        <p:spPr>
          <a:xfrm>
            <a:off x="2971801" y="3513667"/>
            <a:ext cx="990601" cy="508000"/>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sz="1000" dirty="0" smtClean="0"/>
              <a:t>Container</a:t>
            </a:r>
            <a:endParaRPr lang="en-US" sz="1000" dirty="0"/>
          </a:p>
        </p:txBody>
      </p:sp>
      <p:sp>
        <p:nvSpPr>
          <p:cNvPr id="74" name="Flowchart: Card 73"/>
          <p:cNvSpPr/>
          <p:nvPr/>
        </p:nvSpPr>
        <p:spPr>
          <a:xfrm>
            <a:off x="3048001" y="3704167"/>
            <a:ext cx="838201" cy="317500"/>
          </a:xfrm>
          <a:prstGeom prst="flowChartPunchedCar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err="1" smtClean="0">
                <a:solidFill>
                  <a:schemeClr val="tx1"/>
                </a:solidFill>
              </a:rPr>
              <a:t>MapReduce</a:t>
            </a:r>
            <a:r>
              <a:rPr lang="en-US" sz="900" dirty="0" smtClean="0">
                <a:solidFill>
                  <a:schemeClr val="tx1"/>
                </a:solidFill>
              </a:rPr>
              <a:t> Task</a:t>
            </a:r>
            <a:endParaRPr lang="en-US" sz="900" dirty="0">
              <a:solidFill>
                <a:schemeClr val="tx1"/>
              </a:solidFill>
            </a:endParaRPr>
          </a:p>
        </p:txBody>
      </p:sp>
      <p:sp>
        <p:nvSpPr>
          <p:cNvPr id="75" name="Rounded Rectangle 74"/>
          <p:cNvSpPr/>
          <p:nvPr/>
        </p:nvSpPr>
        <p:spPr>
          <a:xfrm>
            <a:off x="4191000" y="3259667"/>
            <a:ext cx="1143001" cy="825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000" dirty="0" smtClean="0"/>
              <a:t>Node Manager</a:t>
            </a:r>
            <a:endParaRPr lang="en-US" sz="1000" dirty="0"/>
          </a:p>
        </p:txBody>
      </p:sp>
      <p:sp>
        <p:nvSpPr>
          <p:cNvPr id="77" name="Flowchart: Predefined Process 76"/>
          <p:cNvSpPr/>
          <p:nvPr/>
        </p:nvSpPr>
        <p:spPr>
          <a:xfrm>
            <a:off x="4267202" y="3513667"/>
            <a:ext cx="990601" cy="508000"/>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sz="1000" dirty="0" smtClean="0"/>
              <a:t>Container</a:t>
            </a:r>
            <a:endParaRPr lang="en-US" sz="1000" dirty="0"/>
          </a:p>
        </p:txBody>
      </p:sp>
      <p:sp>
        <p:nvSpPr>
          <p:cNvPr id="78" name="Flowchart: Card 77"/>
          <p:cNvSpPr/>
          <p:nvPr/>
        </p:nvSpPr>
        <p:spPr>
          <a:xfrm>
            <a:off x="4343400" y="3704167"/>
            <a:ext cx="838201" cy="317500"/>
          </a:xfrm>
          <a:prstGeom prst="flowChartPunchedCar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err="1" smtClean="0">
                <a:solidFill>
                  <a:schemeClr val="tx1"/>
                </a:solidFill>
              </a:rPr>
              <a:t>MapReduce</a:t>
            </a:r>
            <a:r>
              <a:rPr lang="en-US" sz="900" dirty="0" smtClean="0">
                <a:solidFill>
                  <a:schemeClr val="tx1"/>
                </a:solidFill>
              </a:rPr>
              <a:t> Task</a:t>
            </a:r>
            <a:endParaRPr lang="en-US" sz="900" dirty="0">
              <a:solidFill>
                <a:schemeClr val="tx1"/>
              </a:solidFill>
            </a:endParaRPr>
          </a:p>
        </p:txBody>
      </p:sp>
      <p:cxnSp>
        <p:nvCxnSpPr>
          <p:cNvPr id="81" name="Shape 80"/>
          <p:cNvCxnSpPr>
            <a:endCxn id="72" idx="0"/>
          </p:cNvCxnSpPr>
          <p:nvPr/>
        </p:nvCxnSpPr>
        <p:spPr>
          <a:xfrm>
            <a:off x="2667001" y="2942167"/>
            <a:ext cx="800100" cy="3175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4" name="Shape 93"/>
          <p:cNvCxnSpPr>
            <a:endCxn id="75" idx="0"/>
          </p:cNvCxnSpPr>
          <p:nvPr/>
        </p:nvCxnSpPr>
        <p:spPr>
          <a:xfrm>
            <a:off x="2667000" y="2942167"/>
            <a:ext cx="2095500" cy="31750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8" idx="3"/>
          </p:cNvCxnSpPr>
          <p:nvPr/>
        </p:nvCxnSpPr>
        <p:spPr>
          <a:xfrm rot="16200000" flipV="1">
            <a:off x="1991417" y="2435915"/>
            <a:ext cx="1274976" cy="761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itle 1"/>
          <p:cNvSpPr>
            <a:spLocks noGrp="1"/>
          </p:cNvSpPr>
          <p:nvPr>
            <p:ph type="title"/>
          </p:nvPr>
        </p:nvSpPr>
        <p:spPr>
          <a:xfrm>
            <a:off x="838200" y="228866"/>
            <a:ext cx="7848601" cy="952500"/>
          </a:xfrm>
        </p:spPr>
        <p:txBody>
          <a:bodyPr>
            <a:normAutofit/>
          </a:bodyPr>
          <a:lstStyle/>
          <a:p>
            <a:pPr algn="l"/>
            <a:r>
              <a:rPr lang="en-US" sz="4000" dirty="0" err="1" smtClean="0"/>
              <a:t>MapReduce</a:t>
            </a:r>
            <a:r>
              <a:rPr lang="en-US" sz="4000" dirty="0" smtClean="0"/>
              <a:t> Architecture</a:t>
            </a:r>
            <a:endParaRPr lang="en-US" sz="4000" dirty="0"/>
          </a:p>
        </p:txBody>
      </p:sp>
      <p:sp>
        <p:nvSpPr>
          <p:cNvPr id="36" name="Rounded Rectangle 35"/>
          <p:cNvSpPr/>
          <p:nvPr/>
        </p:nvSpPr>
        <p:spPr>
          <a:xfrm>
            <a:off x="2895601" y="4402667"/>
            <a:ext cx="1143001" cy="825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000" dirty="0" smtClean="0"/>
              <a:t>Node Manager</a:t>
            </a:r>
            <a:endParaRPr lang="en-US" sz="1000" dirty="0"/>
          </a:p>
        </p:txBody>
      </p:sp>
      <p:sp>
        <p:nvSpPr>
          <p:cNvPr id="37" name="Flowchart: Predefined Process 36"/>
          <p:cNvSpPr/>
          <p:nvPr/>
        </p:nvSpPr>
        <p:spPr>
          <a:xfrm>
            <a:off x="2971801" y="4656667"/>
            <a:ext cx="990601" cy="508000"/>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sz="1000" dirty="0" smtClean="0"/>
              <a:t>Container</a:t>
            </a:r>
            <a:endParaRPr lang="en-US" sz="1000" dirty="0"/>
          </a:p>
        </p:txBody>
      </p:sp>
      <p:sp>
        <p:nvSpPr>
          <p:cNvPr id="38" name="Flowchart: Card 37"/>
          <p:cNvSpPr/>
          <p:nvPr/>
        </p:nvSpPr>
        <p:spPr>
          <a:xfrm>
            <a:off x="3048001" y="4847167"/>
            <a:ext cx="838201" cy="317500"/>
          </a:xfrm>
          <a:prstGeom prst="flowChartPunchedCar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err="1" smtClean="0">
                <a:solidFill>
                  <a:schemeClr val="tx1"/>
                </a:solidFill>
              </a:rPr>
              <a:t>MapReduce</a:t>
            </a:r>
            <a:r>
              <a:rPr lang="en-US" sz="900" dirty="0" smtClean="0">
                <a:solidFill>
                  <a:schemeClr val="tx1"/>
                </a:solidFill>
              </a:rPr>
              <a:t> Task</a:t>
            </a:r>
            <a:endParaRPr lang="en-US" sz="900" dirty="0">
              <a:solidFill>
                <a:schemeClr val="tx1"/>
              </a:solidFill>
            </a:endParaRPr>
          </a:p>
        </p:txBody>
      </p:sp>
      <p:sp>
        <p:nvSpPr>
          <p:cNvPr id="39" name="Rounded Rectangle 38"/>
          <p:cNvSpPr/>
          <p:nvPr/>
        </p:nvSpPr>
        <p:spPr>
          <a:xfrm>
            <a:off x="4191000" y="4402667"/>
            <a:ext cx="1143001" cy="8255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000" dirty="0" smtClean="0"/>
              <a:t>Node Manager</a:t>
            </a:r>
            <a:endParaRPr lang="en-US" sz="1000" dirty="0"/>
          </a:p>
        </p:txBody>
      </p:sp>
      <p:sp>
        <p:nvSpPr>
          <p:cNvPr id="40" name="Flowchart: Predefined Process 39"/>
          <p:cNvSpPr/>
          <p:nvPr/>
        </p:nvSpPr>
        <p:spPr>
          <a:xfrm>
            <a:off x="4267202" y="4656667"/>
            <a:ext cx="990601" cy="508000"/>
          </a:xfrm>
          <a:prstGeom prst="flowChartPredefinedProcess">
            <a:avLst/>
          </a:prstGeom>
        </p:spPr>
        <p:style>
          <a:lnRef idx="1">
            <a:schemeClr val="dk1"/>
          </a:lnRef>
          <a:fillRef idx="2">
            <a:schemeClr val="dk1"/>
          </a:fillRef>
          <a:effectRef idx="1">
            <a:schemeClr val="dk1"/>
          </a:effectRef>
          <a:fontRef idx="minor">
            <a:schemeClr val="dk1"/>
          </a:fontRef>
        </p:style>
        <p:txBody>
          <a:bodyPr rtlCol="0" anchor="t"/>
          <a:lstStyle/>
          <a:p>
            <a:pPr algn="ctr"/>
            <a:r>
              <a:rPr lang="en-US" sz="1000" dirty="0" smtClean="0"/>
              <a:t>Container</a:t>
            </a:r>
            <a:endParaRPr lang="en-US" sz="1000" dirty="0"/>
          </a:p>
        </p:txBody>
      </p:sp>
      <p:sp>
        <p:nvSpPr>
          <p:cNvPr id="41" name="Flowchart: Card 40"/>
          <p:cNvSpPr/>
          <p:nvPr/>
        </p:nvSpPr>
        <p:spPr>
          <a:xfrm>
            <a:off x="4343400" y="4847167"/>
            <a:ext cx="838201" cy="317500"/>
          </a:xfrm>
          <a:prstGeom prst="flowChartPunchedCar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err="1" smtClean="0">
                <a:solidFill>
                  <a:schemeClr val="tx1"/>
                </a:solidFill>
              </a:rPr>
              <a:t>MapReduce</a:t>
            </a:r>
            <a:r>
              <a:rPr lang="en-US" sz="900" dirty="0" smtClean="0">
                <a:solidFill>
                  <a:schemeClr val="tx1"/>
                </a:solidFill>
              </a:rPr>
              <a:t> Task</a:t>
            </a:r>
            <a:endParaRPr lang="en-US" sz="900" dirty="0">
              <a:solidFill>
                <a:schemeClr val="tx1"/>
              </a:solidFill>
            </a:endParaRPr>
          </a:p>
        </p:txBody>
      </p:sp>
      <p:cxnSp>
        <p:nvCxnSpPr>
          <p:cNvPr id="48" name="Straight Arrow Connector 47"/>
          <p:cNvCxnSpPr>
            <a:stCxn id="72" idx="2"/>
            <a:endCxn id="36" idx="0"/>
          </p:cNvCxnSpPr>
          <p:nvPr/>
        </p:nvCxnSpPr>
        <p:spPr>
          <a:xfrm>
            <a:off x="3467100" y="4085167"/>
            <a:ext cx="0" cy="317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5" idx="2"/>
            <a:endCxn id="39" idx="0"/>
          </p:cNvCxnSpPr>
          <p:nvPr/>
        </p:nvCxnSpPr>
        <p:spPr>
          <a:xfrm>
            <a:off x="4762500" y="4085167"/>
            <a:ext cx="0" cy="317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257300"/>
            <a:ext cx="7620000" cy="4114800"/>
          </a:xfrm>
        </p:spPr>
        <p:txBody>
          <a:bodyPr>
            <a:noAutofit/>
          </a:bodyPr>
          <a:lstStyle/>
          <a:p>
            <a:r>
              <a:rPr lang="en-US" sz="1600" dirty="0" smtClean="0"/>
              <a:t>As mentioned earlier, </a:t>
            </a:r>
            <a:r>
              <a:rPr lang="en-US" sz="1600" dirty="0" err="1" smtClean="0"/>
              <a:t>MapReduce</a:t>
            </a:r>
            <a:r>
              <a:rPr lang="en-US" sz="1600" dirty="0" smtClean="0"/>
              <a:t> framework creates one </a:t>
            </a:r>
            <a:r>
              <a:rPr lang="en-US" sz="1600" i="1" dirty="0" smtClean="0"/>
              <a:t>map</a:t>
            </a:r>
            <a:r>
              <a:rPr lang="en-US" sz="1600" dirty="0" smtClean="0"/>
              <a:t> task for each input split and all of them are run in parallel</a:t>
            </a:r>
          </a:p>
          <a:p>
            <a:r>
              <a:rPr lang="en-US" sz="1600" dirty="0" smtClean="0"/>
              <a:t>Typically datanodes on which the input split is stored and the nodes on which the tasks are executed are the same</a:t>
            </a:r>
          </a:p>
          <a:p>
            <a:r>
              <a:rPr lang="en-US" sz="1600" dirty="0" smtClean="0"/>
              <a:t>This configuration allows the framework to schedule tasks where data resides i.e. ensures </a:t>
            </a:r>
            <a:r>
              <a:rPr lang="en-US" sz="1600" i="1" dirty="0" smtClean="0"/>
              <a:t>data locality</a:t>
            </a:r>
          </a:p>
          <a:p>
            <a:pPr lvl="1"/>
            <a:r>
              <a:rPr lang="en-US" sz="1400" dirty="0" smtClean="0"/>
              <a:t>The framework tries its best to run map tasks on same node where the corresponding data resides</a:t>
            </a:r>
          </a:p>
          <a:p>
            <a:pPr lvl="1"/>
            <a:r>
              <a:rPr lang="en-US" sz="1400" dirty="0" smtClean="0"/>
              <a:t>If map slots are not available on the node then the task  will be scheduled on a node in the same rack</a:t>
            </a:r>
          </a:p>
          <a:p>
            <a:pPr lvl="1"/>
            <a:r>
              <a:rPr lang="en-US" sz="1400" dirty="0" smtClean="0"/>
              <a:t>Only when this is also not possible then the map task will be scheduled on any other node</a:t>
            </a:r>
          </a:p>
          <a:p>
            <a:r>
              <a:rPr lang="en-US" sz="1600" dirty="0" smtClean="0"/>
              <a:t>The input split size normally is equal to the block size</a:t>
            </a:r>
          </a:p>
          <a:p>
            <a:pPr lvl="1"/>
            <a:r>
              <a:rPr lang="en-US" sz="1400" dirty="0" smtClean="0"/>
              <a:t>If the split size is too small then managing the splits and map task creation will be an overhead</a:t>
            </a:r>
          </a:p>
          <a:p>
            <a:pPr lvl="1"/>
            <a:r>
              <a:rPr lang="en-US" sz="1400" dirty="0" smtClean="0"/>
              <a:t>If the split size is larger than the block size then part of the split may reside in a different node which needs to be transferred across network which decreases the performance</a:t>
            </a:r>
          </a:p>
          <a:p>
            <a:pPr>
              <a:buNone/>
            </a:pPr>
            <a:endParaRPr lang="en-US" sz="1600" dirty="0" smtClean="0"/>
          </a:p>
        </p:txBody>
      </p:sp>
      <p:sp>
        <p:nvSpPr>
          <p:cNvPr id="5" name="Title 1"/>
          <p:cNvSpPr>
            <a:spLocks noGrp="1"/>
          </p:cNvSpPr>
          <p:nvPr>
            <p:ph type="title"/>
          </p:nvPr>
        </p:nvSpPr>
        <p:spPr>
          <a:xfrm>
            <a:off x="838200" y="228866"/>
            <a:ext cx="7848601" cy="952500"/>
          </a:xfrm>
        </p:spPr>
        <p:txBody>
          <a:bodyPr>
            <a:normAutofit/>
          </a:bodyPr>
          <a:lstStyle/>
          <a:p>
            <a:pPr algn="l"/>
            <a:r>
              <a:rPr lang="en-US" sz="4000" dirty="0" err="1" smtClean="0"/>
              <a:t>MapReduce</a:t>
            </a:r>
            <a:r>
              <a:rPr lang="en-US" sz="4000" dirty="0" smtClean="0"/>
              <a:t> Architecture</a:t>
            </a:r>
            <a:endParaRPr lang="en-US" sz="4000" dirty="0"/>
          </a:p>
        </p:txBody>
      </p:sp>
    </p:spTree>
    <p:extLst>
      <p:ext uri="{BB962C8B-B14F-4D97-AF65-F5344CB8AC3E}">
        <p14:creationId xmlns:p14="http://schemas.microsoft.com/office/powerpoint/2010/main" val="3595153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5866</TotalTime>
  <Words>1887</Words>
  <Application>Microsoft Office PowerPoint</Application>
  <PresentationFormat>On-screen Show (16:10)</PresentationFormat>
  <Paragraphs>280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Hadoop - Recap</vt:lpstr>
      <vt:lpstr>HDFS - Recap</vt:lpstr>
      <vt:lpstr>Hadoop Distributed File System (HDFS)</vt:lpstr>
      <vt:lpstr>MapReduce Architecture</vt:lpstr>
      <vt:lpstr>MapReduce Architecture</vt:lpstr>
      <vt:lpstr>MapReduce Architecture</vt:lpstr>
      <vt:lpstr>MapReduce Architecture</vt:lpstr>
      <vt:lpstr>MapReduce Architecture</vt:lpstr>
      <vt:lpstr>MapReduce Architecture</vt:lpstr>
      <vt:lpstr>MapReduce Architecture</vt:lpstr>
      <vt:lpstr>MapReduce Architecture</vt:lpstr>
      <vt:lpstr>MapReduce Architecture</vt:lpstr>
      <vt:lpstr>MapReduce Internals</vt:lpstr>
      <vt:lpstr>MapReduce Internals</vt:lpstr>
      <vt:lpstr>More MapReduce Internals</vt:lpstr>
      <vt:lpstr>More MapReduce Internals</vt:lpstr>
      <vt:lpstr>More MapReduce Internals</vt:lpstr>
      <vt:lpstr>More MapReduce Internals</vt:lpstr>
      <vt:lpstr>Running MapReduce Job</vt:lpstr>
      <vt:lpstr>Running MapReduce Job - Exercise</vt:lpstr>
      <vt:lpstr>YARN Commands</vt:lpstr>
      <vt:lpstr>Hadoop Ecosystem Components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dc:title>
  <dc:creator>Annadanam, Ravi S.</dc:creator>
  <cp:lastModifiedBy>ravi</cp:lastModifiedBy>
  <cp:revision>337</cp:revision>
  <dcterms:created xsi:type="dcterms:W3CDTF">2006-08-16T00:00:00Z</dcterms:created>
  <dcterms:modified xsi:type="dcterms:W3CDTF">2024-02-01T07:42:06Z</dcterms:modified>
</cp:coreProperties>
</file>