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787bb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787bb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45787bb89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45787bb89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45787bb8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45787bb8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45787bb8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45787bb8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45787bb8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45787bb8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45787bb8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45787bb8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45787bb8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45787bb8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45787bb89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45787bb8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45787bb8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45787bb8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45787bb8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45787bb8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45787bb89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45787bb8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787bb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787bb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45787bb89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45787bb89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45787bb8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45787bb8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45787bb8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45787bb8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45787bb89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45787bb89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45787bb89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45787bb89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45787bb8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45787bb8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45787bb8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45787bb8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45787bb8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45787bb8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45787bb8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45787bb8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45787bb8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45787bb8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45787bb8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45787bb8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45787bb8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45787bb8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45787bb8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45787bb8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81175" y="102525"/>
            <a:ext cx="8520600" cy="11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5940">
                <a:solidFill>
                  <a:srgbClr val="CC0000"/>
                </a:solidFill>
              </a:rPr>
              <a:t>Capstone Project</a:t>
            </a:r>
            <a:endParaRPr b="1" sz="5940">
              <a:solidFill>
                <a:srgbClr val="CC0000"/>
              </a:solidFill>
            </a:endParaRPr>
          </a:p>
        </p:txBody>
      </p:sp>
      <p:sp>
        <p:nvSpPr>
          <p:cNvPr id="55" name="Google Shape;55;p13"/>
          <p:cNvSpPr txBox="1"/>
          <p:nvPr/>
        </p:nvSpPr>
        <p:spPr>
          <a:xfrm>
            <a:off x="311700" y="1800775"/>
            <a:ext cx="8832300" cy="63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b="1" lang="en-GB" sz="3500">
                <a:solidFill>
                  <a:srgbClr val="CC0000"/>
                </a:solidFill>
                <a:highlight>
                  <a:srgbClr val="FFFFFF"/>
                </a:highlight>
              </a:rPr>
              <a:t>Restaurant Rating Prediction </a:t>
            </a:r>
            <a:endParaRPr b="1" sz="3500">
              <a:solidFill>
                <a:srgbClr val="CC0000"/>
              </a:solidFill>
              <a:highlight>
                <a:srgbClr val="FFFFFF"/>
              </a:highlight>
            </a:endParaRPr>
          </a:p>
          <a:p>
            <a:pPr indent="0" lvl="0" marL="0" rtl="0" algn="ctr">
              <a:lnSpc>
                <a:spcPct val="115000"/>
              </a:lnSpc>
              <a:spcBef>
                <a:spcPts val="1200"/>
              </a:spcBef>
              <a:spcAft>
                <a:spcPts val="0"/>
              </a:spcAft>
              <a:buNone/>
            </a:pPr>
            <a:r>
              <a:rPr b="1" lang="en-GB" sz="3400">
                <a:solidFill>
                  <a:srgbClr val="FF9900"/>
                </a:solidFill>
              </a:rPr>
              <a:t>By</a:t>
            </a:r>
            <a:endParaRPr b="1" sz="3400">
              <a:solidFill>
                <a:srgbClr val="FF9900"/>
              </a:solidFill>
            </a:endParaRPr>
          </a:p>
          <a:p>
            <a:pPr indent="0" lvl="0" marL="0" rtl="0" algn="ctr">
              <a:lnSpc>
                <a:spcPct val="115000"/>
              </a:lnSpc>
              <a:spcBef>
                <a:spcPts val="1200"/>
              </a:spcBef>
              <a:spcAft>
                <a:spcPts val="1200"/>
              </a:spcAft>
              <a:buNone/>
            </a:pPr>
            <a:r>
              <a:rPr b="1" lang="en-GB" sz="3400">
                <a:solidFill>
                  <a:srgbClr val="FF9900"/>
                </a:solidFill>
              </a:rPr>
              <a:t>Ravi Kumar</a:t>
            </a:r>
            <a:endParaRPr b="1" sz="3400">
              <a:solidFill>
                <a:srgbClr val="FF9900"/>
              </a:solidFill>
            </a:endParaRPr>
          </a:p>
        </p:txBody>
      </p:sp>
      <p:sp>
        <p:nvSpPr>
          <p:cNvPr id="56" name="Google Shape;56;p13"/>
          <p:cNvSpPr txBox="1"/>
          <p:nvPr/>
        </p:nvSpPr>
        <p:spPr>
          <a:xfrm>
            <a:off x="0" y="4639925"/>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246225" y="912950"/>
            <a:ext cx="46893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accent2"/>
              </a:buClr>
              <a:buSzPts val="1400"/>
              <a:buFont typeface="Arial"/>
              <a:buChar char="●"/>
            </a:pPr>
            <a:r>
              <a:rPr b="1" lang="en-GB">
                <a:solidFill>
                  <a:schemeClr val="accent2"/>
                </a:solidFill>
                <a:highlight>
                  <a:srgbClr val="FFFFFF"/>
                </a:highlight>
              </a:rPr>
              <a:t>Top 20 restaurant in the city</a:t>
            </a:r>
            <a:endParaRPr b="1">
              <a:solidFill>
                <a:schemeClr val="accent2"/>
              </a:solidFill>
              <a:highlight>
                <a:srgbClr val="FFFFFF"/>
              </a:highlight>
            </a:endParaRPr>
          </a:p>
        </p:txBody>
      </p:sp>
      <p:sp>
        <p:nvSpPr>
          <p:cNvPr id="124" name="Google Shape;124;p22"/>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25" name="Google Shape;125;p22"/>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700"/>
              </a:spcAft>
              <a:buNone/>
            </a:pPr>
            <a:r>
              <a:rPr b="1" lang="en-GB" sz="2000">
                <a:solidFill>
                  <a:srgbClr val="CC0000"/>
                </a:solidFill>
                <a:highlight>
                  <a:srgbClr val="FFFFFF"/>
                </a:highlight>
              </a:rPr>
              <a:t>Exploratory Data Analysis</a:t>
            </a:r>
            <a:endParaRPr b="1" sz="2000">
              <a:solidFill>
                <a:srgbClr val="CC0000"/>
              </a:solidFill>
              <a:highlight>
                <a:srgbClr val="FFFFFF"/>
              </a:highlight>
            </a:endParaRPr>
          </a:p>
        </p:txBody>
      </p:sp>
      <p:pic>
        <p:nvPicPr>
          <p:cNvPr id="126" name="Google Shape;126;p22"/>
          <p:cNvPicPr preferRelativeResize="0"/>
          <p:nvPr/>
        </p:nvPicPr>
        <p:blipFill>
          <a:blip r:embed="rId3">
            <a:alphaModFix/>
          </a:blip>
          <a:stretch>
            <a:fillRect/>
          </a:stretch>
        </p:blipFill>
        <p:spPr>
          <a:xfrm>
            <a:off x="3481750" y="622825"/>
            <a:ext cx="5509850" cy="389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246225" y="912950"/>
            <a:ext cx="46893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accent2"/>
              </a:buClr>
              <a:buSzPts val="1400"/>
              <a:buFont typeface="Arial"/>
              <a:buChar char="●"/>
            </a:pPr>
            <a:r>
              <a:rPr b="1" lang="en-GB">
                <a:solidFill>
                  <a:schemeClr val="accent2"/>
                </a:solidFill>
                <a:highlight>
                  <a:srgbClr val="FFFFFF"/>
                </a:highlight>
              </a:rPr>
              <a:t>Top 20 famous restaurant location types in the city.</a:t>
            </a:r>
            <a:endParaRPr b="1">
              <a:solidFill>
                <a:schemeClr val="accent2"/>
              </a:solidFill>
              <a:highlight>
                <a:srgbClr val="FFFFFF"/>
              </a:highlight>
            </a:endParaRPr>
          </a:p>
        </p:txBody>
      </p:sp>
      <p:sp>
        <p:nvSpPr>
          <p:cNvPr id="132" name="Google Shape;132;p23"/>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33" name="Google Shape;133;p23"/>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700"/>
              </a:spcAft>
              <a:buNone/>
            </a:pPr>
            <a:r>
              <a:rPr b="1" lang="en-GB" sz="2000">
                <a:solidFill>
                  <a:srgbClr val="CC0000"/>
                </a:solidFill>
                <a:highlight>
                  <a:srgbClr val="FFFFFF"/>
                </a:highlight>
              </a:rPr>
              <a:t>Exploratory Data Analysis</a:t>
            </a:r>
            <a:endParaRPr b="1" sz="2000">
              <a:solidFill>
                <a:srgbClr val="CC0000"/>
              </a:solidFill>
              <a:highlight>
                <a:srgbClr val="FFFFFF"/>
              </a:highlight>
            </a:endParaRPr>
          </a:p>
        </p:txBody>
      </p:sp>
      <p:pic>
        <p:nvPicPr>
          <p:cNvPr id="134" name="Google Shape;134;p23"/>
          <p:cNvPicPr preferRelativeResize="0"/>
          <p:nvPr/>
        </p:nvPicPr>
        <p:blipFill>
          <a:blip r:embed="rId3">
            <a:alphaModFix/>
          </a:blip>
          <a:stretch>
            <a:fillRect/>
          </a:stretch>
        </p:blipFill>
        <p:spPr>
          <a:xfrm>
            <a:off x="5087825" y="1195750"/>
            <a:ext cx="4056175" cy="330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246225" y="912950"/>
            <a:ext cx="69753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accent2"/>
              </a:buClr>
              <a:buSzPts val="1400"/>
              <a:buFont typeface="Arial"/>
              <a:buChar char="●"/>
            </a:pPr>
            <a:r>
              <a:rPr b="1" lang="en-GB">
                <a:solidFill>
                  <a:schemeClr val="accent2"/>
                </a:solidFill>
                <a:highlight>
                  <a:srgbClr val="FFFFFF"/>
                </a:highlight>
              </a:rPr>
              <a:t>Encoding Online order, book table, location, restaurant type, cuisines, menu item, type</a:t>
            </a:r>
            <a:endParaRPr b="1">
              <a:solidFill>
                <a:schemeClr val="accent2"/>
              </a:solidFill>
              <a:highlight>
                <a:srgbClr val="FFFFFF"/>
              </a:highlight>
            </a:endParaRPr>
          </a:p>
        </p:txBody>
      </p:sp>
      <p:sp>
        <p:nvSpPr>
          <p:cNvPr id="140" name="Google Shape;140;p24"/>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41" name="Google Shape;141;p24"/>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700"/>
              </a:spcAft>
              <a:buNone/>
            </a:pPr>
            <a:r>
              <a:rPr b="1" lang="en-GB" sz="3000">
                <a:solidFill>
                  <a:srgbClr val="CC0000"/>
                </a:solidFill>
                <a:highlight>
                  <a:srgbClr val="FFFFFF"/>
                </a:highlight>
              </a:rPr>
              <a:t>Encoding Columns</a:t>
            </a:r>
            <a:endParaRPr b="1" sz="3000">
              <a:solidFill>
                <a:srgbClr val="CC0000"/>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246225" y="912950"/>
            <a:ext cx="81474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dk1"/>
              </a:buClr>
              <a:buSzPts val="1400"/>
              <a:buChar char="●"/>
            </a:pPr>
            <a:r>
              <a:rPr b="1" lang="en-GB">
                <a:solidFill>
                  <a:schemeClr val="dk1"/>
                </a:solidFill>
                <a:highlight>
                  <a:srgbClr val="FFFFFF"/>
                </a:highlight>
              </a:rPr>
              <a:t>Assign x and y </a:t>
            </a:r>
            <a:endParaRPr b="1">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rgbClr val="FFFFFF"/>
                </a:highlight>
              </a:rPr>
              <a:t>Split x_train,y_train,y_train,y_test</a:t>
            </a:r>
            <a:endParaRPr b="1">
              <a:solidFill>
                <a:schemeClr val="dk1"/>
              </a:solidFill>
              <a:highlight>
                <a:srgbClr val="FFFFFF"/>
              </a:highlight>
            </a:endParaRPr>
          </a:p>
        </p:txBody>
      </p:sp>
      <p:sp>
        <p:nvSpPr>
          <p:cNvPr id="147" name="Google Shape;147;p25"/>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48" name="Google Shape;148;p25"/>
          <p:cNvSpPr txBox="1"/>
          <p:nvPr/>
        </p:nvSpPr>
        <p:spPr>
          <a:xfrm>
            <a:off x="311700" y="157250"/>
            <a:ext cx="7917900" cy="75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500"/>
              </a:spcAft>
              <a:buNone/>
            </a:pPr>
            <a:r>
              <a:rPr b="1" lang="en-GB" sz="3000">
                <a:solidFill>
                  <a:srgbClr val="CC0000"/>
                </a:solidFill>
                <a:highlight>
                  <a:srgbClr val="FFFFFF"/>
                </a:highlight>
              </a:rPr>
              <a:t>Split </a:t>
            </a:r>
            <a:r>
              <a:rPr b="1" lang="en-GB" sz="3000">
                <a:solidFill>
                  <a:srgbClr val="CC0000"/>
                </a:solidFill>
                <a:highlight>
                  <a:srgbClr val="FFFFFF"/>
                </a:highlight>
              </a:rPr>
              <a:t>x_train</a:t>
            </a:r>
            <a:r>
              <a:rPr b="1" lang="en-GB" sz="3000">
                <a:solidFill>
                  <a:srgbClr val="CC0000"/>
                </a:solidFill>
                <a:highlight>
                  <a:srgbClr val="FFFFFF"/>
                </a:highlight>
              </a:rPr>
              <a:t> and y_train</a:t>
            </a:r>
            <a:endParaRPr b="1" sz="3000">
              <a:solidFill>
                <a:srgbClr val="CC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246225" y="912950"/>
            <a:ext cx="8147400" cy="5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GB" sz="1800" u="sng">
                <a:solidFill>
                  <a:schemeClr val="dk1"/>
                </a:solidFill>
                <a:highlight>
                  <a:srgbClr val="FFFFFF"/>
                </a:highlight>
              </a:rPr>
              <a:t>Linear Regression</a:t>
            </a:r>
            <a:endParaRPr b="1" sz="1800" u="sng">
              <a:solidFill>
                <a:schemeClr val="dk1"/>
              </a:solidFill>
              <a:highlight>
                <a:srgbClr val="FFFFFF"/>
              </a:highlight>
            </a:endParaRPr>
          </a:p>
          <a:p>
            <a:pPr indent="0" lvl="0" marL="0" rtl="0" algn="l">
              <a:lnSpc>
                <a:spcPct val="115000"/>
              </a:lnSpc>
              <a:spcBef>
                <a:spcPts val="600"/>
              </a:spcBef>
              <a:spcAft>
                <a:spcPts val="0"/>
              </a:spcAft>
              <a:buNone/>
            </a:pPr>
            <a:r>
              <a:t/>
            </a:r>
            <a:endParaRPr b="1" sz="1800" u="sng">
              <a:solidFill>
                <a:schemeClr val="dk1"/>
              </a:solidFill>
              <a:highlight>
                <a:srgbClr val="FFFFFF"/>
              </a:highlight>
            </a:endParaRPr>
          </a:p>
          <a:p>
            <a:pPr indent="0" lvl="0" marL="0" rtl="0" algn="l">
              <a:lnSpc>
                <a:spcPct val="115000"/>
              </a:lnSpc>
              <a:spcBef>
                <a:spcPts val="600"/>
              </a:spcBef>
              <a:spcAft>
                <a:spcPts val="500"/>
              </a:spcAft>
              <a:buNone/>
            </a:pPr>
            <a:r>
              <a:t/>
            </a:r>
            <a:endParaRPr b="1" sz="1800">
              <a:solidFill>
                <a:schemeClr val="dk1"/>
              </a:solidFill>
              <a:highlight>
                <a:srgbClr val="FFFFFF"/>
              </a:highlight>
            </a:endParaRPr>
          </a:p>
        </p:txBody>
      </p:sp>
      <p:sp>
        <p:nvSpPr>
          <p:cNvPr id="154" name="Google Shape;154;p26"/>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55" name="Google Shape;155;p26"/>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3000">
                <a:solidFill>
                  <a:srgbClr val="CC0000"/>
                </a:solidFill>
                <a:highlight>
                  <a:srgbClr val="FFFFFF"/>
                </a:highlight>
              </a:rPr>
              <a:t>Model </a:t>
            </a:r>
            <a:r>
              <a:rPr b="1" lang="en-GB" sz="3000">
                <a:solidFill>
                  <a:srgbClr val="CC0000"/>
                </a:solidFill>
                <a:highlight>
                  <a:srgbClr val="FFFFFF"/>
                </a:highlight>
              </a:rPr>
              <a:t>Building</a:t>
            </a:r>
            <a:endParaRPr b="1" sz="3000">
              <a:solidFill>
                <a:srgbClr val="CC0000"/>
              </a:solidFill>
            </a:endParaRPr>
          </a:p>
        </p:txBody>
      </p:sp>
      <p:pic>
        <p:nvPicPr>
          <p:cNvPr id="156" name="Google Shape;156;p26"/>
          <p:cNvPicPr preferRelativeResize="0"/>
          <p:nvPr/>
        </p:nvPicPr>
        <p:blipFill>
          <a:blip r:embed="rId3">
            <a:alphaModFix/>
          </a:blip>
          <a:stretch>
            <a:fillRect/>
          </a:stretch>
        </p:blipFill>
        <p:spPr>
          <a:xfrm>
            <a:off x="152400" y="1605950"/>
            <a:ext cx="3333750" cy="259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nvSpPr>
        <p:spPr>
          <a:xfrm>
            <a:off x="246225" y="912950"/>
            <a:ext cx="8147400" cy="5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b="1" lang="en-GB" sz="1800" u="sng">
                <a:solidFill>
                  <a:schemeClr val="accent2"/>
                </a:solidFill>
                <a:highlight>
                  <a:srgbClr val="FFFFFF"/>
                </a:highlight>
              </a:rPr>
              <a:t>Decision Tree</a:t>
            </a:r>
            <a:endParaRPr b="1" sz="1800" u="sng">
              <a:solidFill>
                <a:schemeClr val="accent2"/>
              </a:solidFill>
              <a:highlight>
                <a:srgbClr val="FFFFFF"/>
              </a:highlight>
            </a:endParaRPr>
          </a:p>
          <a:p>
            <a:pPr indent="0" lvl="0" marL="0" rtl="0" algn="l">
              <a:lnSpc>
                <a:spcPct val="115000"/>
              </a:lnSpc>
              <a:spcBef>
                <a:spcPts val="700"/>
              </a:spcBef>
              <a:spcAft>
                <a:spcPts val="500"/>
              </a:spcAft>
              <a:buNone/>
            </a:pPr>
            <a:r>
              <a:t/>
            </a:r>
            <a:endParaRPr b="1" sz="1800" u="sng">
              <a:solidFill>
                <a:schemeClr val="dk1"/>
              </a:solidFill>
              <a:highlight>
                <a:srgbClr val="FFFFFF"/>
              </a:highlight>
            </a:endParaRPr>
          </a:p>
        </p:txBody>
      </p:sp>
      <p:sp>
        <p:nvSpPr>
          <p:cNvPr id="162" name="Google Shape;162;p27"/>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63" name="Google Shape;163;p27"/>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3000">
                <a:solidFill>
                  <a:srgbClr val="CC0000"/>
                </a:solidFill>
                <a:highlight>
                  <a:srgbClr val="FFFFFF"/>
                </a:highlight>
              </a:rPr>
              <a:t>Model Building</a:t>
            </a:r>
            <a:endParaRPr b="1" sz="3000">
              <a:solidFill>
                <a:srgbClr val="CC0000"/>
              </a:solidFill>
            </a:endParaRPr>
          </a:p>
        </p:txBody>
      </p:sp>
      <p:pic>
        <p:nvPicPr>
          <p:cNvPr id="164" name="Google Shape;164;p27"/>
          <p:cNvPicPr preferRelativeResize="0"/>
          <p:nvPr/>
        </p:nvPicPr>
        <p:blipFill>
          <a:blip r:embed="rId3">
            <a:alphaModFix/>
          </a:blip>
          <a:stretch>
            <a:fillRect/>
          </a:stretch>
        </p:blipFill>
        <p:spPr>
          <a:xfrm>
            <a:off x="152400" y="1605950"/>
            <a:ext cx="3038475" cy="259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246225" y="912950"/>
            <a:ext cx="8147400" cy="5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b="1" lang="en-GB" sz="1800" u="sng">
                <a:solidFill>
                  <a:schemeClr val="accent2"/>
                </a:solidFill>
                <a:highlight>
                  <a:srgbClr val="FFFFFF"/>
                </a:highlight>
              </a:rPr>
              <a:t>Random Forest Regressor</a:t>
            </a:r>
            <a:endParaRPr b="1" sz="1800" u="sng">
              <a:solidFill>
                <a:schemeClr val="accent2"/>
              </a:solidFill>
              <a:highlight>
                <a:srgbClr val="FFFFFF"/>
              </a:highlight>
            </a:endParaRPr>
          </a:p>
          <a:p>
            <a:pPr indent="0" lvl="0" marL="0" rtl="0" algn="l">
              <a:lnSpc>
                <a:spcPct val="115000"/>
              </a:lnSpc>
              <a:spcBef>
                <a:spcPts val="700"/>
              </a:spcBef>
              <a:spcAft>
                <a:spcPts val="0"/>
              </a:spcAft>
              <a:buNone/>
            </a:pPr>
            <a:r>
              <a:t/>
            </a:r>
            <a:endParaRPr b="1" sz="1800" u="sng">
              <a:solidFill>
                <a:schemeClr val="dk1"/>
              </a:solidFill>
              <a:highlight>
                <a:srgbClr val="FFFFFF"/>
              </a:highlight>
            </a:endParaRPr>
          </a:p>
          <a:p>
            <a:pPr indent="0" lvl="0" marL="0" rtl="0" algn="l">
              <a:lnSpc>
                <a:spcPct val="115000"/>
              </a:lnSpc>
              <a:spcBef>
                <a:spcPts val="600"/>
              </a:spcBef>
              <a:spcAft>
                <a:spcPts val="0"/>
              </a:spcAft>
              <a:buNone/>
            </a:pPr>
            <a:r>
              <a:t/>
            </a:r>
            <a:endParaRPr b="1" sz="1800" u="sng">
              <a:solidFill>
                <a:schemeClr val="dk1"/>
              </a:solidFill>
              <a:highlight>
                <a:srgbClr val="FFFFFF"/>
              </a:highlight>
            </a:endParaRPr>
          </a:p>
          <a:p>
            <a:pPr indent="0" lvl="0" marL="0" rtl="0" algn="l">
              <a:lnSpc>
                <a:spcPct val="115000"/>
              </a:lnSpc>
              <a:spcBef>
                <a:spcPts val="600"/>
              </a:spcBef>
              <a:spcAft>
                <a:spcPts val="500"/>
              </a:spcAft>
              <a:buNone/>
            </a:pPr>
            <a:r>
              <a:t/>
            </a:r>
            <a:endParaRPr b="1" sz="1800" u="sng">
              <a:solidFill>
                <a:schemeClr val="dk1"/>
              </a:solidFill>
              <a:highlight>
                <a:srgbClr val="FFFFFF"/>
              </a:highlight>
            </a:endParaRPr>
          </a:p>
        </p:txBody>
      </p:sp>
      <p:sp>
        <p:nvSpPr>
          <p:cNvPr id="170" name="Google Shape;170;p28"/>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71" name="Google Shape;171;p28"/>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3000">
                <a:solidFill>
                  <a:srgbClr val="CC0000"/>
                </a:solidFill>
                <a:highlight>
                  <a:srgbClr val="FFFFFF"/>
                </a:highlight>
              </a:rPr>
              <a:t>Model Building</a:t>
            </a:r>
            <a:endParaRPr b="1" sz="3000">
              <a:solidFill>
                <a:srgbClr val="CC0000"/>
              </a:solidFill>
            </a:endParaRPr>
          </a:p>
        </p:txBody>
      </p:sp>
      <p:pic>
        <p:nvPicPr>
          <p:cNvPr id="172" name="Google Shape;172;p28"/>
          <p:cNvPicPr preferRelativeResize="0"/>
          <p:nvPr/>
        </p:nvPicPr>
        <p:blipFill>
          <a:blip r:embed="rId3">
            <a:alphaModFix/>
          </a:blip>
          <a:stretch>
            <a:fillRect/>
          </a:stretch>
        </p:blipFill>
        <p:spPr>
          <a:xfrm>
            <a:off x="152400" y="1605950"/>
            <a:ext cx="3200400" cy="266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246225" y="912950"/>
            <a:ext cx="8147400" cy="5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GB" sz="1800" u="sng">
                <a:solidFill>
                  <a:schemeClr val="accent2"/>
                </a:solidFill>
                <a:highlight>
                  <a:srgbClr val="FFFFFF"/>
                </a:highlight>
              </a:rPr>
              <a:t>Gradient Boosting Regressor</a:t>
            </a:r>
            <a:endParaRPr b="1" sz="1800" u="sng">
              <a:solidFill>
                <a:schemeClr val="accent2"/>
              </a:solidFill>
              <a:highlight>
                <a:srgbClr val="FFFFFF"/>
              </a:highlight>
            </a:endParaRPr>
          </a:p>
          <a:p>
            <a:pPr indent="0" lvl="0" marL="0" rtl="0" algn="l">
              <a:lnSpc>
                <a:spcPct val="115000"/>
              </a:lnSpc>
              <a:spcBef>
                <a:spcPts val="700"/>
              </a:spcBef>
              <a:spcAft>
                <a:spcPts val="0"/>
              </a:spcAft>
              <a:buNone/>
            </a:pPr>
            <a:r>
              <a:t/>
            </a:r>
            <a:endParaRPr b="1" sz="1800" u="sng">
              <a:solidFill>
                <a:schemeClr val="dk1"/>
              </a:solidFill>
              <a:highlight>
                <a:srgbClr val="FFFFFF"/>
              </a:highlight>
            </a:endParaRPr>
          </a:p>
          <a:p>
            <a:pPr indent="0" lvl="0" marL="0" rtl="0" algn="l">
              <a:lnSpc>
                <a:spcPct val="115000"/>
              </a:lnSpc>
              <a:spcBef>
                <a:spcPts val="600"/>
              </a:spcBef>
              <a:spcAft>
                <a:spcPts val="0"/>
              </a:spcAft>
              <a:buNone/>
            </a:pPr>
            <a:r>
              <a:t/>
            </a:r>
            <a:endParaRPr b="1" sz="1800" u="sng">
              <a:solidFill>
                <a:schemeClr val="dk1"/>
              </a:solidFill>
              <a:highlight>
                <a:srgbClr val="FFFFFF"/>
              </a:highlight>
            </a:endParaRPr>
          </a:p>
          <a:p>
            <a:pPr indent="0" lvl="0" marL="0" rtl="0" algn="l">
              <a:lnSpc>
                <a:spcPct val="115000"/>
              </a:lnSpc>
              <a:spcBef>
                <a:spcPts val="600"/>
              </a:spcBef>
              <a:spcAft>
                <a:spcPts val="500"/>
              </a:spcAft>
              <a:buNone/>
            </a:pPr>
            <a:r>
              <a:t/>
            </a:r>
            <a:endParaRPr b="1" sz="1800" u="sng">
              <a:solidFill>
                <a:schemeClr val="dk1"/>
              </a:solidFill>
              <a:highlight>
                <a:srgbClr val="FFFFFF"/>
              </a:highlight>
            </a:endParaRPr>
          </a:p>
        </p:txBody>
      </p:sp>
      <p:sp>
        <p:nvSpPr>
          <p:cNvPr id="178" name="Google Shape;178;p29"/>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79" name="Google Shape;179;p29"/>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3000">
                <a:solidFill>
                  <a:srgbClr val="CC0000"/>
                </a:solidFill>
                <a:highlight>
                  <a:srgbClr val="FFFFFF"/>
                </a:highlight>
              </a:rPr>
              <a:t>Model Building</a:t>
            </a:r>
            <a:endParaRPr b="1" sz="3000">
              <a:solidFill>
                <a:srgbClr val="CC0000"/>
              </a:solidFill>
            </a:endParaRPr>
          </a:p>
        </p:txBody>
      </p:sp>
      <p:pic>
        <p:nvPicPr>
          <p:cNvPr id="180" name="Google Shape;180;p29"/>
          <p:cNvPicPr preferRelativeResize="0"/>
          <p:nvPr/>
        </p:nvPicPr>
        <p:blipFill>
          <a:blip r:embed="rId3">
            <a:alphaModFix/>
          </a:blip>
          <a:stretch>
            <a:fillRect/>
          </a:stretch>
        </p:blipFill>
        <p:spPr>
          <a:xfrm>
            <a:off x="152400" y="1605950"/>
            <a:ext cx="2809875" cy="258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246225" y="912950"/>
            <a:ext cx="8147400" cy="5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b="1" lang="en-GB" sz="1800" u="sng">
                <a:solidFill>
                  <a:schemeClr val="accent2"/>
                </a:solidFill>
                <a:highlight>
                  <a:srgbClr val="FFFFFF"/>
                </a:highlight>
              </a:rPr>
              <a:t>XGBoost</a:t>
            </a:r>
            <a:endParaRPr b="1" sz="1800" u="sng">
              <a:solidFill>
                <a:schemeClr val="accent2"/>
              </a:solidFill>
              <a:highlight>
                <a:srgbClr val="FFFFFF"/>
              </a:highlight>
            </a:endParaRPr>
          </a:p>
          <a:p>
            <a:pPr indent="0" lvl="0" marL="0" rtl="0" algn="l">
              <a:lnSpc>
                <a:spcPct val="115000"/>
              </a:lnSpc>
              <a:spcBef>
                <a:spcPts val="700"/>
              </a:spcBef>
              <a:spcAft>
                <a:spcPts val="500"/>
              </a:spcAft>
              <a:buNone/>
            </a:pPr>
            <a:r>
              <a:t/>
            </a:r>
            <a:endParaRPr b="1" sz="1800" u="sng">
              <a:solidFill>
                <a:schemeClr val="accent2"/>
              </a:solidFill>
              <a:highlight>
                <a:srgbClr val="FFFFFF"/>
              </a:highlight>
            </a:endParaRPr>
          </a:p>
        </p:txBody>
      </p:sp>
      <p:sp>
        <p:nvSpPr>
          <p:cNvPr id="186" name="Google Shape;186;p30"/>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87" name="Google Shape;187;p30"/>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3000">
                <a:solidFill>
                  <a:srgbClr val="CC0000"/>
                </a:solidFill>
                <a:highlight>
                  <a:srgbClr val="FFFFFF"/>
                </a:highlight>
              </a:rPr>
              <a:t>Model Building</a:t>
            </a:r>
            <a:endParaRPr b="1" sz="3000">
              <a:solidFill>
                <a:srgbClr val="CC0000"/>
              </a:solidFill>
            </a:endParaRPr>
          </a:p>
        </p:txBody>
      </p:sp>
      <p:pic>
        <p:nvPicPr>
          <p:cNvPr id="188" name="Google Shape;188;p30"/>
          <p:cNvPicPr preferRelativeResize="0"/>
          <p:nvPr/>
        </p:nvPicPr>
        <p:blipFill>
          <a:blip r:embed="rId3">
            <a:alphaModFix/>
          </a:blip>
          <a:stretch>
            <a:fillRect/>
          </a:stretch>
        </p:blipFill>
        <p:spPr>
          <a:xfrm>
            <a:off x="152400" y="1605950"/>
            <a:ext cx="3000375" cy="265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246225" y="912950"/>
            <a:ext cx="8147400" cy="5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GB" sz="1800" u="sng">
                <a:solidFill>
                  <a:schemeClr val="accent2"/>
                </a:solidFill>
                <a:highlight>
                  <a:srgbClr val="FFFFFF"/>
                </a:highlight>
              </a:rPr>
              <a:t>Xgboost with Cross Validation</a:t>
            </a:r>
            <a:endParaRPr b="1" sz="1800" u="sng">
              <a:solidFill>
                <a:schemeClr val="accent2"/>
              </a:solidFill>
              <a:highlight>
                <a:srgbClr val="FFFFFF"/>
              </a:highlight>
            </a:endParaRPr>
          </a:p>
          <a:p>
            <a:pPr indent="0" lvl="0" marL="0" rtl="0" algn="l">
              <a:lnSpc>
                <a:spcPct val="115000"/>
              </a:lnSpc>
              <a:spcBef>
                <a:spcPts val="700"/>
              </a:spcBef>
              <a:spcAft>
                <a:spcPts val="0"/>
              </a:spcAft>
              <a:buNone/>
            </a:pPr>
            <a:r>
              <a:t/>
            </a:r>
            <a:endParaRPr b="1" sz="1800" u="sng">
              <a:solidFill>
                <a:schemeClr val="dk1"/>
              </a:solidFill>
              <a:highlight>
                <a:srgbClr val="FFFFFF"/>
              </a:highlight>
            </a:endParaRPr>
          </a:p>
          <a:p>
            <a:pPr indent="0" lvl="0" marL="0" rtl="0" algn="l">
              <a:lnSpc>
                <a:spcPct val="115000"/>
              </a:lnSpc>
              <a:spcBef>
                <a:spcPts val="600"/>
              </a:spcBef>
              <a:spcAft>
                <a:spcPts val="0"/>
              </a:spcAft>
              <a:buNone/>
            </a:pPr>
            <a:r>
              <a:t/>
            </a:r>
            <a:endParaRPr b="1" sz="1800" u="sng">
              <a:solidFill>
                <a:schemeClr val="dk1"/>
              </a:solidFill>
              <a:highlight>
                <a:srgbClr val="FFFFFF"/>
              </a:highlight>
            </a:endParaRPr>
          </a:p>
          <a:p>
            <a:pPr indent="0" lvl="0" marL="0" rtl="0" algn="l">
              <a:lnSpc>
                <a:spcPct val="115000"/>
              </a:lnSpc>
              <a:spcBef>
                <a:spcPts val="600"/>
              </a:spcBef>
              <a:spcAft>
                <a:spcPts val="500"/>
              </a:spcAft>
              <a:buNone/>
            </a:pPr>
            <a:r>
              <a:t/>
            </a:r>
            <a:endParaRPr b="1" sz="1800" u="sng">
              <a:solidFill>
                <a:schemeClr val="dk1"/>
              </a:solidFill>
              <a:highlight>
                <a:srgbClr val="FFFFFF"/>
              </a:highlight>
            </a:endParaRPr>
          </a:p>
        </p:txBody>
      </p:sp>
      <p:sp>
        <p:nvSpPr>
          <p:cNvPr id="194" name="Google Shape;194;p31"/>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95" name="Google Shape;195;p31"/>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3000">
                <a:solidFill>
                  <a:srgbClr val="CC0000"/>
                </a:solidFill>
                <a:highlight>
                  <a:srgbClr val="FFFFFF"/>
                </a:highlight>
              </a:rPr>
              <a:t>Model Building</a:t>
            </a:r>
            <a:endParaRPr b="1" sz="3000">
              <a:solidFill>
                <a:srgbClr val="CC0000"/>
              </a:solidFill>
            </a:endParaRPr>
          </a:p>
        </p:txBody>
      </p:sp>
      <p:pic>
        <p:nvPicPr>
          <p:cNvPr id="196" name="Google Shape;196;p31"/>
          <p:cNvPicPr preferRelativeResize="0"/>
          <p:nvPr/>
        </p:nvPicPr>
        <p:blipFill>
          <a:blip r:embed="rId3">
            <a:alphaModFix/>
          </a:blip>
          <a:stretch>
            <a:fillRect/>
          </a:stretch>
        </p:blipFill>
        <p:spPr>
          <a:xfrm>
            <a:off x="152400" y="1605950"/>
            <a:ext cx="2990850" cy="259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410350" y="655050"/>
            <a:ext cx="8147400" cy="31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GB">
                <a:solidFill>
                  <a:schemeClr val="accent2"/>
                </a:solidFill>
                <a:highlight>
                  <a:srgbClr val="FFFFFF"/>
                </a:highlight>
                <a:latin typeface="Roboto"/>
                <a:ea typeface="Roboto"/>
                <a:cs typeface="Roboto"/>
                <a:sym typeface="Roboto"/>
              </a:rPr>
              <a:t>The main goal of this project is to perform extensive Exploratory Data Analysis(EDA) on the Zomato Dataset and build an appropriate Machine Learning Model that will help various Zomato Restaurants to predict their respective Ratings based on certain features.</a:t>
            </a:r>
            <a:endParaRPr b="1">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Clr>
                <a:schemeClr val="dk1"/>
              </a:buClr>
              <a:buSzPts val="1100"/>
              <a:buFont typeface="Arial"/>
              <a:buNone/>
            </a:pPr>
            <a:r>
              <a:rPr b="1" lang="en-GB" sz="2000">
                <a:solidFill>
                  <a:srgbClr val="CC0000"/>
                </a:solidFill>
                <a:highlight>
                  <a:srgbClr val="FFFFFF"/>
                </a:highlight>
                <a:latin typeface="Roboto"/>
                <a:ea typeface="Roboto"/>
                <a:cs typeface="Roboto"/>
                <a:sym typeface="Roboto"/>
              </a:rPr>
              <a:t>Approach:</a:t>
            </a:r>
            <a:endParaRPr b="1" sz="2000">
              <a:solidFill>
                <a:srgbClr val="CC0000"/>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Clr>
                <a:schemeClr val="dk1"/>
              </a:buClr>
              <a:buSzPts val="1100"/>
              <a:buFont typeface="Arial"/>
              <a:buNone/>
            </a:pPr>
            <a:r>
              <a:rPr b="1" lang="en-GB">
                <a:solidFill>
                  <a:schemeClr val="accent2"/>
                </a:solidFill>
                <a:highlight>
                  <a:srgbClr val="FFFFFF"/>
                </a:highlight>
                <a:latin typeface="Roboto"/>
                <a:ea typeface="Roboto"/>
                <a:cs typeface="Roboto"/>
                <a:sym typeface="Roboto"/>
              </a:rPr>
              <a:t>The classical machine learning tasks like Data Exploration, Data Cleaning,Feature Engineering, Mo</a:t>
            </a:r>
            <a:r>
              <a:rPr b="1" lang="en-GB">
                <a:solidFill>
                  <a:schemeClr val="accent2"/>
                </a:solidFill>
                <a:highlight>
                  <a:srgbClr val="FFFFFF"/>
                </a:highlight>
                <a:latin typeface="Roboto"/>
                <a:ea typeface="Roboto"/>
                <a:cs typeface="Roboto"/>
                <a:sym typeface="Roboto"/>
              </a:rPr>
              <a:t>del Building and Model Testing. Try out different machine learning algorithms that’s best fit for the above case.</a:t>
            </a:r>
            <a:endParaRPr b="1">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Clr>
                <a:schemeClr val="dk1"/>
              </a:buClr>
              <a:buSzPts val="1100"/>
              <a:buFont typeface="Arial"/>
              <a:buNone/>
            </a:pPr>
            <a:r>
              <a:rPr b="1" lang="en-GB" sz="2000">
                <a:solidFill>
                  <a:srgbClr val="CC0000"/>
                </a:solidFill>
                <a:highlight>
                  <a:srgbClr val="FFFFFF"/>
                </a:highlight>
                <a:latin typeface="Roboto"/>
                <a:ea typeface="Roboto"/>
                <a:cs typeface="Roboto"/>
                <a:sym typeface="Roboto"/>
              </a:rPr>
              <a:t>Results:</a:t>
            </a:r>
            <a:endParaRPr b="1" sz="2000">
              <a:solidFill>
                <a:srgbClr val="CC0000"/>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Clr>
                <a:schemeClr val="dk1"/>
              </a:buClr>
              <a:buSzPts val="1100"/>
              <a:buFont typeface="Arial"/>
              <a:buNone/>
            </a:pPr>
            <a:r>
              <a:rPr b="1" lang="en-GB">
                <a:solidFill>
                  <a:schemeClr val="accent2"/>
                </a:solidFill>
                <a:highlight>
                  <a:srgbClr val="FFFFFF"/>
                </a:highlight>
                <a:latin typeface="Roboto"/>
                <a:ea typeface="Roboto"/>
                <a:cs typeface="Roboto"/>
                <a:sym typeface="Roboto"/>
              </a:rPr>
              <a:t>You have to build a solution that should able to predict the ratings of the restaurants listed in the dataset.</a:t>
            </a:r>
            <a:endParaRPr b="1">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800">
              <a:solidFill>
                <a:schemeClr val="dk1"/>
              </a:solidFill>
              <a:highlight>
                <a:srgbClr val="FFFFFF"/>
              </a:highlight>
            </a:endParaRPr>
          </a:p>
        </p:txBody>
      </p:sp>
      <p:sp>
        <p:nvSpPr>
          <p:cNvPr id="62" name="Google Shape;62;p14"/>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63" name="Google Shape;63;p14"/>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2000">
                <a:solidFill>
                  <a:srgbClr val="CC0000"/>
                </a:solidFill>
                <a:highlight>
                  <a:srgbClr val="FFFFFF"/>
                </a:highlight>
              </a:rPr>
              <a:t>Problem Statement:</a:t>
            </a:r>
            <a:endParaRPr b="1" sz="2000">
              <a:solidFill>
                <a:srgbClr val="CC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202" name="Google Shape;202;p32"/>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3000">
                <a:solidFill>
                  <a:srgbClr val="CC0000"/>
                </a:solidFill>
                <a:highlight>
                  <a:srgbClr val="FFFFFF"/>
                </a:highlight>
              </a:rPr>
              <a:t>Result of all model</a:t>
            </a:r>
            <a:endParaRPr b="1" sz="3000">
              <a:solidFill>
                <a:srgbClr val="CC0000"/>
              </a:solidFill>
            </a:endParaRPr>
          </a:p>
        </p:txBody>
      </p:sp>
      <p:pic>
        <p:nvPicPr>
          <p:cNvPr id="203" name="Google Shape;203;p32"/>
          <p:cNvPicPr preferRelativeResize="0"/>
          <p:nvPr/>
        </p:nvPicPr>
        <p:blipFill>
          <a:blip r:embed="rId3">
            <a:alphaModFix/>
          </a:blip>
          <a:stretch>
            <a:fillRect/>
          </a:stretch>
        </p:blipFill>
        <p:spPr>
          <a:xfrm>
            <a:off x="152400" y="1065350"/>
            <a:ext cx="4888406" cy="3282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nvSpPr>
        <p:spPr>
          <a:xfrm>
            <a:off x="246225" y="912950"/>
            <a:ext cx="8147400" cy="31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500"/>
              </a:spcAft>
              <a:buNone/>
            </a:pPr>
            <a:r>
              <a:rPr b="1" lang="en-GB">
                <a:solidFill>
                  <a:schemeClr val="accent2"/>
                </a:solidFill>
                <a:highlight>
                  <a:srgbClr val="FFFFFF"/>
                </a:highlight>
              </a:rPr>
              <a:t>In this project, the primary objective was to predict restaurant ratings based on various features from the Zomato dataset. The approach involved classic machine learning tasks such as Data Exploration, Data Cleaning, Feature Engineering, and Model Building. Extensive Exploratory Data Analysis (EDA) was performed to understand the dataset and draw insights for building the model.</a:t>
            </a:r>
            <a:endParaRPr b="1">
              <a:solidFill>
                <a:schemeClr val="dk1"/>
              </a:solidFill>
              <a:highlight>
                <a:srgbClr val="FFFFFF"/>
              </a:highlight>
            </a:endParaRPr>
          </a:p>
        </p:txBody>
      </p:sp>
      <p:sp>
        <p:nvSpPr>
          <p:cNvPr id="209" name="Google Shape;209;p33"/>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210" name="Google Shape;210;p33"/>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2000">
                <a:solidFill>
                  <a:srgbClr val="CC0000"/>
                </a:solidFill>
                <a:highlight>
                  <a:srgbClr val="FFFFFF"/>
                </a:highlight>
              </a:rPr>
              <a:t>Summary</a:t>
            </a:r>
            <a:endParaRPr b="1" sz="2000">
              <a:solidFill>
                <a:srgbClr val="CC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nvSpPr>
        <p:spPr>
          <a:xfrm>
            <a:off x="246225" y="912950"/>
            <a:ext cx="8147400" cy="31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GB">
                <a:solidFill>
                  <a:schemeClr val="accent2"/>
                </a:solidFill>
                <a:highlight>
                  <a:srgbClr val="FFFFFF"/>
                </a:highlight>
              </a:rPr>
              <a:t>Key insights from the EDA revealed that:</a:t>
            </a:r>
            <a:endParaRPr b="1">
              <a:solidFill>
                <a:schemeClr val="accent2"/>
              </a:solidFill>
              <a:highlight>
                <a:srgbClr val="FFFFFF"/>
              </a:highlight>
            </a:endParaRPr>
          </a:p>
          <a:p>
            <a:pPr indent="-317500" lvl="0" marL="457200" rtl="0" algn="l">
              <a:lnSpc>
                <a:spcPct val="115000"/>
              </a:lnSpc>
              <a:spcBef>
                <a:spcPts val="600"/>
              </a:spcBef>
              <a:spcAft>
                <a:spcPts val="0"/>
              </a:spcAft>
              <a:buClr>
                <a:schemeClr val="accent2"/>
              </a:buClr>
              <a:buSzPts val="1400"/>
              <a:buFont typeface="Roboto"/>
              <a:buChar char="●"/>
            </a:pPr>
            <a:r>
              <a:rPr b="1" lang="en-GB">
                <a:solidFill>
                  <a:schemeClr val="accent2"/>
                </a:solidFill>
                <a:highlight>
                  <a:srgbClr val="FFFFFF"/>
                </a:highlight>
              </a:rPr>
              <a:t>Online orders are more frequent compared to offline orders, with around 30,000 online orders versus 23,000 offline orders.</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Roboto"/>
              <a:buChar char="●"/>
            </a:pPr>
            <a:r>
              <a:rPr b="1" lang="en-GB">
                <a:solidFill>
                  <a:schemeClr val="accent2"/>
                </a:solidFill>
                <a:highlight>
                  <a:srgbClr val="FFFFFF"/>
                </a:highlight>
              </a:rPr>
              <a:t>Delivery is the most preferred type of service (50.2%), followed by Dine-out (34.4%).</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Roboto"/>
              <a:buChar char="●"/>
            </a:pPr>
            <a:r>
              <a:rPr b="1" lang="en-GB">
                <a:solidFill>
                  <a:schemeClr val="accent2"/>
                </a:solidFill>
                <a:highlight>
                  <a:srgbClr val="FFFFFF"/>
                </a:highlight>
              </a:rPr>
              <a:t>Locations like BTM and Koramangala have the most restaurants compared to other areas.</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Roboto"/>
              <a:buChar char="●"/>
            </a:pPr>
            <a:r>
              <a:rPr b="1" lang="en-GB">
                <a:solidFill>
                  <a:schemeClr val="accent2"/>
                </a:solidFill>
                <a:highlight>
                  <a:srgbClr val="FFFFFF"/>
                </a:highlight>
              </a:rPr>
              <a:t>North Indian, Chinese, and South Indian cuisines are the most popular choices.</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Roboto"/>
              <a:buChar char="●"/>
            </a:pPr>
            <a:r>
              <a:rPr b="1" lang="en-GB">
                <a:solidFill>
                  <a:schemeClr val="accent2"/>
                </a:solidFill>
                <a:highlight>
                  <a:srgbClr val="FFFFFF"/>
                </a:highlight>
              </a:rPr>
              <a:t>The most common restaurant types are Quick Bites and Casual Dining.</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b="1" lang="en-GB">
                <a:solidFill>
                  <a:schemeClr val="accent2"/>
                </a:solidFill>
                <a:highlight>
                  <a:srgbClr val="FFFFFF"/>
                </a:highlight>
              </a:rPr>
              <a:t>The top 20 restaurant locations and top 20 famous restaurants in the city were identified.</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Roboto"/>
              <a:buChar char="●"/>
            </a:pPr>
            <a:r>
              <a:rPr b="1" lang="en-GB">
                <a:solidFill>
                  <a:schemeClr val="accent2"/>
                </a:solidFill>
                <a:highlight>
                  <a:srgbClr val="FFFFFF"/>
                </a:highlight>
              </a:rPr>
              <a:t>The preferred cost for two people is ₹300, with around 7,000 orders in that range.</a:t>
            </a:r>
            <a:endParaRPr b="1">
              <a:solidFill>
                <a:schemeClr val="accent2"/>
              </a:solidFill>
              <a:highlight>
                <a:srgbClr val="FFFFFF"/>
              </a:highlight>
            </a:endParaRPr>
          </a:p>
          <a:p>
            <a:pPr indent="0" lvl="0" marL="0" rtl="0" algn="l">
              <a:lnSpc>
                <a:spcPct val="115000"/>
              </a:lnSpc>
              <a:spcBef>
                <a:spcPts val="600"/>
              </a:spcBef>
              <a:spcAft>
                <a:spcPts val="500"/>
              </a:spcAft>
              <a:buNone/>
            </a:pPr>
            <a:r>
              <a:t/>
            </a:r>
            <a:endParaRPr b="1">
              <a:solidFill>
                <a:schemeClr val="dk1"/>
              </a:solidFill>
              <a:highlight>
                <a:srgbClr val="FFFFFF"/>
              </a:highlight>
            </a:endParaRPr>
          </a:p>
        </p:txBody>
      </p:sp>
      <p:sp>
        <p:nvSpPr>
          <p:cNvPr id="216" name="Google Shape;216;p34"/>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217" name="Google Shape;217;p34"/>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2000">
                <a:solidFill>
                  <a:srgbClr val="CC0000"/>
                </a:solidFill>
                <a:highlight>
                  <a:srgbClr val="FFFFFF"/>
                </a:highlight>
              </a:rPr>
              <a:t>Summary</a:t>
            </a:r>
            <a:endParaRPr b="1" sz="2000">
              <a:solidFill>
                <a:srgbClr val="CC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nvSpPr>
        <p:spPr>
          <a:xfrm>
            <a:off x="263850" y="772275"/>
            <a:ext cx="8616300" cy="31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GB">
                <a:solidFill>
                  <a:schemeClr val="accent2"/>
                </a:solidFill>
                <a:highlight>
                  <a:srgbClr val="FFFFFF"/>
                </a:highlight>
              </a:rPr>
              <a:t>Following the data analysis, the data was encoded and prepared for machine learning model building. Various regression models were implemented, including:</a:t>
            </a:r>
            <a:endParaRPr b="1">
              <a:solidFill>
                <a:schemeClr val="accent2"/>
              </a:solidFill>
              <a:highlight>
                <a:srgbClr val="FFFFFF"/>
              </a:highlight>
            </a:endParaRPr>
          </a:p>
          <a:p>
            <a:pPr indent="-317500" lvl="0" marL="457200" rtl="0" algn="l">
              <a:lnSpc>
                <a:spcPct val="115000"/>
              </a:lnSpc>
              <a:spcBef>
                <a:spcPts val="600"/>
              </a:spcBef>
              <a:spcAft>
                <a:spcPts val="0"/>
              </a:spcAft>
              <a:buClr>
                <a:schemeClr val="accent2"/>
              </a:buClr>
              <a:buSzPts val="1400"/>
              <a:buFont typeface="Arial"/>
              <a:buChar char="●"/>
            </a:pPr>
            <a:r>
              <a:rPr b="1" lang="en-GB">
                <a:solidFill>
                  <a:schemeClr val="accent2"/>
                </a:solidFill>
                <a:highlight>
                  <a:srgbClr val="FFFFFF"/>
                </a:highlight>
              </a:rPr>
              <a:t>Linear Regression</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b="1" lang="en-GB">
                <a:solidFill>
                  <a:schemeClr val="accent2"/>
                </a:solidFill>
                <a:highlight>
                  <a:srgbClr val="FFFFFF"/>
                </a:highlight>
              </a:rPr>
              <a:t>Decision Tree Regressor</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b="1" lang="en-GB">
                <a:solidFill>
                  <a:schemeClr val="accent2"/>
                </a:solidFill>
                <a:highlight>
                  <a:srgbClr val="FFFFFF"/>
                </a:highlight>
              </a:rPr>
              <a:t>Random Forest Regressor</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b="1" lang="en-GB">
                <a:solidFill>
                  <a:schemeClr val="accent2"/>
                </a:solidFill>
                <a:highlight>
                  <a:srgbClr val="FFFFFF"/>
                </a:highlight>
              </a:rPr>
              <a:t>Gradient Boosting Regressor</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b="1" lang="en-GB">
                <a:solidFill>
                  <a:schemeClr val="accent2"/>
                </a:solidFill>
                <a:highlight>
                  <a:srgbClr val="FFFFFF"/>
                </a:highlight>
              </a:rPr>
              <a:t>XGBoost</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b="1" lang="en-GB">
                <a:solidFill>
                  <a:schemeClr val="accent2"/>
                </a:solidFill>
                <a:highlight>
                  <a:srgbClr val="FFFFFF"/>
                </a:highlight>
              </a:rPr>
              <a:t>XGBoost with Cross-Validation (CV)</a:t>
            </a:r>
            <a:endParaRPr b="1">
              <a:solidFill>
                <a:schemeClr val="accent2"/>
              </a:solidFill>
              <a:highlight>
                <a:srgbClr val="FFFFFF"/>
              </a:highlight>
            </a:endParaRPr>
          </a:p>
          <a:p>
            <a:pPr indent="0" lvl="0" marL="0" rtl="0" algn="l">
              <a:lnSpc>
                <a:spcPct val="115000"/>
              </a:lnSpc>
              <a:spcBef>
                <a:spcPts val="600"/>
              </a:spcBef>
              <a:spcAft>
                <a:spcPts val="0"/>
              </a:spcAft>
              <a:buNone/>
            </a:pPr>
            <a:r>
              <a:rPr b="1" lang="en-GB">
                <a:solidFill>
                  <a:schemeClr val="accent2"/>
                </a:solidFill>
                <a:highlight>
                  <a:srgbClr val="FFFFFF"/>
                </a:highlight>
              </a:rPr>
              <a:t>Among these models, XGBoost with Cross-Validation performed the best and was chosen for deployment. The final model and label encoders were saved as pickle files, and the solution was deployed using Flask.</a:t>
            </a:r>
            <a:endParaRPr b="1">
              <a:solidFill>
                <a:schemeClr val="accent2"/>
              </a:solidFill>
              <a:highlight>
                <a:srgbClr val="FFFFFF"/>
              </a:highlight>
            </a:endParaRPr>
          </a:p>
          <a:p>
            <a:pPr indent="0" lvl="0" marL="0" rtl="0" algn="l">
              <a:lnSpc>
                <a:spcPct val="115000"/>
              </a:lnSpc>
              <a:spcBef>
                <a:spcPts val="600"/>
              </a:spcBef>
              <a:spcAft>
                <a:spcPts val="500"/>
              </a:spcAft>
              <a:buNone/>
            </a:pPr>
            <a:r>
              <a:t/>
            </a:r>
            <a:endParaRPr b="1">
              <a:solidFill>
                <a:schemeClr val="accent2"/>
              </a:solidFill>
              <a:highlight>
                <a:srgbClr val="FFFFFF"/>
              </a:highlight>
            </a:endParaRPr>
          </a:p>
        </p:txBody>
      </p:sp>
      <p:sp>
        <p:nvSpPr>
          <p:cNvPr id="223" name="Google Shape;223;p35"/>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224" name="Google Shape;224;p35"/>
          <p:cNvSpPr txBox="1"/>
          <p:nvPr/>
        </p:nvSpPr>
        <p:spPr>
          <a:xfrm>
            <a:off x="323425" y="1103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2000">
                <a:solidFill>
                  <a:srgbClr val="CC0000"/>
                </a:solidFill>
                <a:highlight>
                  <a:srgbClr val="FFFFFF"/>
                </a:highlight>
              </a:rPr>
              <a:t>Summary</a:t>
            </a:r>
            <a:endParaRPr b="1" sz="2000">
              <a:solidFill>
                <a:srgbClr val="CC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nvSpPr>
        <p:spPr>
          <a:xfrm>
            <a:off x="246225" y="912950"/>
            <a:ext cx="81474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accent2"/>
              </a:buClr>
              <a:buSzPts val="1400"/>
              <a:buChar char="●"/>
            </a:pPr>
            <a:r>
              <a:rPr b="1" lang="en-GB">
                <a:solidFill>
                  <a:schemeClr val="accent2"/>
                </a:solidFill>
                <a:highlight>
                  <a:srgbClr val="FFFFFF"/>
                </a:highlight>
              </a:rPr>
              <a:t>This project successfully built a predictive model for restaurant ratings based on features such as online order availability, type of service, location, cuisine, and cost for two people. The insights gained from EDA helped in understanding customer preferences and trends in the restaurant industry. The XGBoost with Cross-Validation model was found to be the most effective and was deployed to provide rating predictions. This solution could help Zomato restaurants better understand the factors influencing their ratings and make data-driven decisions to improve their services.</a:t>
            </a:r>
            <a:endParaRPr b="1">
              <a:solidFill>
                <a:schemeClr val="dk1"/>
              </a:solidFill>
              <a:highlight>
                <a:srgbClr val="FFFFFF"/>
              </a:highlight>
            </a:endParaRPr>
          </a:p>
        </p:txBody>
      </p:sp>
      <p:sp>
        <p:nvSpPr>
          <p:cNvPr id="230" name="Google Shape;230;p36"/>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231" name="Google Shape;231;p36"/>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700"/>
              </a:spcAft>
              <a:buNone/>
            </a:pPr>
            <a:r>
              <a:rPr b="1" lang="en-GB" sz="3000">
                <a:solidFill>
                  <a:srgbClr val="CC0000"/>
                </a:solidFill>
                <a:highlight>
                  <a:srgbClr val="FFFFFF"/>
                </a:highlight>
              </a:rPr>
              <a:t>Conclusion</a:t>
            </a:r>
            <a:endParaRPr b="1" sz="3000">
              <a:solidFill>
                <a:srgbClr val="CC0000"/>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237" name="Google Shape;237;p37"/>
          <p:cNvSpPr txBox="1"/>
          <p:nvPr/>
        </p:nvSpPr>
        <p:spPr>
          <a:xfrm>
            <a:off x="2773550" y="168710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700"/>
              </a:spcAft>
              <a:buNone/>
            </a:pPr>
            <a:r>
              <a:rPr b="1" lang="en-GB" sz="3000">
                <a:solidFill>
                  <a:srgbClr val="CC0000"/>
                </a:solidFill>
                <a:highlight>
                  <a:srgbClr val="FFFFFF"/>
                </a:highlight>
              </a:rPr>
              <a:t>Thank You</a:t>
            </a:r>
            <a:endParaRPr b="1" sz="3000">
              <a:solidFill>
                <a:srgbClr val="CC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246225" y="912950"/>
            <a:ext cx="81474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accent2"/>
              </a:buClr>
              <a:buSzPts val="1400"/>
              <a:buFont typeface="Arial"/>
              <a:buChar char="●"/>
            </a:pPr>
            <a:r>
              <a:rPr b="1" lang="en-GB">
                <a:solidFill>
                  <a:schemeClr val="accent2"/>
                </a:solidFill>
                <a:highlight>
                  <a:srgbClr val="FFFFFF"/>
                </a:highlight>
              </a:rPr>
              <a:t>Dataset contains 51717 rows and 17 columns</a:t>
            </a:r>
            <a:endParaRPr b="1">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b="1" lang="en-GB">
                <a:solidFill>
                  <a:schemeClr val="accent2"/>
                </a:solidFill>
                <a:highlight>
                  <a:srgbClr val="FFFFFF"/>
                </a:highlight>
              </a:rPr>
              <a:t>The dataset contains one integer column, zero float column and 16 object columns</a:t>
            </a:r>
            <a:endParaRPr b="1">
              <a:solidFill>
                <a:schemeClr val="accent2"/>
              </a:solidFill>
              <a:highlight>
                <a:srgbClr val="FFFFFF"/>
              </a:highlight>
            </a:endParaRPr>
          </a:p>
          <a:p>
            <a:pPr indent="0" lvl="0" marL="0" rtl="0" algn="l">
              <a:lnSpc>
                <a:spcPct val="115000"/>
              </a:lnSpc>
              <a:spcBef>
                <a:spcPts val="600"/>
              </a:spcBef>
              <a:spcAft>
                <a:spcPts val="500"/>
              </a:spcAft>
              <a:buNone/>
            </a:pPr>
            <a:r>
              <a:t/>
            </a:r>
            <a:endParaRPr b="1">
              <a:solidFill>
                <a:schemeClr val="dk1"/>
              </a:solidFill>
              <a:highlight>
                <a:srgbClr val="FFFFFF"/>
              </a:highlight>
            </a:endParaRPr>
          </a:p>
        </p:txBody>
      </p:sp>
      <p:sp>
        <p:nvSpPr>
          <p:cNvPr id="69" name="Google Shape;69;p15"/>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70" name="Google Shape;70;p15"/>
          <p:cNvSpPr txBox="1"/>
          <p:nvPr/>
        </p:nvSpPr>
        <p:spPr>
          <a:xfrm>
            <a:off x="311700" y="157250"/>
            <a:ext cx="3839100" cy="755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900"/>
              </a:spcBef>
              <a:spcAft>
                <a:spcPts val="0"/>
              </a:spcAft>
              <a:buClr>
                <a:schemeClr val="dk1"/>
              </a:buClr>
              <a:buSzPts val="852"/>
              <a:buFont typeface="Arial"/>
              <a:buNone/>
            </a:pPr>
            <a:r>
              <a:rPr b="1" lang="en-GB" sz="2000">
                <a:solidFill>
                  <a:srgbClr val="CC0000"/>
                </a:solidFill>
                <a:highlight>
                  <a:srgbClr val="FFFFFF"/>
                </a:highlight>
                <a:latin typeface="Roboto"/>
                <a:ea typeface="Roboto"/>
                <a:cs typeface="Roboto"/>
                <a:sym typeface="Roboto"/>
              </a:rPr>
              <a:t>Data </a:t>
            </a:r>
            <a:r>
              <a:rPr b="1" lang="en-GB" sz="2000">
                <a:solidFill>
                  <a:srgbClr val="CC0000"/>
                </a:solidFill>
                <a:highlight>
                  <a:srgbClr val="FFFFFF"/>
                </a:highlight>
                <a:latin typeface="Roboto"/>
                <a:ea typeface="Roboto"/>
                <a:cs typeface="Roboto"/>
                <a:sym typeface="Roboto"/>
              </a:rPr>
              <a:t>Preparation</a:t>
            </a:r>
            <a:endParaRPr b="1" sz="2000">
              <a:solidFill>
                <a:srgbClr val="CC0000"/>
              </a:solidFill>
              <a:highlight>
                <a:srgbClr val="FFFFFF"/>
              </a:highlight>
              <a:latin typeface="Roboto"/>
              <a:ea typeface="Roboto"/>
              <a:cs typeface="Roboto"/>
              <a:sym typeface="Roboto"/>
            </a:endParaRPr>
          </a:p>
          <a:p>
            <a:pPr indent="0" lvl="0" marL="0" rtl="0" algn="l">
              <a:lnSpc>
                <a:spcPct val="105000"/>
              </a:lnSpc>
              <a:spcBef>
                <a:spcPts val="900"/>
              </a:spcBef>
              <a:spcAft>
                <a:spcPts val="500"/>
              </a:spcAft>
              <a:buSzPts val="852"/>
              <a:buNone/>
            </a:pPr>
            <a:r>
              <a:t/>
            </a:r>
            <a:endParaRPr b="1" sz="2000">
              <a:solidFill>
                <a:srgbClr val="CC0000"/>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76" name="Google Shape;76;p16"/>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500"/>
              </a:spcAft>
              <a:buNone/>
            </a:pPr>
            <a:r>
              <a:rPr b="1" lang="en-GB" sz="2000">
                <a:solidFill>
                  <a:srgbClr val="CC0000"/>
                </a:solidFill>
                <a:highlight>
                  <a:srgbClr val="FFFFFF"/>
                </a:highlight>
              </a:rPr>
              <a:t>Null Values</a:t>
            </a:r>
            <a:endParaRPr b="1" sz="2000">
              <a:solidFill>
                <a:srgbClr val="CC0000"/>
              </a:solidFill>
              <a:highlight>
                <a:srgbClr val="FFFFFF"/>
              </a:highlight>
            </a:endParaRPr>
          </a:p>
        </p:txBody>
      </p:sp>
      <p:pic>
        <p:nvPicPr>
          <p:cNvPr id="77" name="Google Shape;77;p16"/>
          <p:cNvPicPr preferRelativeResize="0"/>
          <p:nvPr/>
        </p:nvPicPr>
        <p:blipFill>
          <a:blip r:embed="rId3">
            <a:alphaModFix/>
          </a:blip>
          <a:stretch>
            <a:fillRect/>
          </a:stretch>
        </p:blipFill>
        <p:spPr>
          <a:xfrm>
            <a:off x="4397000" y="973025"/>
            <a:ext cx="4688400" cy="3423109"/>
          </a:xfrm>
          <a:prstGeom prst="rect">
            <a:avLst/>
          </a:prstGeom>
          <a:noFill/>
          <a:ln>
            <a:noFill/>
          </a:ln>
        </p:spPr>
      </p:pic>
      <p:sp>
        <p:nvSpPr>
          <p:cNvPr id="78" name="Google Shape;78;p16"/>
          <p:cNvSpPr txBox="1"/>
          <p:nvPr/>
        </p:nvSpPr>
        <p:spPr>
          <a:xfrm>
            <a:off x="199300" y="1172300"/>
            <a:ext cx="3000000" cy="2134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Arial"/>
              <a:buChar char="●"/>
            </a:pPr>
            <a:r>
              <a:rPr b="1" lang="en-GB">
                <a:solidFill>
                  <a:schemeClr val="accent2"/>
                </a:solidFill>
                <a:highlight>
                  <a:srgbClr val="FFFFFF"/>
                </a:highlight>
              </a:rPr>
              <a:t>There are some null values. Dish_liked column contain 54%, rate column contain 15%, phone column contain 2% and rest columns approx_cost, rest_type, cuisines, location columns has less than 1%.</a:t>
            </a:r>
            <a:endParaRPr b="1">
              <a:solidFill>
                <a:schemeClr val="accent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246225" y="912950"/>
            <a:ext cx="46893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accent2"/>
              </a:buClr>
              <a:buSzPts val="1400"/>
              <a:buFont typeface="Roboto"/>
              <a:buChar char="●"/>
            </a:pPr>
            <a:r>
              <a:rPr b="1" lang="en-GB">
                <a:solidFill>
                  <a:schemeClr val="accent2"/>
                </a:solidFill>
                <a:highlight>
                  <a:srgbClr val="FFFFFF"/>
                </a:highlight>
                <a:latin typeface="Roboto"/>
                <a:ea typeface="Roboto"/>
                <a:cs typeface="Roboto"/>
                <a:sym typeface="Roboto"/>
              </a:rPr>
              <a:t>Online orders are more compare to </a:t>
            </a:r>
            <a:r>
              <a:rPr b="1" lang="en-GB">
                <a:solidFill>
                  <a:schemeClr val="accent2"/>
                </a:solidFill>
                <a:highlight>
                  <a:srgbClr val="FFFFFF"/>
                </a:highlight>
                <a:latin typeface="Roboto"/>
                <a:ea typeface="Roboto"/>
                <a:cs typeface="Roboto"/>
                <a:sym typeface="Roboto"/>
              </a:rPr>
              <a:t>offline</a:t>
            </a:r>
            <a:r>
              <a:rPr b="1" lang="en-GB">
                <a:solidFill>
                  <a:schemeClr val="accent2"/>
                </a:solidFill>
                <a:highlight>
                  <a:srgbClr val="FFFFFF"/>
                </a:highlight>
                <a:latin typeface="Roboto"/>
                <a:ea typeface="Roboto"/>
                <a:cs typeface="Roboto"/>
                <a:sym typeface="Roboto"/>
              </a:rPr>
              <a:t> orders. (almost 30000 orders are online and 23000 offline)</a:t>
            </a:r>
            <a:endParaRPr b="1">
              <a:solidFill>
                <a:schemeClr val="dk1"/>
              </a:solidFill>
              <a:highlight>
                <a:srgbClr val="FFFFFF"/>
              </a:highlight>
            </a:endParaRPr>
          </a:p>
        </p:txBody>
      </p:sp>
      <p:sp>
        <p:nvSpPr>
          <p:cNvPr id="84" name="Google Shape;84;p17"/>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85" name="Google Shape;85;p17"/>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700"/>
              </a:spcAft>
              <a:buNone/>
            </a:pPr>
            <a:r>
              <a:rPr b="1" lang="en-GB" sz="2000">
                <a:solidFill>
                  <a:srgbClr val="CC0000"/>
                </a:solidFill>
                <a:highlight>
                  <a:srgbClr val="FFFFFF"/>
                </a:highlight>
              </a:rPr>
              <a:t>Exploratory Data Analysis</a:t>
            </a:r>
            <a:endParaRPr b="1" sz="2000">
              <a:solidFill>
                <a:srgbClr val="CC0000"/>
              </a:solidFill>
              <a:highlight>
                <a:srgbClr val="FFFFFF"/>
              </a:highlight>
            </a:endParaRPr>
          </a:p>
        </p:txBody>
      </p:sp>
      <p:pic>
        <p:nvPicPr>
          <p:cNvPr id="86" name="Google Shape;86;p17"/>
          <p:cNvPicPr preferRelativeResize="0"/>
          <p:nvPr/>
        </p:nvPicPr>
        <p:blipFill>
          <a:blip r:embed="rId3">
            <a:alphaModFix/>
          </a:blip>
          <a:stretch>
            <a:fillRect/>
          </a:stretch>
        </p:blipFill>
        <p:spPr>
          <a:xfrm>
            <a:off x="5076200" y="996475"/>
            <a:ext cx="3903676" cy="21178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246225" y="912950"/>
            <a:ext cx="40680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accent2"/>
              </a:buClr>
              <a:buSzPts val="1400"/>
              <a:buFont typeface="Arial"/>
              <a:buChar char="●"/>
            </a:pPr>
            <a:r>
              <a:rPr b="1" lang="en-GB">
                <a:solidFill>
                  <a:schemeClr val="accent2"/>
                </a:solidFill>
                <a:highlight>
                  <a:srgbClr val="FFFFFF"/>
                </a:highlight>
              </a:rPr>
              <a:t>Delivery of food is more that is 50.2% and Dine-out is 34.4% compare to others listed in type</a:t>
            </a:r>
            <a:endParaRPr b="1">
              <a:solidFill>
                <a:schemeClr val="accent2"/>
              </a:solidFill>
              <a:highlight>
                <a:srgbClr val="FFFFFF"/>
              </a:highlight>
            </a:endParaRPr>
          </a:p>
        </p:txBody>
      </p:sp>
      <p:sp>
        <p:nvSpPr>
          <p:cNvPr id="92" name="Google Shape;92;p18"/>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93" name="Google Shape;93;p18"/>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700"/>
              </a:spcAft>
              <a:buNone/>
            </a:pPr>
            <a:r>
              <a:rPr b="1" lang="en-GB" sz="2000">
                <a:solidFill>
                  <a:srgbClr val="CC0000"/>
                </a:solidFill>
                <a:highlight>
                  <a:srgbClr val="FFFFFF"/>
                </a:highlight>
              </a:rPr>
              <a:t>Exploratory Data Analysis</a:t>
            </a:r>
            <a:endParaRPr b="1" sz="2000">
              <a:solidFill>
                <a:srgbClr val="CC0000"/>
              </a:solidFill>
              <a:highlight>
                <a:srgbClr val="FFFFFF"/>
              </a:highlight>
            </a:endParaRPr>
          </a:p>
        </p:txBody>
      </p:sp>
      <p:pic>
        <p:nvPicPr>
          <p:cNvPr id="94" name="Google Shape;94;p18"/>
          <p:cNvPicPr preferRelativeResize="0"/>
          <p:nvPr/>
        </p:nvPicPr>
        <p:blipFill>
          <a:blip r:embed="rId3">
            <a:alphaModFix/>
          </a:blip>
          <a:stretch>
            <a:fillRect/>
          </a:stretch>
        </p:blipFill>
        <p:spPr>
          <a:xfrm>
            <a:off x="4314225" y="912950"/>
            <a:ext cx="4759572" cy="2846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246225" y="912950"/>
            <a:ext cx="46893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accent2"/>
              </a:buClr>
              <a:buSzPts val="1400"/>
              <a:buFont typeface="Arial"/>
              <a:buChar char="●"/>
            </a:pPr>
            <a:r>
              <a:rPr b="1" lang="en-GB">
                <a:solidFill>
                  <a:schemeClr val="accent2"/>
                </a:solidFill>
                <a:highlight>
                  <a:srgbClr val="FFFFFF"/>
                </a:highlight>
              </a:rPr>
              <a:t>In listed city BTM and koramangala has more restaurant than compare to other locations.</a:t>
            </a:r>
            <a:endParaRPr b="1">
              <a:solidFill>
                <a:schemeClr val="accent2"/>
              </a:solidFill>
              <a:highlight>
                <a:srgbClr val="FFFFFF"/>
              </a:highlight>
            </a:endParaRPr>
          </a:p>
          <a:p>
            <a:pPr indent="0" lvl="0" marL="0" rtl="0" algn="l">
              <a:lnSpc>
                <a:spcPct val="115000"/>
              </a:lnSpc>
              <a:spcBef>
                <a:spcPts val="600"/>
              </a:spcBef>
              <a:spcAft>
                <a:spcPts val="500"/>
              </a:spcAft>
              <a:buNone/>
            </a:pPr>
            <a:r>
              <a:t/>
            </a:r>
            <a:endParaRPr b="1">
              <a:solidFill>
                <a:schemeClr val="accent2"/>
              </a:solidFill>
              <a:highlight>
                <a:srgbClr val="FFFFFF"/>
              </a:highlight>
            </a:endParaRPr>
          </a:p>
        </p:txBody>
      </p:sp>
      <p:sp>
        <p:nvSpPr>
          <p:cNvPr id="100" name="Google Shape;100;p19"/>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01" name="Google Shape;101;p19"/>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700"/>
              </a:spcAft>
              <a:buNone/>
            </a:pPr>
            <a:r>
              <a:rPr b="1" lang="en-GB" sz="2000">
                <a:solidFill>
                  <a:srgbClr val="CC0000"/>
                </a:solidFill>
                <a:highlight>
                  <a:srgbClr val="FFFFFF"/>
                </a:highlight>
              </a:rPr>
              <a:t>Exploratory Data Analysis</a:t>
            </a:r>
            <a:endParaRPr b="1" sz="2000">
              <a:solidFill>
                <a:srgbClr val="CC0000"/>
              </a:solidFill>
              <a:highlight>
                <a:srgbClr val="FFFFFF"/>
              </a:highlight>
            </a:endParaRPr>
          </a:p>
        </p:txBody>
      </p:sp>
      <p:pic>
        <p:nvPicPr>
          <p:cNvPr id="102" name="Google Shape;102;p19"/>
          <p:cNvPicPr preferRelativeResize="0"/>
          <p:nvPr/>
        </p:nvPicPr>
        <p:blipFill>
          <a:blip r:embed="rId3">
            <a:alphaModFix/>
          </a:blip>
          <a:stretch>
            <a:fillRect/>
          </a:stretch>
        </p:blipFill>
        <p:spPr>
          <a:xfrm>
            <a:off x="4935525" y="774650"/>
            <a:ext cx="4208476" cy="359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246225" y="912950"/>
            <a:ext cx="46893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accent2"/>
              </a:buClr>
              <a:buSzPts val="1400"/>
              <a:buFont typeface="Arial"/>
              <a:buChar char="●"/>
            </a:pPr>
            <a:r>
              <a:rPr b="1" lang="en-GB">
                <a:solidFill>
                  <a:schemeClr val="accent2"/>
                </a:solidFill>
                <a:highlight>
                  <a:srgbClr val="FFFFFF"/>
                </a:highlight>
              </a:rPr>
              <a:t>North Indian, North Indian Chinese and South India has more cusines than compare to other cuisines.</a:t>
            </a:r>
            <a:endParaRPr b="1">
              <a:solidFill>
                <a:schemeClr val="accent2"/>
              </a:solidFill>
              <a:highlight>
                <a:srgbClr val="FFFFFF"/>
              </a:highlight>
            </a:endParaRPr>
          </a:p>
        </p:txBody>
      </p:sp>
      <p:sp>
        <p:nvSpPr>
          <p:cNvPr id="108" name="Google Shape;108;p20"/>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09" name="Google Shape;109;p20"/>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700"/>
              </a:spcAft>
              <a:buNone/>
            </a:pPr>
            <a:r>
              <a:rPr b="1" lang="en-GB" sz="2000">
                <a:solidFill>
                  <a:srgbClr val="CC0000"/>
                </a:solidFill>
                <a:highlight>
                  <a:srgbClr val="FFFFFF"/>
                </a:highlight>
              </a:rPr>
              <a:t>Exploratory Data Analysis</a:t>
            </a:r>
            <a:endParaRPr b="1" sz="2000">
              <a:solidFill>
                <a:srgbClr val="CC0000"/>
              </a:solidFill>
              <a:highlight>
                <a:srgbClr val="FFFFFF"/>
              </a:highlight>
            </a:endParaRPr>
          </a:p>
        </p:txBody>
      </p:sp>
      <p:pic>
        <p:nvPicPr>
          <p:cNvPr id="110" name="Google Shape;110;p20"/>
          <p:cNvPicPr preferRelativeResize="0"/>
          <p:nvPr/>
        </p:nvPicPr>
        <p:blipFill>
          <a:blip r:embed="rId3">
            <a:alphaModFix/>
          </a:blip>
          <a:stretch>
            <a:fillRect/>
          </a:stretch>
        </p:blipFill>
        <p:spPr>
          <a:xfrm>
            <a:off x="4935526" y="843850"/>
            <a:ext cx="4208476" cy="345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246225" y="912950"/>
            <a:ext cx="46893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accent2"/>
              </a:buClr>
              <a:buSzPts val="1400"/>
              <a:buFont typeface="Arial"/>
              <a:buChar char="●"/>
            </a:pPr>
            <a:r>
              <a:rPr b="1" lang="en-GB">
                <a:solidFill>
                  <a:schemeClr val="accent2"/>
                </a:solidFill>
                <a:highlight>
                  <a:srgbClr val="FFFFFF"/>
                </a:highlight>
              </a:rPr>
              <a:t>Quick Bites and Casual Dining are more restaurant types.</a:t>
            </a:r>
            <a:endParaRPr b="1">
              <a:solidFill>
                <a:schemeClr val="accent2"/>
              </a:solidFill>
              <a:highlight>
                <a:srgbClr val="FFFFFF"/>
              </a:highlight>
            </a:endParaRPr>
          </a:p>
          <a:p>
            <a:pPr indent="0" lvl="0" marL="0" rtl="0" algn="l">
              <a:lnSpc>
                <a:spcPct val="115000"/>
              </a:lnSpc>
              <a:spcBef>
                <a:spcPts val="600"/>
              </a:spcBef>
              <a:spcAft>
                <a:spcPts val="500"/>
              </a:spcAft>
              <a:buNone/>
            </a:pPr>
            <a:r>
              <a:t/>
            </a:r>
            <a:endParaRPr b="1">
              <a:solidFill>
                <a:schemeClr val="accent2"/>
              </a:solidFill>
              <a:highlight>
                <a:srgbClr val="FFFFFF"/>
              </a:highlight>
            </a:endParaRPr>
          </a:p>
        </p:txBody>
      </p:sp>
      <p:sp>
        <p:nvSpPr>
          <p:cNvPr id="116" name="Google Shape;116;p21"/>
          <p:cNvSpPr txBox="1"/>
          <p:nvPr/>
        </p:nvSpPr>
        <p:spPr>
          <a:xfrm>
            <a:off x="0" y="4499800"/>
            <a:ext cx="9144000" cy="708000"/>
          </a:xfrm>
          <a:prstGeom prst="rect">
            <a:avLst/>
          </a:prstGeom>
          <a:solidFill>
            <a:srgbClr val="CC4125"/>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3400">
              <a:solidFill>
                <a:srgbClr val="CC4125"/>
              </a:solidFill>
              <a:highlight>
                <a:srgbClr val="CC4125"/>
              </a:highlight>
            </a:endParaRPr>
          </a:p>
        </p:txBody>
      </p:sp>
      <p:sp>
        <p:nvSpPr>
          <p:cNvPr id="117" name="Google Shape;117;p21"/>
          <p:cNvSpPr txBox="1"/>
          <p:nvPr/>
        </p:nvSpPr>
        <p:spPr>
          <a:xfrm>
            <a:off x="311700" y="157250"/>
            <a:ext cx="3839100" cy="75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700"/>
              </a:spcAft>
              <a:buNone/>
            </a:pPr>
            <a:r>
              <a:rPr b="1" lang="en-GB" sz="2000">
                <a:solidFill>
                  <a:srgbClr val="CC0000"/>
                </a:solidFill>
                <a:highlight>
                  <a:srgbClr val="FFFFFF"/>
                </a:highlight>
              </a:rPr>
              <a:t>Exploratory Data Analysis</a:t>
            </a:r>
            <a:endParaRPr b="1" sz="2000">
              <a:solidFill>
                <a:srgbClr val="CC0000"/>
              </a:solidFill>
              <a:highlight>
                <a:srgbClr val="FFFFFF"/>
              </a:highlight>
            </a:endParaRPr>
          </a:p>
        </p:txBody>
      </p:sp>
      <p:pic>
        <p:nvPicPr>
          <p:cNvPr id="118" name="Google Shape;118;p21"/>
          <p:cNvPicPr preferRelativeResize="0"/>
          <p:nvPr/>
        </p:nvPicPr>
        <p:blipFill>
          <a:blip r:embed="rId3">
            <a:alphaModFix/>
          </a:blip>
          <a:stretch>
            <a:fillRect/>
          </a:stretch>
        </p:blipFill>
        <p:spPr>
          <a:xfrm>
            <a:off x="4841625" y="843850"/>
            <a:ext cx="4302377" cy="345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