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5143500" type="screen16x9"/>
  <p:notesSz cx="6858000" cy="9144000"/>
  <p:embeddedFontLst>
    <p:embeddedFont>
      <p:font typeface="Georgia" panose="02040502050405020303" pitchFamily="18" charset="0"/>
      <p:regular r:id="rId49"/>
      <p:bold r:id="rId50"/>
      <p:italic r:id="rId51"/>
      <p:boldItalic r:id="rId52"/>
    </p:embeddedFont>
    <p:embeddedFont>
      <p:font typeface="Proxima Nova" panose="020B0604020202020204" charset="0"/>
      <p:regular r:id="rId53"/>
      <p:bold r:id="rId54"/>
      <p:italic r:id="rId55"/>
      <p:boldItalic r:id="rId56"/>
    </p:embeddedFont>
    <p:embeddedFont>
      <p:font typeface="Roboto Mono" panose="020F0502020204030204" pitchFamily="49"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8a9da1ebd6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8a9da1ebd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8a9da1ebd6_0_7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8a9da1ebd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04739e480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304739e48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8a9da1ebd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8a9da1ebd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03c4ee9a1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03c4ee9a1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03c4ee9a1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03c4ee9a1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03c4ee9a16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03c4ee9a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03c4ee9a1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03c4ee9a1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8a9da1ebd6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8a9da1ebd6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c6f73a04f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c6f73a04f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73a04f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8a9da1ebd6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8a9da1ebd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8a9da1ebd6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8a9da1ebd6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04739e4808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04739e480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4739e480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04739e480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4739e4808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4739e480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04739e480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04739e4808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04739e480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04739e480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8a9da1ebd6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8a9da1ebd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8a9da1ebd6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8a9da1ebd6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8a9da1ebd6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8a9da1ebd6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8976e65217_0_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8976e65217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8a9da1ebd6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8a9da1ebd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8a9da1ebd6_0_1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8a9da1ebd6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8a9da1ebd6_0_15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8a9da1ebd6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8a9da1ebd6_0_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8a9da1ebd6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8a9da1ebd6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8a9da1ebd6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8976e65217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8976e652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8976e65217_0_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8976e6521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8a9da1ebd6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8a9da1ebd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8a9da1ebd6_0_12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8a9da1ebd6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8a9da1ebd6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8a9da1ebd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8a9da1ebd6_0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8a9da1ebd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ff6a0f83cc_0_1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ff6a0f83c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8a9da1ebd6_0_2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8a9da1ebd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8a9da1ebd6_0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8a9da1ebd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28a9da1ebd6_0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28a9da1ebd6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28a9da1ebd6_0_2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28a9da1ebd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8a9da1ebd6_0_2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8a9da1ebd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c6f73a04f_0_36: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c6f73a04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8a9da1ebd6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8a9da1ebd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8a9da1ebd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8a9da1ebd6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8a9da1ebd6_0_1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8a9da1ebd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8a9da1ebd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8a9da1ebd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8a9da1ebd6_0_6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8a9da1ebd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hyperlink" Target="https://langchain-ai.github.io/langgraph/concepts/low_level/#__codelineno-8-3"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langchain-ai.github.io/langgraph/concepts/low_level/#__codelineno-9-3"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latin typeface="Times New Roman"/>
                <a:ea typeface="Times New Roman"/>
                <a:cs typeface="Times New Roman"/>
                <a:sym typeface="Times New Roman"/>
              </a:rPr>
              <a:t>End-to-End LangGraph Course</a:t>
            </a:r>
            <a:endParaRPr>
              <a:latin typeface="Times New Roman"/>
              <a:ea typeface="Times New Roman"/>
              <a:cs typeface="Times New Roman"/>
              <a:sym typeface="Times New Roman"/>
            </a:endParaRPr>
          </a:p>
        </p:txBody>
      </p:sp>
      <p:sp>
        <p:nvSpPr>
          <p:cNvPr id="3" name="Subtitle 2">
            <a:extLst>
              <a:ext uri="{FF2B5EF4-FFF2-40B4-BE49-F238E27FC236}">
                <a16:creationId xmlns:a16="http://schemas.microsoft.com/office/drawing/2014/main" id="{EDF3D28E-78F2-0482-920E-55102779F26E}"/>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20" b="1">
                <a:latin typeface="Georgia"/>
                <a:ea typeface="Georgia"/>
                <a:cs typeface="Georgia"/>
                <a:sym typeface="Georgia"/>
              </a:rPr>
              <a:t>What is Agent?</a:t>
            </a:r>
            <a:endParaRPr/>
          </a:p>
        </p:txBody>
      </p:sp>
      <p:sp>
        <p:nvSpPr>
          <p:cNvPr id="114" name="Google Shape;114;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Georgia"/>
                <a:ea typeface="Georgia"/>
                <a:cs typeface="Georgia"/>
                <a:sym typeface="Georgia"/>
              </a:rPr>
              <a:t>The core idea of agents is to use a language model to choose a sequence of actions to take. In chains, a sequence of actions is hardcoded (in code). In agents, a language model is used as a reasoning engine to determine which actions to take and in which order.</a:t>
            </a:r>
            <a:endParaRPr sz="2000">
              <a:latin typeface="Georgia"/>
              <a:ea typeface="Georgia"/>
              <a:cs typeface="Georgia"/>
              <a:sym typeface="Georgia"/>
            </a:endParaRPr>
          </a:p>
          <a:p>
            <a:pPr marL="0" lvl="0" indent="0" algn="l" rtl="0">
              <a:spcBef>
                <a:spcPts val="1200"/>
              </a:spcBef>
              <a:spcAft>
                <a:spcPts val="0"/>
              </a:spcAft>
              <a:buNone/>
            </a:pPr>
            <a:endParaRPr sz="2000">
              <a:latin typeface="Georgia"/>
              <a:ea typeface="Georgia"/>
              <a:cs typeface="Georgia"/>
              <a:sym typeface="Georgia"/>
            </a:endParaRPr>
          </a:p>
          <a:p>
            <a:pPr marL="0" lvl="0" indent="0" algn="l" rtl="0">
              <a:spcBef>
                <a:spcPts val="1200"/>
              </a:spcBef>
              <a:spcAft>
                <a:spcPts val="1200"/>
              </a:spcAft>
              <a:buNone/>
            </a:pPr>
            <a:r>
              <a:rPr lang="en" sz="2000">
                <a:solidFill>
                  <a:srgbClr val="242424"/>
                </a:solidFill>
                <a:highlight>
                  <a:schemeClr val="lt1"/>
                </a:highlight>
                <a:latin typeface="Georgia"/>
                <a:ea typeface="Georgia"/>
                <a:cs typeface="Georgia"/>
                <a:sym typeface="Georgia"/>
              </a:rPr>
              <a:t>And as seen below, the agent creates a chain in </a:t>
            </a:r>
            <a:r>
              <a:rPr lang="en" sz="2000" b="1">
                <a:solidFill>
                  <a:srgbClr val="242424"/>
                </a:solidFill>
                <a:highlight>
                  <a:schemeClr val="lt1"/>
                </a:highlight>
                <a:latin typeface="Georgia"/>
                <a:ea typeface="Georgia"/>
                <a:cs typeface="Georgia"/>
                <a:sym typeface="Georgia"/>
              </a:rPr>
              <a:t>real-time</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reflects</a:t>
            </a:r>
            <a:r>
              <a:rPr lang="en" sz="2000">
                <a:solidFill>
                  <a:srgbClr val="242424"/>
                </a:solidFill>
                <a:highlight>
                  <a:schemeClr val="lt1"/>
                </a:highlight>
                <a:latin typeface="Georgia"/>
                <a:ea typeface="Georgia"/>
                <a:cs typeface="Georgia"/>
                <a:sym typeface="Georgia"/>
              </a:rPr>
              <a:t> on the question, and goes through a process of </a:t>
            </a:r>
            <a:r>
              <a:rPr lang="en" sz="2000" b="1">
                <a:solidFill>
                  <a:srgbClr val="242424"/>
                </a:solidFill>
                <a:highlight>
                  <a:schemeClr val="lt1"/>
                </a:highlight>
                <a:latin typeface="Georgia"/>
                <a:ea typeface="Georgia"/>
                <a:cs typeface="Georgia"/>
                <a:sym typeface="Georgia"/>
              </a:rPr>
              <a:t>action</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observation</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thought</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action</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observation,</a:t>
            </a:r>
            <a:r>
              <a:rPr lang="en" sz="2000">
                <a:solidFill>
                  <a:srgbClr val="242424"/>
                </a:solidFill>
                <a:highlight>
                  <a:schemeClr val="lt1"/>
                </a:highlight>
                <a:latin typeface="Georgia"/>
                <a:ea typeface="Georgia"/>
                <a:cs typeface="Georgia"/>
                <a:sym typeface="Georgia"/>
              </a:rPr>
              <a:t> </a:t>
            </a:r>
            <a:r>
              <a:rPr lang="en" sz="2000" b="1">
                <a:solidFill>
                  <a:srgbClr val="242424"/>
                </a:solidFill>
                <a:highlight>
                  <a:schemeClr val="lt1"/>
                </a:highlight>
                <a:latin typeface="Georgia"/>
                <a:ea typeface="Georgia"/>
                <a:cs typeface="Georgia"/>
                <a:sym typeface="Georgia"/>
              </a:rPr>
              <a:t>thought</a:t>
            </a:r>
            <a:r>
              <a:rPr lang="en" sz="2000">
                <a:solidFill>
                  <a:srgbClr val="242424"/>
                </a:solidFill>
                <a:highlight>
                  <a:schemeClr val="lt1"/>
                </a:highlight>
                <a:latin typeface="Georgia"/>
                <a:ea typeface="Georgia"/>
                <a:cs typeface="Georgia"/>
                <a:sym typeface="Georgia"/>
              </a:rPr>
              <a:t>…until the final answer is reached.</a:t>
            </a:r>
            <a:endParaRPr sz="2000">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The agent is then executed using an Agent Executor , which manages the interaction between the agent and the tools.</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4"/>
          <p:cNvPicPr preferRelativeResize="0"/>
          <p:nvPr/>
        </p:nvPicPr>
        <p:blipFill>
          <a:blip r:embed="rId3">
            <a:alphaModFix/>
          </a:blip>
          <a:stretch>
            <a:fillRect/>
          </a:stretch>
        </p:blipFill>
        <p:spPr>
          <a:xfrm>
            <a:off x="-88051" y="0"/>
            <a:ext cx="9232051" cy="514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a:blip r:embed="rId3">
            <a:alphaModFix/>
          </a:blip>
          <a:stretch>
            <a:fillRect/>
          </a:stretch>
        </p:blipFill>
        <p:spPr>
          <a:xfrm>
            <a:off x="-1324045" y="1"/>
            <a:ext cx="10468047" cy="456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2553625" y="152400"/>
            <a:ext cx="4974365" cy="4838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1927600" y="56900"/>
            <a:ext cx="5288811" cy="4838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8"/>
          <p:cNvPicPr preferRelativeResize="0"/>
          <p:nvPr/>
        </p:nvPicPr>
        <p:blipFill>
          <a:blip r:embed="rId3">
            <a:alphaModFix/>
          </a:blip>
          <a:stretch>
            <a:fillRect/>
          </a:stretch>
        </p:blipFill>
        <p:spPr>
          <a:xfrm>
            <a:off x="2048825" y="152400"/>
            <a:ext cx="5482143" cy="4838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9"/>
          <p:cNvPicPr preferRelativeResize="0"/>
          <p:nvPr/>
        </p:nvPicPr>
        <p:blipFill>
          <a:blip r:embed="rId3">
            <a:alphaModFix/>
          </a:blip>
          <a:stretch>
            <a:fillRect/>
          </a:stretch>
        </p:blipFill>
        <p:spPr>
          <a:xfrm>
            <a:off x="152400" y="152400"/>
            <a:ext cx="8926925" cy="4358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20" b="1">
                <a:latin typeface="Georgia"/>
                <a:ea typeface="Georgia"/>
                <a:cs typeface="Georgia"/>
                <a:sym typeface="Georgia"/>
              </a:rPr>
              <a:t>What is Tools?</a:t>
            </a:r>
            <a:endParaRPr/>
          </a:p>
        </p:txBody>
      </p:sp>
      <p:sp>
        <p:nvSpPr>
          <p:cNvPr id="155" name="Google Shape;155;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400">
                <a:latin typeface="Georgia"/>
                <a:ea typeface="Georgia"/>
                <a:cs typeface="Georgia"/>
                <a:sym typeface="Georgia"/>
              </a:rPr>
              <a:t>In LangChain, an “Agent” is an AI entity that interacts with various “Tools” to perform tasks or answer queries. Tools are essentially functions that extend the agent's capabilities by allowing it to perform specific actions, like retrieving the current time or accessing an external database.</a:t>
            </a:r>
            <a:endParaRPr sz="24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Agents let the model use tools in a loop, so that it can decide how many times to use tools.</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b="1">
                <a:latin typeface="Georgia"/>
                <a:ea typeface="Georgia"/>
                <a:cs typeface="Georgia"/>
                <a:sym typeface="Georgia"/>
              </a:rPr>
              <a:t>SYLLABUS INTRODUCTION</a:t>
            </a:r>
            <a:endParaRPr sz="3320" b="1">
              <a:latin typeface="Georgia"/>
              <a:ea typeface="Georgia"/>
              <a:cs typeface="Georgia"/>
              <a:sym typeface="Georgia"/>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Georgia"/>
              <a:buChar char="●"/>
            </a:pPr>
            <a:r>
              <a:rPr lang="en" sz="2600">
                <a:latin typeface="Georgia"/>
                <a:ea typeface="Georgia"/>
                <a:cs typeface="Georgia"/>
                <a:sym typeface="Georgia"/>
              </a:rPr>
              <a:t>Simple AI Assistant </a:t>
            </a:r>
            <a:endParaRPr sz="2600">
              <a:latin typeface="Georgia"/>
              <a:ea typeface="Georgia"/>
              <a:cs typeface="Georgia"/>
              <a:sym typeface="Georgia"/>
            </a:endParaRPr>
          </a:p>
          <a:p>
            <a:pPr marL="457200" lvl="0" indent="-381000" algn="l" rtl="0">
              <a:spcBef>
                <a:spcPts val="0"/>
              </a:spcBef>
              <a:spcAft>
                <a:spcPts val="0"/>
              </a:spcAft>
              <a:buClr>
                <a:schemeClr val="dk1"/>
              </a:buClr>
              <a:buSzPts val="2400"/>
              <a:buFont typeface="Georgia"/>
              <a:buChar char="●"/>
            </a:pPr>
            <a:r>
              <a:rPr lang="en" sz="2600">
                <a:solidFill>
                  <a:schemeClr val="dk1"/>
                </a:solidFill>
                <a:latin typeface="Georgia"/>
                <a:ea typeface="Georgia"/>
                <a:cs typeface="Georgia"/>
                <a:sym typeface="Georgia"/>
              </a:rPr>
              <a:t>RAG </a:t>
            </a:r>
            <a:r>
              <a:rPr lang="en" sz="2985">
                <a:solidFill>
                  <a:schemeClr val="dk1"/>
                </a:solidFill>
                <a:latin typeface="Georgia"/>
                <a:ea typeface="Georgia"/>
                <a:cs typeface="Georgia"/>
                <a:sym typeface="Georgia"/>
              </a:rPr>
              <a:t>(</a:t>
            </a:r>
            <a:r>
              <a:rPr lang="en" sz="2985">
                <a:solidFill>
                  <a:schemeClr val="dk1"/>
                </a:solidFill>
                <a:highlight>
                  <a:srgbClr val="FFFFFF"/>
                </a:highlight>
                <a:latin typeface="Georgia"/>
                <a:ea typeface="Georgia"/>
                <a:cs typeface="Georgia"/>
                <a:sym typeface="Georgia"/>
              </a:rPr>
              <a:t>Retrieval augmented generation</a:t>
            </a:r>
            <a:r>
              <a:rPr lang="en" sz="2985">
                <a:solidFill>
                  <a:schemeClr val="dk1"/>
                </a:solidFill>
                <a:latin typeface="Georgia"/>
                <a:ea typeface="Georgia"/>
                <a:cs typeface="Georgia"/>
                <a:sym typeface="Georgia"/>
              </a:rPr>
              <a:t>)</a:t>
            </a:r>
            <a:endParaRPr sz="2985">
              <a:solidFill>
                <a:schemeClr val="dk1"/>
              </a:solidFill>
              <a:latin typeface="Georgia"/>
              <a:ea typeface="Georgia"/>
              <a:cs typeface="Georgia"/>
              <a:sym typeface="Georgia"/>
            </a:endParaRPr>
          </a:p>
          <a:p>
            <a:pPr marL="457200" lvl="0" indent="-393700" algn="l" rtl="0">
              <a:spcBef>
                <a:spcPts val="0"/>
              </a:spcBef>
              <a:spcAft>
                <a:spcPts val="0"/>
              </a:spcAft>
              <a:buSzPts val="2600"/>
              <a:buFont typeface="Georgia"/>
              <a:buChar char="●"/>
            </a:pPr>
            <a:r>
              <a:rPr lang="en" sz="2600">
                <a:latin typeface="Georgia"/>
                <a:ea typeface="Georgia"/>
                <a:cs typeface="Georgia"/>
                <a:sym typeface="Georgia"/>
              </a:rPr>
              <a:t>Chaining with LCEL (LangChain Expression Language)</a:t>
            </a:r>
            <a:endParaRPr sz="2600">
              <a:latin typeface="Georgia"/>
              <a:ea typeface="Georgia"/>
              <a:cs typeface="Georgia"/>
              <a:sym typeface="Georgia"/>
            </a:endParaRPr>
          </a:p>
          <a:p>
            <a:pPr marL="457200" lvl="0" indent="-393700" algn="l" rtl="0">
              <a:spcBef>
                <a:spcPts val="0"/>
              </a:spcBef>
              <a:spcAft>
                <a:spcPts val="0"/>
              </a:spcAft>
              <a:buSzPts val="2600"/>
              <a:buFont typeface="Georgia"/>
              <a:buChar char="●"/>
            </a:pPr>
            <a:r>
              <a:rPr lang="en" sz="2600">
                <a:latin typeface="Georgia"/>
                <a:ea typeface="Georgia"/>
                <a:cs typeface="Georgia"/>
                <a:sym typeface="Georgia"/>
              </a:rPr>
              <a:t>Understand Tools and Agents</a:t>
            </a:r>
            <a:endParaRPr sz="2600">
              <a:latin typeface="Georgia"/>
              <a:ea typeface="Georgia"/>
              <a:cs typeface="Georgia"/>
              <a:sym typeface="Georgia"/>
            </a:endParaRPr>
          </a:p>
          <a:p>
            <a:pPr marL="457200" lvl="0" indent="-393700" algn="l" rtl="0">
              <a:spcBef>
                <a:spcPts val="0"/>
              </a:spcBef>
              <a:spcAft>
                <a:spcPts val="0"/>
              </a:spcAft>
              <a:buSzPts val="2600"/>
              <a:buFont typeface="Georgia"/>
              <a:buChar char="●"/>
            </a:pPr>
            <a:r>
              <a:rPr lang="en" sz="2600">
                <a:latin typeface="Georgia"/>
                <a:ea typeface="Georgia"/>
                <a:cs typeface="Georgia"/>
                <a:sym typeface="Georgia"/>
              </a:rPr>
              <a:t>Building Tools and Agents from Scratch</a:t>
            </a:r>
            <a:endParaRPr sz="2600">
              <a:latin typeface="Georgia"/>
              <a:ea typeface="Georgia"/>
              <a:cs typeface="Georgia"/>
              <a:sym typeface="Georgia"/>
            </a:endParaRPr>
          </a:p>
          <a:p>
            <a:pPr marL="457200" lvl="0" indent="-393700" algn="l" rtl="0">
              <a:spcBef>
                <a:spcPts val="0"/>
              </a:spcBef>
              <a:spcAft>
                <a:spcPts val="0"/>
              </a:spcAft>
              <a:buSzPts val="2600"/>
              <a:buFont typeface="Georgia"/>
              <a:buChar char="●"/>
            </a:pPr>
            <a:r>
              <a:rPr lang="en" sz="2600">
                <a:latin typeface="Georgia"/>
                <a:ea typeface="Georgia"/>
                <a:cs typeface="Georgia"/>
                <a:sym typeface="Georgia"/>
              </a:rPr>
              <a:t>Building Agents using Langchain Class</a:t>
            </a:r>
            <a:endParaRPr sz="26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6" name="Google Shape;166;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7" name="Google Shape;167;p32"/>
          <p:cNvPicPr preferRelativeResize="0"/>
          <p:nvPr/>
        </p:nvPicPr>
        <p:blipFill>
          <a:blip r:embed="rId3">
            <a:alphaModFix/>
          </a:blip>
          <a:stretch>
            <a:fillRect/>
          </a:stretch>
        </p:blipFill>
        <p:spPr>
          <a:xfrm>
            <a:off x="0" y="426176"/>
            <a:ext cx="9143998" cy="429114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Types of Agents or Agentic Patterns</a:t>
            </a:r>
            <a:endParaRPr sz="3020" b="1">
              <a:latin typeface="Georgia"/>
              <a:ea typeface="Georgia"/>
              <a:cs typeface="Georgia"/>
              <a:sym typeface="Georgia"/>
            </a:endParaRPr>
          </a:p>
        </p:txBody>
      </p:sp>
      <p:sp>
        <p:nvSpPr>
          <p:cNvPr id="173" name="Google Shape;173;p33"/>
          <p:cNvSpPr txBox="1">
            <a:spLocks noGrp="1"/>
          </p:cNvSpPr>
          <p:nvPr>
            <p:ph type="body" idx="1"/>
          </p:nvPr>
        </p:nvSpPr>
        <p:spPr>
          <a:xfrm>
            <a:off x="311700" y="1152475"/>
            <a:ext cx="8832300" cy="3910200"/>
          </a:xfrm>
          <a:prstGeom prst="rect">
            <a:avLst/>
          </a:prstGeom>
        </p:spPr>
        <p:txBody>
          <a:bodyPr spcFirstLastPara="1" wrap="square" lIns="91425" tIns="91425" rIns="91425" bIns="91425" anchor="t" anchorCtr="0">
            <a:noAutofit/>
          </a:bodyPr>
          <a:lstStyle/>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Tool Calling</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Structure Output</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Human in Loop</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Map- Reduce</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MultiAgents</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Planning </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Reflection(Reflex Agents)</a:t>
            </a:r>
            <a:endParaRPr sz="2300">
              <a:latin typeface="Georgia"/>
              <a:ea typeface="Georgia"/>
              <a:cs typeface="Georgia"/>
              <a:sym typeface="Georgia"/>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ReAct Agent(Learning Agents)</a:t>
            </a:r>
            <a:endParaRPr sz="1500" b="1">
              <a:solidFill>
                <a:srgbClr val="33475B"/>
              </a:solidFill>
              <a:latin typeface="Arial"/>
              <a:ea typeface="Arial"/>
              <a:cs typeface="Arial"/>
              <a:sym typeface="Arial"/>
            </a:endParaRPr>
          </a:p>
          <a:p>
            <a:pPr marL="457200" lvl="0" indent="-374650" algn="l" rtl="0">
              <a:spcBef>
                <a:spcPts val="0"/>
              </a:spcBef>
              <a:spcAft>
                <a:spcPts val="0"/>
              </a:spcAft>
              <a:buSzPts val="2300"/>
              <a:buFont typeface="Georgia"/>
              <a:buAutoNum type="arabicPeriod"/>
            </a:pPr>
            <a:r>
              <a:rPr lang="en" sz="2300">
                <a:latin typeface="Georgia"/>
                <a:ea typeface="Georgia"/>
                <a:cs typeface="Georgia"/>
                <a:sym typeface="Georgia"/>
              </a:rPr>
              <a:t>Hierarchical Agents</a:t>
            </a:r>
            <a:endParaRPr sz="23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lnSpc>
                <a:spcPct val="115000"/>
              </a:lnSpc>
              <a:spcBef>
                <a:spcPts val="1800"/>
              </a:spcBef>
              <a:spcAft>
                <a:spcPts val="0"/>
              </a:spcAft>
              <a:buNone/>
            </a:pPr>
            <a:r>
              <a:rPr lang="en" sz="3000" b="1">
                <a:solidFill>
                  <a:srgbClr val="33475B"/>
                </a:solidFill>
                <a:latin typeface="Georgia"/>
                <a:ea typeface="Georgia"/>
                <a:cs typeface="Georgia"/>
                <a:sym typeface="Georgia"/>
              </a:rPr>
              <a:t>Benefits of AI Agents</a:t>
            </a:r>
            <a:endParaRPr sz="3000" b="1">
              <a:solidFill>
                <a:srgbClr val="33475B"/>
              </a:solidFill>
              <a:latin typeface="Georgia"/>
              <a:ea typeface="Georgia"/>
              <a:cs typeface="Georgia"/>
              <a:sym typeface="Georgia"/>
            </a:endParaRPr>
          </a:p>
          <a:p>
            <a:pPr marL="0" lvl="0" indent="0" algn="ctr" rtl="0">
              <a:spcBef>
                <a:spcPts val="400"/>
              </a:spcBef>
              <a:spcAft>
                <a:spcPts val="0"/>
              </a:spcAft>
              <a:buSzPts val="990"/>
              <a:buNone/>
            </a:pPr>
            <a:endParaRPr sz="3020" b="1">
              <a:latin typeface="Georgia"/>
              <a:ea typeface="Georgia"/>
              <a:cs typeface="Georgia"/>
              <a:sym typeface="Georgia"/>
            </a:endParaRPr>
          </a:p>
        </p:txBody>
      </p:sp>
      <p:sp>
        <p:nvSpPr>
          <p:cNvPr id="179" name="Google Shape;179;p34"/>
          <p:cNvSpPr txBox="1">
            <a:spLocks noGrp="1"/>
          </p:cNvSpPr>
          <p:nvPr>
            <p:ph type="body" idx="1"/>
          </p:nvPr>
        </p:nvSpPr>
        <p:spPr>
          <a:xfrm>
            <a:off x="311700" y="1152475"/>
            <a:ext cx="8832300" cy="3910200"/>
          </a:xfrm>
          <a:prstGeom prst="rect">
            <a:avLst/>
          </a:prstGeom>
        </p:spPr>
        <p:txBody>
          <a:bodyPr spcFirstLastPara="1" wrap="square" lIns="91425" tIns="91425" rIns="91425" bIns="91425" anchor="t" anchorCtr="0">
            <a:noAutofit/>
          </a:bodyPr>
          <a:lstStyle/>
          <a:p>
            <a:pPr marL="457200" lvl="0" indent="-368300" algn="l" rtl="0">
              <a:lnSpc>
                <a:spcPct val="180000"/>
              </a:lnSpc>
              <a:spcBef>
                <a:spcPts val="130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Enhanced Efficiency and Productivity</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Improved Decision-Making</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24/7 Availability and Scalability</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Personalized Customer Experiences</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Cost Reduction and Increased Revenue</a:t>
            </a:r>
            <a:endParaRPr sz="2400">
              <a:solidFill>
                <a:schemeClr val="accent2"/>
              </a:solidFill>
              <a:latin typeface="Georgia"/>
              <a:ea typeface="Georgia"/>
              <a:cs typeface="Georgia"/>
              <a:sym typeface="Georgia"/>
            </a:endParaRPr>
          </a:p>
          <a:p>
            <a:pPr marL="457200" lvl="0" indent="-368300" algn="l" rtl="0">
              <a:lnSpc>
                <a:spcPct val="180000"/>
              </a:lnSpc>
              <a:spcBef>
                <a:spcPts val="0"/>
              </a:spcBef>
              <a:spcAft>
                <a:spcPts val="0"/>
              </a:spcAft>
              <a:buClr>
                <a:schemeClr val="accent2"/>
              </a:buClr>
              <a:buSzPts val="2200"/>
              <a:buFont typeface="Georgia"/>
              <a:buAutoNum type="arabicPeriod"/>
            </a:pPr>
            <a:r>
              <a:rPr lang="en" sz="2400">
                <a:solidFill>
                  <a:schemeClr val="accent2"/>
                </a:solidFill>
                <a:latin typeface="Georgia"/>
                <a:ea typeface="Georgia"/>
                <a:cs typeface="Georgia"/>
                <a:sym typeface="Georgia"/>
              </a:rPr>
              <a:t>Innovation and New Opportunities</a:t>
            </a:r>
            <a:endParaRPr sz="3200">
              <a:solidFill>
                <a:schemeClr val="accent2"/>
              </a:solidFill>
              <a:latin typeface="Georgia"/>
              <a:ea typeface="Georgia"/>
              <a:cs typeface="Georgia"/>
              <a:sym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800"/>
              </a:spcBef>
              <a:spcAft>
                <a:spcPts val="0"/>
              </a:spcAft>
              <a:buNone/>
            </a:pPr>
            <a:r>
              <a:rPr lang="en" sz="3333" b="1">
                <a:solidFill>
                  <a:srgbClr val="33475B"/>
                </a:solidFill>
                <a:latin typeface="Georgia"/>
                <a:ea typeface="Georgia"/>
                <a:cs typeface="Georgia"/>
                <a:sym typeface="Georgia"/>
              </a:rPr>
              <a:t>AI Agent Applications Domain</a:t>
            </a:r>
            <a:endParaRPr sz="3333" b="1">
              <a:solidFill>
                <a:srgbClr val="33475B"/>
              </a:solidFill>
              <a:latin typeface="Georgia"/>
              <a:ea typeface="Georgia"/>
              <a:cs typeface="Georgia"/>
              <a:sym typeface="Georgia"/>
            </a:endParaRPr>
          </a:p>
          <a:p>
            <a:pPr marL="0" lvl="0" indent="0" algn="l" rtl="0">
              <a:spcBef>
                <a:spcPts val="400"/>
              </a:spcBef>
              <a:spcAft>
                <a:spcPts val="0"/>
              </a:spcAft>
              <a:buNone/>
            </a:pPr>
            <a:endParaRPr/>
          </a:p>
        </p:txBody>
      </p:sp>
      <p:sp>
        <p:nvSpPr>
          <p:cNvPr id="185" name="Google Shape;185;p35"/>
          <p:cNvSpPr txBox="1">
            <a:spLocks noGrp="1"/>
          </p:cNvSpPr>
          <p:nvPr>
            <p:ph type="body" idx="1"/>
          </p:nvPr>
        </p:nvSpPr>
        <p:spPr>
          <a:xfrm>
            <a:off x="311700" y="1152475"/>
            <a:ext cx="8832300" cy="3990900"/>
          </a:xfrm>
          <a:prstGeom prst="rect">
            <a:avLst/>
          </a:prstGeom>
        </p:spPr>
        <p:txBody>
          <a:bodyPr spcFirstLastPara="1" wrap="square" lIns="91425" tIns="91425" rIns="91425" bIns="91425" anchor="t" anchorCtr="0">
            <a:normAutofit fontScale="25000" lnSpcReduction="20000"/>
          </a:bodyPr>
          <a:lstStyle/>
          <a:p>
            <a:pPr marL="457200" lvl="0" indent="-378562" algn="l" rtl="0">
              <a:lnSpc>
                <a:spcPct val="180000"/>
              </a:lnSpc>
              <a:spcBef>
                <a:spcPts val="130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Healthcare</a:t>
            </a:r>
            <a:endParaRPr sz="9446">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Education</a:t>
            </a:r>
            <a:endParaRPr sz="9446">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E-Commerce and Retail</a:t>
            </a:r>
            <a:endParaRPr sz="9446">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Finance</a:t>
            </a:r>
            <a:endParaRPr sz="9446">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Manufacturing</a:t>
            </a:r>
            <a:endParaRPr sz="9446">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Marketing</a:t>
            </a:r>
            <a:endParaRPr sz="9446">
              <a:solidFill>
                <a:srgbClr val="33475B"/>
              </a:solidFill>
              <a:latin typeface="Georgia"/>
              <a:ea typeface="Georgia"/>
              <a:cs typeface="Georgia"/>
              <a:sym typeface="Georgia"/>
            </a:endParaRPr>
          </a:p>
          <a:p>
            <a:pPr marL="457200" lvl="0" indent="-378562" algn="l" rtl="0">
              <a:lnSpc>
                <a:spcPct val="180000"/>
              </a:lnSpc>
              <a:spcBef>
                <a:spcPts val="0"/>
              </a:spcBef>
              <a:spcAft>
                <a:spcPts val="0"/>
              </a:spcAft>
              <a:buClr>
                <a:srgbClr val="33475B"/>
              </a:buClr>
              <a:buSzPct val="100000"/>
              <a:buFont typeface="Georgia"/>
              <a:buAutoNum type="arabicPeriod"/>
            </a:pPr>
            <a:r>
              <a:rPr lang="en" sz="9446">
                <a:solidFill>
                  <a:srgbClr val="33475B"/>
                </a:solidFill>
                <a:latin typeface="Georgia"/>
                <a:ea typeface="Georgia"/>
                <a:cs typeface="Georgia"/>
                <a:sym typeface="Georgia"/>
              </a:rPr>
              <a:t>Recruitment</a:t>
            </a:r>
            <a:endParaRPr sz="9446">
              <a:solidFill>
                <a:srgbClr val="33475B"/>
              </a:solidFill>
              <a:latin typeface="Georgia"/>
              <a:ea typeface="Georgia"/>
              <a:cs typeface="Georgia"/>
              <a:sym typeface="Georgia"/>
            </a:endParaRPr>
          </a:p>
          <a:p>
            <a:pPr marL="0" lvl="0" indent="0" algn="l" rtl="0">
              <a:spcBef>
                <a:spcPts val="13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800"/>
              </a:spcBef>
              <a:spcAft>
                <a:spcPts val="0"/>
              </a:spcAft>
              <a:buNone/>
            </a:pPr>
            <a:r>
              <a:rPr lang="en" sz="2922" b="1">
                <a:solidFill>
                  <a:srgbClr val="33475B"/>
                </a:solidFill>
                <a:latin typeface="Georgia"/>
                <a:ea typeface="Georgia"/>
                <a:cs typeface="Georgia"/>
                <a:sym typeface="Georgia"/>
              </a:rPr>
              <a:t>Product Examples of Artificial Intelligent Agents</a:t>
            </a:r>
            <a:endParaRPr sz="2922" b="1">
              <a:solidFill>
                <a:srgbClr val="33475B"/>
              </a:solidFill>
              <a:latin typeface="Georgia"/>
              <a:ea typeface="Georgia"/>
              <a:cs typeface="Georgia"/>
              <a:sym typeface="Georgia"/>
            </a:endParaRPr>
          </a:p>
          <a:p>
            <a:pPr marL="0" lvl="0" indent="0" algn="l" rtl="0">
              <a:spcBef>
                <a:spcPts val="400"/>
              </a:spcBef>
              <a:spcAft>
                <a:spcPts val="0"/>
              </a:spcAft>
              <a:buNone/>
            </a:pPr>
            <a:endParaRPr/>
          </a:p>
        </p:txBody>
      </p:sp>
      <p:sp>
        <p:nvSpPr>
          <p:cNvPr id="191" name="Google Shape;191;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25000" lnSpcReduction="20000"/>
          </a:bodyPr>
          <a:lstStyle/>
          <a:p>
            <a:pPr marL="457200" lvl="0" indent="-409120" algn="l" rtl="0">
              <a:lnSpc>
                <a:spcPct val="180000"/>
              </a:lnSpc>
              <a:spcBef>
                <a:spcPts val="130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Intelligent Personal Assistants</a:t>
            </a:r>
            <a:endParaRPr sz="11371">
              <a:solidFill>
                <a:srgbClr val="33475B"/>
              </a:solidFill>
              <a:latin typeface="Georgia"/>
              <a:ea typeface="Georgia"/>
              <a:cs typeface="Georgia"/>
              <a:sym typeface="Georgia"/>
            </a:endParaRPr>
          </a:p>
          <a:p>
            <a:pPr marL="457200" lvl="0" indent="-409120" algn="l" rtl="0">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Chatbots</a:t>
            </a:r>
            <a:endParaRPr sz="11371">
              <a:solidFill>
                <a:srgbClr val="33475B"/>
              </a:solidFill>
              <a:latin typeface="Georgia"/>
              <a:ea typeface="Georgia"/>
              <a:cs typeface="Georgia"/>
              <a:sym typeface="Georgia"/>
            </a:endParaRPr>
          </a:p>
          <a:p>
            <a:pPr marL="457200" lvl="0" indent="-409120" algn="l" rtl="0">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Autonomous Robots</a:t>
            </a:r>
            <a:endParaRPr sz="11371">
              <a:solidFill>
                <a:srgbClr val="33475B"/>
              </a:solidFill>
              <a:latin typeface="Georgia"/>
              <a:ea typeface="Georgia"/>
              <a:cs typeface="Georgia"/>
              <a:sym typeface="Georgia"/>
            </a:endParaRPr>
          </a:p>
          <a:p>
            <a:pPr marL="457200" lvl="0" indent="-409120" algn="l" rtl="0">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Game Playing Agents</a:t>
            </a:r>
            <a:endParaRPr sz="11371">
              <a:solidFill>
                <a:srgbClr val="33475B"/>
              </a:solidFill>
              <a:latin typeface="Georgia"/>
              <a:ea typeface="Georgia"/>
              <a:cs typeface="Georgia"/>
              <a:sym typeface="Georgia"/>
            </a:endParaRPr>
          </a:p>
          <a:p>
            <a:pPr marL="457200" lvl="0" indent="-409120" algn="l" rtl="0">
              <a:lnSpc>
                <a:spcPct val="180000"/>
              </a:lnSpc>
              <a:spcBef>
                <a:spcPts val="0"/>
              </a:spcBef>
              <a:spcAft>
                <a:spcPts val="0"/>
              </a:spcAft>
              <a:buClr>
                <a:srgbClr val="33475B"/>
              </a:buClr>
              <a:buSzPct val="100000"/>
              <a:buFont typeface="Georgia"/>
              <a:buAutoNum type="arabicPeriod"/>
            </a:pPr>
            <a:r>
              <a:rPr lang="en" sz="11371">
                <a:solidFill>
                  <a:srgbClr val="33475B"/>
                </a:solidFill>
                <a:latin typeface="Georgia"/>
                <a:ea typeface="Georgia"/>
                <a:cs typeface="Georgia"/>
                <a:sym typeface="Georgia"/>
              </a:rPr>
              <a:t>Fraud Detection Agents</a:t>
            </a:r>
            <a:endParaRPr sz="11371">
              <a:solidFill>
                <a:srgbClr val="33475B"/>
              </a:solidFill>
              <a:latin typeface="Georgia"/>
              <a:ea typeface="Georgia"/>
              <a:cs typeface="Georgia"/>
              <a:sym typeface="Georgia"/>
            </a:endParaRPr>
          </a:p>
          <a:p>
            <a:pPr marL="0" lvl="0" indent="0" algn="l" rtl="0">
              <a:spcBef>
                <a:spcPts val="13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Built-in AI Agent Framework  or Platform</a:t>
            </a:r>
            <a:endParaRPr sz="3020" b="1">
              <a:latin typeface="Georgia"/>
              <a:ea typeface="Georgia"/>
              <a:cs typeface="Georgia"/>
              <a:sym typeface="Georgia"/>
            </a:endParaRPr>
          </a:p>
        </p:txBody>
      </p:sp>
      <p:sp>
        <p:nvSpPr>
          <p:cNvPr id="197" name="Google Shape;197;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AutoGen</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Crewai</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PhiData</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Cogniflow</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LangChain</a:t>
            </a:r>
            <a:endParaRPr sz="2400">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Llama-Index</a:t>
            </a:r>
            <a:endParaRPr sz="2400">
              <a:latin typeface="Georgia"/>
              <a:ea typeface="Georgia"/>
              <a:cs typeface="Georgia"/>
              <a:sym typeface="Georgia"/>
            </a:endParaRPr>
          </a:p>
          <a:p>
            <a:pPr marL="457200" lvl="0" indent="-381000" algn="l" rtl="0">
              <a:lnSpc>
                <a:spcPct val="125000"/>
              </a:lnSpc>
              <a:spcBef>
                <a:spcPts val="0"/>
              </a:spcBef>
              <a:spcAft>
                <a:spcPts val="0"/>
              </a:spcAft>
              <a:buClr>
                <a:schemeClr val="dk1"/>
              </a:buClr>
              <a:buSzPts val="2400"/>
              <a:buFont typeface="Georgia"/>
              <a:buAutoNum type="arabicPeriod"/>
            </a:pPr>
            <a:r>
              <a:rPr lang="en" sz="2400">
                <a:solidFill>
                  <a:schemeClr val="dk1"/>
                </a:solidFill>
                <a:highlight>
                  <a:schemeClr val="lt1"/>
                </a:highlight>
                <a:latin typeface="Georgia"/>
                <a:ea typeface="Georgia"/>
                <a:cs typeface="Georgia"/>
                <a:sym typeface="Georgia"/>
              </a:rPr>
              <a:t>Vertex AI Agent Builder</a:t>
            </a:r>
            <a:endParaRPr sz="2400">
              <a:solidFill>
                <a:schemeClr val="dk1"/>
              </a:solidFill>
              <a:highlight>
                <a:schemeClr val="lt1"/>
              </a:highlight>
              <a:latin typeface="Georgia"/>
              <a:ea typeface="Georgia"/>
              <a:cs typeface="Georgia"/>
              <a:sym typeface="Georgia"/>
            </a:endParaRPr>
          </a:p>
          <a:p>
            <a:pPr marL="457200" lvl="0" indent="-381000" algn="l" rtl="0">
              <a:spcBef>
                <a:spcPts val="0"/>
              </a:spcBef>
              <a:spcAft>
                <a:spcPts val="0"/>
              </a:spcAft>
              <a:buSzPts val="2400"/>
              <a:buFont typeface="Georgia"/>
              <a:buAutoNum type="arabicPeriod"/>
            </a:pPr>
            <a:r>
              <a:rPr lang="en" sz="2400">
                <a:latin typeface="Georgia"/>
                <a:ea typeface="Georgia"/>
                <a:cs typeface="Georgia"/>
                <a:sym typeface="Georgia"/>
              </a:rPr>
              <a:t>D-iD etc…</a:t>
            </a:r>
            <a:endParaRPr sz="2400">
              <a:latin typeface="Georgia"/>
              <a:ea typeface="Georgia"/>
              <a:cs typeface="Georgia"/>
              <a:sym typeface="Georgia"/>
            </a:endParaRPr>
          </a:p>
          <a:p>
            <a:pPr marL="45720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20" b="1">
                <a:latin typeface="Georgia"/>
                <a:ea typeface="Georgia"/>
                <a:cs typeface="Georgia"/>
                <a:sym typeface="Georgia"/>
              </a:rPr>
              <a:t>Famous Built In project on Top of AI Agents</a:t>
            </a:r>
            <a:endParaRPr sz="2820" b="1">
              <a:latin typeface="Georgia"/>
              <a:ea typeface="Georgia"/>
              <a:cs typeface="Georgia"/>
              <a:sym typeface="Georgia"/>
            </a:endParaRPr>
          </a:p>
        </p:txBody>
      </p:sp>
      <p:sp>
        <p:nvSpPr>
          <p:cNvPr id="203" name="Google Shape;203;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BabyAGI</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Autogpt</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MetaGPT</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ChatDev</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JARVIS</a:t>
            </a:r>
            <a:endParaRPr sz="2600">
              <a:latin typeface="Georgia"/>
              <a:ea typeface="Georgia"/>
              <a:cs typeface="Georgia"/>
              <a:sym typeface="Georgia"/>
            </a:endParaRPr>
          </a:p>
          <a:p>
            <a:pPr marL="457200" lvl="0" indent="-393700" algn="l" rtl="0">
              <a:spcBef>
                <a:spcPts val="0"/>
              </a:spcBef>
              <a:spcAft>
                <a:spcPts val="0"/>
              </a:spcAft>
              <a:buSzPts val="2600"/>
              <a:buFont typeface="Georgia"/>
              <a:buAutoNum type="arabicPeriod"/>
            </a:pPr>
            <a:r>
              <a:rPr lang="en" sz="2600">
                <a:latin typeface="Georgia"/>
                <a:ea typeface="Georgia"/>
                <a:cs typeface="Georgia"/>
                <a:sym typeface="Georgia"/>
              </a:rPr>
              <a:t>OpenDevin etc…</a:t>
            </a:r>
            <a:endParaRPr sz="2600">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9"/>
          <p:cNvSpPr txBox="1">
            <a:spLocks noGrp="1"/>
          </p:cNvSpPr>
          <p:nvPr>
            <p:ph type="title"/>
          </p:nvPr>
        </p:nvSpPr>
        <p:spPr>
          <a:xfrm>
            <a:off x="311700" y="311300"/>
            <a:ext cx="8520600" cy="63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Introduction of Graph</a:t>
            </a:r>
            <a:endParaRPr sz="3020" b="1">
              <a:latin typeface="Georgia"/>
              <a:ea typeface="Georgia"/>
              <a:cs typeface="Georgia"/>
              <a:sym typeface="Georgia"/>
            </a:endParaRPr>
          </a:p>
        </p:txBody>
      </p:sp>
      <p:sp>
        <p:nvSpPr>
          <p:cNvPr id="209" name="Google Shape;209;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solidFill>
                  <a:schemeClr val="dk1"/>
                </a:solidFill>
                <a:latin typeface="Georgia"/>
                <a:ea typeface="Georgia"/>
                <a:cs typeface="Georgia"/>
                <a:sym typeface="Georgia"/>
              </a:rPr>
              <a:t>Graph is a collection of edges and Nodes</a:t>
            </a:r>
            <a:endParaRPr sz="2200">
              <a:solidFill>
                <a:schemeClr val="dk1"/>
              </a:solidFill>
              <a:latin typeface="Georgia"/>
              <a:ea typeface="Georgia"/>
              <a:cs typeface="Georgia"/>
              <a:sym typeface="Georgia"/>
            </a:endParaRPr>
          </a:p>
          <a:p>
            <a:pPr marL="0" lvl="0" indent="0" algn="l" rtl="0">
              <a:spcBef>
                <a:spcPts val="1200"/>
              </a:spcBef>
              <a:spcAft>
                <a:spcPts val="0"/>
              </a:spcAft>
              <a:buNone/>
            </a:pPr>
            <a:r>
              <a:rPr lang="en" sz="2200" b="1">
                <a:solidFill>
                  <a:schemeClr val="dk1"/>
                </a:solidFill>
                <a:latin typeface="Georgia"/>
                <a:ea typeface="Georgia"/>
                <a:cs typeface="Georgia"/>
                <a:sym typeface="Georgia"/>
              </a:rPr>
              <a:t>Nodes (or vertices)</a:t>
            </a:r>
            <a:r>
              <a:rPr lang="en" sz="2200">
                <a:solidFill>
                  <a:schemeClr val="dk1"/>
                </a:solidFill>
                <a:latin typeface="Georgia"/>
                <a:ea typeface="Georgia"/>
                <a:cs typeface="Georgia"/>
                <a:sym typeface="Georgia"/>
              </a:rPr>
              <a:t>: Represent the objects or entities.</a:t>
            </a:r>
            <a:endParaRPr sz="2200">
              <a:solidFill>
                <a:schemeClr val="dk1"/>
              </a:solidFill>
              <a:latin typeface="Georgia"/>
              <a:ea typeface="Georgia"/>
              <a:cs typeface="Georgia"/>
              <a:sym typeface="Georgia"/>
            </a:endParaRPr>
          </a:p>
          <a:p>
            <a:pPr marL="0" lvl="0" indent="0" algn="l" rtl="0">
              <a:spcBef>
                <a:spcPts val="1200"/>
              </a:spcBef>
              <a:spcAft>
                <a:spcPts val="0"/>
              </a:spcAft>
              <a:buNone/>
            </a:pPr>
            <a:r>
              <a:rPr lang="en" sz="2200" b="1">
                <a:solidFill>
                  <a:schemeClr val="dk1"/>
                </a:solidFill>
                <a:latin typeface="Georgia"/>
                <a:ea typeface="Georgia"/>
                <a:cs typeface="Georgia"/>
                <a:sym typeface="Georgia"/>
              </a:rPr>
              <a:t>Edges (or links)</a:t>
            </a:r>
            <a:r>
              <a:rPr lang="en" sz="2200">
                <a:solidFill>
                  <a:schemeClr val="dk1"/>
                </a:solidFill>
                <a:latin typeface="Georgia"/>
                <a:ea typeface="Georgia"/>
                <a:cs typeface="Georgia"/>
                <a:sym typeface="Georgia"/>
              </a:rPr>
              <a:t>: Represent the connections or relationships between the nodes.</a:t>
            </a:r>
            <a:endParaRPr sz="2200">
              <a:solidFill>
                <a:schemeClr val="dk1"/>
              </a:solidFill>
              <a:latin typeface="Georgia"/>
              <a:ea typeface="Georgia"/>
              <a:cs typeface="Georgia"/>
              <a:sym typeface="Georgia"/>
            </a:endParaRPr>
          </a:p>
          <a:p>
            <a:pPr marL="0" lvl="0" indent="0" algn="l" rtl="0">
              <a:spcBef>
                <a:spcPts val="1200"/>
              </a:spcBef>
              <a:spcAft>
                <a:spcPts val="0"/>
              </a:spcAft>
              <a:buNone/>
            </a:pPr>
            <a:r>
              <a:rPr lang="en" sz="2200" b="1">
                <a:solidFill>
                  <a:schemeClr val="dk1"/>
                </a:solidFill>
                <a:latin typeface="Georgia"/>
                <a:ea typeface="Georgia"/>
                <a:cs typeface="Georgia"/>
                <a:sym typeface="Georgia"/>
              </a:rPr>
              <a:t>Directed</a:t>
            </a:r>
            <a:r>
              <a:rPr lang="en" sz="2200">
                <a:solidFill>
                  <a:schemeClr val="dk1"/>
                </a:solidFill>
                <a:latin typeface="Georgia"/>
                <a:ea typeface="Georgia"/>
                <a:cs typeface="Georgia"/>
                <a:sym typeface="Georgia"/>
              </a:rPr>
              <a:t>: Edges have a direction (like an arrow), indicating a one-way relationship.</a:t>
            </a:r>
            <a:endParaRPr sz="2200">
              <a:solidFill>
                <a:schemeClr val="dk1"/>
              </a:solidFill>
              <a:latin typeface="Georgia"/>
              <a:ea typeface="Georgia"/>
              <a:cs typeface="Georgia"/>
              <a:sym typeface="Georgia"/>
            </a:endParaRPr>
          </a:p>
          <a:p>
            <a:pPr marL="0" lvl="0" indent="0" algn="l" rtl="0">
              <a:spcBef>
                <a:spcPts val="1200"/>
              </a:spcBef>
              <a:spcAft>
                <a:spcPts val="1200"/>
              </a:spcAft>
              <a:buNone/>
            </a:pPr>
            <a:endParaRPr sz="11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32781"/>
              <a:buFont typeface="Arial"/>
              <a:buNone/>
            </a:pPr>
            <a:r>
              <a:rPr lang="en" sz="3020" b="1">
                <a:latin typeface="Georgia"/>
                <a:ea typeface="Georgia"/>
                <a:cs typeface="Georgia"/>
                <a:sym typeface="Georgia"/>
              </a:rPr>
              <a:t>Introduction of Graph</a:t>
            </a:r>
            <a:endParaRPr/>
          </a:p>
        </p:txBody>
      </p:sp>
      <p:sp>
        <p:nvSpPr>
          <p:cNvPr id="215" name="Google Shape;215;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1200"/>
              </a:spcBef>
              <a:spcAft>
                <a:spcPts val="0"/>
              </a:spcAft>
              <a:buNone/>
            </a:pPr>
            <a:r>
              <a:rPr lang="en" sz="2500">
                <a:solidFill>
                  <a:srgbClr val="000000"/>
                </a:solidFill>
                <a:latin typeface="Georgia"/>
                <a:ea typeface="Georgia"/>
                <a:cs typeface="Georgia"/>
                <a:sym typeface="Georgia"/>
              </a:rPr>
              <a:t>A </a:t>
            </a:r>
            <a:r>
              <a:rPr lang="en" sz="2500" b="1">
                <a:solidFill>
                  <a:srgbClr val="000000"/>
                </a:solidFill>
                <a:latin typeface="Georgia"/>
                <a:ea typeface="Georgia"/>
                <a:cs typeface="Georgia"/>
                <a:sym typeface="Georgia"/>
              </a:rPr>
              <a:t>directed cyclic graph</a:t>
            </a:r>
            <a:r>
              <a:rPr lang="en" sz="2500">
                <a:solidFill>
                  <a:srgbClr val="000000"/>
                </a:solidFill>
                <a:latin typeface="Georgia"/>
                <a:ea typeface="Georgia"/>
                <a:cs typeface="Georgia"/>
                <a:sym typeface="Georgia"/>
              </a:rPr>
              <a:t> (DCG) and a </a:t>
            </a:r>
            <a:r>
              <a:rPr lang="en" sz="2500" b="1">
                <a:solidFill>
                  <a:srgbClr val="000000"/>
                </a:solidFill>
                <a:latin typeface="Georgia"/>
                <a:ea typeface="Georgia"/>
                <a:cs typeface="Georgia"/>
                <a:sym typeface="Georgia"/>
              </a:rPr>
              <a:t>directed acyclic graph</a:t>
            </a:r>
            <a:r>
              <a:rPr lang="en" sz="2500">
                <a:solidFill>
                  <a:srgbClr val="000000"/>
                </a:solidFill>
                <a:latin typeface="Georgia"/>
                <a:ea typeface="Georgia"/>
                <a:cs typeface="Georgia"/>
                <a:sym typeface="Georgia"/>
              </a:rPr>
              <a:t> (DAG) are types of graphs that describe relationships between nodes, but they differ in how cycles (loops) are handled:</a:t>
            </a:r>
            <a:endParaRPr sz="2500">
              <a:solidFill>
                <a:srgbClr val="000000"/>
              </a:solidFill>
              <a:latin typeface="Georgia"/>
              <a:ea typeface="Georgia"/>
              <a:cs typeface="Georgia"/>
              <a:sym typeface="Georgia"/>
            </a:endParaRPr>
          </a:p>
          <a:p>
            <a:pPr marL="0" lvl="0" indent="0" algn="l" rtl="0">
              <a:spcBef>
                <a:spcPts val="1400"/>
              </a:spcBef>
              <a:spcAft>
                <a:spcPts val="0"/>
              </a:spcAft>
              <a:buNone/>
            </a:pPr>
            <a:r>
              <a:rPr lang="en" sz="2500" b="1">
                <a:solidFill>
                  <a:srgbClr val="000000"/>
                </a:solidFill>
                <a:latin typeface="Georgia"/>
                <a:ea typeface="Georgia"/>
                <a:cs typeface="Georgia"/>
                <a:sym typeface="Georgia"/>
              </a:rPr>
              <a:t>1. Directed Cyclic Graph (DCG):</a:t>
            </a:r>
            <a:endParaRPr sz="2500" b="1">
              <a:solidFill>
                <a:srgbClr val="000000"/>
              </a:solidFill>
              <a:latin typeface="Georgia"/>
              <a:ea typeface="Georgia"/>
              <a:cs typeface="Georgia"/>
              <a:sym typeface="Georgia"/>
            </a:endParaRPr>
          </a:p>
          <a:p>
            <a:pPr marL="457200" lvl="0" indent="-339725" algn="l" rtl="0">
              <a:spcBef>
                <a:spcPts val="1200"/>
              </a:spcBef>
              <a:spcAft>
                <a:spcPts val="0"/>
              </a:spcAft>
              <a:buClr>
                <a:srgbClr val="000000"/>
              </a:buClr>
              <a:buSzPct val="100000"/>
              <a:buFont typeface="Arial"/>
              <a:buChar char="●"/>
            </a:pPr>
            <a:r>
              <a:rPr lang="en" sz="2500" b="1">
                <a:solidFill>
                  <a:srgbClr val="000000"/>
                </a:solidFill>
                <a:latin typeface="Georgia"/>
                <a:ea typeface="Georgia"/>
                <a:cs typeface="Georgia"/>
                <a:sym typeface="Georgia"/>
              </a:rPr>
              <a:t>Directed</a:t>
            </a:r>
            <a:r>
              <a:rPr lang="en" sz="2500">
                <a:solidFill>
                  <a:srgbClr val="000000"/>
                </a:solidFill>
                <a:latin typeface="Georgia"/>
                <a:ea typeface="Georgia"/>
                <a:cs typeface="Georgia"/>
                <a:sym typeface="Georgia"/>
              </a:rPr>
              <a:t>: Each edge has a direction, indicating a one-way relationship between nodes.</a:t>
            </a:r>
            <a:endParaRPr sz="2500">
              <a:solidFill>
                <a:srgbClr val="000000"/>
              </a:solidFill>
              <a:latin typeface="Georgia"/>
              <a:ea typeface="Georgia"/>
              <a:cs typeface="Georgia"/>
              <a:sym typeface="Georgia"/>
            </a:endParaRPr>
          </a:p>
          <a:p>
            <a:pPr marL="457200" lvl="0" indent="-339725" algn="l" rtl="0">
              <a:spcBef>
                <a:spcPts val="0"/>
              </a:spcBef>
              <a:spcAft>
                <a:spcPts val="0"/>
              </a:spcAft>
              <a:buClr>
                <a:srgbClr val="000000"/>
              </a:buClr>
              <a:buSzPct val="100000"/>
              <a:buFont typeface="Arial"/>
              <a:buChar char="●"/>
            </a:pPr>
            <a:r>
              <a:rPr lang="en" sz="2500" b="1">
                <a:solidFill>
                  <a:srgbClr val="000000"/>
                </a:solidFill>
                <a:latin typeface="Georgia"/>
                <a:ea typeface="Georgia"/>
                <a:cs typeface="Georgia"/>
                <a:sym typeface="Georgia"/>
              </a:rPr>
              <a:t>Cyclic</a:t>
            </a:r>
            <a:r>
              <a:rPr lang="en" sz="2500">
                <a:solidFill>
                  <a:srgbClr val="000000"/>
                </a:solidFill>
                <a:latin typeface="Georgia"/>
                <a:ea typeface="Georgia"/>
                <a:cs typeface="Georgia"/>
                <a:sym typeface="Georgia"/>
              </a:rPr>
              <a:t>: Contains at least one cycle, meaning you can start at a node, follow directed edges, and eventually return to the same node.</a:t>
            </a:r>
            <a:endParaRPr sz="2500">
              <a:solidFill>
                <a:srgbClr val="000000"/>
              </a:solidFill>
              <a:latin typeface="Georgia"/>
              <a:ea typeface="Georgia"/>
              <a:cs typeface="Georgia"/>
              <a:sym typeface="Georgia"/>
            </a:endParaRPr>
          </a:p>
          <a:p>
            <a:pPr marL="0" lvl="0" indent="0" algn="l" rtl="0">
              <a:spcBef>
                <a:spcPts val="1200"/>
              </a:spcBef>
              <a:spcAft>
                <a:spcPts val="1200"/>
              </a:spcAft>
              <a:buNone/>
            </a:pPr>
            <a:r>
              <a:rPr lang="en" sz="2500" b="1">
                <a:solidFill>
                  <a:srgbClr val="000000"/>
                </a:solidFill>
                <a:latin typeface="Georgia"/>
                <a:ea typeface="Georgia"/>
                <a:cs typeface="Georgia"/>
                <a:sym typeface="Georgia"/>
              </a:rPr>
              <a:t>Example</a:t>
            </a:r>
            <a:r>
              <a:rPr lang="en" sz="2500">
                <a:solidFill>
                  <a:srgbClr val="000000"/>
                </a:solidFill>
                <a:latin typeface="Georgia"/>
                <a:ea typeface="Georgia"/>
                <a:cs typeface="Georgia"/>
                <a:sym typeface="Georgia"/>
              </a:rPr>
              <a:t>: In a DCG, if node A points to node B, and node B points back to node A, there’s a cycle.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21" name="Google Shape;221;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22" name="Google Shape;222;p41"/>
          <p:cNvPicPr preferRelativeResize="0"/>
          <p:nvPr/>
        </p:nvPicPr>
        <p:blipFill>
          <a:blip r:embed="rId3">
            <a:alphaModFix/>
          </a:blip>
          <a:stretch>
            <a:fillRect/>
          </a:stretch>
        </p:blipFill>
        <p:spPr>
          <a:xfrm>
            <a:off x="0" y="403078"/>
            <a:ext cx="9144001" cy="433734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b="1">
                <a:latin typeface="Georgia"/>
                <a:ea typeface="Georgia"/>
                <a:cs typeface="Georgia"/>
                <a:sym typeface="Georgia"/>
              </a:rPr>
              <a:t>SYLLABUS INTRODUCTION</a:t>
            </a:r>
            <a:endParaRPr sz="3320" b="1">
              <a:latin typeface="Georgia"/>
              <a:ea typeface="Georgia"/>
              <a:cs typeface="Georgia"/>
              <a:sym typeface="Georgia"/>
            </a:endParaRPr>
          </a:p>
        </p:txBody>
      </p:sp>
      <p:sp>
        <p:nvSpPr>
          <p:cNvPr id="72" name="Google Shape;72;p15"/>
          <p:cNvSpPr txBox="1">
            <a:spLocks noGrp="1"/>
          </p:cNvSpPr>
          <p:nvPr>
            <p:ph type="body" idx="1"/>
          </p:nvPr>
        </p:nvSpPr>
        <p:spPr>
          <a:xfrm>
            <a:off x="311700" y="1152475"/>
            <a:ext cx="8902500" cy="3799500"/>
          </a:xfrm>
          <a:prstGeom prst="rect">
            <a:avLst/>
          </a:prstGeom>
        </p:spPr>
        <p:txBody>
          <a:bodyPr spcFirstLastPara="1" wrap="square" lIns="91425" tIns="91425" rIns="91425" bIns="91425" anchor="t" anchorCtr="0">
            <a:normAutofit fontScale="25000" lnSpcReduction="20000"/>
          </a:bodyPr>
          <a:lstStyle/>
          <a:p>
            <a:pPr marL="457200" lvl="0" indent="-377975" algn="l" rtl="0">
              <a:spcBef>
                <a:spcPts val="0"/>
              </a:spcBef>
              <a:spcAft>
                <a:spcPts val="0"/>
              </a:spcAft>
              <a:buSzPct val="100000"/>
              <a:buFont typeface="Georgia"/>
              <a:buChar char="●"/>
            </a:pPr>
            <a:r>
              <a:rPr lang="en" sz="9409">
                <a:latin typeface="Georgia"/>
                <a:ea typeface="Georgia"/>
                <a:cs typeface="Georgia"/>
                <a:sym typeface="Georgia"/>
              </a:rPr>
              <a:t>Graph Structure</a:t>
            </a:r>
            <a:endParaRPr sz="9409">
              <a:latin typeface="Georgia"/>
              <a:ea typeface="Georgia"/>
              <a:cs typeface="Georgia"/>
              <a:sym typeface="Georgia"/>
            </a:endParaRPr>
          </a:p>
          <a:p>
            <a:pPr marL="914400" lvl="1" indent="-377975" algn="l" rtl="0">
              <a:spcBef>
                <a:spcPts val="0"/>
              </a:spcBef>
              <a:spcAft>
                <a:spcPts val="0"/>
              </a:spcAft>
              <a:buSzPct val="100000"/>
              <a:buFont typeface="Georgia"/>
              <a:buChar char="○"/>
            </a:pPr>
            <a:r>
              <a:rPr lang="en" sz="9409">
                <a:latin typeface="Georgia"/>
                <a:ea typeface="Georgia"/>
                <a:cs typeface="Georgia"/>
                <a:sym typeface="Georgia"/>
              </a:rPr>
              <a:t>Understanding about the Graph</a:t>
            </a:r>
            <a:endParaRPr sz="9409">
              <a:latin typeface="Georgia"/>
              <a:ea typeface="Georgia"/>
              <a:cs typeface="Georgia"/>
              <a:sym typeface="Georgia"/>
            </a:endParaRPr>
          </a:p>
          <a:p>
            <a:pPr marL="914400" lvl="1" indent="-377975" algn="l" rtl="0">
              <a:spcBef>
                <a:spcPts val="0"/>
              </a:spcBef>
              <a:spcAft>
                <a:spcPts val="0"/>
              </a:spcAft>
              <a:buSzPct val="100000"/>
              <a:buFont typeface="Georgia"/>
              <a:buChar char="○"/>
            </a:pPr>
            <a:r>
              <a:rPr lang="en" sz="9409">
                <a:latin typeface="Georgia"/>
                <a:ea typeface="Georgia"/>
                <a:cs typeface="Georgia"/>
                <a:sym typeface="Georgia"/>
              </a:rPr>
              <a:t>Direct Acyclic Graph(DAG) vs Cyclic Graph</a:t>
            </a:r>
            <a:endParaRPr sz="9409">
              <a:latin typeface="Georgia"/>
              <a:ea typeface="Georgia"/>
              <a:cs typeface="Georgia"/>
              <a:sym typeface="Georgia"/>
            </a:endParaRPr>
          </a:p>
          <a:p>
            <a:pPr marL="457200" lvl="0" indent="-377975" algn="l" rtl="0">
              <a:spcBef>
                <a:spcPts val="0"/>
              </a:spcBef>
              <a:spcAft>
                <a:spcPts val="0"/>
              </a:spcAft>
              <a:buSzPct val="100000"/>
              <a:buFont typeface="Georgia"/>
              <a:buChar char="●"/>
            </a:pPr>
            <a:r>
              <a:rPr lang="en" sz="9409">
                <a:latin typeface="Georgia"/>
                <a:ea typeface="Georgia"/>
                <a:cs typeface="Georgia"/>
                <a:sym typeface="Georgia"/>
              </a:rPr>
              <a:t>What is Langgraph?</a:t>
            </a:r>
            <a:endParaRPr sz="9409">
              <a:latin typeface="Georgia"/>
              <a:ea typeface="Georgia"/>
              <a:cs typeface="Georgia"/>
              <a:sym typeface="Georgia"/>
            </a:endParaRPr>
          </a:p>
          <a:p>
            <a:pPr marL="457200" lvl="0" indent="-377975" algn="l" rtl="0">
              <a:spcBef>
                <a:spcPts val="0"/>
              </a:spcBef>
              <a:spcAft>
                <a:spcPts val="0"/>
              </a:spcAft>
              <a:buSzPct val="100000"/>
              <a:buFont typeface="Georgia"/>
              <a:buChar char="●"/>
            </a:pPr>
            <a:r>
              <a:rPr lang="en" sz="9409">
                <a:latin typeface="Georgia"/>
                <a:ea typeface="Georgia"/>
                <a:cs typeface="Georgia"/>
                <a:sym typeface="Georgia"/>
              </a:rPr>
              <a:t>Why Langgraph is Required?</a:t>
            </a:r>
            <a:endParaRPr sz="9409">
              <a:latin typeface="Georgia"/>
              <a:ea typeface="Georgia"/>
              <a:cs typeface="Georgia"/>
              <a:sym typeface="Georgia"/>
            </a:endParaRPr>
          </a:p>
          <a:p>
            <a:pPr marL="457200" lvl="0" indent="-365825" algn="l" rtl="0">
              <a:spcBef>
                <a:spcPts val="0"/>
              </a:spcBef>
              <a:spcAft>
                <a:spcPts val="0"/>
              </a:spcAft>
              <a:buSzPct val="100000"/>
              <a:buFont typeface="Georgia"/>
              <a:buChar char="●"/>
            </a:pPr>
            <a:r>
              <a:rPr lang="en" sz="8644">
                <a:latin typeface="Georgia"/>
                <a:ea typeface="Georgia"/>
                <a:cs typeface="Georgia"/>
                <a:sym typeface="Georgia"/>
              </a:rPr>
              <a:t>Creating LangGraph from Scratch</a:t>
            </a:r>
            <a:endParaRPr sz="8644">
              <a:latin typeface="Georgia"/>
              <a:ea typeface="Georgia"/>
              <a:cs typeface="Georgia"/>
              <a:sym typeface="Georgia"/>
            </a:endParaRPr>
          </a:p>
          <a:p>
            <a:pPr marL="457200" lvl="0" indent="-365825" algn="l" rtl="0">
              <a:spcBef>
                <a:spcPts val="0"/>
              </a:spcBef>
              <a:spcAft>
                <a:spcPts val="0"/>
              </a:spcAft>
              <a:buSzPct val="100000"/>
              <a:buFont typeface="Georgia"/>
              <a:buChar char="●"/>
            </a:pPr>
            <a:r>
              <a:rPr lang="en" sz="8644">
                <a:latin typeface="Georgia"/>
                <a:ea typeface="Georgia"/>
                <a:cs typeface="Georgia"/>
                <a:sym typeface="Georgia"/>
              </a:rPr>
              <a:t>Creating a LangGraph using inbuilt Classes</a:t>
            </a:r>
            <a:endParaRPr sz="9409">
              <a:latin typeface="Georgia"/>
              <a:ea typeface="Georgia"/>
              <a:cs typeface="Georgia"/>
              <a:sym typeface="Georgia"/>
            </a:endParaRPr>
          </a:p>
          <a:p>
            <a:pPr marL="457200" lvl="0" indent="-377975" algn="l" rtl="0">
              <a:spcBef>
                <a:spcPts val="0"/>
              </a:spcBef>
              <a:spcAft>
                <a:spcPts val="0"/>
              </a:spcAft>
              <a:buSzPct val="100000"/>
              <a:buFont typeface="Georgia"/>
              <a:buChar char="●"/>
            </a:pPr>
            <a:r>
              <a:rPr lang="en" sz="9409">
                <a:latin typeface="Georgia"/>
                <a:ea typeface="Georgia"/>
                <a:cs typeface="Georgia"/>
                <a:sym typeface="Georgia"/>
              </a:rPr>
              <a:t>Key concepts and terms in LangGraph</a:t>
            </a:r>
            <a:endParaRPr sz="9409">
              <a:latin typeface="Georgia"/>
              <a:ea typeface="Georgia"/>
              <a:cs typeface="Georgia"/>
              <a:sym typeface="Georgia"/>
            </a:endParaRPr>
          </a:p>
          <a:p>
            <a:pPr marL="914400" lvl="1" indent="-377975" algn="l" rtl="0">
              <a:spcBef>
                <a:spcPts val="0"/>
              </a:spcBef>
              <a:spcAft>
                <a:spcPts val="0"/>
              </a:spcAft>
              <a:buSzPct val="100000"/>
              <a:buFont typeface="Georgia"/>
              <a:buChar char="○"/>
            </a:pPr>
            <a:r>
              <a:rPr lang="en" sz="9409">
                <a:latin typeface="Georgia"/>
                <a:ea typeface="Georgia"/>
                <a:cs typeface="Georgia"/>
                <a:sym typeface="Georgia"/>
              </a:rPr>
              <a:t>Graphs , State, Nodes, Edges,Visualization, Streaming ,Checkpoints, Breakpoints,Configuration, Memory etc.</a:t>
            </a:r>
            <a:endParaRPr sz="9409">
              <a:latin typeface="Georgia"/>
              <a:ea typeface="Georgia"/>
              <a:cs typeface="Georgia"/>
              <a:sym typeface="Georgia"/>
            </a:endParaRPr>
          </a:p>
          <a:p>
            <a:pPr marL="0" lvl="0" indent="0" algn="l" rtl="0">
              <a:spcBef>
                <a:spcPts val="1200"/>
              </a:spcBef>
              <a:spcAft>
                <a:spcPts val="0"/>
              </a:spcAft>
              <a:buNone/>
            </a:pPr>
            <a:endParaRPr sz="2450">
              <a:latin typeface="Georgia"/>
              <a:ea typeface="Georgia"/>
              <a:cs typeface="Georgia"/>
              <a:sym typeface="Georgia"/>
            </a:endParaRPr>
          </a:p>
          <a:p>
            <a:pPr marL="0" lvl="0" indent="0" algn="l" rtl="0">
              <a:spcBef>
                <a:spcPts val="1200"/>
              </a:spcBef>
              <a:spcAft>
                <a:spcPts val="1200"/>
              </a:spcAft>
              <a:buNone/>
            </a:pPr>
            <a:endParaRPr sz="2400">
              <a:latin typeface="Georgia"/>
              <a:ea typeface="Georgia"/>
              <a:cs typeface="Georgia"/>
              <a:sym typeface="Georg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32781"/>
              <a:buFont typeface="Arial"/>
              <a:buNone/>
            </a:pPr>
            <a:r>
              <a:rPr lang="en" sz="3020" b="1">
                <a:latin typeface="Georgia"/>
                <a:ea typeface="Georgia"/>
                <a:cs typeface="Georgia"/>
                <a:sym typeface="Georgia"/>
              </a:rPr>
              <a:t>Introduction of Graph</a:t>
            </a:r>
            <a:endParaRPr/>
          </a:p>
        </p:txBody>
      </p:sp>
      <p:sp>
        <p:nvSpPr>
          <p:cNvPr id="228" name="Google Shape;22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1400"/>
              </a:spcBef>
              <a:spcAft>
                <a:spcPts val="0"/>
              </a:spcAft>
              <a:buNone/>
            </a:pPr>
            <a:r>
              <a:rPr lang="en" sz="2500" b="1">
                <a:solidFill>
                  <a:srgbClr val="000000"/>
                </a:solidFill>
                <a:latin typeface="Georgia"/>
                <a:ea typeface="Georgia"/>
                <a:cs typeface="Georgia"/>
                <a:sym typeface="Georgia"/>
              </a:rPr>
              <a:t>2. Directed Acyclic Graph (DAG):</a:t>
            </a:r>
            <a:endParaRPr sz="2500" b="1">
              <a:solidFill>
                <a:srgbClr val="000000"/>
              </a:solidFill>
              <a:latin typeface="Georgia"/>
              <a:ea typeface="Georgia"/>
              <a:cs typeface="Georgia"/>
              <a:sym typeface="Georgia"/>
            </a:endParaRPr>
          </a:p>
          <a:p>
            <a:pPr marL="457200" lvl="0" indent="-375443" algn="l" rtl="0">
              <a:spcBef>
                <a:spcPts val="1200"/>
              </a:spcBef>
              <a:spcAft>
                <a:spcPts val="0"/>
              </a:spcAft>
              <a:buClr>
                <a:srgbClr val="000000"/>
              </a:buClr>
              <a:buSzPct val="100000"/>
              <a:buFont typeface="Arial"/>
              <a:buChar char="●"/>
            </a:pPr>
            <a:r>
              <a:rPr lang="en" sz="2500" b="1">
                <a:solidFill>
                  <a:srgbClr val="000000"/>
                </a:solidFill>
                <a:latin typeface="Georgia"/>
                <a:ea typeface="Georgia"/>
                <a:cs typeface="Georgia"/>
                <a:sym typeface="Georgia"/>
              </a:rPr>
              <a:t>Directed</a:t>
            </a:r>
            <a:r>
              <a:rPr lang="en" sz="2500">
                <a:solidFill>
                  <a:srgbClr val="000000"/>
                </a:solidFill>
                <a:latin typeface="Georgia"/>
                <a:ea typeface="Georgia"/>
                <a:cs typeface="Georgia"/>
                <a:sym typeface="Georgia"/>
              </a:rPr>
              <a:t>: Each edge has a direction.</a:t>
            </a:r>
            <a:endParaRPr sz="2500">
              <a:solidFill>
                <a:srgbClr val="000000"/>
              </a:solidFill>
              <a:latin typeface="Georgia"/>
              <a:ea typeface="Georgia"/>
              <a:cs typeface="Georgia"/>
              <a:sym typeface="Georgia"/>
            </a:endParaRPr>
          </a:p>
          <a:p>
            <a:pPr marL="457200" lvl="0" indent="-375443" algn="l" rtl="0">
              <a:spcBef>
                <a:spcPts val="0"/>
              </a:spcBef>
              <a:spcAft>
                <a:spcPts val="0"/>
              </a:spcAft>
              <a:buClr>
                <a:srgbClr val="000000"/>
              </a:buClr>
              <a:buSzPct val="100000"/>
              <a:buFont typeface="Arial"/>
              <a:buChar char="●"/>
            </a:pPr>
            <a:r>
              <a:rPr lang="en" sz="2500" b="1">
                <a:solidFill>
                  <a:srgbClr val="000000"/>
                </a:solidFill>
                <a:latin typeface="Georgia"/>
                <a:ea typeface="Georgia"/>
                <a:cs typeface="Georgia"/>
                <a:sym typeface="Georgia"/>
              </a:rPr>
              <a:t>Acyclic</a:t>
            </a:r>
            <a:r>
              <a:rPr lang="en" sz="2500">
                <a:solidFill>
                  <a:srgbClr val="000000"/>
                </a:solidFill>
                <a:latin typeface="Georgia"/>
                <a:ea typeface="Georgia"/>
                <a:cs typeface="Georgia"/>
                <a:sym typeface="Georgia"/>
              </a:rPr>
              <a:t>: Contains no cycles, meaning there’s no way to start at a node and follow directed edges to return to that same node.</a:t>
            </a:r>
            <a:endParaRPr sz="1713" b="1">
              <a:solidFill>
                <a:srgbClr val="000000"/>
              </a:solidFill>
              <a:latin typeface="Georgia"/>
              <a:ea typeface="Georgia"/>
              <a:cs typeface="Georgia"/>
              <a:sym typeface="Georgia"/>
            </a:endParaRPr>
          </a:p>
          <a:p>
            <a:pPr marL="0" lvl="0" indent="0" algn="l" rtl="0">
              <a:spcBef>
                <a:spcPts val="1200"/>
              </a:spcBef>
              <a:spcAft>
                <a:spcPts val="0"/>
              </a:spcAft>
              <a:buNone/>
            </a:pPr>
            <a:r>
              <a:rPr lang="en" sz="1713" b="1">
                <a:solidFill>
                  <a:srgbClr val="000000"/>
                </a:solidFill>
                <a:latin typeface="Georgia"/>
                <a:ea typeface="Georgia"/>
                <a:cs typeface="Georgia"/>
                <a:sym typeface="Georgia"/>
              </a:rPr>
              <a:t>Example</a:t>
            </a:r>
            <a:r>
              <a:rPr lang="en" sz="1713">
                <a:solidFill>
                  <a:srgbClr val="000000"/>
                </a:solidFill>
                <a:latin typeface="Georgia"/>
                <a:ea typeface="Georgia"/>
                <a:cs typeface="Georgia"/>
                <a:sym typeface="Georgia"/>
              </a:rPr>
              <a:t>: A DAG is often used in workflows (like task scheduling), where each task must follow a certain sequence without repeating any step.</a:t>
            </a:r>
            <a:endParaRPr sz="1713">
              <a:solidFill>
                <a:srgbClr val="000000"/>
              </a:solidFill>
              <a:latin typeface="Georgia"/>
              <a:ea typeface="Georgia"/>
              <a:cs typeface="Georgia"/>
              <a:sym typeface="Georgia"/>
            </a:endParaRPr>
          </a:p>
          <a:p>
            <a:pPr marL="0" lvl="0" indent="0" algn="l" rtl="0">
              <a:spcBef>
                <a:spcPts val="1200"/>
              </a:spcBef>
              <a:spcAft>
                <a:spcPts val="0"/>
              </a:spcAft>
              <a:buNone/>
            </a:pPr>
            <a:r>
              <a:rPr lang="en" sz="1713" b="1">
                <a:solidFill>
                  <a:srgbClr val="000000"/>
                </a:solidFill>
                <a:latin typeface="Georgia"/>
                <a:ea typeface="Georgia"/>
                <a:cs typeface="Georgia"/>
                <a:sym typeface="Georgia"/>
              </a:rPr>
              <a:t>Key Difference</a:t>
            </a:r>
            <a:r>
              <a:rPr lang="en" sz="1713">
                <a:solidFill>
                  <a:srgbClr val="000000"/>
                </a:solidFill>
                <a:latin typeface="Georgia"/>
                <a:ea typeface="Georgia"/>
                <a:cs typeface="Georgia"/>
                <a:sym typeface="Georgia"/>
              </a:rPr>
              <a:t>:</a:t>
            </a:r>
            <a:endParaRPr sz="1713">
              <a:solidFill>
                <a:srgbClr val="000000"/>
              </a:solidFill>
              <a:latin typeface="Georgia"/>
              <a:ea typeface="Georgia"/>
              <a:cs typeface="Georgia"/>
              <a:sym typeface="Georgia"/>
            </a:endParaRPr>
          </a:p>
          <a:p>
            <a:pPr marL="457200" lvl="0" indent="-329259" algn="l" rtl="0">
              <a:spcBef>
                <a:spcPts val="1200"/>
              </a:spcBef>
              <a:spcAft>
                <a:spcPts val="0"/>
              </a:spcAft>
              <a:buClr>
                <a:srgbClr val="000000"/>
              </a:buClr>
              <a:buSzPct val="100000"/>
              <a:buFont typeface="Arial"/>
              <a:buChar char="●"/>
            </a:pPr>
            <a:r>
              <a:rPr lang="en" sz="1713">
                <a:solidFill>
                  <a:srgbClr val="000000"/>
                </a:solidFill>
                <a:latin typeface="Georgia"/>
                <a:ea typeface="Georgia"/>
                <a:cs typeface="Georgia"/>
                <a:sym typeface="Georgia"/>
              </a:rPr>
              <a:t>A </a:t>
            </a:r>
            <a:r>
              <a:rPr lang="en" sz="1713" b="1">
                <a:solidFill>
                  <a:srgbClr val="000000"/>
                </a:solidFill>
                <a:latin typeface="Georgia"/>
                <a:ea typeface="Georgia"/>
                <a:cs typeface="Georgia"/>
                <a:sym typeface="Georgia"/>
              </a:rPr>
              <a:t>DCG</a:t>
            </a:r>
            <a:r>
              <a:rPr lang="en" sz="1713">
                <a:solidFill>
                  <a:srgbClr val="000000"/>
                </a:solidFill>
                <a:latin typeface="Georgia"/>
                <a:ea typeface="Georgia"/>
                <a:cs typeface="Georgia"/>
                <a:sym typeface="Georgia"/>
              </a:rPr>
              <a:t> allows circular paths, while a </a:t>
            </a:r>
            <a:r>
              <a:rPr lang="en" sz="1713" b="1">
                <a:solidFill>
                  <a:srgbClr val="000000"/>
                </a:solidFill>
                <a:latin typeface="Georgia"/>
                <a:ea typeface="Georgia"/>
                <a:cs typeface="Georgia"/>
                <a:sym typeface="Georgia"/>
              </a:rPr>
              <a:t>DAG</a:t>
            </a:r>
            <a:r>
              <a:rPr lang="en" sz="1713">
                <a:solidFill>
                  <a:srgbClr val="000000"/>
                </a:solidFill>
                <a:latin typeface="Georgia"/>
                <a:ea typeface="Georgia"/>
                <a:cs typeface="Georgia"/>
                <a:sym typeface="Georgia"/>
              </a:rPr>
              <a:t> strictly forbids them.</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34" name="Google Shape;23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35" name="Google Shape;235;p43"/>
          <p:cNvPicPr preferRelativeResize="0"/>
          <p:nvPr/>
        </p:nvPicPr>
        <p:blipFill>
          <a:blip r:embed="rId3">
            <a:alphaModFix/>
          </a:blip>
          <a:stretch>
            <a:fillRect/>
          </a:stretch>
        </p:blipFill>
        <p:spPr>
          <a:xfrm>
            <a:off x="0" y="142875"/>
            <a:ext cx="9144000" cy="4857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What is Langraph?</a:t>
            </a:r>
            <a:endParaRPr b="1">
              <a:latin typeface="Georgia"/>
              <a:ea typeface="Georgia"/>
              <a:cs typeface="Georgia"/>
              <a:sym typeface="Georgia"/>
            </a:endParaRPr>
          </a:p>
        </p:txBody>
      </p:sp>
      <p:sp>
        <p:nvSpPr>
          <p:cNvPr id="241" name="Google Shape;241;p44"/>
          <p:cNvSpPr txBox="1">
            <a:spLocks noGrp="1"/>
          </p:cNvSpPr>
          <p:nvPr>
            <p:ph type="body" idx="1"/>
          </p:nvPr>
        </p:nvSpPr>
        <p:spPr>
          <a:xfrm>
            <a:off x="311700" y="1152475"/>
            <a:ext cx="8520600" cy="388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Georgia"/>
                <a:ea typeface="Georgia"/>
                <a:cs typeface="Georgia"/>
                <a:sym typeface="Georgia"/>
              </a:rPr>
              <a:t>LangGraph is an advanced library built on top of LangChain, designed to enhance your Large Language Model (LLM) applications by introducing cyclic computational capabilities. </a:t>
            </a:r>
            <a:endParaRPr sz="2200">
              <a:latin typeface="Georgia"/>
              <a:ea typeface="Georgia"/>
              <a:cs typeface="Georgia"/>
              <a:sym typeface="Georgia"/>
            </a:endParaRPr>
          </a:p>
          <a:p>
            <a:pPr marL="0" lvl="0" indent="0" algn="l" rtl="0">
              <a:spcBef>
                <a:spcPts val="1200"/>
              </a:spcBef>
              <a:spcAft>
                <a:spcPts val="0"/>
              </a:spcAft>
              <a:buNone/>
            </a:pPr>
            <a:r>
              <a:rPr lang="en" sz="2000">
                <a:solidFill>
                  <a:srgbClr val="242424"/>
                </a:solidFill>
                <a:highlight>
                  <a:schemeClr val="lt1"/>
                </a:highlight>
                <a:latin typeface="Georgia"/>
                <a:ea typeface="Georgia"/>
                <a:cs typeface="Georgia"/>
                <a:sym typeface="Georgia"/>
              </a:rPr>
              <a:t>Lang Graph is a module built on top of LangChain to better enable </a:t>
            </a:r>
            <a:r>
              <a:rPr lang="en" sz="1900">
                <a:solidFill>
                  <a:srgbClr val="242424"/>
                </a:solidFill>
                <a:highlight>
                  <a:schemeClr val="lt1"/>
                </a:highlight>
                <a:latin typeface="Georgia"/>
                <a:ea typeface="Georgia"/>
                <a:cs typeface="Georgia"/>
                <a:sym typeface="Georgia"/>
              </a:rPr>
              <a:t>creation of cyclical graphs, often needed for agent runtimes.</a:t>
            </a:r>
            <a:endParaRPr sz="1900">
              <a:latin typeface="Georgia"/>
              <a:ea typeface="Georgia"/>
              <a:cs typeface="Georgia"/>
              <a:sym typeface="Georgia"/>
            </a:endParaRPr>
          </a:p>
          <a:p>
            <a:pPr marL="0" lvl="0" indent="0" algn="l" rtl="0">
              <a:spcBef>
                <a:spcPts val="1200"/>
              </a:spcBef>
              <a:spcAft>
                <a:spcPts val="0"/>
              </a:spcAft>
              <a:buNone/>
            </a:pPr>
            <a:r>
              <a:rPr lang="en" sz="1900">
                <a:solidFill>
                  <a:srgbClr val="242424"/>
                </a:solidFill>
                <a:highlight>
                  <a:schemeClr val="lt1"/>
                </a:highlight>
                <a:latin typeface="Georgia"/>
                <a:ea typeface="Georgia"/>
                <a:cs typeface="Georgia"/>
                <a:sym typeface="Georgia"/>
              </a:rPr>
              <a:t>LangGraph introduces the ability to add cycles, enabling more complex, agent-like behaviors where you can call an LLM in a loop, asking it what action to take next.</a:t>
            </a:r>
            <a:endParaRPr sz="1900"/>
          </a:p>
          <a:p>
            <a:pPr marL="0" lvl="0" indent="0" algn="l" rtl="0">
              <a:spcBef>
                <a:spcPts val="1200"/>
              </a:spcBef>
              <a:spcAft>
                <a:spcPts val="1200"/>
              </a:spcAft>
              <a:buNone/>
            </a:pPr>
            <a:endParaRPr sz="2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47" name="Google Shape;24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200">
                <a:latin typeface="Georgia"/>
                <a:ea typeface="Georgia"/>
                <a:cs typeface="Georgia"/>
                <a:sym typeface="Georgia"/>
              </a:rPr>
              <a:t>While LangChain allows the creation of Directed Acyclic Graphs (DAGs) for linear workflows, LangGraph takes this a step further by enabling the addition of cycles,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53" name="Google Shape;25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a:latin typeface="Georgia"/>
                <a:ea typeface="Georgia"/>
                <a:cs typeface="Georgia"/>
                <a:sym typeface="Georgia"/>
              </a:rPr>
              <a:t>Which are essential for developing complex, agent-like behaviors. These behaviors allow LLMs to continuously loop through a process, dynamically deciding what action to take next based on evolving conditions.</a:t>
            </a:r>
            <a:endParaRPr sz="2500">
              <a:solidFill>
                <a:srgbClr val="242424"/>
              </a:solidFill>
              <a:highlight>
                <a:schemeClr val="lt1"/>
              </a:highlight>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What is Langraph?</a:t>
            </a:r>
            <a:endParaRPr b="1">
              <a:latin typeface="Georgia"/>
              <a:ea typeface="Georgia"/>
              <a:cs typeface="Georgia"/>
              <a:sym typeface="Georgia"/>
            </a:endParaRPr>
          </a:p>
        </p:txBody>
      </p:sp>
      <p:sp>
        <p:nvSpPr>
          <p:cNvPr id="259" name="Google Shape;259;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000">
                <a:solidFill>
                  <a:srgbClr val="242424"/>
                </a:solidFill>
                <a:highlight>
                  <a:srgbClr val="FFFFFF"/>
                </a:highlight>
                <a:latin typeface="Georgia"/>
                <a:ea typeface="Georgia"/>
                <a:cs typeface="Georgia"/>
                <a:sym typeface="Georgia"/>
              </a:rPr>
              <a:t>The aim of LangGraph is to have level of control when it comes to executing autonomous AI agents.</a:t>
            </a:r>
            <a:endParaRPr sz="2000">
              <a:latin typeface="Georgia"/>
              <a:ea typeface="Georgia"/>
              <a:cs typeface="Georgia"/>
              <a:sym typeface="Georgia"/>
            </a:endParaRPr>
          </a:p>
          <a:p>
            <a:pPr marL="0" lvl="0" indent="0" algn="l" rtl="0">
              <a:spcBef>
                <a:spcPts val="1200"/>
              </a:spcBef>
              <a:spcAft>
                <a:spcPts val="1200"/>
              </a:spcAft>
              <a:buNone/>
            </a:pPr>
            <a:endParaRPr sz="20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What is Langraph?</a:t>
            </a:r>
            <a:endParaRPr b="1"/>
          </a:p>
        </p:txBody>
      </p:sp>
      <p:sp>
        <p:nvSpPr>
          <p:cNvPr id="265" name="Google Shape;265;p4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218181"/>
              </a:lnSpc>
              <a:spcBef>
                <a:spcPts val="1400"/>
              </a:spcBef>
              <a:spcAft>
                <a:spcPts val="0"/>
              </a:spcAft>
              <a:buNone/>
            </a:pPr>
            <a:endParaRPr sz="1500">
              <a:solidFill>
                <a:srgbClr val="242424"/>
              </a:solidFill>
              <a:highlight>
                <a:srgbClr val="FFFFFF"/>
              </a:highlight>
              <a:latin typeface="Georgia"/>
              <a:ea typeface="Georgia"/>
              <a:cs typeface="Georgia"/>
              <a:sym typeface="Georgia"/>
            </a:endParaRPr>
          </a:p>
          <a:p>
            <a:pPr marL="0" lvl="0" indent="0" algn="l" rtl="0">
              <a:spcBef>
                <a:spcPts val="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sz="1500">
              <a:solidFill>
                <a:srgbClr val="242424"/>
              </a:solidFill>
              <a:highlight>
                <a:srgbClr val="FFFFFF"/>
              </a:highlight>
              <a:latin typeface="Georgia"/>
              <a:ea typeface="Georgia"/>
              <a:cs typeface="Georgia"/>
              <a:sym typeface="Georgia"/>
            </a:endParaRPr>
          </a:p>
        </p:txBody>
      </p:sp>
      <p:pic>
        <p:nvPicPr>
          <p:cNvPr id="266" name="Google Shape;266;p48"/>
          <p:cNvPicPr preferRelativeResize="0"/>
          <p:nvPr/>
        </p:nvPicPr>
        <p:blipFill>
          <a:blip r:embed="rId3">
            <a:alphaModFix/>
          </a:blip>
          <a:stretch>
            <a:fillRect/>
          </a:stretch>
        </p:blipFill>
        <p:spPr>
          <a:xfrm>
            <a:off x="476250" y="1505850"/>
            <a:ext cx="6452225" cy="29185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9"/>
          <p:cNvSpPr txBox="1">
            <a:spLocks noGrp="1"/>
          </p:cNvSpPr>
          <p:nvPr>
            <p:ph type="title"/>
          </p:nvPr>
        </p:nvSpPr>
        <p:spPr>
          <a:xfrm>
            <a:off x="311700" y="445025"/>
            <a:ext cx="8520600" cy="62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LangGraph Example</a:t>
            </a:r>
            <a:endParaRPr sz="3020" b="1">
              <a:latin typeface="Georgia"/>
              <a:ea typeface="Georgia"/>
              <a:cs typeface="Georgia"/>
              <a:sym typeface="Georgia"/>
            </a:endParaRPr>
          </a:p>
        </p:txBody>
      </p:sp>
      <p:pic>
        <p:nvPicPr>
          <p:cNvPr id="272" name="Google Shape;272;p49"/>
          <p:cNvPicPr preferRelativeResize="0"/>
          <p:nvPr/>
        </p:nvPicPr>
        <p:blipFill>
          <a:blip r:embed="rId3">
            <a:alphaModFix/>
          </a:blip>
          <a:stretch>
            <a:fillRect/>
          </a:stretch>
        </p:blipFill>
        <p:spPr>
          <a:xfrm>
            <a:off x="665675" y="1431950"/>
            <a:ext cx="7833750" cy="31875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latin typeface="Georgia"/>
                <a:ea typeface="Georgia"/>
                <a:cs typeface="Georgia"/>
                <a:sym typeface="Georgia"/>
              </a:rPr>
              <a:t>Why is Langraph?</a:t>
            </a:r>
            <a:endParaRPr sz="3020" b="1">
              <a:latin typeface="Georgia"/>
              <a:ea typeface="Georgia"/>
              <a:cs typeface="Georgia"/>
              <a:sym typeface="Georgia"/>
            </a:endParaRPr>
          </a:p>
        </p:txBody>
      </p:sp>
      <p:sp>
        <p:nvSpPr>
          <p:cNvPr id="278" name="Google Shape;278;p5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35"/>
              <a:buNone/>
            </a:pPr>
            <a:r>
              <a:rPr lang="en" sz="2000">
                <a:solidFill>
                  <a:schemeClr val="dk1"/>
                </a:solidFill>
                <a:latin typeface="Georgia"/>
                <a:ea typeface="Georgia"/>
                <a:cs typeface="Georgia"/>
                <a:sym typeface="Georgia"/>
              </a:rPr>
              <a:t>LangGraph is framework-agnostic, with each node functioning as a regular Python function.It extends the core Runnable API (a shared interface for streaming, async, and batch calls) to facilitate:</a:t>
            </a:r>
            <a:endParaRPr sz="2000">
              <a:solidFill>
                <a:schemeClr val="dk1"/>
              </a:solidFill>
              <a:latin typeface="Georgia"/>
              <a:ea typeface="Georgia"/>
              <a:cs typeface="Georgia"/>
              <a:sym typeface="Georgia"/>
            </a:endParaRPr>
          </a:p>
          <a:p>
            <a:pPr marL="0" lvl="0" indent="0" algn="l" rtl="0">
              <a:spcBef>
                <a:spcPts val="1200"/>
              </a:spcBef>
              <a:spcAft>
                <a:spcPts val="0"/>
              </a:spcAft>
              <a:buSzPts val="935"/>
              <a:buNone/>
            </a:pPr>
            <a:r>
              <a:rPr lang="en" sz="2000">
                <a:solidFill>
                  <a:schemeClr val="dk1"/>
                </a:solidFill>
                <a:latin typeface="Georgia"/>
                <a:ea typeface="Georgia"/>
                <a:cs typeface="Georgia"/>
                <a:sym typeface="Georgia"/>
              </a:rPr>
              <a:t>Seamless state management across multiple conversation turns or tool usages.</a:t>
            </a:r>
            <a:endParaRPr sz="2000">
              <a:solidFill>
                <a:schemeClr val="dk1"/>
              </a:solidFill>
              <a:latin typeface="Georgia"/>
              <a:ea typeface="Georgia"/>
              <a:cs typeface="Georgia"/>
              <a:sym typeface="Georgia"/>
            </a:endParaRPr>
          </a:p>
          <a:p>
            <a:pPr marL="0" lvl="0" indent="0" algn="l" rtl="0">
              <a:spcBef>
                <a:spcPts val="1200"/>
              </a:spcBef>
              <a:spcAft>
                <a:spcPts val="0"/>
              </a:spcAft>
              <a:buSzPts val="935"/>
              <a:buNone/>
            </a:pPr>
            <a:r>
              <a:rPr lang="en" sz="2000">
                <a:solidFill>
                  <a:schemeClr val="dk1"/>
                </a:solidFill>
                <a:latin typeface="Georgia"/>
                <a:ea typeface="Georgia"/>
                <a:cs typeface="Georgia"/>
                <a:sym typeface="Georgia"/>
              </a:rPr>
              <a:t>Flexible routing between nodes based on dynamic criteria</a:t>
            </a:r>
            <a:endParaRPr sz="2000">
              <a:solidFill>
                <a:schemeClr val="dk1"/>
              </a:solidFill>
              <a:latin typeface="Georgia"/>
              <a:ea typeface="Georgia"/>
              <a:cs typeface="Georgia"/>
              <a:sym typeface="Georgia"/>
            </a:endParaRPr>
          </a:p>
          <a:p>
            <a:pPr marL="0" lvl="0" indent="0" algn="l" rtl="0">
              <a:spcBef>
                <a:spcPts val="1200"/>
              </a:spcBef>
              <a:spcAft>
                <a:spcPts val="0"/>
              </a:spcAft>
              <a:buSzPts val="935"/>
              <a:buNone/>
            </a:pPr>
            <a:r>
              <a:rPr lang="en" sz="2000">
                <a:solidFill>
                  <a:schemeClr val="dk1"/>
                </a:solidFill>
                <a:latin typeface="Georgia"/>
                <a:ea typeface="Georgia"/>
                <a:cs typeface="Georgia"/>
                <a:sym typeface="Georgia"/>
              </a:rPr>
              <a:t>Smooth transitions between LLMs and human intervention</a:t>
            </a:r>
            <a:endParaRPr sz="2000">
              <a:solidFill>
                <a:schemeClr val="dk1"/>
              </a:solidFill>
              <a:latin typeface="Georgia"/>
              <a:ea typeface="Georgia"/>
              <a:cs typeface="Georgia"/>
              <a:sym typeface="Georgia"/>
            </a:endParaRPr>
          </a:p>
          <a:p>
            <a:pPr marL="0" lvl="0" indent="0" algn="l" rtl="0">
              <a:spcBef>
                <a:spcPts val="1200"/>
              </a:spcBef>
              <a:spcAft>
                <a:spcPts val="1200"/>
              </a:spcAft>
              <a:buSzPts val="935"/>
              <a:buNone/>
            </a:pPr>
            <a:r>
              <a:rPr lang="en" sz="2000">
                <a:solidFill>
                  <a:schemeClr val="dk1"/>
                </a:solidFill>
                <a:latin typeface="Georgia"/>
                <a:ea typeface="Georgia"/>
                <a:cs typeface="Georgia"/>
                <a:sym typeface="Georgia"/>
              </a:rPr>
              <a:t>Persistence for long-running, multi-session applications</a:t>
            </a:r>
            <a:endParaRPr sz="1475">
              <a:solidFill>
                <a:schemeClr val="dk1"/>
              </a:solidFill>
              <a:highlight>
                <a:srgbClr val="FFFFFF"/>
              </a:highlight>
              <a:latin typeface="Georgia"/>
              <a:ea typeface="Georgia"/>
              <a:cs typeface="Georgia"/>
              <a:sym typeface="Georg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020" b="1"/>
              <a:t>LangGraph vs LangChain Agents</a:t>
            </a:r>
            <a:endParaRPr sz="3020" b="1"/>
          </a:p>
        </p:txBody>
      </p:sp>
      <p:sp>
        <p:nvSpPr>
          <p:cNvPr id="284" name="Google Shape;284;p5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2000">
                <a:latin typeface="Georgia"/>
                <a:ea typeface="Georgia"/>
                <a:cs typeface="Georgia"/>
                <a:sym typeface="Georgia"/>
              </a:rPr>
              <a:t>LangGraph is an orchestration framework for complex agentic systems and is more low-level and controllable than LangChain agents. On the other hand, LangChain provides a standard interface (LangChain Agents in their Previous Version)to interact with models and other components, to Automate the Flow.</a:t>
            </a:r>
            <a:endParaRPr sz="2000">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b="1">
                <a:latin typeface="Georgia"/>
                <a:ea typeface="Georgia"/>
                <a:cs typeface="Georgia"/>
                <a:sym typeface="Georgia"/>
              </a:rPr>
              <a:t>SYLLABUS INTRODUCTION</a:t>
            </a:r>
            <a:endParaRPr sz="3320" b="1">
              <a:latin typeface="Georgia"/>
              <a:ea typeface="Georgia"/>
              <a:cs typeface="Georgia"/>
              <a:sym typeface="Georgia"/>
            </a:endParaRPr>
          </a:p>
        </p:txBody>
      </p:sp>
      <p:sp>
        <p:nvSpPr>
          <p:cNvPr id="78" name="Google Shape;78;p16"/>
          <p:cNvSpPr txBox="1">
            <a:spLocks noGrp="1"/>
          </p:cNvSpPr>
          <p:nvPr>
            <p:ph type="body" idx="1"/>
          </p:nvPr>
        </p:nvSpPr>
        <p:spPr>
          <a:xfrm>
            <a:off x="311700" y="1152475"/>
            <a:ext cx="8832300" cy="3799500"/>
          </a:xfrm>
          <a:prstGeom prst="rect">
            <a:avLst/>
          </a:prstGeom>
        </p:spPr>
        <p:txBody>
          <a:bodyPr spcFirstLastPara="1" wrap="square" lIns="91425" tIns="91425" rIns="91425" bIns="91425" anchor="t" anchorCtr="0">
            <a:normAutofit fontScale="25000" lnSpcReduction="20000"/>
          </a:bodyPr>
          <a:lstStyle/>
          <a:p>
            <a:pPr marL="457200" lvl="0" indent="-387350" algn="l" rtl="0">
              <a:spcBef>
                <a:spcPts val="0"/>
              </a:spcBef>
              <a:spcAft>
                <a:spcPts val="0"/>
              </a:spcAft>
              <a:buSzPct val="100000"/>
              <a:buFont typeface="Georgia"/>
              <a:buChar char="●"/>
            </a:pPr>
            <a:r>
              <a:rPr lang="en" sz="10000">
                <a:latin typeface="Georgia"/>
                <a:ea typeface="Georgia"/>
                <a:cs typeface="Georgia"/>
                <a:sym typeface="Georgia"/>
              </a:rPr>
              <a:t>Creating </a:t>
            </a:r>
            <a:r>
              <a:rPr lang="en" sz="10000" i="1">
                <a:latin typeface="Georgia"/>
                <a:ea typeface="Georgia"/>
                <a:cs typeface="Georgia"/>
                <a:sym typeface="Georgia"/>
              </a:rPr>
              <a:t>CHATBOT </a:t>
            </a:r>
            <a:r>
              <a:rPr lang="en" sz="10000">
                <a:latin typeface="Georgia"/>
                <a:ea typeface="Georgia"/>
                <a:cs typeface="Georgia"/>
                <a:sym typeface="Georgia"/>
              </a:rPr>
              <a:t>with LangGraph</a:t>
            </a:r>
            <a:endParaRPr sz="10000">
              <a:highlight>
                <a:srgbClr val="FFFFFF"/>
              </a:highlight>
              <a:latin typeface="Georgia"/>
              <a:ea typeface="Georgia"/>
              <a:cs typeface="Georgia"/>
              <a:sym typeface="Georgia"/>
            </a:endParaRPr>
          </a:p>
          <a:p>
            <a:pPr marL="457200" lvl="0" indent="-387350" algn="l" rtl="0">
              <a:lnSpc>
                <a:spcPct val="130000"/>
              </a:lnSpc>
              <a:spcBef>
                <a:spcPts val="0"/>
              </a:spcBef>
              <a:spcAft>
                <a:spcPts val="0"/>
              </a:spcAft>
              <a:buSzPct val="100000"/>
              <a:buFont typeface="Georgia"/>
              <a:buChar char="●"/>
            </a:pPr>
            <a:r>
              <a:rPr lang="en" sz="10000">
                <a:highlight>
                  <a:srgbClr val="FFFFFF"/>
                </a:highlight>
                <a:latin typeface="Georgia"/>
                <a:ea typeface="Georgia"/>
                <a:cs typeface="Georgia"/>
                <a:sym typeface="Georgia"/>
              </a:rPr>
              <a:t>Common Agentic Patterns</a:t>
            </a:r>
            <a:endParaRPr sz="10000">
              <a:highlight>
                <a:srgbClr val="FFFFFF"/>
              </a:highlight>
              <a:latin typeface="Georgia"/>
              <a:ea typeface="Georgia"/>
              <a:cs typeface="Georgia"/>
              <a:sym typeface="Georgia"/>
            </a:endParaRPr>
          </a:p>
          <a:p>
            <a:pPr marL="914400" lvl="1" indent="-387350" algn="l" rtl="0">
              <a:spcBef>
                <a:spcPts val="0"/>
              </a:spcBef>
              <a:spcAft>
                <a:spcPts val="0"/>
              </a:spcAft>
              <a:buSzPct val="100000"/>
              <a:buFont typeface="Georgia"/>
              <a:buChar char="○"/>
            </a:pPr>
            <a:r>
              <a:rPr lang="en" sz="10000">
                <a:latin typeface="Georgia"/>
                <a:ea typeface="Georgia"/>
                <a:cs typeface="Georgia"/>
                <a:sym typeface="Georgia"/>
              </a:rPr>
              <a:t>Structure Output</a:t>
            </a:r>
            <a:endParaRPr sz="10000">
              <a:latin typeface="Georgia"/>
              <a:ea typeface="Georgia"/>
              <a:cs typeface="Georgia"/>
              <a:sym typeface="Georgia"/>
            </a:endParaRPr>
          </a:p>
          <a:p>
            <a:pPr marL="914400" lvl="1" indent="-387350" algn="l" rtl="0">
              <a:spcBef>
                <a:spcPts val="0"/>
              </a:spcBef>
              <a:spcAft>
                <a:spcPts val="0"/>
              </a:spcAft>
              <a:buSzPct val="100000"/>
              <a:buFont typeface="Georgia"/>
              <a:buChar char="○"/>
            </a:pPr>
            <a:r>
              <a:rPr lang="en" sz="10000">
                <a:latin typeface="Georgia"/>
                <a:ea typeface="Georgia"/>
                <a:cs typeface="Georgia"/>
                <a:sym typeface="Georgia"/>
              </a:rPr>
              <a:t>Human in Loop</a:t>
            </a:r>
            <a:endParaRPr sz="10000">
              <a:latin typeface="Georgia"/>
              <a:ea typeface="Georgia"/>
              <a:cs typeface="Georgia"/>
              <a:sym typeface="Georgia"/>
            </a:endParaRPr>
          </a:p>
          <a:p>
            <a:pPr marL="914400" lvl="1" indent="-387350" algn="l" rtl="0">
              <a:spcBef>
                <a:spcPts val="0"/>
              </a:spcBef>
              <a:spcAft>
                <a:spcPts val="0"/>
              </a:spcAft>
              <a:buSzPct val="100000"/>
              <a:buFont typeface="Georgia"/>
              <a:buChar char="○"/>
            </a:pPr>
            <a:r>
              <a:rPr lang="en" sz="10000">
                <a:latin typeface="Georgia"/>
                <a:ea typeface="Georgia"/>
                <a:cs typeface="Georgia"/>
                <a:sym typeface="Georgia"/>
              </a:rPr>
              <a:t>ReAct Agent etc.</a:t>
            </a:r>
            <a:endParaRPr sz="10000">
              <a:latin typeface="Georgia"/>
              <a:ea typeface="Georgia"/>
              <a:cs typeface="Georgia"/>
              <a:sym typeface="Georgia"/>
            </a:endParaRPr>
          </a:p>
          <a:p>
            <a:pPr marL="457200" lvl="0" indent="-387350" algn="l" rtl="0">
              <a:spcBef>
                <a:spcPts val="0"/>
              </a:spcBef>
              <a:spcAft>
                <a:spcPts val="0"/>
              </a:spcAft>
              <a:buSzPct val="100000"/>
              <a:buFont typeface="Georgia"/>
              <a:buChar char="●"/>
            </a:pPr>
            <a:r>
              <a:rPr lang="en" sz="10000">
                <a:latin typeface="Georgia"/>
                <a:ea typeface="Georgia"/>
                <a:cs typeface="Georgia"/>
                <a:sym typeface="Georgia"/>
              </a:rPr>
              <a:t>Multi-Agent Systems Using LangGraph</a:t>
            </a:r>
            <a:endParaRPr sz="10000">
              <a:latin typeface="Georgia"/>
              <a:ea typeface="Georgia"/>
              <a:cs typeface="Georgia"/>
              <a:sym typeface="Georgia"/>
            </a:endParaRPr>
          </a:p>
          <a:p>
            <a:pPr marL="457200" lvl="0" indent="-387350" algn="l" rtl="0">
              <a:spcBef>
                <a:spcPts val="0"/>
              </a:spcBef>
              <a:spcAft>
                <a:spcPts val="0"/>
              </a:spcAft>
              <a:buSzPct val="100000"/>
              <a:buFont typeface="Georgia"/>
              <a:buChar char="●"/>
            </a:pPr>
            <a:r>
              <a:rPr lang="en" sz="10000">
                <a:latin typeface="Georgia"/>
                <a:ea typeface="Georgia"/>
                <a:cs typeface="Georgia"/>
                <a:sym typeface="Georgia"/>
              </a:rPr>
              <a:t>RAGs with LangGraph: CRAG, ARAG, and Self-RAG</a:t>
            </a:r>
            <a:endParaRPr sz="10000">
              <a:latin typeface="Georgia"/>
              <a:ea typeface="Georgia"/>
              <a:cs typeface="Georgia"/>
              <a:sym typeface="Georgia"/>
            </a:endParaRPr>
          </a:p>
          <a:p>
            <a:pPr marL="457200" lvl="0" indent="-387350" algn="l" rtl="0">
              <a:spcBef>
                <a:spcPts val="0"/>
              </a:spcBef>
              <a:spcAft>
                <a:spcPts val="0"/>
              </a:spcAft>
              <a:buSzPct val="100000"/>
              <a:buFont typeface="Georgia"/>
              <a:buChar char="●"/>
            </a:pPr>
            <a:r>
              <a:rPr lang="en" sz="10000">
                <a:latin typeface="Georgia"/>
                <a:ea typeface="Georgia"/>
                <a:cs typeface="Georgia"/>
                <a:sym typeface="Georgia"/>
              </a:rPr>
              <a:t>Real-World projects leveraging LangGraph for AI Solutions.</a:t>
            </a:r>
            <a:endParaRPr sz="10000">
              <a:latin typeface="Georgia"/>
              <a:ea typeface="Georgia"/>
              <a:cs typeface="Georgia"/>
              <a:sym typeface="Georgia"/>
            </a:endParaRPr>
          </a:p>
          <a:p>
            <a:pPr marL="0" lvl="0" indent="0" algn="l" rtl="0">
              <a:spcBef>
                <a:spcPts val="1200"/>
              </a:spcBef>
              <a:spcAft>
                <a:spcPts val="1200"/>
              </a:spcAft>
              <a:buNone/>
            </a:pPr>
            <a:endParaRPr sz="2400">
              <a:latin typeface="Georgia"/>
              <a:ea typeface="Georgia"/>
              <a:cs typeface="Georgia"/>
              <a:sym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b="1">
              <a:latin typeface="Georgia"/>
              <a:ea typeface="Georgia"/>
              <a:cs typeface="Georgia"/>
              <a:sym typeface="Georgia"/>
            </a:endParaRPr>
          </a:p>
        </p:txBody>
      </p:sp>
      <p:sp>
        <p:nvSpPr>
          <p:cNvPr id="290" name="Google Shape;290;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latin typeface="Georgia"/>
                <a:ea typeface="Georgia"/>
                <a:cs typeface="Georgia"/>
                <a:sym typeface="Georgia"/>
              </a:rPr>
              <a:t>Graphs: </a:t>
            </a:r>
            <a:r>
              <a:rPr lang="en">
                <a:latin typeface="Georgia"/>
                <a:ea typeface="Georgia"/>
                <a:cs typeface="Georgia"/>
                <a:sym typeface="Georgia"/>
              </a:rPr>
              <a:t>At its core, LangGraph models agent workflows as graphs. You define the behavior of your agents using three key components:</a:t>
            </a:r>
            <a:endParaRPr>
              <a:latin typeface="Georgia"/>
              <a:ea typeface="Georgia"/>
              <a:cs typeface="Georgia"/>
              <a:sym typeface="Georgia"/>
            </a:endParaRPr>
          </a:p>
          <a:p>
            <a:pPr marL="457200" lvl="0" indent="-342900" algn="l" rtl="0">
              <a:spcBef>
                <a:spcPts val="1200"/>
              </a:spcBef>
              <a:spcAft>
                <a:spcPts val="0"/>
              </a:spcAft>
              <a:buSzPts val="1800"/>
              <a:buAutoNum type="arabicPeriod"/>
            </a:pPr>
            <a:r>
              <a:rPr lang="en" b="1">
                <a:latin typeface="Georgia"/>
                <a:ea typeface="Georgia"/>
                <a:cs typeface="Georgia"/>
                <a:sym typeface="Georgia"/>
              </a:rPr>
              <a:t>State:</a:t>
            </a:r>
            <a:r>
              <a:rPr lang="en">
                <a:latin typeface="Georgia"/>
                <a:ea typeface="Georgia"/>
                <a:cs typeface="Georgia"/>
                <a:sym typeface="Georgia"/>
              </a:rPr>
              <a:t> A shared data structure that represents the current snapshot of your application. It can be any Python type, but is typically a Type Dict or Pydantic Base Model.</a:t>
            </a:r>
            <a:endParaRPr>
              <a:latin typeface="Georgia"/>
              <a:ea typeface="Georgia"/>
              <a:cs typeface="Georgia"/>
              <a:sym typeface="Georgia"/>
            </a:endParaRPr>
          </a:p>
          <a:p>
            <a:pPr marL="457200" lvl="0" indent="-342900" algn="l" rtl="0">
              <a:spcBef>
                <a:spcPts val="0"/>
              </a:spcBef>
              <a:spcAft>
                <a:spcPts val="0"/>
              </a:spcAft>
              <a:buSzPts val="1800"/>
              <a:buAutoNum type="arabicPeriod"/>
            </a:pPr>
            <a:r>
              <a:rPr lang="en" b="1">
                <a:latin typeface="Georgia"/>
                <a:ea typeface="Georgia"/>
                <a:cs typeface="Georgia"/>
                <a:sym typeface="Georgia"/>
              </a:rPr>
              <a:t>Nodes:</a:t>
            </a:r>
            <a:r>
              <a:rPr lang="en">
                <a:latin typeface="Georgia"/>
                <a:ea typeface="Georgia"/>
                <a:cs typeface="Georgia"/>
                <a:sym typeface="Georgia"/>
              </a:rPr>
              <a:t> Python functions that encode the logic of your agents. They receive the current State as input, perform some computation or side-effect, and return an updated State.</a:t>
            </a:r>
            <a:endParaRPr>
              <a:latin typeface="Georgia"/>
              <a:ea typeface="Georgia"/>
              <a:cs typeface="Georgia"/>
              <a:sym typeface="Georgia"/>
            </a:endParaRPr>
          </a:p>
          <a:p>
            <a:pPr marL="457200" lvl="0" indent="-342900" algn="l" rtl="0">
              <a:spcBef>
                <a:spcPts val="0"/>
              </a:spcBef>
              <a:spcAft>
                <a:spcPts val="0"/>
              </a:spcAft>
              <a:buSzPts val="1800"/>
              <a:buAutoNum type="arabicPeriod"/>
            </a:pPr>
            <a:r>
              <a:rPr lang="en" b="1">
                <a:latin typeface="Georgia"/>
                <a:ea typeface="Georgia"/>
                <a:cs typeface="Georgia"/>
                <a:sym typeface="Georgia"/>
              </a:rPr>
              <a:t>Edges:</a:t>
            </a:r>
            <a:r>
              <a:rPr lang="en">
                <a:latin typeface="Georgia"/>
                <a:ea typeface="Georgia"/>
                <a:cs typeface="Georgia"/>
                <a:sym typeface="Georgia"/>
              </a:rPr>
              <a:t> Python functions that determine which Node to execute next based on the current State. They can be conditional branches or fixed transitions.</a:t>
            </a:r>
            <a:endParaRPr>
              <a:latin typeface="Georgia"/>
              <a:ea typeface="Georgia"/>
              <a:cs typeface="Georgia"/>
              <a:sym typeface="Georgia"/>
            </a:endParaRPr>
          </a:p>
          <a:p>
            <a:pPr marL="457200" lvl="0" indent="0" algn="l" rtl="0">
              <a:spcBef>
                <a:spcPts val="1200"/>
              </a:spcBef>
              <a:spcAft>
                <a:spcPts val="120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a:p>
        </p:txBody>
      </p:sp>
      <p:sp>
        <p:nvSpPr>
          <p:cNvPr id="296" name="Google Shape;296;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latin typeface="Georgia"/>
                <a:ea typeface="Georgia"/>
                <a:cs typeface="Georgia"/>
                <a:sym typeface="Georgia"/>
              </a:rPr>
              <a:t>Edges define how the logic is routed and how the graph decides to stop. This is a big part of how your agents work and how different nodes communicate with each other. There are a few key types of edges:</a:t>
            </a:r>
            <a:endParaRPr>
              <a:latin typeface="Georgia"/>
              <a:ea typeface="Georgia"/>
              <a:cs typeface="Georgia"/>
              <a:sym typeface="Georgia"/>
            </a:endParaRPr>
          </a:p>
          <a:p>
            <a:pPr marL="457200" lvl="0" indent="-342900" algn="l" rtl="0">
              <a:spcBef>
                <a:spcPts val="1200"/>
              </a:spcBef>
              <a:spcAft>
                <a:spcPts val="0"/>
              </a:spcAft>
              <a:buSzPts val="1800"/>
              <a:buFont typeface="Georgia"/>
              <a:buChar char="●"/>
            </a:pPr>
            <a:r>
              <a:rPr lang="en" b="1">
                <a:latin typeface="Georgia"/>
                <a:ea typeface="Georgia"/>
                <a:cs typeface="Georgia"/>
                <a:sym typeface="Georgia"/>
              </a:rPr>
              <a:t>Normal Edges: </a:t>
            </a:r>
            <a:r>
              <a:rPr lang="en">
                <a:latin typeface="Georgia"/>
                <a:ea typeface="Georgia"/>
                <a:cs typeface="Georgia"/>
                <a:sym typeface="Georgia"/>
              </a:rPr>
              <a:t>Go directly from one node to the next.</a:t>
            </a:r>
            <a:endParaRPr>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b="1">
                <a:latin typeface="Georgia"/>
                <a:ea typeface="Georgia"/>
                <a:cs typeface="Georgia"/>
                <a:sym typeface="Georgia"/>
              </a:rPr>
              <a:t>Conditional Edges:</a:t>
            </a:r>
            <a:r>
              <a:rPr lang="en">
                <a:latin typeface="Georgia"/>
                <a:ea typeface="Georgia"/>
                <a:cs typeface="Georgia"/>
                <a:sym typeface="Georgia"/>
              </a:rPr>
              <a:t> Call a function to determine which node(s) to go to next.</a:t>
            </a:r>
            <a:endParaRPr>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b="1">
                <a:latin typeface="Georgia"/>
                <a:ea typeface="Georgia"/>
                <a:cs typeface="Georgia"/>
                <a:sym typeface="Georgia"/>
              </a:rPr>
              <a:t>Entry Point:</a:t>
            </a:r>
            <a:r>
              <a:rPr lang="en">
                <a:latin typeface="Georgia"/>
                <a:ea typeface="Georgia"/>
                <a:cs typeface="Georgia"/>
                <a:sym typeface="Georgia"/>
              </a:rPr>
              <a:t> Which node to call first when user input arrives.</a:t>
            </a:r>
            <a:endParaRPr>
              <a:latin typeface="Georgia"/>
              <a:ea typeface="Georgia"/>
              <a:cs typeface="Georgia"/>
              <a:sym typeface="Georgia"/>
            </a:endParaRPr>
          </a:p>
          <a:p>
            <a:pPr marL="457200" lvl="0" indent="-342900" algn="l" rtl="0">
              <a:spcBef>
                <a:spcPts val="0"/>
              </a:spcBef>
              <a:spcAft>
                <a:spcPts val="0"/>
              </a:spcAft>
              <a:buSzPts val="1800"/>
              <a:buFont typeface="Georgia"/>
              <a:buChar char="●"/>
            </a:pPr>
            <a:r>
              <a:rPr lang="en" b="1">
                <a:latin typeface="Georgia"/>
                <a:ea typeface="Georgia"/>
                <a:cs typeface="Georgia"/>
                <a:sym typeface="Georgia"/>
              </a:rPr>
              <a:t>Conditional Entry Point:</a:t>
            </a:r>
            <a:r>
              <a:rPr lang="en">
                <a:latin typeface="Georgia"/>
                <a:ea typeface="Georgia"/>
                <a:cs typeface="Georgia"/>
                <a:sym typeface="Georgia"/>
              </a:rPr>
              <a:t> Call a function to determine which node(s) to call first when user input arrives.</a:t>
            </a:r>
            <a:endParaRPr sz="1300">
              <a:solidFill>
                <a:srgbClr val="000000"/>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a:p>
        </p:txBody>
      </p:sp>
      <p:sp>
        <p:nvSpPr>
          <p:cNvPr id="302" name="Google Shape;302;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b="1">
                <a:latin typeface="Georgia"/>
                <a:ea typeface="Georgia"/>
                <a:cs typeface="Georgia"/>
                <a:sym typeface="Georgia"/>
              </a:rPr>
              <a:t>START Node</a:t>
            </a:r>
            <a:endParaRPr b="1">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The START Node is a special node that represents the node sends user input to the graph. The main purpose for referencing this node is to determine which nodes should be called first.</a:t>
            </a:r>
            <a:endParaRPr>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from langgraph.graph import START</a:t>
            </a:r>
            <a:endParaRPr u="sng">
              <a:solidFill>
                <a:schemeClr val="hlink"/>
              </a:solidFill>
              <a:latin typeface="Georgia"/>
              <a:ea typeface="Georgia"/>
              <a:cs typeface="Georgia"/>
              <a:sym typeface="Georgia"/>
              <a:hlinkClick r:id="rId3"/>
            </a:endParaRPr>
          </a:p>
          <a:p>
            <a:pPr marL="0" lvl="0" indent="0" algn="l" rtl="0">
              <a:spcBef>
                <a:spcPts val="1200"/>
              </a:spcBef>
              <a:spcAft>
                <a:spcPts val="0"/>
              </a:spcAft>
              <a:buNone/>
            </a:pPr>
            <a:r>
              <a:rPr lang="en">
                <a:latin typeface="Georgia"/>
                <a:ea typeface="Georgia"/>
                <a:cs typeface="Georgia"/>
                <a:sym typeface="Georgia"/>
              </a:rPr>
              <a:t>graph.add_edge(START, "node_a")</a:t>
            </a:r>
            <a:endParaRPr>
              <a:latin typeface="Georgia"/>
              <a:ea typeface="Georgia"/>
              <a:cs typeface="Georgia"/>
              <a:sym typeface="Georgia"/>
            </a:endParaRPr>
          </a:p>
          <a:p>
            <a:pPr marL="0" lvl="0" indent="0" algn="l" rtl="0">
              <a:spcBef>
                <a:spcPts val="1200"/>
              </a:spcBef>
              <a:spcAft>
                <a:spcPts val="0"/>
              </a:spcAft>
              <a:buNone/>
            </a:pPr>
            <a:r>
              <a:rPr lang="en" b="1">
                <a:latin typeface="Georgia"/>
                <a:ea typeface="Georgia"/>
                <a:cs typeface="Georgia"/>
                <a:sym typeface="Georgia"/>
              </a:rPr>
              <a:t>END Node</a:t>
            </a:r>
            <a:endParaRPr b="1">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The END Node is a special node that represents a terminal node. This node is referenced when you want to denote which edges have no actions after they are done.</a:t>
            </a:r>
            <a:endParaRPr>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from langgraph.graph import END</a:t>
            </a:r>
            <a:endParaRPr u="sng">
              <a:solidFill>
                <a:schemeClr val="hlink"/>
              </a:solidFill>
              <a:latin typeface="Georgia"/>
              <a:ea typeface="Georgia"/>
              <a:cs typeface="Georgia"/>
              <a:sym typeface="Georgia"/>
              <a:hlinkClick r:id="rId4"/>
            </a:endParaRPr>
          </a:p>
          <a:p>
            <a:pPr marL="0" lvl="0" indent="0" algn="l" rtl="0">
              <a:spcBef>
                <a:spcPts val="1200"/>
              </a:spcBef>
              <a:spcAft>
                <a:spcPts val="0"/>
              </a:spcAft>
              <a:buNone/>
            </a:pPr>
            <a:r>
              <a:rPr lang="en">
                <a:latin typeface="Georgia"/>
                <a:ea typeface="Georgia"/>
                <a:cs typeface="Georgia"/>
                <a:sym typeface="Georgia"/>
              </a:rPr>
              <a:t>graph.add_edge("node_a", END)</a:t>
            </a:r>
            <a:endParaRPr>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b="1"/>
          </a:p>
        </p:txBody>
      </p:sp>
      <p:sp>
        <p:nvSpPr>
          <p:cNvPr id="308" name="Google Shape;308;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latin typeface="Georgia"/>
                <a:ea typeface="Georgia"/>
                <a:cs typeface="Georgia"/>
                <a:sym typeface="Georgia"/>
              </a:rPr>
              <a:t>StateGraph:</a:t>
            </a:r>
            <a:r>
              <a:rPr lang="en">
                <a:latin typeface="Georgia"/>
                <a:ea typeface="Georgia"/>
                <a:cs typeface="Georgia"/>
                <a:sym typeface="Georgia"/>
              </a:rPr>
              <a:t> The StateGraph class is the main graph class to uses. This is parameterized by a user defined State object.</a:t>
            </a:r>
            <a:endParaRPr>
              <a:latin typeface="Georgia"/>
              <a:ea typeface="Georgia"/>
              <a:cs typeface="Georgia"/>
              <a:sym typeface="Georgia"/>
            </a:endParaRPr>
          </a:p>
          <a:p>
            <a:pPr marL="0" lvl="0" indent="0" algn="l" rtl="0">
              <a:spcBef>
                <a:spcPts val="1200"/>
              </a:spcBef>
              <a:spcAft>
                <a:spcPts val="0"/>
              </a:spcAft>
              <a:buNone/>
            </a:pPr>
            <a:r>
              <a:rPr lang="en" b="1">
                <a:latin typeface="Georgia"/>
                <a:ea typeface="Georgia"/>
                <a:cs typeface="Georgia"/>
                <a:sym typeface="Georgia"/>
              </a:rPr>
              <a:t>Message Graph:</a:t>
            </a:r>
            <a:r>
              <a:rPr lang="en">
                <a:latin typeface="Georgia"/>
                <a:ea typeface="Georgia"/>
                <a:cs typeface="Georgia"/>
                <a:sym typeface="Georgia"/>
              </a:rPr>
              <a:t> The Message Graph class is a special type of graph. The State of a Message Graph is ONLY a list of messages. This class is rarely used except for chatbots, as most applications require the State to be more complex than a list of messages.</a:t>
            </a:r>
            <a:endParaRPr>
              <a:latin typeface="Georgia"/>
              <a:ea typeface="Georgia"/>
              <a:cs typeface="Georgia"/>
              <a:sym typeface="Georgia"/>
            </a:endParaRPr>
          </a:p>
          <a:p>
            <a:pPr marL="0" lvl="0" indent="0" algn="l" rtl="0">
              <a:spcBef>
                <a:spcPts val="1200"/>
              </a:spcBef>
              <a:spcAft>
                <a:spcPts val="0"/>
              </a:spcAft>
              <a:buNone/>
            </a:pPr>
            <a:r>
              <a:rPr lang="en" b="1">
                <a:latin typeface="Georgia"/>
                <a:ea typeface="Georgia"/>
                <a:cs typeface="Georgia"/>
                <a:sym typeface="Georgia"/>
              </a:rPr>
              <a:t>Compiling your graph: </a:t>
            </a:r>
            <a:r>
              <a:rPr lang="en">
                <a:latin typeface="Georgia"/>
                <a:ea typeface="Georgia"/>
                <a:cs typeface="Georgia"/>
                <a:sym typeface="Georgia"/>
              </a:rPr>
              <a:t>To build your graph, you first define the state, you then add nodes and edges, and then you compile it.</a:t>
            </a:r>
            <a:endParaRPr sz="1908">
              <a:latin typeface="Georgia"/>
              <a:ea typeface="Georgia"/>
              <a:cs typeface="Georgia"/>
              <a:sym typeface="Georgia"/>
            </a:endParaRPr>
          </a:p>
          <a:p>
            <a:pPr marL="457200" lvl="0" indent="0" algn="l" rtl="0">
              <a:spcBef>
                <a:spcPts val="1200"/>
              </a:spcBef>
              <a:spcAft>
                <a:spcPts val="1200"/>
              </a:spcAft>
              <a:buNone/>
            </a:pPr>
            <a:r>
              <a:rPr lang="en" sz="1100">
                <a:solidFill>
                  <a:srgbClr val="36464E"/>
                </a:solidFill>
                <a:highlight>
                  <a:srgbClr val="F5F5F5"/>
                </a:highlight>
                <a:latin typeface="Roboto Mono"/>
                <a:ea typeface="Roboto Mono"/>
                <a:cs typeface="Roboto Mono"/>
                <a:sym typeface="Roboto Mono"/>
              </a:rPr>
              <a:t>graph </a:t>
            </a:r>
            <a:r>
              <a:rPr lang="en" sz="1100">
                <a:solidFill>
                  <a:srgbClr val="000000"/>
                </a:solidFill>
                <a:highlight>
                  <a:srgbClr val="F5F5F5"/>
                </a:highlight>
                <a:latin typeface="Roboto Mono"/>
                <a:ea typeface="Roboto Mono"/>
                <a:cs typeface="Roboto Mono"/>
                <a:sym typeface="Roboto Mono"/>
              </a:rPr>
              <a:t>=</a:t>
            </a:r>
            <a:r>
              <a:rPr lang="en" sz="1100">
                <a:solidFill>
                  <a:srgbClr val="36464E"/>
                </a:solidFill>
                <a:highlight>
                  <a:srgbClr val="F5F5F5"/>
                </a:highlight>
                <a:latin typeface="Roboto Mono"/>
                <a:ea typeface="Roboto Mono"/>
                <a:cs typeface="Roboto Mono"/>
                <a:sym typeface="Roboto Mono"/>
              </a:rPr>
              <a:t> graph_builder</a:t>
            </a:r>
            <a:r>
              <a:rPr lang="en" sz="1100">
                <a:solidFill>
                  <a:srgbClr val="000000"/>
                </a:solidFill>
                <a:highlight>
                  <a:srgbClr val="F5F5F5"/>
                </a:highlight>
                <a:latin typeface="Roboto Mono"/>
                <a:ea typeface="Roboto Mono"/>
                <a:cs typeface="Roboto Mono"/>
                <a:sym typeface="Roboto Mono"/>
              </a:rPr>
              <a:t>.</a:t>
            </a:r>
            <a:r>
              <a:rPr lang="en" sz="1100">
                <a:solidFill>
                  <a:srgbClr val="36464E"/>
                </a:solidFill>
                <a:highlight>
                  <a:srgbClr val="F5F5F5"/>
                </a:highlight>
                <a:latin typeface="Roboto Mono"/>
                <a:ea typeface="Roboto Mono"/>
                <a:cs typeface="Roboto Mono"/>
                <a:sym typeface="Roboto Mono"/>
              </a:rPr>
              <a:t>compile</a:t>
            </a:r>
            <a:r>
              <a:rPr lang="en" sz="1100">
                <a:solidFill>
                  <a:srgbClr val="000000"/>
                </a:solidFill>
                <a:highlight>
                  <a:srgbClr val="F5F5F5"/>
                </a:highlight>
                <a:latin typeface="Roboto Mono"/>
                <a:ea typeface="Roboto Mono"/>
                <a:cs typeface="Roboto Mono"/>
                <a:sym typeface="Roboto Mono"/>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a:latin typeface="Georgia"/>
                <a:ea typeface="Georgia"/>
                <a:cs typeface="Georgia"/>
                <a:sym typeface="Georgia"/>
              </a:rPr>
              <a:t>Important Terms of Langgraph</a:t>
            </a:r>
            <a:endParaRPr/>
          </a:p>
        </p:txBody>
      </p:sp>
      <p:sp>
        <p:nvSpPr>
          <p:cNvPr id="314" name="Google Shape;314;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latin typeface="Georgia"/>
                <a:ea typeface="Georgia"/>
                <a:cs typeface="Georgia"/>
                <a:sym typeface="Georgia"/>
              </a:rPr>
              <a:t>Visualization</a:t>
            </a:r>
            <a:endParaRPr b="1">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It's often nice to be able to visualize graphs, especially as they get more complex. LangGraph comes with several built-in ways to visualize graphs. See this how-to guide for more info.</a:t>
            </a:r>
            <a:endParaRPr>
              <a:latin typeface="Georgia"/>
              <a:ea typeface="Georgia"/>
              <a:cs typeface="Georgia"/>
              <a:sym typeface="Georgia"/>
            </a:endParaRPr>
          </a:p>
          <a:p>
            <a:pPr marL="0" lvl="0" indent="0" algn="l" rtl="0">
              <a:spcBef>
                <a:spcPts val="1200"/>
              </a:spcBef>
              <a:spcAft>
                <a:spcPts val="0"/>
              </a:spcAft>
              <a:buNone/>
            </a:pPr>
            <a:r>
              <a:rPr lang="en" b="1">
                <a:latin typeface="Georgia"/>
                <a:ea typeface="Georgia"/>
                <a:cs typeface="Georgia"/>
                <a:sym typeface="Georgia"/>
              </a:rPr>
              <a:t>Streaming</a:t>
            </a:r>
            <a:endParaRPr b="1">
              <a:latin typeface="Georgia"/>
              <a:ea typeface="Georgia"/>
              <a:cs typeface="Georgia"/>
              <a:sym typeface="Georgia"/>
            </a:endParaRPr>
          </a:p>
          <a:p>
            <a:pPr marL="0" lvl="0" indent="0" algn="l" rtl="0">
              <a:spcBef>
                <a:spcPts val="1200"/>
              </a:spcBef>
              <a:spcAft>
                <a:spcPts val="0"/>
              </a:spcAft>
              <a:buNone/>
            </a:pPr>
            <a:r>
              <a:rPr lang="en">
                <a:latin typeface="Georgia"/>
                <a:ea typeface="Georgia"/>
                <a:cs typeface="Georgia"/>
                <a:sym typeface="Georgia"/>
              </a:rPr>
              <a:t>LangGraph is built with first class support for streaming. There are several different ways to stream back results</a:t>
            </a:r>
            <a:endParaRPr>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20" name="Google Shape;320;p57"/>
          <p:cNvSpPr txBox="1">
            <a:spLocks noGrp="1"/>
          </p:cNvSpPr>
          <p:nvPr>
            <p:ph type="body" idx="1"/>
          </p:nvPr>
        </p:nvSpPr>
        <p:spPr>
          <a:xfrm>
            <a:off x="311700" y="1152475"/>
            <a:ext cx="8520600" cy="38856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 sz="7310" b="1">
                <a:latin typeface="Georgia"/>
                <a:ea typeface="Georgia"/>
                <a:cs typeface="Georgia"/>
                <a:sym typeface="Georgia"/>
              </a:rPr>
              <a:t>Checkpointer</a:t>
            </a:r>
            <a:endParaRPr sz="7310" b="1">
              <a:latin typeface="Georgia"/>
              <a:ea typeface="Georgia"/>
              <a:cs typeface="Georgia"/>
              <a:sym typeface="Georgia"/>
            </a:endParaRPr>
          </a:p>
          <a:p>
            <a:pPr marL="0" lvl="0" indent="0" algn="l" rtl="0">
              <a:spcBef>
                <a:spcPts val="1200"/>
              </a:spcBef>
              <a:spcAft>
                <a:spcPts val="0"/>
              </a:spcAft>
              <a:buNone/>
            </a:pPr>
            <a:r>
              <a:rPr lang="en" sz="7310">
                <a:latin typeface="Georgia"/>
                <a:ea typeface="Georgia"/>
                <a:cs typeface="Georgia"/>
                <a:sym typeface="Georgia"/>
              </a:rPr>
              <a:t>LangGraph has a built-in persistence layer, implemented through checkpointers. When you use a checkpointer with a graph, you can interact with the state of that graph. When you use a checkpointer with a graph, you can interact with and manage the graph's state. The checkpointer saves a checkpoint of the graph state at every super-step, enabling several powerful capabilities:</a:t>
            </a:r>
            <a:endParaRPr sz="7310">
              <a:latin typeface="Georgia"/>
              <a:ea typeface="Georgia"/>
              <a:cs typeface="Georgia"/>
              <a:sym typeface="Georgia"/>
            </a:endParaRPr>
          </a:p>
          <a:p>
            <a:pPr marL="0" lvl="0" indent="0" algn="l" rtl="0">
              <a:spcBef>
                <a:spcPts val="1200"/>
              </a:spcBef>
              <a:spcAft>
                <a:spcPts val="0"/>
              </a:spcAft>
              <a:buNone/>
            </a:pPr>
            <a:r>
              <a:rPr lang="en" sz="7310" b="1">
                <a:latin typeface="Georgia"/>
                <a:ea typeface="Georgia"/>
                <a:cs typeface="Georgia"/>
                <a:sym typeface="Georgia"/>
              </a:rPr>
              <a:t>Configuration</a:t>
            </a:r>
            <a:endParaRPr sz="7310" b="1">
              <a:latin typeface="Georgia"/>
              <a:ea typeface="Georgia"/>
              <a:cs typeface="Georgia"/>
              <a:sym typeface="Georgia"/>
            </a:endParaRPr>
          </a:p>
          <a:p>
            <a:pPr marL="0" lvl="0" indent="0" algn="l" rtl="0">
              <a:spcBef>
                <a:spcPts val="1200"/>
              </a:spcBef>
              <a:spcAft>
                <a:spcPts val="0"/>
              </a:spcAft>
              <a:buNone/>
            </a:pPr>
            <a:r>
              <a:rPr lang="en" sz="7310">
                <a:latin typeface="Georgia"/>
                <a:ea typeface="Georgia"/>
                <a:cs typeface="Georgia"/>
                <a:sym typeface="Georgia"/>
              </a:rPr>
              <a:t>When creating a graph, you can also mark that certain parts of the graph are configurable. This is commonly done to enable easily switching between models or system prompts. This allows you to create a single "cognitive architecture" (the graph) but have multiple different instance of it.</a:t>
            </a:r>
            <a:endParaRPr sz="6810">
              <a:solidFill>
                <a:srgbClr val="000000"/>
              </a:solidFill>
              <a:highlight>
                <a:srgbClr val="FFFFFF"/>
              </a:highlight>
              <a:latin typeface="Georgia"/>
              <a:ea typeface="Georgia"/>
              <a:cs typeface="Georgia"/>
              <a:sym typeface="Georgia"/>
            </a:endParaRPr>
          </a:p>
          <a:p>
            <a:pPr marL="0" lvl="0" indent="0" algn="l" rtl="0">
              <a:spcBef>
                <a:spcPts val="1200"/>
              </a:spcBef>
              <a:spcAft>
                <a:spcPts val="1200"/>
              </a:spcAft>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8"/>
          <p:cNvSpPr txBox="1">
            <a:spLocks noGrp="1"/>
          </p:cNvSpPr>
          <p:nvPr>
            <p:ph type="title" idx="4294967295"/>
          </p:nvPr>
        </p:nvSpPr>
        <p:spPr>
          <a:xfrm>
            <a:off x="773700" y="1663450"/>
            <a:ext cx="7596600" cy="7617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chemeClr val="lt2"/>
                </a:solidFill>
              </a:rPr>
              <a:t>“The best way to predict the future is to create it.”</a:t>
            </a:r>
            <a:endParaRPr>
              <a:solidFill>
                <a:schemeClr val="lt2"/>
              </a:solidFill>
            </a:endParaRPr>
          </a:p>
        </p:txBody>
      </p:sp>
      <p:cxnSp>
        <p:nvCxnSpPr>
          <p:cNvPr id="326" name="Google Shape;326;p58"/>
          <p:cNvCxnSpPr/>
          <p:nvPr/>
        </p:nvCxnSpPr>
        <p:spPr>
          <a:xfrm>
            <a:off x="4295550" y="2693400"/>
            <a:ext cx="552900" cy="0"/>
          </a:xfrm>
          <a:prstGeom prst="straightConnector1">
            <a:avLst/>
          </a:prstGeom>
          <a:noFill/>
          <a:ln w="28575" cap="flat" cmpd="sng">
            <a:solidFill>
              <a:schemeClr val="dk1"/>
            </a:solidFill>
            <a:prstDash val="solid"/>
            <a:round/>
            <a:headEnd type="none" w="sm" len="sm"/>
            <a:tailEnd type="none" w="sm" len="sm"/>
          </a:ln>
        </p:spPr>
      </p:cxnSp>
      <p:sp>
        <p:nvSpPr>
          <p:cNvPr id="327" name="Google Shape;327;p58"/>
          <p:cNvSpPr txBox="1">
            <a:spLocks noGrp="1"/>
          </p:cNvSpPr>
          <p:nvPr>
            <p:ph type="body" idx="4294967295"/>
          </p:nvPr>
        </p:nvSpPr>
        <p:spPr>
          <a:xfrm>
            <a:off x="773700" y="2961650"/>
            <a:ext cx="7596600" cy="5184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a:t>- Sunny Savita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3320" b="1">
                <a:latin typeface="Georgia"/>
                <a:ea typeface="Georgia"/>
                <a:cs typeface="Georgia"/>
                <a:sym typeface="Georgia"/>
              </a:rPr>
              <a:t>What is AI Assistant?</a:t>
            </a:r>
            <a:endParaRPr sz="3320" b="1">
              <a:latin typeface="Georgia"/>
              <a:ea typeface="Georgia"/>
              <a:cs typeface="Georgia"/>
              <a:sym typeface="Georgia"/>
            </a:endParaRPr>
          </a:p>
        </p:txBody>
      </p:sp>
      <p:sp>
        <p:nvSpPr>
          <p:cNvPr id="84" name="Google Shape;84;p17"/>
          <p:cNvSpPr txBox="1">
            <a:spLocks noGrp="1"/>
          </p:cNvSpPr>
          <p:nvPr>
            <p:ph type="body" idx="1"/>
          </p:nvPr>
        </p:nvSpPr>
        <p:spPr>
          <a:xfrm>
            <a:off x="311700" y="1152475"/>
            <a:ext cx="8902500" cy="3799500"/>
          </a:xfrm>
          <a:prstGeom prst="rect">
            <a:avLst/>
          </a:prstGeom>
        </p:spPr>
        <p:txBody>
          <a:bodyPr spcFirstLastPara="1" wrap="square" lIns="91425" tIns="91425" rIns="91425" bIns="91425" anchor="t" anchorCtr="0">
            <a:normAutofit/>
          </a:bodyPr>
          <a:lstStyle/>
          <a:p>
            <a:pPr marL="457200" lvl="0" indent="-386080" algn="l" rtl="0">
              <a:spcBef>
                <a:spcPts val="0"/>
              </a:spcBef>
              <a:spcAft>
                <a:spcPts val="0"/>
              </a:spcAft>
              <a:buSzPts val="2480"/>
              <a:buFont typeface="Georgia"/>
              <a:buChar char="●"/>
            </a:pPr>
            <a:r>
              <a:rPr lang="en" sz="2480">
                <a:latin typeface="Georgia"/>
                <a:ea typeface="Georgia"/>
                <a:cs typeface="Georgia"/>
                <a:sym typeface="Georgia"/>
              </a:rPr>
              <a:t>AI assistants LLM model which understand to understand what people say and respond helpfully. They're designed to simulate human conversation and learn from every interaction. </a:t>
            </a:r>
            <a:endParaRPr sz="2480">
              <a:latin typeface="Georgia"/>
              <a:ea typeface="Georgia"/>
              <a:cs typeface="Georgia"/>
              <a:sym typeface="Georgia"/>
            </a:endParaRPr>
          </a:p>
          <a:p>
            <a:pPr marL="457200" lvl="0" indent="0" algn="l" rtl="0">
              <a:spcBef>
                <a:spcPts val="1200"/>
              </a:spcBef>
              <a:spcAft>
                <a:spcPts val="0"/>
              </a:spcAft>
              <a:buNone/>
            </a:pPr>
            <a:endParaRPr sz="2480">
              <a:latin typeface="Georgia"/>
              <a:ea typeface="Georgia"/>
              <a:cs typeface="Georgia"/>
              <a:sym typeface="Georgia"/>
            </a:endParaRPr>
          </a:p>
          <a:p>
            <a:pPr marL="457200" lvl="0" indent="0" algn="l" rtl="0">
              <a:spcBef>
                <a:spcPts val="1200"/>
              </a:spcBef>
              <a:spcAft>
                <a:spcPts val="0"/>
              </a:spcAft>
              <a:buNone/>
            </a:pPr>
            <a:endParaRPr sz="2480">
              <a:latin typeface="Georgia"/>
              <a:ea typeface="Georgia"/>
              <a:cs typeface="Georgia"/>
              <a:sym typeface="Georgia"/>
            </a:endParaRPr>
          </a:p>
          <a:p>
            <a:pPr marL="0" lvl="0" indent="0" algn="l" rtl="0">
              <a:spcBef>
                <a:spcPts val="1200"/>
              </a:spcBef>
              <a:spcAft>
                <a:spcPts val="1200"/>
              </a:spcAft>
              <a:buNone/>
            </a:pPr>
            <a:endParaRPr sz="240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29819"/>
              <a:buFont typeface="Arial"/>
              <a:buNone/>
            </a:pPr>
            <a:r>
              <a:rPr lang="en" sz="3320" b="1">
                <a:latin typeface="Georgia"/>
                <a:ea typeface="Georgia"/>
                <a:cs typeface="Georgia"/>
                <a:sym typeface="Georgia"/>
              </a:rPr>
              <a:t>What is RAG?</a:t>
            </a:r>
            <a:endParaRPr/>
          </a:p>
        </p:txBody>
      </p:sp>
      <p:sp>
        <p:nvSpPr>
          <p:cNvPr id="90" name="Google Shape;90;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 sz="2400">
                <a:latin typeface="Georgia"/>
                <a:ea typeface="Georgia"/>
                <a:cs typeface="Georgia"/>
                <a:sym typeface="Georgia"/>
              </a:rPr>
              <a:t>Retrieval-Augmented Generation: An AI framework that combines large language models (LLMs) with information retrieval systems. RAG improves the output of LLMs by referencing external knowledge sources, such as web pages, databases, and knowledge bases, to generate responses. This helps to produce more accurate, relevant, and up-to-date text. RAG is useful for chatbots and conversational agents, such as virtual personal assistants and customer support systems.</a:t>
            </a:r>
            <a:endParaRPr sz="2400">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7" name="Google Shape;97;p19"/>
          <p:cNvPicPr preferRelativeResize="0"/>
          <p:nvPr/>
        </p:nvPicPr>
        <p:blipFill>
          <a:blip r:embed="rId3">
            <a:alphaModFix/>
          </a:blip>
          <a:stretch>
            <a:fillRect/>
          </a:stretch>
        </p:blipFill>
        <p:spPr>
          <a:xfrm>
            <a:off x="118725" y="0"/>
            <a:ext cx="8906552"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3320" b="1">
                <a:latin typeface="Georgia"/>
                <a:ea typeface="Georgia"/>
                <a:cs typeface="Georgia"/>
                <a:sym typeface="Georgia"/>
              </a:rPr>
              <a:t>What is Chaining or Chaining with LCEL?</a:t>
            </a:r>
            <a:endParaRPr/>
          </a:p>
        </p:txBody>
      </p:sp>
      <p:sp>
        <p:nvSpPr>
          <p:cNvPr id="103" name="Google Shape;103;p20"/>
          <p:cNvSpPr txBox="1">
            <a:spLocks noGrp="1"/>
          </p:cNvSpPr>
          <p:nvPr>
            <p:ph type="body" idx="1"/>
          </p:nvPr>
        </p:nvSpPr>
        <p:spPr>
          <a:xfrm>
            <a:off x="0" y="1152475"/>
            <a:ext cx="9144000" cy="39909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3400">
                <a:solidFill>
                  <a:schemeClr val="dk1"/>
                </a:solidFill>
                <a:highlight>
                  <a:srgbClr val="FFFFFF"/>
                </a:highlight>
                <a:latin typeface="Georgia"/>
                <a:ea typeface="Georgia"/>
                <a:cs typeface="Georgia"/>
                <a:sym typeface="Georgia"/>
              </a:rPr>
              <a:t>LangChain Chains connect and orchestrate multiple components</a:t>
            </a:r>
            <a:endParaRPr sz="3400">
              <a:solidFill>
                <a:schemeClr val="dk1"/>
              </a:solidFill>
              <a:latin typeface="Georgia"/>
              <a:ea typeface="Georgia"/>
              <a:cs typeface="Georgia"/>
              <a:sym typeface="Georgia"/>
            </a:endParaRPr>
          </a:p>
          <a:p>
            <a:pPr marL="0" lvl="0" indent="0" algn="l" rtl="0">
              <a:spcBef>
                <a:spcPts val="1200"/>
              </a:spcBef>
              <a:spcAft>
                <a:spcPts val="0"/>
              </a:spcAft>
              <a:buNone/>
            </a:pPr>
            <a:r>
              <a:rPr lang="en" sz="3400">
                <a:solidFill>
                  <a:schemeClr val="dk1"/>
                </a:solidFill>
                <a:latin typeface="Georgia"/>
                <a:ea typeface="Georgia"/>
                <a:cs typeface="Georgia"/>
                <a:sym typeface="Georgia"/>
              </a:rPr>
              <a:t>Such as prompts, LLMs, retrieval, output parsers.</a:t>
            </a:r>
            <a:endParaRPr sz="3400">
              <a:solidFill>
                <a:schemeClr val="dk1"/>
              </a:solidFill>
              <a:latin typeface="Georgia"/>
              <a:ea typeface="Georgia"/>
              <a:cs typeface="Georgia"/>
              <a:sym typeface="Georgia"/>
            </a:endParaRPr>
          </a:p>
          <a:p>
            <a:pPr marL="0" lvl="0" indent="0" algn="l" rtl="0">
              <a:spcBef>
                <a:spcPts val="1200"/>
              </a:spcBef>
              <a:spcAft>
                <a:spcPts val="0"/>
              </a:spcAft>
              <a:buNone/>
            </a:pPr>
            <a:r>
              <a:rPr lang="en" sz="3400">
                <a:latin typeface="Georgia"/>
                <a:ea typeface="Georgia"/>
                <a:cs typeface="Georgia"/>
                <a:sym typeface="Georgia"/>
              </a:rPr>
              <a:t>LCEL makes it easy to build complex chains from basic components, and supports out of the box functionality such as streaming, parallelism, and logging.</a:t>
            </a:r>
            <a:endParaRPr sz="3400">
              <a:latin typeface="Georgia"/>
              <a:ea typeface="Georgia"/>
              <a:cs typeface="Georgia"/>
              <a:sym typeface="Georgia"/>
            </a:endParaRPr>
          </a:p>
          <a:p>
            <a:pPr marL="0" lvl="0" indent="0" algn="l" rtl="0">
              <a:spcBef>
                <a:spcPts val="0"/>
              </a:spcBef>
              <a:spcAft>
                <a:spcPts val="0"/>
              </a:spcAft>
              <a:buNone/>
            </a:pPr>
            <a:endParaRPr sz="3400">
              <a:latin typeface="Georgia"/>
              <a:ea typeface="Georgia"/>
              <a:cs typeface="Georgia"/>
              <a:sym typeface="Georgia"/>
            </a:endParaRPr>
          </a:p>
          <a:p>
            <a:pPr marL="0" lvl="0" indent="0" algn="l" rtl="0">
              <a:spcBef>
                <a:spcPts val="0"/>
              </a:spcBef>
              <a:spcAft>
                <a:spcPts val="0"/>
              </a:spcAft>
              <a:buNone/>
            </a:pPr>
            <a:r>
              <a:rPr lang="en" sz="3400">
                <a:solidFill>
                  <a:schemeClr val="dk1"/>
                </a:solidFill>
                <a:latin typeface="Georgia"/>
                <a:ea typeface="Georgia"/>
                <a:cs typeface="Georgia"/>
                <a:sym typeface="Georgia"/>
              </a:rPr>
              <a:t>Chains that are built with LCEL. In this case and Chains constructed by subclassing from a legacy Chain class.</a:t>
            </a:r>
            <a:endParaRPr sz="3400">
              <a:solidFill>
                <a:schemeClr val="dk1"/>
              </a:solidFill>
              <a:latin typeface="Georgia"/>
              <a:ea typeface="Georgia"/>
              <a:cs typeface="Georgia"/>
              <a:sym typeface="Georgia"/>
            </a:endParaRPr>
          </a:p>
          <a:p>
            <a:pPr marL="0" lvl="0" indent="0" algn="l" rtl="0">
              <a:spcBef>
                <a:spcPts val="0"/>
              </a:spcBef>
              <a:spcAft>
                <a:spcPts val="0"/>
              </a:spcAft>
              <a:buNone/>
            </a:pPr>
            <a:endParaRPr sz="2400">
              <a:latin typeface="Georgia"/>
              <a:ea typeface="Georgia"/>
              <a:cs typeface="Georgia"/>
              <a:sym typeface="Georgia"/>
            </a:endParaRPr>
          </a:p>
          <a:p>
            <a:pPr marL="0" lvl="0" indent="0" algn="l" rtl="0">
              <a:spcBef>
                <a:spcPts val="0"/>
              </a:spcBef>
              <a:spcAft>
                <a:spcPts val="1200"/>
              </a:spcAft>
              <a:buNone/>
            </a:pPr>
            <a:endParaRPr sz="24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Chains lets you create a predefined sequence of tools</a:t>
            </a:r>
            <a:endParaRPr sz="4800"/>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1886</Words>
  <Application>Microsoft Office PowerPoint</Application>
  <PresentationFormat>On-screen Show (16:9)</PresentationFormat>
  <Paragraphs>167</Paragraphs>
  <Slides>46</Slides>
  <Notes>46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Proxima Nova</vt:lpstr>
      <vt:lpstr>Georgia</vt:lpstr>
      <vt:lpstr>Roboto Mono</vt:lpstr>
      <vt:lpstr>Arial</vt:lpstr>
      <vt:lpstr>Times New Roman</vt:lpstr>
      <vt:lpstr>Spearmint</vt:lpstr>
      <vt:lpstr>End-to-End LangGraph Course</vt:lpstr>
      <vt:lpstr>SYLLABUS INTRODUCTION</vt:lpstr>
      <vt:lpstr>SYLLABUS INTRODUCTION</vt:lpstr>
      <vt:lpstr>SYLLABUS INTRODUCTION</vt:lpstr>
      <vt:lpstr>What is AI Assistant?</vt:lpstr>
      <vt:lpstr>What is RAG?</vt:lpstr>
      <vt:lpstr>PowerPoint Presentation</vt:lpstr>
      <vt:lpstr>What is Chaining or Chaining with LCEL?</vt:lpstr>
      <vt:lpstr>Chains lets you create a predefined sequence of tools</vt:lpstr>
      <vt:lpstr>What is Agent?</vt:lpstr>
      <vt:lpstr>The agent is then executed using an Agent Executor , which manages the interaction between the agent and the tools.</vt:lpstr>
      <vt:lpstr>PowerPoint Presentation</vt:lpstr>
      <vt:lpstr>PowerPoint Presentation</vt:lpstr>
      <vt:lpstr>PowerPoint Presentation</vt:lpstr>
      <vt:lpstr>PowerPoint Presentation</vt:lpstr>
      <vt:lpstr>PowerPoint Presentation</vt:lpstr>
      <vt:lpstr>PowerPoint Presentation</vt:lpstr>
      <vt:lpstr>What is Tools?</vt:lpstr>
      <vt:lpstr>Agents let the model use tools in a loop, so that it can decide how many times to use tools.</vt:lpstr>
      <vt:lpstr>PowerPoint Presentation</vt:lpstr>
      <vt:lpstr>Types of Agents or Agentic Patterns</vt:lpstr>
      <vt:lpstr>Benefits of AI Agents </vt:lpstr>
      <vt:lpstr>AI Agent Applications Domain </vt:lpstr>
      <vt:lpstr>Product Examples of Artificial Intelligent Agents </vt:lpstr>
      <vt:lpstr>Built-in AI Agent Framework  or Platform</vt:lpstr>
      <vt:lpstr>Famous Built In project on Top of AI Agents</vt:lpstr>
      <vt:lpstr>Introduction of Graph</vt:lpstr>
      <vt:lpstr>Introduction of Graph</vt:lpstr>
      <vt:lpstr>PowerPoint Presentation</vt:lpstr>
      <vt:lpstr>Introduction of Graph</vt:lpstr>
      <vt:lpstr>PowerPoint Presentation</vt:lpstr>
      <vt:lpstr>What is Langraph?</vt:lpstr>
      <vt:lpstr>PowerPoint Presentation</vt:lpstr>
      <vt:lpstr>PowerPoint Presentation</vt:lpstr>
      <vt:lpstr>What is Langraph?</vt:lpstr>
      <vt:lpstr>What is Langraph?</vt:lpstr>
      <vt:lpstr>LangGraph Example</vt:lpstr>
      <vt:lpstr>Why is Langraph?</vt:lpstr>
      <vt:lpstr>LangGraph vs LangChain Agents</vt:lpstr>
      <vt:lpstr>Important Terms of Langgraph</vt:lpstr>
      <vt:lpstr>Important Terms of Langgraph</vt:lpstr>
      <vt:lpstr>Important Terms of Langgraph</vt:lpstr>
      <vt:lpstr>Important Terms of Langgraph</vt:lpstr>
      <vt:lpstr>Important Terms of Langgraph</vt:lpstr>
      <vt:lpstr>PowerPoint Presentation</vt:lpstr>
      <vt:lpstr>“The best way to predict the future is to create 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Ravi Avaiya</cp:lastModifiedBy>
  <cp:revision>1</cp:revision>
  <dcterms:modified xsi:type="dcterms:W3CDTF">2025-04-22T11:06:07Z</dcterms:modified>
</cp:coreProperties>
</file>