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59" r:id="rId7"/>
    <p:sldId id="260" r:id="rId8"/>
    <p:sldId id="266" r:id="rId9"/>
    <p:sldId id="267" r:id="rId10"/>
    <p:sldId id="261" r:id="rId11"/>
    <p:sldId id="268" r:id="rId12"/>
    <p:sldId id="262" r:id="rId13"/>
    <p:sldId id="264" r:id="rId14"/>
    <p:sldId id="269" r:id="rId15"/>
    <p:sldId id="263" r:id="rId16"/>
    <p:sldId id="270" r:id="rId1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b="1" u="sng"/>
              <a:t>Software Architecture</a:t>
            </a:r>
            <a:endParaRPr lang="en-US" b="1" u="sng"/>
          </a:p>
        </p:txBody>
      </p:sp>
      <p:sp>
        <p:nvSpPr>
          <p:cNvPr id="3" name="Subtitle 2"/>
          <p:cNvSpPr>
            <a:spLocks noGrp="1"/>
          </p:cNvSpPr>
          <p:nvPr>
            <p:ph type="subTitle" idx="1"/>
          </p:nvPr>
        </p:nvSpPr>
        <p:spPr>
          <a:xfrm>
            <a:off x="7729220" y="5021580"/>
            <a:ext cx="4071620" cy="1670050"/>
          </a:xfrm>
        </p:spPr>
        <p:txBody>
          <a:bodyPr>
            <a:normAutofit/>
          </a:bodyPr>
          <a:p>
            <a:pPr algn="l"/>
            <a:r>
              <a:rPr lang="en-US"/>
              <a:t>Name:Umesh Taware</a:t>
            </a:r>
            <a:endParaRPr lang="en-US"/>
          </a:p>
          <a:p>
            <a:pPr algn="l"/>
            <a:r>
              <a:rPr lang="en-US"/>
              <a:t>Class:ME Computer First year</a:t>
            </a:r>
            <a:endParaRPr lang="en-US"/>
          </a:p>
          <a:p>
            <a:pPr algn="l"/>
            <a:r>
              <a:rPr lang="en-US"/>
              <a:t>Roll No.M1611003</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000" b="1" u="sng">
                <a:sym typeface="+mn-ea"/>
              </a:rPr>
              <a:t>Heterogenous Software Architecture</a:t>
            </a:r>
            <a:br>
              <a:rPr lang="en-US" b="1" u="sng"/>
            </a:br>
            <a:endParaRPr lang="en-US"/>
          </a:p>
        </p:txBody>
      </p:sp>
      <p:sp>
        <p:nvSpPr>
          <p:cNvPr id="3" name="Content Placeholder 2"/>
          <p:cNvSpPr>
            <a:spLocks noGrp="1"/>
          </p:cNvSpPr>
          <p:nvPr>
            <p:ph idx="1"/>
          </p:nvPr>
        </p:nvSpPr>
        <p:spPr/>
        <p:txBody>
          <a:bodyPr>
            <a:normAutofit lnSpcReduction="20000"/>
          </a:bodyPr>
          <a:p>
            <a:r>
              <a:rPr lang="en-US" sz="2000"/>
              <a:t>This is to be supported by custom memory management units.[2]:6–7 To render interoperability possible and also to ease various aspects of programming, HSA is intended to be ISA-agnostic for both CPUs and accelerators, and to support high-level programming languages.</a:t>
            </a:r>
            <a:endParaRPr lang="en-US" sz="2000"/>
          </a:p>
          <a:p>
            <a:r>
              <a:rPr lang="en-US" sz="2000"/>
              <a:t>HSA Intermediate Layer (HSAIL), a virtual instruction set for parallel programs</a:t>
            </a:r>
            <a:endParaRPr lang="en-US" sz="2000"/>
          </a:p>
          <a:p>
            <a:r>
              <a:rPr lang="en-US" sz="2000"/>
              <a:t>similar[according to whom to LLVM Intermediate Representation and SPIR (used by OpenCL and Vulkan)</a:t>
            </a:r>
            <a:endParaRPr lang="en-US" sz="2000"/>
          </a:p>
          <a:p>
            <a:r>
              <a:rPr lang="en-US" sz="2000"/>
              <a:t>finalized to a specific instruction set by a JIT compiler</a:t>
            </a:r>
            <a:endParaRPr lang="en-US" sz="2000"/>
          </a:p>
          <a:p>
            <a:r>
              <a:rPr lang="en-US" sz="2000"/>
              <a:t>make late decisions on which core(s) should run a task</a:t>
            </a:r>
            <a:endParaRPr lang="en-US" sz="2000"/>
          </a:p>
          <a:p>
            <a:r>
              <a:rPr lang="en-US" sz="2000"/>
              <a:t>explicitly parallel</a:t>
            </a:r>
            <a:endParaRPr lang="en-US" sz="2000"/>
          </a:p>
          <a:p>
            <a:r>
              <a:rPr lang="en-US" sz="2000"/>
              <a:t>supports exceptions, virtual functions and other high-level features</a:t>
            </a:r>
            <a:endParaRPr lang="en-US" sz="2000"/>
          </a:p>
          <a:p>
            <a:r>
              <a:rPr lang="en-US" sz="2000"/>
              <a:t>syscall methods (I/O, printf etc.)</a:t>
            </a:r>
            <a:endParaRPr lang="en-US" sz="2000"/>
          </a:p>
          <a:p>
            <a:r>
              <a:rPr lang="en-US" sz="2000"/>
              <a:t>debugging support</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000" b="1" u="sng"/>
              <a:t>Steps performed when offloading calculations to the GPU on a HSA system, using the HSA functionality</a:t>
            </a:r>
            <a:endParaRPr lang="en-US" sz="2000" b="1" u="sng"/>
          </a:p>
        </p:txBody>
      </p:sp>
      <p:pic>
        <p:nvPicPr>
          <p:cNvPr id="8" name="Content Placeholder 7"/>
          <p:cNvPicPr>
            <a:picLocks noChangeAspect="1"/>
          </p:cNvPicPr>
          <p:nvPr>
            <p:ph idx="1"/>
          </p:nvPr>
        </p:nvPicPr>
        <p:blipFill>
          <a:blip r:embed="rId1"/>
          <a:stretch>
            <a:fillRect/>
          </a:stretch>
        </p:blipFill>
        <p:spPr>
          <a:xfrm>
            <a:off x="3194685" y="1825625"/>
            <a:ext cx="580199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u="sng"/>
              <a:t>Distributed Architecture</a:t>
            </a:r>
            <a:endParaRPr lang="en-US" sz="2000" b="1" u="sng"/>
          </a:p>
        </p:txBody>
      </p:sp>
      <p:sp>
        <p:nvSpPr>
          <p:cNvPr id="3" name="Content Placeholder 2"/>
          <p:cNvSpPr>
            <a:spLocks noGrp="1"/>
          </p:cNvSpPr>
          <p:nvPr>
            <p:ph idx="1"/>
          </p:nvPr>
        </p:nvSpPr>
        <p:spPr/>
        <p:txBody>
          <a:bodyPr>
            <a:normAutofit/>
          </a:bodyPr>
          <a:p>
            <a:r>
              <a:rPr lang="en-US" sz="2000"/>
              <a:t>A distributed system can be demonstrated by the client-server architecture, which forms the base for multi-tier architectures.</a:t>
            </a:r>
            <a:endParaRPr lang="en-US" sz="2000"/>
          </a:p>
          <a:p>
            <a:r>
              <a:rPr lang="en-US" sz="2000"/>
              <a:t>The following table lists the different forms of transparency in a distributed system −</a:t>
            </a:r>
            <a:endParaRPr lang="en-US" sz="2000"/>
          </a:p>
          <a:p>
            <a:endParaRPr lang="en-US"/>
          </a:p>
          <a:p>
            <a:endParaRPr lang="en-US"/>
          </a:p>
        </p:txBody>
      </p:sp>
      <p:graphicFrame>
        <p:nvGraphicFramePr>
          <p:cNvPr id="4" name="Table 3"/>
          <p:cNvGraphicFramePr/>
          <p:nvPr/>
        </p:nvGraphicFramePr>
        <p:xfrm>
          <a:off x="1526540" y="2905760"/>
          <a:ext cx="8533130" cy="3345180"/>
        </p:xfrm>
        <a:graphic>
          <a:graphicData uri="http://schemas.openxmlformats.org/drawingml/2006/table">
            <a:tbl>
              <a:tblPr firstRow="1" bandRow="1">
                <a:tableStyleId>{5C22544A-7EE6-4342-B048-85BDC9FD1C3A}</a:tableStyleId>
              </a:tblPr>
              <a:tblGrid>
                <a:gridCol w="2378075"/>
                <a:gridCol w="6155055"/>
              </a:tblGrid>
              <a:tr h="381000">
                <a:tc>
                  <a:txBody>
                    <a:bodyPr/>
                    <a:p>
                      <a:pPr>
                        <a:buNone/>
                      </a:pPr>
                      <a:r>
                        <a:rPr lang="en-US"/>
                        <a:t>Transperency</a:t>
                      </a:r>
                      <a:endParaRPr lang="en-US"/>
                    </a:p>
                  </a:txBody>
                  <a:tcPr/>
                </a:tc>
                <a:tc>
                  <a:txBody>
                    <a:bodyPr/>
                    <a:p>
                      <a:pPr>
                        <a:buNone/>
                      </a:pPr>
                      <a:r>
                        <a:rPr lang="en-US"/>
                        <a:t>Description</a:t>
                      </a:r>
                      <a:endParaRPr lang="en-US"/>
                    </a:p>
                  </a:txBody>
                  <a:tcPr/>
                </a:tc>
              </a:tr>
              <a:tr h="916940">
                <a:tc>
                  <a:txBody>
                    <a:bodyPr/>
                    <a:p>
                      <a:pPr>
                        <a:buNone/>
                      </a:pPr>
                      <a:r>
                        <a:rPr lang="en-US"/>
                        <a:t>Access</a:t>
                      </a:r>
                      <a:endParaRPr lang="en-US"/>
                    </a:p>
                  </a:txBody>
                  <a:tcPr/>
                </a:tc>
                <a:tc>
                  <a:txBody>
                    <a:bodyPr/>
                    <a:p>
                      <a:pPr>
                        <a:buNone/>
                      </a:pPr>
                      <a:r>
                        <a:rPr lang="en-US"/>
                        <a:t>Hides the way in which resources are accessed and the differences in data platform.</a:t>
                      </a:r>
                      <a:endParaRPr lang="en-US"/>
                    </a:p>
                  </a:txBody>
                  <a:tcPr/>
                </a:tc>
              </a:tr>
              <a:tr h="381000">
                <a:tc>
                  <a:txBody>
                    <a:bodyPr/>
                    <a:p>
                      <a:pPr>
                        <a:buNone/>
                      </a:pPr>
                      <a:r>
                        <a:rPr lang="en-US"/>
                        <a:t>Location</a:t>
                      </a:r>
                      <a:endParaRPr lang="en-US"/>
                    </a:p>
                  </a:txBody>
                  <a:tcPr/>
                </a:tc>
                <a:tc>
                  <a:txBody>
                    <a:bodyPr/>
                    <a:p>
                      <a:pPr>
                        <a:buNone/>
                      </a:pPr>
                      <a:r>
                        <a:rPr lang="en-US"/>
                        <a:t>Hides where resources are located.</a:t>
                      </a:r>
                      <a:endParaRPr lang="en-US"/>
                    </a:p>
                  </a:txBody>
                  <a:tcPr/>
                </a:tc>
              </a:tr>
              <a:tr h="381000">
                <a:tc>
                  <a:txBody>
                    <a:bodyPr/>
                    <a:p>
                      <a:pPr>
                        <a:buNone/>
                      </a:pPr>
                      <a:r>
                        <a:rPr lang="en-US"/>
                        <a:t>Technology</a:t>
                      </a:r>
                      <a:endParaRPr lang="en-US"/>
                    </a:p>
                  </a:txBody>
                  <a:tcPr/>
                </a:tc>
                <a:tc>
                  <a:txBody>
                    <a:bodyPr/>
                    <a:p>
                      <a:pPr>
                        <a:buNone/>
                      </a:pPr>
                      <a:r>
                        <a:rPr lang="en-US"/>
                        <a:t>Hides different technologies such as programming language and OS from user.</a:t>
                      </a:r>
                      <a:endParaRPr lang="en-US"/>
                    </a:p>
                  </a:txBody>
                  <a:tcPr/>
                </a:tc>
              </a:tr>
              <a:tr h="381000">
                <a:tc>
                  <a:txBody>
                    <a:bodyPr/>
                    <a:p>
                      <a:pPr>
                        <a:buNone/>
                      </a:pPr>
                      <a:r>
                        <a:rPr lang="en-US"/>
                        <a:t>Migration / Relocation</a:t>
                      </a:r>
                      <a:endParaRPr lang="en-US"/>
                    </a:p>
                  </a:txBody>
                  <a:tcPr/>
                </a:tc>
                <a:tc>
                  <a:txBody>
                    <a:bodyPr/>
                    <a:p>
                      <a:pPr>
                        <a:buNone/>
                      </a:pPr>
                      <a:r>
                        <a:rPr lang="en-US"/>
                        <a:t>Hide resources that may be moved to another location which are in use.</a:t>
                      </a:r>
                      <a:endParaRPr lang="en-US"/>
                    </a:p>
                  </a:txBody>
                  <a:tcPr/>
                </a:tc>
              </a:tr>
              <a:tr h="381000">
                <a:tc>
                  <a:txBody>
                    <a:bodyPr/>
                    <a:p>
                      <a:pPr>
                        <a:buNone/>
                      </a:pPr>
                      <a:r>
                        <a:rPr lang="en-US"/>
                        <a:t>Replication</a:t>
                      </a:r>
                      <a:endParaRPr lang="en-US"/>
                    </a:p>
                  </a:txBody>
                  <a:tcPr/>
                </a:tc>
                <a:tc>
                  <a:txBody>
                    <a:bodyPr/>
                    <a:p>
                      <a:pPr>
                        <a:buNone/>
                      </a:pPr>
                      <a:r>
                        <a:rPr lang="en-US"/>
                        <a:t>Hide resources that may be copied at several location.</a:t>
                      </a:r>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000" b="1" u="sng">
                <a:sym typeface="+mn-ea"/>
              </a:rPr>
              <a:t>Distributed Architecture</a:t>
            </a:r>
            <a:br>
              <a:rPr lang="en-US" b="1" u="sng"/>
            </a:br>
            <a:endParaRPr lang="en-US"/>
          </a:p>
        </p:txBody>
      </p:sp>
      <p:sp>
        <p:nvSpPr>
          <p:cNvPr id="3" name="Content Placeholder 2"/>
          <p:cNvSpPr>
            <a:spLocks noGrp="1"/>
          </p:cNvSpPr>
          <p:nvPr>
            <p:ph idx="1"/>
          </p:nvPr>
        </p:nvSpPr>
        <p:spPr/>
        <p:txBody>
          <a:bodyPr>
            <a:normAutofit/>
          </a:bodyPr>
          <a:p>
            <a:r>
              <a:rPr lang="en-US" sz="2000"/>
              <a:t>In this architecture, information processing is not confined to a single machine rather it is distributed over several independent computers.</a:t>
            </a:r>
            <a:endParaRPr lang="en-US" sz="2000"/>
          </a:p>
          <a:p>
            <a:r>
              <a:rPr lang="en-US" sz="2000"/>
              <a:t> Middleware is an infrastructure that appropriately supports the development and execution of distributed applications. It provides a buffer between the applications and the network.</a:t>
            </a:r>
            <a:endParaRPr lang="en-US" sz="2000"/>
          </a:p>
          <a:p>
            <a:r>
              <a:rPr lang="en-US" sz="2000"/>
              <a:t>It sits in the middle of system and manages or supports the different components of a distributed system.</a:t>
            </a:r>
            <a:endParaRPr lang="en-US" sz="2000"/>
          </a:p>
          <a:p>
            <a:r>
              <a:rPr lang="en-US" sz="2000"/>
              <a:t>Examples are transaction processing monitors, data convertors and communication controllers, etc.</a:t>
            </a:r>
            <a:endParaRPr lang="en-US" sz="2000"/>
          </a:p>
          <a:p>
            <a:r>
              <a:rPr lang="en-US" sz="2000"/>
              <a:t>The basis of a distributed architecture is its transparency, reliability, and availability.</a:t>
            </a:r>
            <a:endParaRPr lang="en-US" sz="2000"/>
          </a:p>
          <a:p>
            <a:r>
              <a:rPr lang="en-US" sz="2000"/>
              <a:t>Multi-tier architecture is a client–server architecture in which the functions such as presentation, application processing, and data management are physically separated. By separating an application into tiers, developers obtain the option of changing or adding a specific</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000" b="1" u="sng"/>
              <a:t>Middleware as an infrastructure for distributed system </a:t>
            </a:r>
            <a:endParaRPr lang="en-US" sz="2000" b="1" u="sng"/>
          </a:p>
        </p:txBody>
      </p:sp>
      <p:pic>
        <p:nvPicPr>
          <p:cNvPr id="4" name="Content Placeholder 3"/>
          <p:cNvPicPr>
            <a:picLocks noChangeAspect="1"/>
          </p:cNvPicPr>
          <p:nvPr>
            <p:ph idx="1"/>
          </p:nvPr>
        </p:nvPicPr>
        <p:blipFill>
          <a:blip r:embed="rId1"/>
          <a:stretch>
            <a:fillRect/>
          </a:stretch>
        </p:blipFill>
        <p:spPr>
          <a:xfrm>
            <a:off x="2860040" y="2042160"/>
            <a:ext cx="6696075" cy="3705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000" b="1" u="sng" kern="0" noProof="0" dirty="0" smtClean="0">
                <a:ln>
                  <a:noFill/>
                </a:ln>
                <a:solidFill>
                  <a:schemeClr val="tx1"/>
                </a:solidFill>
                <a:effectLst/>
                <a:uLnTx/>
                <a:uFillTx/>
                <a:sym typeface="+mn-ea"/>
              </a:rPr>
              <a:t>INTERACTION ORIENTED SOFTWARE ARCHITECTURES</a:t>
            </a:r>
            <a:br>
              <a:rPr kumimoji="0" lang="en-US"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endParaRPr lang="en-US"/>
          </a:p>
        </p:txBody>
      </p:sp>
      <p:sp>
        <p:nvSpPr>
          <p:cNvPr id="3" name="Content Placeholder 2"/>
          <p:cNvSpPr>
            <a:spLocks noGrp="1"/>
          </p:cNvSpPr>
          <p:nvPr>
            <p:ph idx="1"/>
          </p:nvPr>
        </p:nvSpPr>
        <p:spPr/>
        <p:txBody>
          <a:bodyPr>
            <a:normAutofit lnSpcReduction="10000"/>
          </a:bodyPr>
          <a:p>
            <a:pPr lvl="0" eaLnBrk="1" hangingPunct="1">
              <a:lnSpc>
                <a:spcPct val="90000"/>
              </a:lnSpc>
            </a:pPr>
            <a:r>
              <a:rPr sz="2000" dirty="0">
                <a:effectLst>
                  <a:outerShdw blurRad="38100" dist="38100" dir="2700000">
                    <a:srgbClr val="FFFFFF"/>
                  </a:outerShdw>
                </a:effectLst>
                <a:sym typeface="+mn-ea"/>
              </a:rPr>
              <a:t>The primary objective of interaction-oriented architecture is to separate the interaction of user from data abstraction and business data processing</a:t>
            </a:r>
            <a:endParaRPr sz="2000" dirty="0">
              <a:effectLst>
                <a:outerShdw blurRad="38100" dist="38100" dir="2700000">
                  <a:srgbClr val="FFFFFF"/>
                </a:outerShdw>
              </a:effectLst>
              <a:sym typeface="+mn-ea"/>
            </a:endParaRPr>
          </a:p>
          <a:p>
            <a:pPr lvl="0" eaLnBrk="1" hangingPunct="1">
              <a:lnSpc>
                <a:spcPct val="90000"/>
              </a:lnSpc>
            </a:pPr>
            <a:r>
              <a:rPr sz="2000" dirty="0">
                <a:effectLst>
                  <a:outerShdw blurRad="38100" dist="38100" dir="2700000">
                    <a:srgbClr val="FFFFFF"/>
                  </a:outerShdw>
                </a:effectLst>
                <a:sym typeface="+mn-ea"/>
              </a:rPr>
              <a:t>The interaction oriented software architecture decomposes the system into three major partitions: </a:t>
            </a:r>
            <a:endParaRPr sz="2000" dirty="0">
              <a:effectLst>
                <a:outerShdw blurRad="38100" dist="38100" dir="2700000">
                  <a:srgbClr val="FFFFFF"/>
                </a:outerShdw>
              </a:effectLst>
            </a:endParaRPr>
          </a:p>
          <a:p>
            <a:pPr lvl="1" eaLnBrk="1" hangingPunct="1">
              <a:lnSpc>
                <a:spcPct val="90000"/>
              </a:lnSpc>
            </a:pPr>
            <a:r>
              <a:rPr sz="2000" dirty="0">
                <a:effectLst>
                  <a:outerShdw blurRad="38100" dist="38100" dir="2700000">
                    <a:srgbClr val="FFFFFF"/>
                  </a:outerShdw>
                </a:effectLst>
                <a:sym typeface="+mn-ea"/>
              </a:rPr>
              <a:t>Data module </a:t>
            </a:r>
            <a:endParaRPr sz="2000" dirty="0">
              <a:effectLst>
                <a:outerShdw blurRad="38100" dist="38100" dir="2700000">
                  <a:srgbClr val="FFFFFF"/>
                </a:outerShdw>
              </a:effectLst>
            </a:endParaRPr>
          </a:p>
          <a:p>
            <a:pPr lvl="1" eaLnBrk="1" hangingPunct="1">
              <a:lnSpc>
                <a:spcPct val="90000"/>
              </a:lnSpc>
            </a:pPr>
            <a:r>
              <a:rPr sz="2000" dirty="0">
                <a:effectLst>
                  <a:outerShdw blurRad="38100" dist="38100" dir="2700000">
                    <a:srgbClr val="FFFFFF"/>
                  </a:outerShdw>
                </a:effectLst>
                <a:sym typeface="+mn-ea"/>
              </a:rPr>
              <a:t>Control module</a:t>
            </a:r>
            <a:endParaRPr sz="2000" dirty="0">
              <a:effectLst>
                <a:outerShdw blurRad="38100" dist="38100" dir="2700000">
                  <a:srgbClr val="FFFFFF"/>
                </a:outerShdw>
              </a:effectLst>
            </a:endParaRPr>
          </a:p>
          <a:p>
            <a:pPr lvl="1" eaLnBrk="1" hangingPunct="1">
              <a:lnSpc>
                <a:spcPct val="90000"/>
              </a:lnSpc>
            </a:pPr>
            <a:r>
              <a:rPr sz="2000" dirty="0">
                <a:effectLst>
                  <a:outerShdw blurRad="38100" dist="38100" dir="2700000">
                    <a:srgbClr val="FFFFFF"/>
                  </a:outerShdw>
                </a:effectLst>
                <a:sym typeface="+mn-ea"/>
              </a:rPr>
              <a:t>View presentation module </a:t>
            </a:r>
            <a:endParaRPr sz="2000" dirty="0">
              <a:effectLst>
                <a:outerShdw blurRad="38100" dist="38100" dir="2700000">
                  <a:srgbClr val="FFFFFF"/>
                </a:outerShdw>
              </a:effectLst>
            </a:endParaRPr>
          </a:p>
          <a:p>
            <a:pPr lvl="0" eaLnBrk="1" hangingPunct="1">
              <a:lnSpc>
                <a:spcPct val="90000"/>
              </a:lnSpc>
            </a:pPr>
            <a:r>
              <a:rPr sz="2000" dirty="0">
                <a:effectLst>
                  <a:outerShdw blurRad="38100" dist="38100" dir="2700000">
                    <a:srgbClr val="FFFFFF"/>
                  </a:outerShdw>
                </a:effectLst>
                <a:sym typeface="+mn-ea"/>
              </a:rPr>
              <a:t>The </a:t>
            </a:r>
            <a:r>
              <a:rPr sz="2000" i="1" dirty="0">
                <a:effectLst>
                  <a:outerShdw blurRad="38100" dist="38100" dir="2700000">
                    <a:srgbClr val="FFFFFF"/>
                  </a:outerShdw>
                </a:effectLst>
                <a:sym typeface="+mn-ea"/>
              </a:rPr>
              <a:t>data module </a:t>
            </a:r>
            <a:r>
              <a:rPr sz="2000" dirty="0">
                <a:effectLst>
                  <a:outerShdw blurRad="38100" dist="38100" dir="2700000">
                    <a:srgbClr val="FFFFFF"/>
                  </a:outerShdw>
                </a:effectLst>
                <a:sym typeface="+mn-ea"/>
              </a:rPr>
              <a:t>provides the data abstraction &amp; all business logic. </a:t>
            </a:r>
            <a:endParaRPr sz="2000" dirty="0">
              <a:effectLst>
                <a:outerShdw blurRad="38100" dist="38100" dir="2700000">
                  <a:srgbClr val="FFFFFF"/>
                </a:outerShdw>
              </a:effectLst>
            </a:endParaRPr>
          </a:p>
          <a:p>
            <a:pPr lvl="0" eaLnBrk="1" hangingPunct="1">
              <a:lnSpc>
                <a:spcPct val="90000"/>
              </a:lnSpc>
            </a:pPr>
            <a:r>
              <a:rPr sz="2000" dirty="0">
                <a:effectLst>
                  <a:outerShdw blurRad="38100" dist="38100" dir="2700000">
                    <a:srgbClr val="FFFFFF"/>
                  </a:outerShdw>
                </a:effectLst>
                <a:sym typeface="+mn-ea"/>
              </a:rPr>
              <a:t>The </a:t>
            </a:r>
            <a:r>
              <a:rPr sz="2000" i="1" dirty="0">
                <a:effectLst>
                  <a:outerShdw blurRad="38100" dist="38100" dir="2700000">
                    <a:srgbClr val="FFFFFF"/>
                  </a:outerShdw>
                </a:effectLst>
                <a:sym typeface="+mn-ea"/>
              </a:rPr>
              <a:t>view presentation module </a:t>
            </a:r>
            <a:r>
              <a:rPr sz="2000" dirty="0">
                <a:effectLst>
                  <a:outerShdw blurRad="38100" dist="38100" dir="2700000">
                    <a:srgbClr val="FFFFFF"/>
                  </a:outerShdw>
                </a:effectLst>
                <a:sym typeface="+mn-ea"/>
              </a:rPr>
              <a:t>is responsible for data output presentation and it may provide an input interface for user input.</a:t>
            </a:r>
            <a:endParaRPr sz="2000" dirty="0">
              <a:effectLst>
                <a:outerShdw blurRad="38100" dist="38100" dir="2700000">
                  <a:srgbClr val="FFFFFF"/>
                </a:outerShdw>
              </a:effectLst>
            </a:endParaRPr>
          </a:p>
          <a:p>
            <a:pPr lvl="0" eaLnBrk="1" hangingPunct="1">
              <a:lnSpc>
                <a:spcPct val="90000"/>
              </a:lnSpc>
            </a:pPr>
            <a:r>
              <a:rPr sz="2000" dirty="0">
                <a:effectLst>
                  <a:outerShdw blurRad="38100" dist="38100" dir="2700000">
                    <a:srgbClr val="FFFFFF"/>
                  </a:outerShdw>
                </a:effectLst>
                <a:sym typeface="+mn-ea"/>
              </a:rPr>
              <a:t>The control module determines the flow of control involving view selections, communications between modules, job dispatching, and certain data initialization and system configuration actions. </a:t>
            </a:r>
            <a:endParaRPr sz="2000" dirty="0">
              <a:effectLst>
                <a:outerShdw blurRad="38100" dist="38100" dir="2700000">
                  <a:srgbClr val="FFFFFF"/>
                </a:outerShdw>
              </a:effectLst>
            </a:endParaRPr>
          </a:p>
          <a:p>
            <a:pPr lvl="0" eaLnBrk="1" hangingPunct="1">
              <a:lnSpc>
                <a:spcPct val="90000"/>
              </a:lnSpc>
            </a:pPr>
            <a:r>
              <a:rPr lang="en-US" altLang="zh-CN" sz="2000" dirty="0">
                <a:effectLst>
                  <a:outerShdw blurRad="38100" dist="38100" dir="2700000">
                    <a:srgbClr val="FFFFFF"/>
                  </a:outerShdw>
                </a:effectLst>
                <a:ea typeface="SimSun" panose="02010600030101010101" pitchFamily="2" charset="-122"/>
                <a:sym typeface="+mn-ea"/>
              </a:rPr>
              <a:t>Multiple view presentations in different formats are allowed</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000" b="1" u="sng" kern="0" noProof="0" dirty="0" smtClean="0">
                <a:ln>
                  <a:noFill/>
                </a:ln>
                <a:solidFill>
                  <a:schemeClr val="tx1"/>
                </a:solidFill>
                <a:effectLst/>
                <a:uLnTx/>
                <a:uFillTx/>
                <a:sym typeface="+mn-ea"/>
              </a:rPr>
              <a:t>INTERACTION ORIENTED SOFTWARE ARCHITECTURES</a:t>
            </a:r>
            <a:endParaRPr lang="en-US" sz="2000" b="1" u="sng" kern="0" noProof="0" dirty="0" smtClean="0">
              <a:ln>
                <a:noFill/>
              </a:ln>
              <a:solidFill>
                <a:schemeClr val="tx1"/>
              </a:solidFill>
              <a:effectLst/>
              <a:uLnTx/>
              <a:uFillTx/>
              <a:sym typeface="+mn-ea"/>
            </a:endParaRPr>
          </a:p>
        </p:txBody>
      </p:sp>
      <p:sp>
        <p:nvSpPr>
          <p:cNvPr id="3" name="Content Placeholder 2"/>
          <p:cNvSpPr>
            <a:spLocks noGrp="1"/>
          </p:cNvSpPr>
          <p:nvPr>
            <p:ph idx="1"/>
          </p:nvPr>
        </p:nvSpPr>
        <p:spPr/>
        <p:txBody>
          <a:bodyPr/>
          <a:p>
            <a:pPr lvl="0" eaLnBrk="1" hangingPunct="1">
              <a:lnSpc>
                <a:spcPct val="90000"/>
              </a:lnSpc>
            </a:pPr>
            <a:r>
              <a:rPr sz="2000" dirty="0">
                <a:effectLst>
                  <a:outerShdw blurRad="38100" dist="38100" dir="2700000">
                    <a:srgbClr val="FFFFFF"/>
                  </a:outerShdw>
                </a:effectLst>
                <a:sym typeface="+mn-ea"/>
              </a:rPr>
              <a:t>Two major style</a:t>
            </a:r>
            <a:endParaRPr sz="2000" dirty="0">
              <a:effectLst>
                <a:outerShdw blurRad="38100" dist="38100" dir="2700000">
                  <a:srgbClr val="FFFFFF"/>
                </a:outerShdw>
              </a:effectLst>
            </a:endParaRPr>
          </a:p>
          <a:p>
            <a:pPr lvl="1" eaLnBrk="1" hangingPunct="1">
              <a:lnSpc>
                <a:spcPct val="90000"/>
              </a:lnSpc>
            </a:pPr>
            <a:r>
              <a:rPr sz="2000" dirty="0">
                <a:effectLst>
                  <a:outerShdw blurRad="38100" dist="38100" dir="2700000">
                    <a:srgbClr val="FFFFFF"/>
                  </a:outerShdw>
                </a:effectLst>
                <a:sym typeface="+mn-ea"/>
              </a:rPr>
              <a:t>Model-View-Controller (MVC)</a:t>
            </a:r>
            <a:endParaRPr sz="2000" dirty="0">
              <a:effectLst>
                <a:outerShdw blurRad="38100" dist="38100" dir="2700000">
                  <a:srgbClr val="FFFFFF"/>
                </a:outerShdw>
              </a:effectLst>
            </a:endParaRPr>
          </a:p>
          <a:p>
            <a:pPr lvl="1" eaLnBrk="1" hangingPunct="1">
              <a:lnSpc>
                <a:spcPct val="90000"/>
              </a:lnSpc>
            </a:pPr>
            <a:r>
              <a:rPr sz="2000" dirty="0">
                <a:effectLst>
                  <a:outerShdw blurRad="38100" dist="38100" dir="2700000">
                    <a:srgbClr val="FFFFFF"/>
                  </a:outerShdw>
                </a:effectLst>
                <a:sym typeface="+mn-ea"/>
              </a:rPr>
              <a:t>Presentation-Abstraction-Control (PAC) </a:t>
            </a:r>
            <a:endParaRPr sz="2000" dirty="0">
              <a:effectLst>
                <a:outerShdw blurRad="38100" dist="38100" dir="2700000">
                  <a:srgbClr val="FFFFFF"/>
                </a:outerShdw>
              </a:effectLst>
            </a:endParaRPr>
          </a:p>
          <a:p>
            <a:pPr lvl="0" eaLnBrk="1" hangingPunct="1">
              <a:lnSpc>
                <a:spcPct val="90000"/>
              </a:lnSpc>
            </a:pPr>
            <a:r>
              <a:rPr sz="2000" dirty="0">
                <a:effectLst>
                  <a:outerShdw blurRad="38100" dist="38100" dir="2700000">
                    <a:srgbClr val="FFFFFF"/>
                  </a:outerShdw>
                </a:effectLst>
                <a:sym typeface="+mn-ea"/>
              </a:rPr>
              <a:t>Both of MVC and PAC are used for interactive applications multiple talks and user interactions. </a:t>
            </a:r>
            <a:endParaRPr sz="2000" dirty="0">
              <a:effectLst>
                <a:outerShdw blurRad="38100" dist="38100" dir="2700000">
                  <a:srgbClr val="FFFFFF"/>
                </a:outerShdw>
              </a:effectLst>
            </a:endParaRPr>
          </a:p>
          <a:p>
            <a:pPr lvl="0" eaLnBrk="1" hangingPunct="1">
              <a:lnSpc>
                <a:spcPct val="90000"/>
              </a:lnSpc>
            </a:pPr>
            <a:r>
              <a:rPr sz="2000" dirty="0">
                <a:effectLst>
                  <a:outerShdw blurRad="38100" dist="38100" dir="2700000">
                    <a:srgbClr val="FFFFFF"/>
                  </a:outerShdw>
                </a:effectLst>
                <a:sym typeface="+mn-ea"/>
              </a:rPr>
              <a:t>They are different in their flow of control and organization.</a:t>
            </a:r>
            <a:endParaRPr sz="2000" dirty="0">
              <a:effectLst>
                <a:outerShdw blurRad="38100" dist="38100" dir="2700000">
                  <a:srgbClr val="FFFFFF"/>
                </a:outerShdw>
              </a:effectLst>
            </a:endParaRPr>
          </a:p>
          <a:p>
            <a:pPr lvl="0" eaLnBrk="1" hangingPunct="1">
              <a:lnSpc>
                <a:spcPct val="90000"/>
              </a:lnSpc>
            </a:pPr>
            <a:r>
              <a:rPr sz="2000" dirty="0">
                <a:effectLst>
                  <a:outerShdw blurRad="38100" dist="38100" dir="2700000">
                    <a:srgbClr val="FFFFFF"/>
                  </a:outerShdw>
                </a:effectLst>
                <a:sym typeface="+mn-ea"/>
              </a:rPr>
              <a:t>The PAC is an agent based hierarchical architecture</a:t>
            </a:r>
            <a:endParaRPr sz="2000" dirty="0">
              <a:effectLst>
                <a:outerShdw blurRad="38100" dist="38100" dir="2700000">
                  <a:srgbClr val="FFFFFF"/>
                </a:outerShdw>
              </a:effectLst>
            </a:endParaRPr>
          </a:p>
          <a:p>
            <a:pPr lvl="0" eaLnBrk="1" hangingPunct="1">
              <a:lnSpc>
                <a:spcPct val="90000"/>
              </a:lnSpc>
            </a:pPr>
            <a:r>
              <a:rPr sz="2000" dirty="0">
                <a:effectLst>
                  <a:outerShdw blurRad="38100" dist="38100" dir="2700000">
                    <a:srgbClr val="FFFFFF"/>
                  </a:outerShdw>
                </a:effectLst>
                <a:sym typeface="+mn-ea"/>
              </a:rPr>
              <a:t>The MVC does not have a clear hierarchical structure and all three modules are connected together. </a:t>
            </a:r>
            <a:endParaRPr lang="en-US" sz="2000"/>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000" b="1" u="sng" kern="0" noProof="0" dirty="0" smtClean="0">
                <a:ln>
                  <a:noFill/>
                </a:ln>
                <a:effectLst/>
                <a:uLnTx/>
                <a:uFillTx/>
                <a:sym typeface="+mn-ea"/>
              </a:rPr>
              <a:t>INTERACTION ORIENTED SOFTWARE ARCHITECTURES</a:t>
            </a:r>
            <a:br>
              <a:rPr lang="en-US" b="1" u="sng" kern="0" noProof="0" dirty="0" smtClean="0">
                <a:ln>
                  <a:noFill/>
                </a:ln>
                <a:solidFill>
                  <a:schemeClr val="tx1"/>
                </a:solidFill>
                <a:effectLst/>
                <a:uLnTx/>
                <a:uFillTx/>
                <a:sym typeface="+mn-ea"/>
              </a:rPr>
            </a:br>
            <a:endParaRPr lang="en-US"/>
          </a:p>
        </p:txBody>
      </p:sp>
      <p:pic>
        <p:nvPicPr>
          <p:cNvPr id="4" name="Content Placeholder 3"/>
          <p:cNvPicPr>
            <a:picLocks noChangeAspect="1"/>
          </p:cNvPicPr>
          <p:nvPr>
            <p:ph idx="1"/>
          </p:nvPr>
        </p:nvPicPr>
        <p:blipFill>
          <a:blip r:embed="rId1"/>
          <a:stretch>
            <a:fillRect/>
          </a:stretch>
        </p:blipFill>
        <p:spPr>
          <a:xfrm>
            <a:off x="2949575" y="1825625"/>
            <a:ext cx="6291580"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u="sng"/>
              <a:t>Component based software Architecture</a:t>
            </a:r>
            <a:endParaRPr lang="en-US" sz="2000" b="1" u="sng"/>
          </a:p>
        </p:txBody>
      </p:sp>
      <p:sp>
        <p:nvSpPr>
          <p:cNvPr id="3" name="Content Placeholder 2"/>
          <p:cNvSpPr>
            <a:spLocks noGrp="1"/>
          </p:cNvSpPr>
          <p:nvPr>
            <p:ph idx="1"/>
          </p:nvPr>
        </p:nvSpPr>
        <p:spPr/>
        <p:txBody>
          <a:bodyPr>
            <a:normAutofit/>
          </a:bodyPr>
          <a:p>
            <a:r>
              <a:rPr sz="2000">
                <a:sym typeface="+mn-ea"/>
              </a:rPr>
              <a:t>The primary objective of component-based architecture is to ensure component reusability</a:t>
            </a:r>
            <a:endParaRPr sz="2000">
              <a:sym typeface="+mn-ea"/>
            </a:endParaRPr>
          </a:p>
          <a:p>
            <a:r>
              <a:rPr sz="2000">
                <a:sym typeface="+mn-ea"/>
              </a:rPr>
              <a:t>A component encapsulates functionality and behaviors of a software element into a reusable and self-deployable binary unit. </a:t>
            </a:r>
            <a:endParaRPr sz="2000">
              <a:sym typeface="+mn-ea"/>
            </a:endParaRPr>
          </a:p>
          <a:p>
            <a:r>
              <a:rPr sz="2000">
                <a:sym typeface="+mn-ea"/>
              </a:rPr>
              <a:t>Component-oriented software design has many advantages over the traditional object-oriented approaches such as −</a:t>
            </a:r>
            <a:endParaRPr sz="2000">
              <a:sym typeface="+mn-ea"/>
            </a:endParaRPr>
          </a:p>
          <a:p>
            <a:endParaRPr sz="2000">
              <a:sym typeface="+mn-ea"/>
            </a:endParaRPr>
          </a:p>
          <a:p>
            <a:r>
              <a:rPr sz="2000">
                <a:sym typeface="+mn-ea"/>
              </a:rPr>
              <a:t>Reduced time in market and the development cost by reusing existing components.</a:t>
            </a:r>
            <a:endParaRPr sz="2000">
              <a:sym typeface="+mn-ea"/>
            </a:endParaRPr>
          </a:p>
          <a:p>
            <a:endParaRPr sz="2000">
              <a:sym typeface="+mn-ea"/>
            </a:endParaRPr>
          </a:p>
          <a:p>
            <a:r>
              <a:rPr sz="2000">
                <a:sym typeface="+mn-ea"/>
              </a:rPr>
              <a:t>Increased reliability with the reuse of the existing components.</a:t>
            </a:r>
            <a:endParaRPr sz="200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u="sng">
                <a:sym typeface="+mn-ea"/>
              </a:rPr>
              <a:t>Component based software Architecture</a:t>
            </a:r>
            <a:endParaRPr lang="en-US" sz="2000"/>
          </a:p>
        </p:txBody>
      </p:sp>
      <p:sp>
        <p:nvSpPr>
          <p:cNvPr id="3" name="Content Placeholder 2"/>
          <p:cNvSpPr>
            <a:spLocks noGrp="1"/>
          </p:cNvSpPr>
          <p:nvPr>
            <p:ph idx="1"/>
          </p:nvPr>
        </p:nvSpPr>
        <p:spPr/>
        <p:txBody>
          <a:bodyPr/>
          <a:p>
            <a:r>
              <a:rPr sz="2000">
                <a:sym typeface="+mn-ea"/>
              </a:rPr>
              <a:t>Component-based architecture focuses on the decomposition of the design into individual functional or logical components that represent well-defined communication interfaces containing methods, events, and properties.</a:t>
            </a:r>
            <a:endParaRPr sz="2000">
              <a:sym typeface="+mn-ea"/>
            </a:endParaRPr>
          </a:p>
          <a:p>
            <a:r>
              <a:rPr sz="2000">
                <a:sym typeface="+mn-ea"/>
              </a:rPr>
              <a:t>It provides a higher level of abstraction and divides the problem into sub-problems, each associated with component partitions.</a:t>
            </a:r>
            <a:endParaRPr sz="2000">
              <a:sym typeface="+mn-ea"/>
            </a:endParaRPr>
          </a:p>
          <a:p>
            <a:r>
              <a:rPr sz="2000">
                <a:sym typeface="+mn-ea"/>
              </a:rPr>
              <a:t>For those requirements that can be addressed with available components the following activities take place:</a:t>
            </a:r>
            <a:endParaRPr sz="2000"/>
          </a:p>
          <a:p>
            <a:pPr lvl="1"/>
            <a:r>
              <a:rPr sz="2000">
                <a:sym typeface="+mn-ea"/>
              </a:rPr>
              <a:t>component qualification </a:t>
            </a:r>
            <a:endParaRPr sz="2000"/>
          </a:p>
          <a:p>
            <a:pPr lvl="1"/>
            <a:r>
              <a:rPr sz="2000">
                <a:sym typeface="+mn-ea"/>
              </a:rPr>
              <a:t>component adaptation</a:t>
            </a:r>
            <a:endParaRPr sz="2000"/>
          </a:p>
          <a:p>
            <a:pPr lvl="1"/>
            <a:r>
              <a:rPr sz="2000">
                <a:sym typeface="+mn-ea"/>
              </a:rPr>
              <a:t>component composition</a:t>
            </a:r>
            <a:endParaRPr sz="2000"/>
          </a:p>
          <a:p>
            <a:pPr lvl="1"/>
            <a:r>
              <a:rPr sz="2000">
                <a:sym typeface="+mn-ea"/>
              </a:rPr>
              <a:t>component update </a:t>
            </a:r>
            <a:endParaRPr sz="2000"/>
          </a:p>
          <a:p>
            <a:r>
              <a:rPr sz="2000">
                <a:sym typeface="+mn-ea"/>
              </a:rPr>
              <a:t>Detailed design activities commence for remainder of the system</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000" b="1" u="sng">
                <a:sym typeface="+mn-ea"/>
              </a:rPr>
              <a:t>Component based software Architecture</a:t>
            </a:r>
            <a:br>
              <a:rPr lang="en-US"/>
            </a:br>
            <a:endParaRPr lang="en-US"/>
          </a:p>
        </p:txBody>
      </p:sp>
      <p:pic>
        <p:nvPicPr>
          <p:cNvPr id="4" name="Content Placeholder 3"/>
          <p:cNvPicPr>
            <a:picLocks noChangeAspect="1"/>
          </p:cNvPicPr>
          <p:nvPr>
            <p:ph idx="1"/>
          </p:nvPr>
        </p:nvPicPr>
        <p:blipFill>
          <a:blip r:embed="rId1"/>
          <a:stretch>
            <a:fillRect/>
          </a:stretch>
        </p:blipFill>
        <p:spPr>
          <a:xfrm>
            <a:off x="838200" y="2084705"/>
            <a:ext cx="9599295" cy="2687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u="sng"/>
              <a:t>Features of Compponent based Archetecture</a:t>
            </a:r>
            <a:endParaRPr lang="en-US" sz="2000" b="1" u="sng"/>
          </a:p>
        </p:txBody>
      </p:sp>
      <p:sp>
        <p:nvSpPr>
          <p:cNvPr id="3" name="Content Placeholder 2"/>
          <p:cNvSpPr>
            <a:spLocks noGrp="1"/>
          </p:cNvSpPr>
          <p:nvPr>
            <p:ph idx="1"/>
          </p:nvPr>
        </p:nvSpPr>
        <p:spPr>
          <a:xfrm>
            <a:off x="838200" y="1691005"/>
            <a:ext cx="10515600" cy="4351338"/>
          </a:xfrm>
        </p:spPr>
        <p:txBody>
          <a:bodyPr>
            <a:normAutofit/>
          </a:bodyPr>
          <a:p>
            <a:r>
              <a:rPr lang="en-US" sz="2000">
                <a:latin typeface="+mj-lt"/>
              </a:rPr>
              <a:t>The software system is decomposed into reusable, cohesive, and encapsulated component units.</a:t>
            </a:r>
            <a:endParaRPr lang="en-US" sz="2000">
              <a:latin typeface="+mj-lt"/>
            </a:endParaRPr>
          </a:p>
          <a:p>
            <a:r>
              <a:rPr lang="en-US" sz="2000">
                <a:latin typeface="+mj-lt"/>
              </a:rPr>
              <a:t>Each component has its own interface that specifies required ports and provided ports; each component hides its detailed implementation.</a:t>
            </a:r>
            <a:endParaRPr lang="en-US" sz="2000">
              <a:latin typeface="+mj-lt"/>
            </a:endParaRPr>
          </a:p>
          <a:p>
            <a:r>
              <a:rPr lang="en-US" sz="2000">
                <a:latin typeface="+mj-lt"/>
              </a:rPr>
              <a:t>A component should be extended without the need to make internal code or design modifications to the existing parts of the component.</a:t>
            </a:r>
            <a:endParaRPr lang="en-US" sz="2000">
              <a:latin typeface="+mj-lt"/>
            </a:endParaRPr>
          </a:p>
          <a:p>
            <a:r>
              <a:rPr lang="en-US" sz="2000">
                <a:latin typeface="+mj-lt"/>
              </a:rPr>
              <a:t>Depend on abstractions component do not depend on other concrete components, which increase difficulty in expendability.</a:t>
            </a:r>
            <a:endParaRPr lang="en-US" sz="2000">
              <a:latin typeface="+mj-lt"/>
            </a:endParaRPr>
          </a:p>
          <a:p>
            <a:r>
              <a:rPr lang="en-US" sz="2000">
                <a:latin typeface="+mj-lt"/>
              </a:rPr>
              <a:t>Connectors connected components, specifying and ruling the interaction among components. The interaction type is specified by the interfaces of the components.</a:t>
            </a:r>
            <a:endParaRPr lang="en-US" sz="2000">
              <a:latin typeface="+mj-lt"/>
            </a:endParaRPr>
          </a:p>
          <a:p>
            <a:r>
              <a:rPr lang="en-US" sz="2000">
                <a:latin typeface="+mj-lt"/>
              </a:rPr>
              <a:t>Components interaction can take the form of method invocations, asynchronous invocations, broadcasting, message driven interactions, data stream communications, and other protocol specific interactions.</a:t>
            </a:r>
            <a:endParaRPr lang="en-US" sz="200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u="sng"/>
              <a:t>Heterogenous Software Architecture</a:t>
            </a:r>
            <a:endParaRPr lang="en-US" sz="2000" b="1" u="sng"/>
          </a:p>
        </p:txBody>
      </p:sp>
      <p:sp>
        <p:nvSpPr>
          <p:cNvPr id="3" name="Content Placeholder 2"/>
          <p:cNvSpPr>
            <a:spLocks noGrp="1"/>
          </p:cNvSpPr>
          <p:nvPr>
            <p:ph idx="1"/>
          </p:nvPr>
        </p:nvSpPr>
        <p:spPr/>
        <p:txBody>
          <a:bodyPr/>
          <a:p>
            <a:r>
              <a:rPr lang="en-US" sz="2000" dirty="0" smtClean="0">
                <a:sym typeface="+mn-ea"/>
              </a:rPr>
              <a:t>Multiple CPU Single GPU systems</a:t>
            </a:r>
            <a:endParaRPr lang="en-US" sz="2000" dirty="0" smtClean="0"/>
          </a:p>
          <a:p>
            <a:r>
              <a:rPr lang="en-US" sz="2000" dirty="0" smtClean="0">
                <a:sym typeface="+mn-ea"/>
              </a:rPr>
              <a:t>Asymmetric Multicore Processors (AMP)</a:t>
            </a:r>
            <a:endParaRPr lang="en-US" sz="2000" dirty="0" smtClean="0"/>
          </a:p>
          <a:p>
            <a:pPr lvl="1"/>
            <a:r>
              <a:rPr lang="en-US" sz="2000" dirty="0" smtClean="0">
                <a:sym typeface="+mn-ea"/>
              </a:rPr>
              <a:t>Combination of general-purpose big and small cores</a:t>
            </a:r>
            <a:endParaRPr lang="en-US" sz="2000" dirty="0" smtClean="0"/>
          </a:p>
          <a:p>
            <a:pPr lvl="1"/>
            <a:r>
              <a:rPr lang="en-US" sz="2000" dirty="0" smtClean="0">
                <a:sym typeface="+mn-ea"/>
              </a:rPr>
              <a:t>Trade-off between performance &amp; power consumption</a:t>
            </a:r>
            <a:endParaRPr lang="en-US" sz="2000" dirty="0" smtClean="0"/>
          </a:p>
          <a:p>
            <a:pPr lvl="1"/>
            <a:r>
              <a:rPr lang="en-US" sz="2000" dirty="0" smtClean="0">
                <a:sym typeface="+mn-ea"/>
              </a:rPr>
              <a:t>Usually “on chip” AMP’s</a:t>
            </a:r>
            <a:endParaRPr lang="en-US" sz="2000" dirty="0" smtClean="0"/>
          </a:p>
          <a:p>
            <a:r>
              <a:rPr lang="en-US" sz="2000" dirty="0" smtClean="0">
                <a:sym typeface="+mn-ea"/>
              </a:rPr>
              <a:t>Single-ISA architectures</a:t>
            </a:r>
            <a:endParaRPr lang="en-US" sz="2000" dirty="0" smtClean="0"/>
          </a:p>
          <a:p>
            <a:pPr lvl="1"/>
            <a:r>
              <a:rPr lang="en-US" sz="2000" dirty="0" smtClean="0">
                <a:sym typeface="+mn-ea"/>
              </a:rPr>
              <a:t>Similar to AMP but have same instruction sets among cores</a:t>
            </a:r>
            <a:endParaRPr lang="en-US" sz="2000" dirty="0" smtClean="0"/>
          </a:p>
          <a:p>
            <a:pPr lvl="1"/>
            <a:r>
              <a:rPr lang="en-US" sz="2000" dirty="0" smtClean="0">
                <a:sym typeface="+mn-ea"/>
              </a:rPr>
              <a:t>“small” processors can support in-order execution</a:t>
            </a:r>
            <a:endParaRPr lang="en-US" sz="2000" dirty="0" smtClean="0"/>
          </a:p>
          <a:p>
            <a:pPr lvl="1"/>
            <a:r>
              <a:rPr lang="en-US" sz="2000" dirty="0" smtClean="0">
                <a:sym typeface="+mn-ea"/>
              </a:rPr>
              <a:t>“big ones can support out-of-order execution</a:t>
            </a:r>
            <a:endParaRPr lang="en-US" sz="2000" dirty="0"/>
          </a:p>
          <a:p>
            <a:r>
              <a:rPr lang="en-US" sz="2000"/>
              <a:t> HSA defines a unified virtual address space for compute devices: where GPUs traditionally have their own memory, separate from the main (CPU) memory, HSA requires these devices to share page tables so that devices can exchange data by sharing pointers.</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6491</Words>
  <Application>WPS Presentation</Application>
  <PresentationFormat>Widescreen</PresentationFormat>
  <Paragraphs>134</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Calibri Light</vt:lpstr>
      <vt:lpstr>Calibri</vt:lpstr>
      <vt:lpstr>Microsoft YaHei</vt:lpstr>
      <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Ram</dc:creator>
  <cp:lastModifiedBy>Ram</cp:lastModifiedBy>
  <cp:revision>1</cp:revision>
  <dcterms:created xsi:type="dcterms:W3CDTF">2017-04-17T08:20:33Z</dcterms:created>
  <dcterms:modified xsi:type="dcterms:W3CDTF">2017-04-17T08:20:33Z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1033-10.2.0.5820</vt:lpwstr>
  </property>
</Properties>
</file>