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79" r:id="rId9"/>
    <p:sldId id="268" r:id="rId10"/>
    <p:sldId id="262" r:id="rId11"/>
    <p:sldId id="274" r:id="rId12"/>
    <p:sldId id="264" r:id="rId13"/>
    <p:sldId id="275" r:id="rId14"/>
    <p:sldId id="269" r:id="rId15"/>
    <p:sldId id="270" r:id="rId16"/>
    <p:sldId id="271" r:id="rId17"/>
    <p:sldId id="272" r:id="rId18"/>
    <p:sldId id="267" r:id="rId19"/>
    <p:sldId id="273" r:id="rId20"/>
    <p:sldId id="277" r:id="rId21"/>
    <p:sldId id="284" r:id="rId22"/>
    <p:sldId id="278" r:id="rId23"/>
    <p:sldId id="282" r:id="rId24"/>
    <p:sldId id="283" r:id="rId25"/>
    <p:sldId id="285" r:id="rId26"/>
    <p:sldId id="286" r:id="rId27"/>
    <p:sldId id="287" r:id="rId28"/>
    <p:sldId id="26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C9D5A-5FA1-4107-8CAE-0E87E6066D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FC55AB0-EA5D-4AAD-9EE7-94DF63F1D950}">
      <dgm:prSet phldrT="[Text]"/>
      <dgm:spPr/>
      <dgm:t>
        <a:bodyPr/>
        <a:lstStyle/>
        <a:p>
          <a:r>
            <a:rPr lang="en-US" sz="4000" dirty="0"/>
            <a:t>Data Sets</a:t>
          </a:r>
        </a:p>
      </dgm:t>
    </dgm:pt>
    <dgm:pt modelId="{A479EAD3-6F2B-4A3F-A8CA-CD5245739505}" type="parTrans" cxnId="{785EE817-0F99-4DCB-84E9-2F8C6E32CEC1}">
      <dgm:prSet/>
      <dgm:spPr/>
    </dgm:pt>
    <dgm:pt modelId="{E0448A88-432D-4992-8522-765FC07ABC22}" type="sibTrans" cxnId="{785EE817-0F99-4DCB-84E9-2F8C6E32CEC1}">
      <dgm:prSet/>
      <dgm:spPr/>
    </dgm:pt>
    <dgm:pt modelId="{DF91B09C-0B93-4D14-BDB8-0C679ED47351}">
      <dgm:prSet phldrT="[Text]"/>
      <dgm:spPr/>
      <dgm:t>
        <a:bodyPr/>
        <a:lstStyle/>
        <a:p>
          <a:r>
            <a:rPr lang="en-US" sz="4000" dirty="0"/>
            <a:t>Processing the tabular data</a:t>
          </a:r>
        </a:p>
      </dgm:t>
    </dgm:pt>
    <dgm:pt modelId="{0A7E5B21-97A9-49CB-B64E-2211A5EAD411}" type="parTrans" cxnId="{DB5B2CA1-BA75-46FB-84DA-F23C068EB9BC}">
      <dgm:prSet/>
      <dgm:spPr/>
    </dgm:pt>
    <dgm:pt modelId="{2614A5C0-7BE1-4754-B064-81E88AE19772}" type="sibTrans" cxnId="{DB5B2CA1-BA75-46FB-84DA-F23C068EB9BC}">
      <dgm:prSet/>
      <dgm:spPr/>
    </dgm:pt>
    <dgm:pt modelId="{9729C237-1B2E-4B1C-8CED-6AA2A55E0F68}">
      <dgm:prSet phldrT="[Text]"/>
      <dgm:spPr/>
      <dgm:t>
        <a:bodyPr/>
        <a:lstStyle/>
        <a:p>
          <a:r>
            <a:rPr lang="en-US" sz="4000" dirty="0"/>
            <a:t>Visualizing the Data</a:t>
          </a:r>
        </a:p>
      </dgm:t>
    </dgm:pt>
    <dgm:pt modelId="{3CC66753-8F97-49B3-AB27-5F51BA33873F}" type="parTrans" cxnId="{79B2E79B-466C-4502-9EA2-3F811646EA87}">
      <dgm:prSet/>
      <dgm:spPr/>
    </dgm:pt>
    <dgm:pt modelId="{64F8DA54-0BD7-425A-A0C8-CD1FC3E6FC5F}" type="sibTrans" cxnId="{79B2E79B-466C-4502-9EA2-3F811646EA87}">
      <dgm:prSet/>
      <dgm:spPr/>
    </dgm:pt>
    <dgm:pt modelId="{94ACA7B0-4B97-40E5-B3B5-C44BFBBB7B4D}">
      <dgm:prSet phldrT="[Text]"/>
      <dgm:spPr/>
      <dgm:t>
        <a:bodyPr/>
        <a:lstStyle/>
        <a:p>
          <a:r>
            <a:rPr lang="en-US" sz="4000" dirty="0"/>
            <a:t>Uploading Data in Spark SQL table</a:t>
          </a:r>
        </a:p>
      </dgm:t>
    </dgm:pt>
    <dgm:pt modelId="{E3751116-8C7A-4755-9E02-4E569DC85047}" type="parTrans" cxnId="{3017BFEE-435F-4A4A-B513-AA0B41B50216}">
      <dgm:prSet/>
      <dgm:spPr/>
    </dgm:pt>
    <dgm:pt modelId="{7A8017DD-DE0F-4BC3-AF6B-3B5B455FEF49}" type="sibTrans" cxnId="{3017BFEE-435F-4A4A-B513-AA0B41B50216}">
      <dgm:prSet/>
      <dgm:spPr/>
    </dgm:pt>
    <dgm:pt modelId="{B1648700-8968-44F1-989E-0D07986807BB}">
      <dgm:prSet phldrT="[Text]"/>
      <dgm:spPr/>
      <dgm:t>
        <a:bodyPr/>
        <a:lstStyle/>
        <a:p>
          <a:r>
            <a:rPr lang="en-US" sz="4000" dirty="0"/>
            <a:t>Accessing Data Sets</a:t>
          </a:r>
        </a:p>
      </dgm:t>
    </dgm:pt>
    <dgm:pt modelId="{ACB61218-0B48-4C1D-9929-8DCB32F8ABAF}" type="parTrans" cxnId="{0D1430B2-1E1C-4877-98E3-211A550EC154}">
      <dgm:prSet/>
      <dgm:spPr/>
    </dgm:pt>
    <dgm:pt modelId="{EF4DEA15-153C-4660-9ACE-1AED81C25697}" type="sibTrans" cxnId="{0D1430B2-1E1C-4877-98E3-211A550EC154}">
      <dgm:prSet/>
      <dgm:spPr/>
    </dgm:pt>
    <dgm:pt modelId="{712C785B-090A-413C-8D6E-1C71292958FF}">
      <dgm:prSet phldrT="[Text]"/>
      <dgm:spPr/>
      <dgm:t>
        <a:bodyPr/>
        <a:lstStyle/>
        <a:p>
          <a:r>
            <a:rPr lang="en-US" sz="4000" dirty="0"/>
            <a:t>Creating Data Frames</a:t>
          </a:r>
        </a:p>
      </dgm:t>
    </dgm:pt>
    <dgm:pt modelId="{1CFE5D52-406C-4CB4-A1A9-D1DC64A87E4E}" type="parTrans" cxnId="{8C11BF56-2E58-4BC0-8EA5-539A607B5145}">
      <dgm:prSet/>
      <dgm:spPr/>
    </dgm:pt>
    <dgm:pt modelId="{0A151A0E-D56C-4629-8EF8-1DB9DC7067CA}" type="sibTrans" cxnId="{8C11BF56-2E58-4BC0-8EA5-539A607B5145}">
      <dgm:prSet/>
      <dgm:spPr/>
    </dgm:pt>
    <dgm:pt modelId="{DA63E3B3-C3CD-4CA0-9C4E-254089406317}" type="pres">
      <dgm:prSet presAssocID="{E19C9D5A-5FA1-4107-8CAE-0E87E6066D21}" presName="Name0" presStyleCnt="0">
        <dgm:presLayoutVars>
          <dgm:dir/>
          <dgm:animLvl val="lvl"/>
          <dgm:resizeHandles val="exact"/>
        </dgm:presLayoutVars>
      </dgm:prSet>
      <dgm:spPr/>
    </dgm:pt>
    <dgm:pt modelId="{CEE0D609-4CBD-4BA8-A0CD-8E2A804BA00B}" type="pres">
      <dgm:prSet presAssocID="{9FC55AB0-EA5D-4AAD-9EE7-94DF63F1D95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1840B73-890F-4A97-8749-34D9F8EBDC52}" type="pres">
      <dgm:prSet presAssocID="{E0448A88-432D-4992-8522-765FC07ABC22}" presName="parTxOnlySpace" presStyleCnt="0"/>
      <dgm:spPr/>
    </dgm:pt>
    <dgm:pt modelId="{F33C96FB-CB46-43EE-8D89-BB3F3465E602}" type="pres">
      <dgm:prSet presAssocID="{B1648700-8968-44F1-989E-0D07986807BB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5594FE4-FDD1-44E5-B079-C1A5492F6EC8}" type="pres">
      <dgm:prSet presAssocID="{EF4DEA15-153C-4660-9ACE-1AED81C25697}" presName="parTxOnlySpace" presStyleCnt="0"/>
      <dgm:spPr/>
    </dgm:pt>
    <dgm:pt modelId="{6936F6B3-6352-46FB-A79D-A0736242A7DB}" type="pres">
      <dgm:prSet presAssocID="{712C785B-090A-413C-8D6E-1C71292958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3320328-7EA4-4B53-8773-891F76FB3517}" type="pres">
      <dgm:prSet presAssocID="{0A151A0E-D56C-4629-8EF8-1DB9DC7067CA}" presName="parTxOnlySpace" presStyleCnt="0"/>
      <dgm:spPr/>
    </dgm:pt>
    <dgm:pt modelId="{47A4F1C1-BA96-4C4E-9269-0ADEF99F7538}" type="pres">
      <dgm:prSet presAssocID="{94ACA7B0-4B97-40E5-B3B5-C44BFBBB7B4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ADEF7E-1537-48A9-A5E1-C98785D49D65}" type="pres">
      <dgm:prSet presAssocID="{7A8017DD-DE0F-4BC3-AF6B-3B5B455FEF49}" presName="parTxOnlySpace" presStyleCnt="0"/>
      <dgm:spPr/>
    </dgm:pt>
    <dgm:pt modelId="{9B029311-E20D-4AE5-AAED-E99F125AF9C7}" type="pres">
      <dgm:prSet presAssocID="{DF91B09C-0B93-4D14-BDB8-0C679ED4735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9B330D8-D184-4DDB-A89B-A5A7ECD98F07}" type="pres">
      <dgm:prSet presAssocID="{2614A5C0-7BE1-4754-B064-81E88AE19772}" presName="parTxOnlySpace" presStyleCnt="0"/>
      <dgm:spPr/>
    </dgm:pt>
    <dgm:pt modelId="{052D7492-9267-43A4-8BBC-20BE2F80B752}" type="pres">
      <dgm:prSet presAssocID="{9729C237-1B2E-4B1C-8CED-6AA2A55E0F6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85EE817-0F99-4DCB-84E9-2F8C6E32CEC1}" srcId="{E19C9D5A-5FA1-4107-8CAE-0E87E6066D21}" destId="{9FC55AB0-EA5D-4AAD-9EE7-94DF63F1D950}" srcOrd="0" destOrd="0" parTransId="{A479EAD3-6F2B-4A3F-A8CA-CD5245739505}" sibTransId="{E0448A88-432D-4992-8522-765FC07ABC22}"/>
    <dgm:cxn modelId="{0D1430B2-1E1C-4877-98E3-211A550EC154}" srcId="{E19C9D5A-5FA1-4107-8CAE-0E87E6066D21}" destId="{B1648700-8968-44F1-989E-0D07986807BB}" srcOrd="1" destOrd="0" parTransId="{ACB61218-0B48-4C1D-9929-8DCB32F8ABAF}" sibTransId="{EF4DEA15-153C-4660-9ACE-1AED81C25697}"/>
    <dgm:cxn modelId="{0F02182E-B74E-4A0C-8E81-B5A37498250D}" type="presOf" srcId="{712C785B-090A-413C-8D6E-1C71292958FF}" destId="{6936F6B3-6352-46FB-A79D-A0736242A7DB}" srcOrd="0" destOrd="0" presId="urn:microsoft.com/office/officeart/2005/8/layout/chevron1"/>
    <dgm:cxn modelId="{F1B7E57A-4024-44DF-8C24-FE59EDD755BD}" type="presOf" srcId="{9FC55AB0-EA5D-4AAD-9EE7-94DF63F1D950}" destId="{CEE0D609-4CBD-4BA8-A0CD-8E2A804BA00B}" srcOrd="0" destOrd="0" presId="urn:microsoft.com/office/officeart/2005/8/layout/chevron1"/>
    <dgm:cxn modelId="{DB5B2CA1-BA75-46FB-84DA-F23C068EB9BC}" srcId="{E19C9D5A-5FA1-4107-8CAE-0E87E6066D21}" destId="{DF91B09C-0B93-4D14-BDB8-0C679ED47351}" srcOrd="4" destOrd="0" parTransId="{0A7E5B21-97A9-49CB-B64E-2211A5EAD411}" sibTransId="{2614A5C0-7BE1-4754-B064-81E88AE19772}"/>
    <dgm:cxn modelId="{8CB5205D-7708-45CC-AE4E-BA258EF99161}" type="presOf" srcId="{94ACA7B0-4B97-40E5-B3B5-C44BFBBB7B4D}" destId="{47A4F1C1-BA96-4C4E-9269-0ADEF99F7538}" srcOrd="0" destOrd="0" presId="urn:microsoft.com/office/officeart/2005/8/layout/chevron1"/>
    <dgm:cxn modelId="{D73DFC98-8C5A-48C2-B939-DAD8316B4BB8}" type="presOf" srcId="{E19C9D5A-5FA1-4107-8CAE-0E87E6066D21}" destId="{DA63E3B3-C3CD-4CA0-9C4E-254089406317}" srcOrd="0" destOrd="0" presId="urn:microsoft.com/office/officeart/2005/8/layout/chevron1"/>
    <dgm:cxn modelId="{0F2D316C-BCC3-43EF-9395-821AEDDDA63C}" type="presOf" srcId="{DF91B09C-0B93-4D14-BDB8-0C679ED47351}" destId="{9B029311-E20D-4AE5-AAED-E99F125AF9C7}" srcOrd="0" destOrd="0" presId="urn:microsoft.com/office/officeart/2005/8/layout/chevron1"/>
    <dgm:cxn modelId="{8C11BF56-2E58-4BC0-8EA5-539A607B5145}" srcId="{E19C9D5A-5FA1-4107-8CAE-0E87E6066D21}" destId="{712C785B-090A-413C-8D6E-1C71292958FF}" srcOrd="2" destOrd="0" parTransId="{1CFE5D52-406C-4CB4-A1A9-D1DC64A87E4E}" sibTransId="{0A151A0E-D56C-4629-8EF8-1DB9DC7067CA}"/>
    <dgm:cxn modelId="{1F06F6C1-A63E-4CC9-B465-8F4515DB12FA}" type="presOf" srcId="{B1648700-8968-44F1-989E-0D07986807BB}" destId="{F33C96FB-CB46-43EE-8D89-BB3F3465E602}" srcOrd="0" destOrd="0" presId="urn:microsoft.com/office/officeart/2005/8/layout/chevron1"/>
    <dgm:cxn modelId="{3017BFEE-435F-4A4A-B513-AA0B41B50216}" srcId="{E19C9D5A-5FA1-4107-8CAE-0E87E6066D21}" destId="{94ACA7B0-4B97-40E5-B3B5-C44BFBBB7B4D}" srcOrd="3" destOrd="0" parTransId="{E3751116-8C7A-4755-9E02-4E569DC85047}" sibTransId="{7A8017DD-DE0F-4BC3-AF6B-3B5B455FEF49}"/>
    <dgm:cxn modelId="{D57B4C46-0073-48CA-9890-3143D2259C7E}" type="presOf" srcId="{9729C237-1B2E-4B1C-8CED-6AA2A55E0F68}" destId="{052D7492-9267-43A4-8BBC-20BE2F80B752}" srcOrd="0" destOrd="0" presId="urn:microsoft.com/office/officeart/2005/8/layout/chevron1"/>
    <dgm:cxn modelId="{79B2E79B-466C-4502-9EA2-3F811646EA87}" srcId="{E19C9D5A-5FA1-4107-8CAE-0E87E6066D21}" destId="{9729C237-1B2E-4B1C-8CED-6AA2A55E0F68}" srcOrd="5" destOrd="0" parTransId="{3CC66753-8F97-49B3-AB27-5F51BA33873F}" sibTransId="{64F8DA54-0BD7-425A-A0C8-CD1FC3E6FC5F}"/>
    <dgm:cxn modelId="{CD6C08CC-A210-4232-B8A5-5F4BCED8E4FA}" type="presParOf" srcId="{DA63E3B3-C3CD-4CA0-9C4E-254089406317}" destId="{CEE0D609-4CBD-4BA8-A0CD-8E2A804BA00B}" srcOrd="0" destOrd="0" presId="urn:microsoft.com/office/officeart/2005/8/layout/chevron1"/>
    <dgm:cxn modelId="{65D431A3-8923-4BD2-8EA8-AB256FC0A2CA}" type="presParOf" srcId="{DA63E3B3-C3CD-4CA0-9C4E-254089406317}" destId="{61840B73-890F-4A97-8749-34D9F8EBDC52}" srcOrd="1" destOrd="0" presId="urn:microsoft.com/office/officeart/2005/8/layout/chevron1"/>
    <dgm:cxn modelId="{0B022338-69CA-4FB6-89E5-5A8FBC3DE788}" type="presParOf" srcId="{DA63E3B3-C3CD-4CA0-9C4E-254089406317}" destId="{F33C96FB-CB46-43EE-8D89-BB3F3465E602}" srcOrd="2" destOrd="0" presId="urn:microsoft.com/office/officeart/2005/8/layout/chevron1"/>
    <dgm:cxn modelId="{BD8B8876-3085-41DF-A94F-93E5A7DE7C86}" type="presParOf" srcId="{DA63E3B3-C3CD-4CA0-9C4E-254089406317}" destId="{25594FE4-FDD1-44E5-B079-C1A5492F6EC8}" srcOrd="3" destOrd="0" presId="urn:microsoft.com/office/officeart/2005/8/layout/chevron1"/>
    <dgm:cxn modelId="{6DCA77DD-E7F2-4A71-B259-134C83B2FB39}" type="presParOf" srcId="{DA63E3B3-C3CD-4CA0-9C4E-254089406317}" destId="{6936F6B3-6352-46FB-A79D-A0736242A7DB}" srcOrd="4" destOrd="0" presId="urn:microsoft.com/office/officeart/2005/8/layout/chevron1"/>
    <dgm:cxn modelId="{D3A7A2D7-25DD-4EBE-8A3B-1062340B8C4F}" type="presParOf" srcId="{DA63E3B3-C3CD-4CA0-9C4E-254089406317}" destId="{53320328-7EA4-4B53-8773-891F76FB3517}" srcOrd="5" destOrd="0" presId="urn:microsoft.com/office/officeart/2005/8/layout/chevron1"/>
    <dgm:cxn modelId="{756CF2A6-EBBF-4FCB-91D3-00DFD4A29FF2}" type="presParOf" srcId="{DA63E3B3-C3CD-4CA0-9C4E-254089406317}" destId="{47A4F1C1-BA96-4C4E-9269-0ADEF99F7538}" srcOrd="6" destOrd="0" presId="urn:microsoft.com/office/officeart/2005/8/layout/chevron1"/>
    <dgm:cxn modelId="{D49E6586-A204-4BC7-8995-980D3A86C758}" type="presParOf" srcId="{DA63E3B3-C3CD-4CA0-9C4E-254089406317}" destId="{38ADEF7E-1537-48A9-A5E1-C98785D49D65}" srcOrd="7" destOrd="0" presId="urn:microsoft.com/office/officeart/2005/8/layout/chevron1"/>
    <dgm:cxn modelId="{0B241AF2-9F1F-4A9E-9DC6-E4154F3360EE}" type="presParOf" srcId="{DA63E3B3-C3CD-4CA0-9C4E-254089406317}" destId="{9B029311-E20D-4AE5-AAED-E99F125AF9C7}" srcOrd="8" destOrd="0" presId="urn:microsoft.com/office/officeart/2005/8/layout/chevron1"/>
    <dgm:cxn modelId="{91B24E8B-75EF-48E3-ACF3-E5A10BB6C5EF}" type="presParOf" srcId="{DA63E3B3-C3CD-4CA0-9C4E-254089406317}" destId="{E9B330D8-D184-4DDB-A89B-A5A7ECD98F07}" srcOrd="9" destOrd="0" presId="urn:microsoft.com/office/officeart/2005/8/layout/chevron1"/>
    <dgm:cxn modelId="{3F30C329-5DA9-4B79-91E7-DCE8A7543A6A}" type="presParOf" srcId="{DA63E3B3-C3CD-4CA0-9C4E-254089406317}" destId="{052D7492-9267-43A4-8BBC-20BE2F80B75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0D609-4CBD-4BA8-A0CD-8E2A804BA00B}">
      <dsp:nvSpPr>
        <dsp:cNvPr id="0" name=""/>
        <dsp:cNvSpPr/>
      </dsp:nvSpPr>
      <dsp:spPr>
        <a:xfrm>
          <a:off x="4902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Sets</a:t>
          </a:r>
        </a:p>
      </dsp:txBody>
      <dsp:txXfrm>
        <a:off x="369670" y="3685544"/>
        <a:ext cx="1094306" cy="729536"/>
      </dsp:txXfrm>
    </dsp:sp>
    <dsp:sp modelId="{F33C96FB-CB46-43EE-8D89-BB3F3465E602}">
      <dsp:nvSpPr>
        <dsp:cNvPr id="0" name=""/>
        <dsp:cNvSpPr/>
      </dsp:nvSpPr>
      <dsp:spPr>
        <a:xfrm>
          <a:off x="1646360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Accessing Data Sets</a:t>
          </a:r>
        </a:p>
      </dsp:txBody>
      <dsp:txXfrm>
        <a:off x="2011128" y="3685544"/>
        <a:ext cx="1094306" cy="729536"/>
      </dsp:txXfrm>
    </dsp:sp>
    <dsp:sp modelId="{6936F6B3-6352-46FB-A79D-A0736242A7DB}">
      <dsp:nvSpPr>
        <dsp:cNvPr id="0" name=""/>
        <dsp:cNvSpPr/>
      </dsp:nvSpPr>
      <dsp:spPr>
        <a:xfrm>
          <a:off x="3287818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Data Frames</a:t>
          </a:r>
        </a:p>
      </dsp:txBody>
      <dsp:txXfrm>
        <a:off x="3652586" y="3685544"/>
        <a:ext cx="1094306" cy="729536"/>
      </dsp:txXfrm>
    </dsp:sp>
    <dsp:sp modelId="{47A4F1C1-BA96-4C4E-9269-0ADEF99F7538}">
      <dsp:nvSpPr>
        <dsp:cNvPr id="0" name=""/>
        <dsp:cNvSpPr/>
      </dsp:nvSpPr>
      <dsp:spPr>
        <a:xfrm>
          <a:off x="4929276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Uploading Data in Spark SQL table</a:t>
          </a:r>
        </a:p>
      </dsp:txBody>
      <dsp:txXfrm>
        <a:off x="5294044" y="3685544"/>
        <a:ext cx="1094306" cy="729536"/>
      </dsp:txXfrm>
    </dsp:sp>
    <dsp:sp modelId="{9B029311-E20D-4AE5-AAED-E99F125AF9C7}">
      <dsp:nvSpPr>
        <dsp:cNvPr id="0" name=""/>
        <dsp:cNvSpPr/>
      </dsp:nvSpPr>
      <dsp:spPr>
        <a:xfrm>
          <a:off x="6570734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the tabular data</a:t>
          </a:r>
        </a:p>
      </dsp:txBody>
      <dsp:txXfrm>
        <a:off x="6935502" y="3685544"/>
        <a:ext cx="1094306" cy="729536"/>
      </dsp:txXfrm>
    </dsp:sp>
    <dsp:sp modelId="{052D7492-9267-43A4-8BBC-20BE2F80B752}">
      <dsp:nvSpPr>
        <dsp:cNvPr id="0" name=""/>
        <dsp:cNvSpPr/>
      </dsp:nvSpPr>
      <dsp:spPr>
        <a:xfrm>
          <a:off x="8212192" y="3685544"/>
          <a:ext cx="1823842" cy="729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Visualizing the Data</a:t>
          </a:r>
        </a:p>
      </dsp:txBody>
      <dsp:txXfrm>
        <a:off x="8576960" y="3685544"/>
        <a:ext cx="1094306" cy="72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311B-502A-4F24-BE84-BBDF1F426872}" type="datetimeFigureOut">
              <a:rPr lang="en-US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3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1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2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2ABF7-DC72-47C4-801F-D7FD3A29509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odelingonlineauctions.com/" TargetMode="External"/><Relationship Id="rId2" Type="http://schemas.openxmlformats.org/officeDocument/2006/relationships/hyperlink" Target="http://www.ebay.com/au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pr.com/blog/using-apache-spark-dataframes-processing-tabular-data" TargetMode="External"/><Relationship Id="rId4" Type="http://schemas.openxmlformats.org/officeDocument/2006/relationships/hyperlink" Target="http://www.modelingonlineauctions.com/dataset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ibhadana90/ebay-auction-analysis&#8203;" TargetMode="External"/><Relationship Id="rId2" Type="http://schemas.openxmlformats.org/officeDocument/2006/relationships/hyperlink" Target="http://www.modelingonlineauctions.com/datas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6" y="621242"/>
            <a:ext cx="9867902" cy="190764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E-bay Auction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339014" cy="2343681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Group A</a:t>
            </a:r>
          </a:p>
          <a:p>
            <a:r>
              <a:rPr lang="en-US" dirty="0"/>
              <a:t> Raj Reddy</a:t>
            </a:r>
          </a:p>
          <a:p>
            <a:r>
              <a:rPr lang="en-US" dirty="0"/>
              <a:t>Ravi </a:t>
            </a:r>
            <a:r>
              <a:rPr lang="en-US" dirty="0" err="1"/>
              <a:t>Bhadana</a:t>
            </a:r>
            <a:endParaRPr lang="en-US" dirty="0"/>
          </a:p>
          <a:p>
            <a:r>
              <a:rPr lang="en-US" dirty="0"/>
              <a:t>Shirali shah</a:t>
            </a:r>
          </a:p>
          <a:p>
            <a:r>
              <a:rPr lang="en-US" dirty="0" err="1"/>
              <a:t>SanJay</a:t>
            </a:r>
            <a:r>
              <a:rPr lang="en-US" dirty="0"/>
              <a:t>  </a:t>
            </a:r>
            <a:r>
              <a:rPr lang="en-US" dirty="0" err="1"/>
              <a:t>DEvabathini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6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21" y="331862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Work flow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21112226"/>
              </p:ext>
            </p:extLst>
          </p:nvPr>
        </p:nvGraphicFramePr>
        <p:xfrm>
          <a:off x="819150" y="-407601"/>
          <a:ext cx="10040938" cy="810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4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spark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this project we are creating spark </a:t>
            </a:r>
            <a:r>
              <a:rPr lang="en-US" sz="3200" dirty="0" err="1"/>
              <a:t>dataframes</a:t>
            </a:r>
            <a:r>
              <a:rPr lang="en-US" sz="3200" dirty="0"/>
              <a:t> and processing tabular data.</a:t>
            </a:r>
          </a:p>
          <a:p>
            <a:r>
              <a:rPr lang="en-US" sz="3200" dirty="0"/>
              <a:t>We are using  Scala for coding.</a:t>
            </a:r>
          </a:p>
          <a:p>
            <a:r>
              <a:rPr lang="en-US" sz="3200" dirty="0"/>
              <a:t>For the creation and querying of the tables we are using the spark </a:t>
            </a:r>
            <a:r>
              <a:rPr lang="en-US" sz="3200" dirty="0" err="1"/>
              <a:t>sql</a:t>
            </a:r>
            <a:r>
              <a:rPr lang="en-US" sz="3200" dirty="0"/>
              <a:t> , </a:t>
            </a:r>
            <a:r>
              <a:rPr lang="en-US" sz="3200" dirty="0" err="1"/>
              <a:t>sqlContext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9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2" y="1160525"/>
            <a:ext cx="11575214" cy="6392611"/>
          </a:xfrm>
        </p:spPr>
        <p:txBody>
          <a:bodyPr anchor="t">
            <a:normAutofit/>
          </a:bodyPr>
          <a:lstStyle/>
          <a:p>
            <a:r>
              <a:rPr lang="en-US" sz="3200" dirty="0"/>
              <a:t> Using apache spark </a:t>
            </a:r>
            <a:r>
              <a:rPr lang="en-US" sz="3200" dirty="0" err="1"/>
              <a:t>DataFrames</a:t>
            </a:r>
            <a:r>
              <a:rPr lang="en-US" sz="3200" dirty="0"/>
              <a:t> with </a:t>
            </a:r>
            <a:r>
              <a:rPr lang="en-US" sz="3200" dirty="0" err="1"/>
              <a:t>scala</a:t>
            </a:r>
            <a:r>
              <a:rPr lang="en-US" sz="3200" dirty="0"/>
              <a:t> on the </a:t>
            </a:r>
            <a:r>
              <a:rPr lang="en-US" sz="3200" dirty="0" err="1"/>
              <a:t>mapR</a:t>
            </a:r>
            <a:r>
              <a:rPr lang="en-US" sz="3200" dirty="0"/>
              <a:t> sandbox </a:t>
            </a:r>
            <a:r>
              <a:rPr lang="en-US" sz="3200" dirty="0">
                <a:latin typeface="Calibri" charset="0"/>
              </a:rPr>
              <a:t>The new spark </a:t>
            </a:r>
            <a:r>
              <a:rPr lang="en-US" sz="3200" dirty="0" err="1">
                <a:latin typeface="Calibri" charset="0"/>
              </a:rPr>
              <a:t>dataFrames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 err="1">
                <a:latin typeface="Calibri" charset="0"/>
              </a:rPr>
              <a:t>api</a:t>
            </a:r>
            <a:r>
              <a:rPr lang="en-US" sz="3200" dirty="0">
                <a:latin typeface="Calibri" charset="0"/>
              </a:rPr>
              <a:t>  </a:t>
            </a:r>
            <a:r>
              <a:rPr lang="en-US" sz="3200" dirty="0"/>
              <a:t>is designed to make big data processing on tabular data easier. A Spark </a:t>
            </a:r>
            <a:r>
              <a:rPr lang="en-US" sz="3200" dirty="0" err="1"/>
              <a:t>DataFrame</a:t>
            </a:r>
            <a:r>
              <a:rPr lang="en-US" sz="3200" dirty="0"/>
              <a:t> is a distributed collection of data organized into named columns that provides operations to filter, group, or compute aggregates, and can be used with Spark SQL. </a:t>
            </a:r>
            <a:r>
              <a:rPr lang="en-US" sz="3200" dirty="0" err="1"/>
              <a:t>DataFrames</a:t>
            </a:r>
            <a:r>
              <a:rPr lang="en-US" sz="3200" dirty="0"/>
              <a:t> can be constructed from structured data files, existing RDDs, tables in Hive, or external databases.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015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Spark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Using Spark Data frames we will explore the data with questions like:</a:t>
            </a:r>
          </a:p>
          <a:p>
            <a:r>
              <a:rPr lang="en-US" sz="3600" dirty="0"/>
              <a:t>How many auctions were held?</a:t>
            </a:r>
          </a:p>
          <a:p>
            <a:r>
              <a:rPr lang="en-US" sz="3600" dirty="0"/>
              <a:t>How many bids were made per item?</a:t>
            </a:r>
          </a:p>
          <a:p>
            <a:r>
              <a:rPr lang="en-US" sz="3600" dirty="0"/>
              <a:t>What's the minimum, maximum and average number of bids per items?</a:t>
            </a:r>
          </a:p>
          <a:p>
            <a:r>
              <a:rPr lang="en-US" sz="3600" dirty="0"/>
              <a:t>Show the bids with price &gt;100</a:t>
            </a:r>
          </a:p>
          <a:p>
            <a:r>
              <a:rPr lang="en-US" sz="3600" dirty="0"/>
              <a:t>Data related to Cities.</a:t>
            </a:r>
          </a:p>
        </p:txBody>
      </p:sp>
    </p:spTree>
    <p:extLst>
      <p:ext uri="{BB962C8B-B14F-4D97-AF65-F5344CB8AC3E}">
        <p14:creationId xmlns:p14="http://schemas.microsoft.com/office/powerpoint/2010/main" val="285695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5250"/>
            <a:ext cx="9597806" cy="804031"/>
          </a:xfrm>
        </p:spPr>
        <p:txBody>
          <a:bodyPr/>
          <a:lstStyle/>
          <a:p>
            <a:r>
              <a:rPr lang="en-US" dirty="0"/>
              <a:t>Exploring the data </a:t>
            </a: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00" y="669925"/>
            <a:ext cx="11974513" cy="6195111"/>
          </a:xfrm>
        </p:spPr>
      </p:pic>
    </p:spTree>
    <p:extLst>
      <p:ext uri="{BB962C8B-B14F-4D97-AF65-F5344CB8AC3E}">
        <p14:creationId xmlns:p14="http://schemas.microsoft.com/office/powerpoint/2010/main" val="116556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" y="293688"/>
            <a:ext cx="4675613" cy="61390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</a:rPr>
              <a:t>No. Of bids per item</a:t>
            </a: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08" t="3255" r="54859" b="599"/>
          <a:stretch>
            <a:fillRect/>
          </a:stretch>
        </p:blipFill>
        <p:spPr>
          <a:xfrm>
            <a:off x="4872038" y="107950"/>
            <a:ext cx="7158037" cy="6631280"/>
          </a:xfrm>
        </p:spPr>
      </p:pic>
    </p:spTree>
    <p:extLst>
      <p:ext uri="{BB962C8B-B14F-4D97-AF65-F5344CB8AC3E}">
        <p14:creationId xmlns:p14="http://schemas.microsoft.com/office/powerpoint/2010/main" val="189850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" y="95250"/>
            <a:ext cx="12127557" cy="5679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 Light" charset="0"/>
              </a:rPr>
              <a:t>the auctions with closing price &gt; 100</a:t>
            </a:r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125" y="758825"/>
            <a:ext cx="11464925" cy="5981700"/>
          </a:xfrm>
        </p:spPr>
      </p:pic>
    </p:spTree>
    <p:extLst>
      <p:ext uri="{BB962C8B-B14F-4D97-AF65-F5344CB8AC3E}">
        <p14:creationId xmlns:p14="http://schemas.microsoft.com/office/powerpoint/2010/main" val="347939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8" y="63500"/>
            <a:ext cx="12140805" cy="844278"/>
          </a:xfrm>
        </p:spPr>
        <p:txBody>
          <a:bodyPr/>
          <a:lstStyle/>
          <a:p>
            <a:r>
              <a:rPr lang="en-US" dirty="0"/>
              <a:t>Displaying the data frames in tabular format</a:t>
            </a: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979" y="700088"/>
            <a:ext cx="11306704" cy="5899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575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72" y="609600"/>
            <a:ext cx="10174153" cy="921626"/>
          </a:xfrm>
        </p:spPr>
        <p:txBody>
          <a:bodyPr>
            <a:normAutofit/>
          </a:bodyPr>
          <a:lstStyle/>
          <a:p>
            <a:r>
              <a:rPr lang="en-US" sz="4400" dirty="0"/>
              <a:t>Visualization </a:t>
            </a:r>
          </a:p>
        </p:txBody>
      </p:sp>
      <p:pic>
        <p:nvPicPr>
          <p:cNvPr id="4" name="Picture 3" descr="Screen Shot 2016-05-31 at 12.40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1490663"/>
            <a:ext cx="10733087" cy="4276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85838" y="5846763"/>
            <a:ext cx="98999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Number of Auctions taking place in Major Cities</a:t>
            </a:r>
          </a:p>
        </p:txBody>
      </p:sp>
    </p:spTree>
    <p:extLst>
      <p:ext uri="{BB962C8B-B14F-4D97-AF65-F5344CB8AC3E}">
        <p14:creationId xmlns:p14="http://schemas.microsoft.com/office/powerpoint/2010/main" val="62541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31 at 12.49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387350"/>
            <a:ext cx="11096625" cy="5602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 flipH="1">
            <a:off x="2362200" y="6104190"/>
            <a:ext cx="7960511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Total number of bids for each items</a:t>
            </a:r>
          </a:p>
        </p:txBody>
      </p:sp>
    </p:spTree>
    <p:extLst>
      <p:ext uri="{BB962C8B-B14F-4D97-AF65-F5344CB8AC3E}">
        <p14:creationId xmlns:p14="http://schemas.microsoft.com/office/powerpoint/2010/main" val="28767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28600"/>
            <a:ext cx="10274302" cy="1071563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714499"/>
            <a:ext cx="10274301" cy="4486275"/>
          </a:xfrm>
        </p:spPr>
        <p:txBody>
          <a:bodyPr anchor="t"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Introduction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Data Sets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Specification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Work Flow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Implementation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Visualization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>
                <a:latin typeface="Calibri" charset="0"/>
              </a:rPr>
              <a:t>Conclusion</a:t>
            </a:r>
            <a:endParaRPr lang="en-US" sz="3600" dirty="0">
              <a:latin typeface="Calibri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3600" dirty="0"/>
              <a:t>References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3600" dirty="0"/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2.00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8" y="333583"/>
            <a:ext cx="10948987" cy="4830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663" y="5718175"/>
            <a:ext cx="1079667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Amount of minimum bid taking place of the items in different cities</a:t>
            </a:r>
          </a:p>
        </p:txBody>
      </p:sp>
    </p:spTree>
    <p:extLst>
      <p:ext uri="{BB962C8B-B14F-4D97-AF65-F5344CB8AC3E}">
        <p14:creationId xmlns:p14="http://schemas.microsoft.com/office/powerpoint/2010/main" val="184878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2.43.0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542925"/>
            <a:ext cx="10518775" cy="4896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5486" y="5867208"/>
            <a:ext cx="8682289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The data of auctions from major cities</a:t>
            </a:r>
          </a:p>
        </p:txBody>
      </p:sp>
    </p:spTree>
    <p:extLst>
      <p:ext uri="{BB962C8B-B14F-4D97-AF65-F5344CB8AC3E}">
        <p14:creationId xmlns:p14="http://schemas.microsoft.com/office/powerpoint/2010/main" val="413053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31 at 1.54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242888"/>
            <a:ext cx="11229975" cy="5359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644525" y="6059488"/>
            <a:ext cx="10369535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Total Bid-time and price per cities</a:t>
            </a:r>
          </a:p>
        </p:txBody>
      </p:sp>
    </p:spTree>
    <p:extLst>
      <p:ext uri="{BB962C8B-B14F-4D97-AF65-F5344CB8AC3E}">
        <p14:creationId xmlns:p14="http://schemas.microsoft.com/office/powerpoint/2010/main" val="178828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774" y="364264"/>
            <a:ext cx="11014075" cy="5166244"/>
          </a:xfrm>
        </p:spPr>
      </p:pic>
      <p:sp>
        <p:nvSpPr>
          <p:cNvPr id="5" name="TextBox 4"/>
          <p:cNvSpPr txBox="1"/>
          <p:nvPr/>
        </p:nvSpPr>
        <p:spPr>
          <a:xfrm>
            <a:off x="771525" y="5975350"/>
            <a:ext cx="9686657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Bid-rates and Price in the Cities</a:t>
            </a:r>
          </a:p>
        </p:txBody>
      </p:sp>
    </p:spTree>
    <p:extLst>
      <p:ext uri="{BB962C8B-B14F-4D97-AF65-F5344CB8AC3E}">
        <p14:creationId xmlns:p14="http://schemas.microsoft.com/office/powerpoint/2010/main" val="120379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249" y="345883"/>
            <a:ext cx="10952163" cy="4798049"/>
          </a:xfrm>
        </p:spPr>
      </p:pic>
      <p:sp>
        <p:nvSpPr>
          <p:cNvPr id="5" name="TextBox 4"/>
          <p:cNvSpPr txBox="1"/>
          <p:nvPr/>
        </p:nvSpPr>
        <p:spPr>
          <a:xfrm>
            <a:off x="920750" y="5783263"/>
            <a:ext cx="853297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No. Of Bidders : Bid-rate and </a:t>
            </a:r>
            <a:r>
              <a:rPr lang="en-US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2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580" y="198058"/>
            <a:ext cx="10531475" cy="4839784"/>
          </a:xfrm>
        </p:spPr>
      </p:pic>
      <p:sp>
        <p:nvSpPr>
          <p:cNvPr id="5" name="TextBox 4"/>
          <p:cNvSpPr txBox="1"/>
          <p:nvPr/>
        </p:nvSpPr>
        <p:spPr>
          <a:xfrm>
            <a:off x="1071563" y="5718175"/>
            <a:ext cx="9857469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The amount of bidding taking place in cities</a:t>
            </a:r>
          </a:p>
        </p:txBody>
      </p:sp>
    </p:spTree>
    <p:extLst>
      <p:ext uri="{BB962C8B-B14F-4D97-AF65-F5344CB8AC3E}">
        <p14:creationId xmlns:p14="http://schemas.microsoft.com/office/powerpoint/2010/main" val="12568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64" y="609600"/>
            <a:ext cx="10110061" cy="622524"/>
          </a:xfrm>
        </p:spPr>
        <p:txBody>
          <a:bodyPr>
            <a:noAutofit/>
          </a:bodyPr>
          <a:lstStyle/>
          <a:p>
            <a:r>
              <a:rPr lang="en-US" sz="440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43" y="1521968"/>
            <a:ext cx="10216882" cy="4269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By the queried results the company can use this analysis for the future auctions.</a:t>
            </a:r>
          </a:p>
          <a:p>
            <a:r>
              <a:rPr lang="en-US" sz="3600" dirty="0"/>
              <a:t>These results can also be used to get information about the auctions rounding up the cities.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058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36" y="609600"/>
            <a:ext cx="10152789" cy="814804"/>
          </a:xfrm>
        </p:spPr>
        <p:txBody>
          <a:bodyPr>
            <a:normAutofit/>
          </a:bodyPr>
          <a:lstStyle/>
          <a:p>
            <a:r>
              <a:rPr lang="en-US" sz="4400" dirty="0"/>
              <a:t>Challenges, 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36" y="1586590"/>
            <a:ext cx="10131425" cy="36491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When we used python the process was slow as we were processing huge amount of data, but then we used </a:t>
            </a:r>
            <a:r>
              <a:rPr lang="en-US" sz="3200" dirty="0" err="1"/>
              <a:t>scala</a:t>
            </a:r>
            <a:r>
              <a:rPr lang="en-US" sz="3200" dirty="0"/>
              <a:t> it was quick.</a:t>
            </a:r>
          </a:p>
          <a:p>
            <a:r>
              <a:rPr lang="en-US" sz="3200" dirty="0"/>
              <a:t>We tried our code on </a:t>
            </a:r>
            <a:r>
              <a:rPr lang="en-US" sz="3200" dirty="0" err="1"/>
              <a:t>Databricks</a:t>
            </a:r>
            <a:r>
              <a:rPr lang="en-US" sz="3200" dirty="0"/>
              <a:t> due to lack of experience on </a:t>
            </a:r>
            <a:r>
              <a:rPr lang="en-US" sz="3200" dirty="0" err="1"/>
              <a:t>databricks</a:t>
            </a:r>
            <a:r>
              <a:rPr lang="en-US" sz="3200" dirty="0"/>
              <a:t> we were enable to process the data.</a:t>
            </a:r>
          </a:p>
          <a:p>
            <a:r>
              <a:rPr lang="en-US" sz="3200" dirty="0"/>
              <a:t>From our class experience we learned how to process data on Zeppelin.</a:t>
            </a:r>
          </a:p>
          <a:p>
            <a:r>
              <a:rPr lang="en-US" sz="3200" dirty="0"/>
              <a:t>We experimented on Spark SQL and Scala </a:t>
            </a:r>
            <a:r>
              <a:rPr lang="en-US" sz="3200" dirty="0" err="1"/>
              <a:t>SQLContext</a:t>
            </a:r>
            <a:r>
              <a:rPr lang="en-US" sz="3200" dirty="0"/>
              <a:t>.</a:t>
            </a:r>
          </a:p>
          <a:p>
            <a:r>
              <a:rPr lang="en-US" sz="3200" dirty="0"/>
              <a:t>We learned to use Spark </a:t>
            </a:r>
            <a:r>
              <a:rPr lang="en-US" sz="3200" dirty="0" err="1"/>
              <a:t>Dataframes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91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hlinkClick r:id="rId2"/>
              </a:rPr>
              <a:t>www.ebay.com/auctions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3"/>
              </a:rPr>
              <a:t>modelingonlineauctions.com</a:t>
            </a:r>
            <a:endParaRPr lang="en-US" sz="3200" dirty="0"/>
          </a:p>
          <a:p>
            <a:r>
              <a:rPr lang="en-US" sz="3200" dirty="0">
                <a:latin typeface="Calibri" charset="0"/>
                <a:hlinkClick r:id="rId4"/>
              </a:rPr>
              <a:t>http://www.modelingonlineauctions.com/datasets</a:t>
            </a:r>
            <a:endParaRPr lang="en-US" sz="3200" dirty="0">
              <a:latin typeface="Calibri" charset="0"/>
            </a:endParaRPr>
          </a:p>
          <a:p>
            <a:r>
              <a:rPr lang="en-US" sz="3200" dirty="0">
                <a:latin typeface="Calibri" charset="0"/>
                <a:hlinkClick r:id="rId5"/>
              </a:rPr>
              <a:t>https://www.mapr.com/blog/using-apache-spark-dataframes-processing-tabular-data</a:t>
            </a:r>
            <a:r>
              <a:rPr lang="en-US" sz="3200" dirty="0">
                <a:latin typeface="Calibri" charset="0"/>
              </a:rPr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514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675" y="1485900"/>
            <a:ext cx="7797039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1866" y="4256566"/>
            <a:ext cx="5054252" cy="212365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41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3600" dirty="0"/>
              <a:t>Most exciting innovation on internet is Customer to customer auctions.</a:t>
            </a:r>
          </a:p>
          <a:p>
            <a:r>
              <a:rPr lang="en-US" sz="3600" dirty="0"/>
              <a:t>It is a multi billion dollar a year industry.</a:t>
            </a:r>
          </a:p>
          <a:p>
            <a:r>
              <a:rPr lang="en-US" sz="3600" dirty="0"/>
              <a:t>eBay has two different auction format. The common format is an English auction with a hard stop time.</a:t>
            </a:r>
          </a:p>
          <a:p>
            <a:r>
              <a:rPr lang="en-US" sz="3600"/>
              <a:t>Our objective of the project is to use apache spark Data frames for processing tabular data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4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71489"/>
            <a:ext cx="10131425" cy="5319712"/>
          </a:xfrm>
        </p:spPr>
        <p:txBody>
          <a:bodyPr anchor="t">
            <a:normAutofit/>
          </a:bodyPr>
          <a:lstStyle/>
          <a:p>
            <a:r>
              <a:rPr lang="en-US" sz="3200" dirty="0"/>
              <a:t>This type of auction is used 87 % of our data set.</a:t>
            </a:r>
          </a:p>
          <a:p>
            <a:r>
              <a:rPr lang="en-US" sz="3200" dirty="0"/>
              <a:t>The bidders usually wait for last minute to bid in these auctions.</a:t>
            </a:r>
          </a:p>
          <a:p>
            <a:r>
              <a:rPr lang="en-US" sz="3200" dirty="0"/>
              <a:t>Second type of auction is Dutch auction. This auction is used when a person wants to auction 2 or 3 things.</a:t>
            </a:r>
          </a:p>
          <a:p>
            <a:r>
              <a:rPr lang="en-US" sz="3200" dirty="0"/>
              <a:t>eBay saves all information about closed auctions on their website for a month after the auction closes.</a:t>
            </a:r>
          </a:p>
          <a:p>
            <a:r>
              <a:rPr lang="en-US" sz="3200" dirty="0"/>
              <a:t>We collected the data from auction data source.</a:t>
            </a:r>
          </a:p>
        </p:txBody>
      </p:sp>
    </p:spTree>
    <p:extLst>
      <p:ext uri="{BB962C8B-B14F-4D97-AF65-F5344CB8AC3E}">
        <p14:creationId xmlns:p14="http://schemas.microsoft.com/office/powerpoint/2010/main" val="15606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28639"/>
            <a:ext cx="10131425" cy="5262562"/>
          </a:xfrm>
        </p:spPr>
        <p:txBody>
          <a:bodyPr anchor="t">
            <a:normAutofit/>
          </a:bodyPr>
          <a:lstStyle/>
          <a:p>
            <a:r>
              <a:rPr lang="en-US" sz="3200" dirty="0"/>
              <a:t>This project intends to analyze the real auction data from eBay auctions.</a:t>
            </a:r>
          </a:p>
          <a:p>
            <a:r>
              <a:rPr lang="en-US" sz="3200" dirty="0"/>
              <a:t>The tools used to analyze these datasets are Spark </a:t>
            </a:r>
            <a:r>
              <a:rPr lang="en-US" sz="3200" dirty="0" err="1"/>
              <a:t>Dataframes</a:t>
            </a:r>
            <a:r>
              <a:rPr lang="en-US" sz="3200" dirty="0"/>
              <a:t>, Hortonworks Sandbox of Microsoft Azure (Linux), Zeppelin, Tableau (Visualization).</a:t>
            </a:r>
            <a:endParaRPr lang="en-US" sz="3200" dirty="0">
              <a:latin typeface="Calibri" charset="0"/>
            </a:endParaRPr>
          </a:p>
          <a:p>
            <a:r>
              <a:rPr lang="en-US" sz="3200" dirty="0"/>
              <a:t>The Query outputs are Visualized using different types of graphs and maps for better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9137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538"/>
            <a:ext cx="11114191" cy="4664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The dataset we have collected is 423.62MB.</a:t>
            </a:r>
          </a:p>
          <a:p>
            <a:r>
              <a:rPr lang="en-US" sz="3200" dirty="0"/>
              <a:t>Data Source: </a:t>
            </a:r>
            <a:r>
              <a:rPr lang="en-US" sz="3200" dirty="0">
                <a:latin typeface="Calibri" charset="0"/>
                <a:hlinkClick r:id="rId2"/>
              </a:rPr>
              <a:t>http://www.modelingonlineauctions.com/datasets</a:t>
            </a:r>
            <a:endParaRPr lang="en-US" sz="3200" dirty="0">
              <a:latin typeface="Calibri" charset="0"/>
            </a:endParaRPr>
          </a:p>
          <a:p>
            <a:r>
              <a:rPr lang="en-US" sz="3200" dirty="0">
                <a:latin typeface="Calibri" charset="0"/>
              </a:rPr>
              <a:t>Our dataset consist of eBay online auction from 2008 to 2011 .</a:t>
            </a:r>
          </a:p>
          <a:p>
            <a:r>
              <a:rPr lang="en-US" sz="3200" u="sng" dirty="0">
                <a:latin typeface="Calibri" charset="0"/>
              </a:rPr>
              <a:t>GitHub link: </a:t>
            </a:r>
            <a:r>
              <a:rPr lang="en-US" sz="3200" u="sng" dirty="0">
                <a:latin typeface="Calibri" charset="0"/>
                <a:hlinkClick r:id="rId3"/>
              </a:rPr>
              <a:t>https://github.com/ravibhadana90/ebay-auction-analysis</a:t>
            </a:r>
            <a:r>
              <a:rPr lang="en-US" sz="3200" dirty="0">
                <a:latin typeface="Calibri" charset="0"/>
              </a:rPr>
              <a:t> </a:t>
            </a:r>
          </a:p>
          <a:p>
            <a:r>
              <a:rPr lang="en-US" sz="3200" dirty="0"/>
              <a:t>Availability of this datasets of different "items" helps in performing the spark operations.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12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67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28763"/>
            <a:ext cx="10131425" cy="4262437"/>
          </a:xfrm>
        </p:spPr>
        <p:txBody>
          <a:bodyPr anchor="t">
            <a:normAutofit/>
          </a:bodyPr>
          <a:lstStyle/>
          <a:p>
            <a:r>
              <a:rPr lang="en-US" sz="3200" dirty="0"/>
              <a:t>Microsoft Azure Hortonwork's Sandbox:</a:t>
            </a:r>
          </a:p>
          <a:p>
            <a:pPr lvl="1"/>
            <a:r>
              <a:rPr lang="en-US" sz="3000" dirty="0"/>
              <a:t>Linux System</a:t>
            </a:r>
          </a:p>
          <a:p>
            <a:pPr lvl="1"/>
            <a:r>
              <a:rPr lang="en-US" sz="3000" dirty="0"/>
              <a:t>Standard A4</a:t>
            </a:r>
          </a:p>
          <a:p>
            <a:pPr lvl="1"/>
            <a:r>
              <a:rPr lang="en-US" sz="3000" dirty="0"/>
              <a:t>No. Of nodes: 4</a:t>
            </a:r>
          </a:p>
          <a:p>
            <a:pPr lvl="1"/>
            <a:r>
              <a:rPr lang="en-US" sz="3000" dirty="0"/>
              <a:t>8 cores</a:t>
            </a:r>
          </a:p>
          <a:p>
            <a:pPr lvl="1"/>
            <a:r>
              <a:rPr lang="en-US" sz="3000" dirty="0"/>
              <a:t>Memory Size: 14 GB</a:t>
            </a:r>
          </a:p>
        </p:txBody>
      </p:sp>
    </p:spTree>
    <p:extLst>
      <p:ext uri="{BB962C8B-B14F-4D97-AF65-F5344CB8AC3E}">
        <p14:creationId xmlns:p14="http://schemas.microsoft.com/office/powerpoint/2010/main" val="12779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11" y="0"/>
            <a:ext cx="10131425" cy="1456267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hortonworks</a:t>
            </a:r>
            <a:r>
              <a:rPr lang="en-US" dirty="0"/>
              <a:t> sandbox</a:t>
            </a:r>
          </a:p>
        </p:txBody>
      </p:sp>
      <p:pic>
        <p:nvPicPr>
          <p:cNvPr id="4" name="Content Placeholder 3" descr="az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246" y="1180081"/>
            <a:ext cx="11524641" cy="5388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57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94" y="609600"/>
            <a:ext cx="9868031" cy="947738"/>
          </a:xfrm>
        </p:spPr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855" y="1840914"/>
            <a:ext cx="10996895" cy="46027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Calibri" charset="0"/>
              </a:rPr>
              <a:t>Auction_id</a:t>
            </a:r>
            <a:r>
              <a:rPr lang="en-US" sz="2800" dirty="0">
                <a:latin typeface="Calibri" charset="0"/>
              </a:rPr>
              <a:t> - unique identifier of an auction</a:t>
            </a:r>
          </a:p>
          <a:p>
            <a:r>
              <a:rPr lang="en-US" sz="2800" dirty="0">
                <a:latin typeface="Calibri" charset="0"/>
              </a:rPr>
              <a:t>Bid - the proxy bid placed by a bidder</a:t>
            </a:r>
          </a:p>
          <a:p>
            <a:r>
              <a:rPr lang="en-US" sz="2800" dirty="0" err="1">
                <a:latin typeface="Calibri" charset="0"/>
              </a:rPr>
              <a:t>Bid_time</a:t>
            </a:r>
            <a:r>
              <a:rPr lang="en-US" sz="2800" dirty="0">
                <a:latin typeface="Calibri" charset="0"/>
              </a:rPr>
              <a:t> - the time (in days) that the bid was placed, from the start of the auction</a:t>
            </a:r>
          </a:p>
          <a:p>
            <a:r>
              <a:rPr lang="en-US" sz="2800" dirty="0">
                <a:latin typeface="Calibri" charset="0"/>
              </a:rPr>
              <a:t>Bidder - eBay username of the bidder</a:t>
            </a:r>
          </a:p>
          <a:p>
            <a:r>
              <a:rPr lang="en-US" sz="2800" dirty="0" err="1">
                <a:latin typeface="Calibri" charset="0"/>
              </a:rPr>
              <a:t>Bidder_rate</a:t>
            </a:r>
            <a:r>
              <a:rPr lang="en-US" sz="2800" dirty="0">
                <a:latin typeface="Calibri" charset="0"/>
              </a:rPr>
              <a:t> - eBay feedback rating of the bidder</a:t>
            </a:r>
          </a:p>
          <a:p>
            <a:r>
              <a:rPr lang="en-US" sz="2800" dirty="0" err="1">
                <a:latin typeface="Calibri" charset="0"/>
              </a:rPr>
              <a:t>Open_bid</a:t>
            </a:r>
            <a:r>
              <a:rPr lang="en-US" sz="2800" dirty="0">
                <a:latin typeface="Calibri" charset="0"/>
              </a:rPr>
              <a:t> - the opening bid set by the seller</a:t>
            </a:r>
          </a:p>
          <a:p>
            <a:r>
              <a:rPr lang="en-US" sz="2800" dirty="0">
                <a:latin typeface="Calibri" charset="0"/>
              </a:rPr>
              <a:t>price - the closing price that the item sold for (equivalent to the second highest bid + an increment)</a:t>
            </a:r>
          </a:p>
          <a:p>
            <a:r>
              <a:rPr lang="en-US" sz="2800" dirty="0">
                <a:solidFill>
                  <a:srgbClr val="FFFFFF"/>
                </a:solidFill>
                <a:latin typeface="Calibri"/>
              </a:rPr>
              <a:t>cities- the cities from where the bidders are.</a:t>
            </a:r>
          </a:p>
        </p:txBody>
      </p:sp>
    </p:spTree>
    <p:extLst>
      <p:ext uri="{BB962C8B-B14F-4D97-AF65-F5344CB8AC3E}">
        <p14:creationId xmlns:p14="http://schemas.microsoft.com/office/powerpoint/2010/main" val="235053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851</TotalTime>
  <Words>235</Words>
  <Application>Microsoft Office PowerPoint</Application>
  <PresentationFormat>Widescreen</PresentationFormat>
  <Paragraphs>43</Paragraphs>
  <Slides>29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Celestial</vt:lpstr>
      <vt:lpstr>E-bay Auction Analysis</vt:lpstr>
      <vt:lpstr>Table of content</vt:lpstr>
      <vt:lpstr>Introduction</vt:lpstr>
      <vt:lpstr>PowerPoint Presentation</vt:lpstr>
      <vt:lpstr>PowerPoint Presentation</vt:lpstr>
      <vt:lpstr>Data Sets</vt:lpstr>
      <vt:lpstr>Specification</vt:lpstr>
      <vt:lpstr>Azure hortonworks sandbox</vt:lpstr>
      <vt:lpstr>Data fields</vt:lpstr>
      <vt:lpstr>Work flow</vt:lpstr>
      <vt:lpstr>Implementation in spark </vt:lpstr>
      <vt:lpstr>PowerPoint Presentation</vt:lpstr>
      <vt:lpstr>Spark DataFrames</vt:lpstr>
      <vt:lpstr>Exploring the data </vt:lpstr>
      <vt:lpstr>No. Of bids per item</vt:lpstr>
      <vt:lpstr>the auctions with closing price &gt; 100</vt:lpstr>
      <vt:lpstr>Displaying the data frames in tabular format</vt:lpstr>
      <vt:lpstr>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Challenges, What we learned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E-bay Analysis</dc:title>
  <dc:creator>Shah, Shirali S</dc:creator>
  <cp:lastModifiedBy>Shah, Shirali S</cp:lastModifiedBy>
  <cp:revision>27</cp:revision>
  <dcterms:created xsi:type="dcterms:W3CDTF">2016-05-26T04:10:29Z</dcterms:created>
  <dcterms:modified xsi:type="dcterms:W3CDTF">2016-05-31T23:07:08Z</dcterms:modified>
</cp:coreProperties>
</file>