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46" r:id="rId1"/>
  </p:sldMasterIdLst>
  <p:sldIdLst>
    <p:sldId id="257" r:id="rId2"/>
    <p:sldId id="258" r:id="rId3"/>
    <p:sldId id="259" r:id="rId4"/>
    <p:sldId id="271" r:id="rId5"/>
    <p:sldId id="262" r:id="rId6"/>
    <p:sldId id="264" r:id="rId7"/>
    <p:sldId id="265" r:id="rId8"/>
    <p:sldId id="273" r:id="rId9"/>
    <p:sldId id="272" r:id="rId10"/>
    <p:sldId id="27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1999E3B-5E02-41F7-9FBA-5787D2D541A2}" type="doc">
      <dgm:prSet loTypeId="urn:microsoft.com/office/officeart/2005/8/layout/bProcess3" loCatId="process" qsTypeId="urn:microsoft.com/office/officeart/2005/8/quickstyle/simple1" qsCatId="simple" csTypeId="urn:microsoft.com/office/officeart/2005/8/colors/accent0_1" csCatId="mainScheme" phldr="1"/>
      <dgm:spPr/>
      <dgm:t>
        <a:bodyPr/>
        <a:lstStyle/>
        <a:p>
          <a:endParaRPr lang="en-US"/>
        </a:p>
      </dgm:t>
    </dgm:pt>
    <dgm:pt modelId="{78AC6358-2733-48E8-BACF-812E6BE9554C}">
      <dgm:prSet phldrT="[Text]"/>
      <dgm:spPr/>
      <dgm:t>
        <a:bodyPr/>
        <a:lstStyle/>
        <a:p>
          <a:r>
            <a:rPr lang="en-US" dirty="0"/>
            <a:t>Understand the shape of the dataset</a:t>
          </a:r>
        </a:p>
      </dgm:t>
    </dgm:pt>
    <dgm:pt modelId="{ACC85D28-FE4B-4B74-BD88-B5864DBBB6A1}" type="parTrans" cxnId="{90D85E55-CC1A-4936-91D7-5A2FE8DD22A1}">
      <dgm:prSet/>
      <dgm:spPr/>
      <dgm:t>
        <a:bodyPr/>
        <a:lstStyle/>
        <a:p>
          <a:endParaRPr lang="en-US"/>
        </a:p>
      </dgm:t>
    </dgm:pt>
    <dgm:pt modelId="{58229EFB-0397-4B2B-AD51-328E4AF49311}" type="sibTrans" cxnId="{90D85E55-CC1A-4936-91D7-5A2FE8DD22A1}">
      <dgm:prSet/>
      <dgm:spPr/>
      <dgm:t>
        <a:bodyPr/>
        <a:lstStyle/>
        <a:p>
          <a:endParaRPr lang="en-US"/>
        </a:p>
      </dgm:t>
    </dgm:pt>
    <dgm:pt modelId="{12AF5F26-C5E7-4393-93B4-CA04B04065BD}">
      <dgm:prSet phldrT="[Text]"/>
      <dgm:spPr/>
      <dgm:t>
        <a:bodyPr/>
        <a:lstStyle/>
        <a:p>
          <a:r>
            <a:rPr lang="en-US" dirty="0"/>
            <a:t>Check cardinality of categorical variables</a:t>
          </a:r>
        </a:p>
      </dgm:t>
    </dgm:pt>
    <dgm:pt modelId="{35F1B9D3-7DD3-4D12-B9C0-9DF09F6915E7}" type="parTrans" cxnId="{47BF0CB1-4FB2-450A-97B4-4311619E8AFD}">
      <dgm:prSet/>
      <dgm:spPr/>
      <dgm:t>
        <a:bodyPr/>
        <a:lstStyle/>
        <a:p>
          <a:endParaRPr lang="en-US"/>
        </a:p>
      </dgm:t>
    </dgm:pt>
    <dgm:pt modelId="{AAE2C3F9-11DF-44D1-98FC-8866140966F1}" type="sibTrans" cxnId="{47BF0CB1-4FB2-450A-97B4-4311619E8AFD}">
      <dgm:prSet/>
      <dgm:spPr/>
      <dgm:t>
        <a:bodyPr/>
        <a:lstStyle/>
        <a:p>
          <a:endParaRPr lang="en-US"/>
        </a:p>
      </dgm:t>
    </dgm:pt>
    <dgm:pt modelId="{95318EED-C9D8-459C-B9B0-DE0C91C2CA96}">
      <dgm:prSet phldrT="[Text]"/>
      <dgm:spPr/>
      <dgm:t>
        <a:bodyPr/>
        <a:lstStyle/>
        <a:p>
          <a:r>
            <a:rPr lang="en-US" dirty="0"/>
            <a:t>Drop variables with high cardinality</a:t>
          </a:r>
        </a:p>
      </dgm:t>
    </dgm:pt>
    <dgm:pt modelId="{6CF68C3C-F168-4EDC-B81F-C252E26C487F}" type="parTrans" cxnId="{A7170AD2-0ECE-466E-93C1-192546942111}">
      <dgm:prSet/>
      <dgm:spPr/>
      <dgm:t>
        <a:bodyPr/>
        <a:lstStyle/>
        <a:p>
          <a:endParaRPr lang="en-US"/>
        </a:p>
      </dgm:t>
    </dgm:pt>
    <dgm:pt modelId="{8FD5A922-4DFB-4868-8C66-5DBC01C5A889}" type="sibTrans" cxnId="{A7170AD2-0ECE-466E-93C1-192546942111}">
      <dgm:prSet/>
      <dgm:spPr/>
      <dgm:t>
        <a:bodyPr/>
        <a:lstStyle/>
        <a:p>
          <a:endParaRPr lang="en-US"/>
        </a:p>
      </dgm:t>
    </dgm:pt>
    <dgm:pt modelId="{D8CEC4DA-782D-437F-A101-9427332B8AD3}">
      <dgm:prSet phldrT="[Text]"/>
      <dgm:spPr/>
      <dgm:t>
        <a:bodyPr/>
        <a:lstStyle/>
        <a:p>
          <a:r>
            <a:rPr lang="en-US" dirty="0"/>
            <a:t>Drop numerical variables like longitude and latitude </a:t>
          </a:r>
        </a:p>
      </dgm:t>
    </dgm:pt>
    <dgm:pt modelId="{1B0CEEEF-FCE3-49FD-8512-B0D61D4743EA}" type="parTrans" cxnId="{87278729-D062-4B9C-A187-95F0ED015626}">
      <dgm:prSet/>
      <dgm:spPr/>
      <dgm:t>
        <a:bodyPr/>
        <a:lstStyle/>
        <a:p>
          <a:endParaRPr lang="en-US"/>
        </a:p>
      </dgm:t>
    </dgm:pt>
    <dgm:pt modelId="{738BD5BA-82BD-4751-B073-15C1FACECAA2}" type="sibTrans" cxnId="{87278729-D062-4B9C-A187-95F0ED015626}">
      <dgm:prSet/>
      <dgm:spPr/>
      <dgm:t>
        <a:bodyPr/>
        <a:lstStyle/>
        <a:p>
          <a:endParaRPr lang="en-US"/>
        </a:p>
      </dgm:t>
    </dgm:pt>
    <dgm:pt modelId="{B4A65ADF-D11A-4268-B8B2-10E1DCC57F1B}">
      <dgm:prSet phldrT="[Text]"/>
      <dgm:spPr/>
      <dgm:t>
        <a:bodyPr/>
        <a:lstStyle/>
        <a:p>
          <a:r>
            <a:rPr lang="en-US" dirty="0"/>
            <a:t>For data imputation, we find the missing values for each variable</a:t>
          </a:r>
        </a:p>
      </dgm:t>
    </dgm:pt>
    <dgm:pt modelId="{7CFC2B4C-D3A0-41A1-A055-3256716356C0}" type="parTrans" cxnId="{7974749C-E5E8-4C91-B8B4-0C8D0B862710}">
      <dgm:prSet/>
      <dgm:spPr/>
      <dgm:t>
        <a:bodyPr/>
        <a:lstStyle/>
        <a:p>
          <a:endParaRPr lang="en-US"/>
        </a:p>
      </dgm:t>
    </dgm:pt>
    <dgm:pt modelId="{2048F05F-1E22-4F99-A77C-6D9FBA098611}" type="sibTrans" cxnId="{7974749C-E5E8-4C91-B8B4-0C8D0B862710}">
      <dgm:prSet/>
      <dgm:spPr/>
      <dgm:t>
        <a:bodyPr/>
        <a:lstStyle/>
        <a:p>
          <a:endParaRPr lang="en-US"/>
        </a:p>
      </dgm:t>
    </dgm:pt>
    <dgm:pt modelId="{385D63AA-6439-41A6-AE31-93087178D045}">
      <dgm:prSet phldrT="[Text]"/>
      <dgm:spPr/>
      <dgm:t>
        <a:bodyPr/>
        <a:lstStyle/>
        <a:p>
          <a:r>
            <a:rPr lang="en-US" dirty="0"/>
            <a:t>Impute numerical variables using the median method</a:t>
          </a:r>
        </a:p>
      </dgm:t>
    </dgm:pt>
    <dgm:pt modelId="{E20D1BAC-17C7-4D4C-BD25-692471E03E2F}" type="parTrans" cxnId="{51844B44-B0D4-4536-8D11-379393C9162E}">
      <dgm:prSet/>
      <dgm:spPr/>
      <dgm:t>
        <a:bodyPr/>
        <a:lstStyle/>
        <a:p>
          <a:endParaRPr lang="en-US"/>
        </a:p>
      </dgm:t>
    </dgm:pt>
    <dgm:pt modelId="{CBBF2642-8BFD-4B97-8A5F-50FD52492E29}" type="sibTrans" cxnId="{51844B44-B0D4-4536-8D11-379393C9162E}">
      <dgm:prSet/>
      <dgm:spPr/>
      <dgm:t>
        <a:bodyPr/>
        <a:lstStyle/>
        <a:p>
          <a:endParaRPr lang="en-US"/>
        </a:p>
      </dgm:t>
    </dgm:pt>
    <dgm:pt modelId="{758CA687-34F1-44B0-977B-0197385189C4}">
      <dgm:prSet phldrT="[Text]"/>
      <dgm:spPr/>
      <dgm:t>
        <a:bodyPr/>
        <a:lstStyle/>
        <a:p>
          <a:r>
            <a:rPr lang="en-US" dirty="0"/>
            <a:t>Impute categorical variables using mode method</a:t>
          </a:r>
        </a:p>
      </dgm:t>
    </dgm:pt>
    <dgm:pt modelId="{FBB5358D-CAF4-4E67-97A1-504BC217628F}" type="parTrans" cxnId="{AECBC34E-35B7-44B3-9B50-175F2BFC291B}">
      <dgm:prSet/>
      <dgm:spPr/>
      <dgm:t>
        <a:bodyPr/>
        <a:lstStyle/>
        <a:p>
          <a:endParaRPr lang="en-US"/>
        </a:p>
      </dgm:t>
    </dgm:pt>
    <dgm:pt modelId="{E33B50BF-99E0-4489-9EAF-599C090C873F}" type="sibTrans" cxnId="{AECBC34E-35B7-44B3-9B50-175F2BFC291B}">
      <dgm:prSet/>
      <dgm:spPr/>
      <dgm:t>
        <a:bodyPr/>
        <a:lstStyle/>
        <a:p>
          <a:endParaRPr lang="en-US"/>
        </a:p>
      </dgm:t>
    </dgm:pt>
    <dgm:pt modelId="{F562843E-1D72-40B0-80C9-A5D87D0FA431}">
      <dgm:prSet phldrT="[Text]"/>
      <dgm:spPr/>
      <dgm:t>
        <a:bodyPr/>
        <a:lstStyle/>
        <a:p>
          <a:r>
            <a:rPr lang="en-US" dirty="0"/>
            <a:t>Encoding categorical variables using dummy variables</a:t>
          </a:r>
        </a:p>
      </dgm:t>
    </dgm:pt>
    <dgm:pt modelId="{889E4091-AB61-4F2B-A166-9DB7EBA71538}" type="parTrans" cxnId="{0C766B4C-E4E2-4967-9620-208EAB0E82C8}">
      <dgm:prSet/>
      <dgm:spPr/>
      <dgm:t>
        <a:bodyPr/>
        <a:lstStyle/>
        <a:p>
          <a:endParaRPr lang="en-US"/>
        </a:p>
      </dgm:t>
    </dgm:pt>
    <dgm:pt modelId="{F5E93EA2-01F3-47D2-A5A0-58D4E7E763FF}" type="sibTrans" cxnId="{0C766B4C-E4E2-4967-9620-208EAB0E82C8}">
      <dgm:prSet/>
      <dgm:spPr/>
      <dgm:t>
        <a:bodyPr/>
        <a:lstStyle/>
        <a:p>
          <a:endParaRPr lang="en-US"/>
        </a:p>
      </dgm:t>
    </dgm:pt>
    <dgm:pt modelId="{8A8AAFDD-5987-4344-B669-6A6F28FCB64C}">
      <dgm:prSet phldrT="[Text]"/>
      <dgm:spPr/>
      <dgm:t>
        <a:bodyPr/>
        <a:lstStyle/>
        <a:p>
          <a:r>
            <a:rPr lang="en-US" dirty="0"/>
            <a:t>Splitting the data into train and test data and scaling it</a:t>
          </a:r>
        </a:p>
      </dgm:t>
    </dgm:pt>
    <dgm:pt modelId="{3E5FE94B-A178-4B2A-A29C-CEE10B943F7A}" type="parTrans" cxnId="{9D17E9E3-09A0-4EC6-8544-1C87C54E096E}">
      <dgm:prSet/>
      <dgm:spPr/>
      <dgm:t>
        <a:bodyPr/>
        <a:lstStyle/>
        <a:p>
          <a:endParaRPr lang="en-US"/>
        </a:p>
      </dgm:t>
    </dgm:pt>
    <dgm:pt modelId="{BF46FA77-43E2-4D73-A898-6B839113EC4E}" type="sibTrans" cxnId="{9D17E9E3-09A0-4EC6-8544-1C87C54E096E}">
      <dgm:prSet/>
      <dgm:spPr/>
      <dgm:t>
        <a:bodyPr/>
        <a:lstStyle/>
        <a:p>
          <a:endParaRPr lang="en-US"/>
        </a:p>
      </dgm:t>
    </dgm:pt>
    <dgm:pt modelId="{D878B955-3AFE-4CC5-BF0E-280F123EA01C}">
      <dgm:prSet/>
      <dgm:spPr/>
      <dgm:t>
        <a:bodyPr/>
        <a:lstStyle/>
        <a:p>
          <a:r>
            <a:rPr lang="en-US" dirty="0"/>
            <a:t>Eliminate multi-collinearity and dropping variables with VIF &gt; 2.5</a:t>
          </a:r>
        </a:p>
      </dgm:t>
    </dgm:pt>
    <dgm:pt modelId="{3490B750-693D-437F-BB74-6DFAA39B4B5F}" type="parTrans" cxnId="{FEB2ED0B-64A0-4E6A-9DFB-3641465CF514}">
      <dgm:prSet/>
      <dgm:spPr/>
      <dgm:t>
        <a:bodyPr/>
        <a:lstStyle/>
        <a:p>
          <a:endParaRPr lang="en-US"/>
        </a:p>
      </dgm:t>
    </dgm:pt>
    <dgm:pt modelId="{56CCCD2C-E6E5-42E2-8EAF-F32AB0D8E18A}" type="sibTrans" cxnId="{FEB2ED0B-64A0-4E6A-9DFB-3641465CF514}">
      <dgm:prSet/>
      <dgm:spPr/>
      <dgm:t>
        <a:bodyPr/>
        <a:lstStyle/>
        <a:p>
          <a:endParaRPr lang="en-US"/>
        </a:p>
      </dgm:t>
    </dgm:pt>
    <dgm:pt modelId="{D7CCE08E-5F27-49CA-9DF7-D1A723A5635A}" type="pres">
      <dgm:prSet presAssocID="{11999E3B-5E02-41F7-9FBA-5787D2D541A2}" presName="Name0" presStyleCnt="0">
        <dgm:presLayoutVars>
          <dgm:dir/>
          <dgm:resizeHandles val="exact"/>
        </dgm:presLayoutVars>
      </dgm:prSet>
      <dgm:spPr/>
    </dgm:pt>
    <dgm:pt modelId="{D68D8211-7358-4DA5-8B5C-AF77ED138C18}" type="pres">
      <dgm:prSet presAssocID="{78AC6358-2733-48E8-BACF-812E6BE9554C}" presName="node" presStyleLbl="node1" presStyleIdx="0" presStyleCnt="10">
        <dgm:presLayoutVars>
          <dgm:bulletEnabled val="1"/>
        </dgm:presLayoutVars>
      </dgm:prSet>
      <dgm:spPr/>
    </dgm:pt>
    <dgm:pt modelId="{ED3FBEC8-E0B8-4C1F-8398-BA10149BA370}" type="pres">
      <dgm:prSet presAssocID="{58229EFB-0397-4B2B-AD51-328E4AF49311}" presName="sibTrans" presStyleLbl="sibTrans1D1" presStyleIdx="0" presStyleCnt="9"/>
      <dgm:spPr/>
    </dgm:pt>
    <dgm:pt modelId="{C872DF24-05D1-4E50-90C7-42B0DCC4123B}" type="pres">
      <dgm:prSet presAssocID="{58229EFB-0397-4B2B-AD51-328E4AF49311}" presName="connectorText" presStyleLbl="sibTrans1D1" presStyleIdx="0" presStyleCnt="9"/>
      <dgm:spPr/>
    </dgm:pt>
    <dgm:pt modelId="{F79368E7-14C0-4933-8202-5D1661DF9E9F}" type="pres">
      <dgm:prSet presAssocID="{12AF5F26-C5E7-4393-93B4-CA04B04065BD}" presName="node" presStyleLbl="node1" presStyleIdx="1" presStyleCnt="10">
        <dgm:presLayoutVars>
          <dgm:bulletEnabled val="1"/>
        </dgm:presLayoutVars>
      </dgm:prSet>
      <dgm:spPr/>
    </dgm:pt>
    <dgm:pt modelId="{30EED415-6065-4AD3-9489-094E2504BD58}" type="pres">
      <dgm:prSet presAssocID="{AAE2C3F9-11DF-44D1-98FC-8866140966F1}" presName="sibTrans" presStyleLbl="sibTrans1D1" presStyleIdx="1" presStyleCnt="9"/>
      <dgm:spPr/>
    </dgm:pt>
    <dgm:pt modelId="{08FF2C5B-11D1-4788-8E4A-56B0BA9CBF70}" type="pres">
      <dgm:prSet presAssocID="{AAE2C3F9-11DF-44D1-98FC-8866140966F1}" presName="connectorText" presStyleLbl="sibTrans1D1" presStyleIdx="1" presStyleCnt="9"/>
      <dgm:spPr/>
    </dgm:pt>
    <dgm:pt modelId="{93524B68-48C6-44F9-9EC4-171594650138}" type="pres">
      <dgm:prSet presAssocID="{95318EED-C9D8-459C-B9B0-DE0C91C2CA96}" presName="node" presStyleLbl="node1" presStyleIdx="2" presStyleCnt="10">
        <dgm:presLayoutVars>
          <dgm:bulletEnabled val="1"/>
        </dgm:presLayoutVars>
      </dgm:prSet>
      <dgm:spPr/>
    </dgm:pt>
    <dgm:pt modelId="{53E2BC77-902E-4FD7-8515-240921AC1721}" type="pres">
      <dgm:prSet presAssocID="{8FD5A922-4DFB-4868-8C66-5DBC01C5A889}" presName="sibTrans" presStyleLbl="sibTrans1D1" presStyleIdx="2" presStyleCnt="9"/>
      <dgm:spPr/>
    </dgm:pt>
    <dgm:pt modelId="{EF66F258-DCE9-4D61-987B-47383F10AFC7}" type="pres">
      <dgm:prSet presAssocID="{8FD5A922-4DFB-4868-8C66-5DBC01C5A889}" presName="connectorText" presStyleLbl="sibTrans1D1" presStyleIdx="2" presStyleCnt="9"/>
      <dgm:spPr/>
    </dgm:pt>
    <dgm:pt modelId="{FBA9DB9D-E49F-4CA9-9AB3-BA92CFDD492C}" type="pres">
      <dgm:prSet presAssocID="{D8CEC4DA-782D-437F-A101-9427332B8AD3}" presName="node" presStyleLbl="node1" presStyleIdx="3" presStyleCnt="10">
        <dgm:presLayoutVars>
          <dgm:bulletEnabled val="1"/>
        </dgm:presLayoutVars>
      </dgm:prSet>
      <dgm:spPr/>
    </dgm:pt>
    <dgm:pt modelId="{7E4C6794-DE97-45C7-A6B0-BE1CB128D10F}" type="pres">
      <dgm:prSet presAssocID="{738BD5BA-82BD-4751-B073-15C1FACECAA2}" presName="sibTrans" presStyleLbl="sibTrans1D1" presStyleIdx="3" presStyleCnt="9"/>
      <dgm:spPr/>
    </dgm:pt>
    <dgm:pt modelId="{18A12BEE-2A36-4A1C-8E63-5E41A7A6D708}" type="pres">
      <dgm:prSet presAssocID="{738BD5BA-82BD-4751-B073-15C1FACECAA2}" presName="connectorText" presStyleLbl="sibTrans1D1" presStyleIdx="3" presStyleCnt="9"/>
      <dgm:spPr/>
    </dgm:pt>
    <dgm:pt modelId="{2A299904-6DBC-4A9F-8239-00F20653F124}" type="pres">
      <dgm:prSet presAssocID="{B4A65ADF-D11A-4268-B8B2-10E1DCC57F1B}" presName="node" presStyleLbl="node1" presStyleIdx="4" presStyleCnt="10">
        <dgm:presLayoutVars>
          <dgm:bulletEnabled val="1"/>
        </dgm:presLayoutVars>
      </dgm:prSet>
      <dgm:spPr/>
    </dgm:pt>
    <dgm:pt modelId="{366D7DA9-4E34-4FCD-8021-0ADFC14FAB79}" type="pres">
      <dgm:prSet presAssocID="{2048F05F-1E22-4F99-A77C-6D9FBA098611}" presName="sibTrans" presStyleLbl="sibTrans1D1" presStyleIdx="4" presStyleCnt="9"/>
      <dgm:spPr/>
    </dgm:pt>
    <dgm:pt modelId="{48EC823A-D46F-4DC5-8951-5AD8CDDBCAE5}" type="pres">
      <dgm:prSet presAssocID="{2048F05F-1E22-4F99-A77C-6D9FBA098611}" presName="connectorText" presStyleLbl="sibTrans1D1" presStyleIdx="4" presStyleCnt="9"/>
      <dgm:spPr/>
    </dgm:pt>
    <dgm:pt modelId="{8D6C884D-D75C-4861-A115-AEF78572321B}" type="pres">
      <dgm:prSet presAssocID="{385D63AA-6439-41A6-AE31-93087178D045}" presName="node" presStyleLbl="node1" presStyleIdx="5" presStyleCnt="10">
        <dgm:presLayoutVars>
          <dgm:bulletEnabled val="1"/>
        </dgm:presLayoutVars>
      </dgm:prSet>
      <dgm:spPr/>
    </dgm:pt>
    <dgm:pt modelId="{26048CBE-7E8F-41D4-BB96-DF119DC0EA81}" type="pres">
      <dgm:prSet presAssocID="{CBBF2642-8BFD-4B97-8A5F-50FD52492E29}" presName="sibTrans" presStyleLbl="sibTrans1D1" presStyleIdx="5" presStyleCnt="9"/>
      <dgm:spPr/>
    </dgm:pt>
    <dgm:pt modelId="{57BBEB55-99DE-4B2B-BA8C-06E50B9250F9}" type="pres">
      <dgm:prSet presAssocID="{CBBF2642-8BFD-4B97-8A5F-50FD52492E29}" presName="connectorText" presStyleLbl="sibTrans1D1" presStyleIdx="5" presStyleCnt="9"/>
      <dgm:spPr/>
    </dgm:pt>
    <dgm:pt modelId="{543332BF-26B4-4512-9B70-53C5339198CF}" type="pres">
      <dgm:prSet presAssocID="{758CA687-34F1-44B0-977B-0197385189C4}" presName="node" presStyleLbl="node1" presStyleIdx="6" presStyleCnt="10">
        <dgm:presLayoutVars>
          <dgm:bulletEnabled val="1"/>
        </dgm:presLayoutVars>
      </dgm:prSet>
      <dgm:spPr/>
    </dgm:pt>
    <dgm:pt modelId="{03665810-2457-4C20-AA66-F99C1D6B7130}" type="pres">
      <dgm:prSet presAssocID="{E33B50BF-99E0-4489-9EAF-599C090C873F}" presName="sibTrans" presStyleLbl="sibTrans1D1" presStyleIdx="6" presStyleCnt="9"/>
      <dgm:spPr/>
    </dgm:pt>
    <dgm:pt modelId="{F28F0469-820E-467C-8D29-33A5E10CD22E}" type="pres">
      <dgm:prSet presAssocID="{E33B50BF-99E0-4489-9EAF-599C090C873F}" presName="connectorText" presStyleLbl="sibTrans1D1" presStyleIdx="6" presStyleCnt="9"/>
      <dgm:spPr/>
    </dgm:pt>
    <dgm:pt modelId="{3A51B80C-073E-4C63-BE2F-07E0C48F8326}" type="pres">
      <dgm:prSet presAssocID="{D878B955-3AFE-4CC5-BF0E-280F123EA01C}" presName="node" presStyleLbl="node1" presStyleIdx="7" presStyleCnt="10">
        <dgm:presLayoutVars>
          <dgm:bulletEnabled val="1"/>
        </dgm:presLayoutVars>
      </dgm:prSet>
      <dgm:spPr/>
    </dgm:pt>
    <dgm:pt modelId="{62BF4E20-E19D-4977-B46A-45084716DEEA}" type="pres">
      <dgm:prSet presAssocID="{56CCCD2C-E6E5-42E2-8EAF-F32AB0D8E18A}" presName="sibTrans" presStyleLbl="sibTrans1D1" presStyleIdx="7" presStyleCnt="9"/>
      <dgm:spPr/>
    </dgm:pt>
    <dgm:pt modelId="{B957CAD0-5845-4541-8934-D2FAA54B579B}" type="pres">
      <dgm:prSet presAssocID="{56CCCD2C-E6E5-42E2-8EAF-F32AB0D8E18A}" presName="connectorText" presStyleLbl="sibTrans1D1" presStyleIdx="7" presStyleCnt="9"/>
      <dgm:spPr/>
    </dgm:pt>
    <dgm:pt modelId="{A5325FFA-74F6-41BA-8CEA-54C20B1B4938}" type="pres">
      <dgm:prSet presAssocID="{F562843E-1D72-40B0-80C9-A5D87D0FA431}" presName="node" presStyleLbl="node1" presStyleIdx="8" presStyleCnt="10">
        <dgm:presLayoutVars>
          <dgm:bulletEnabled val="1"/>
        </dgm:presLayoutVars>
      </dgm:prSet>
      <dgm:spPr/>
    </dgm:pt>
    <dgm:pt modelId="{1DBB4F43-9262-4177-811B-0B009C40B627}" type="pres">
      <dgm:prSet presAssocID="{F5E93EA2-01F3-47D2-A5A0-58D4E7E763FF}" presName="sibTrans" presStyleLbl="sibTrans1D1" presStyleIdx="8" presStyleCnt="9"/>
      <dgm:spPr/>
    </dgm:pt>
    <dgm:pt modelId="{A9756BE4-EEFE-4544-A843-6F846F4F39AE}" type="pres">
      <dgm:prSet presAssocID="{F5E93EA2-01F3-47D2-A5A0-58D4E7E763FF}" presName="connectorText" presStyleLbl="sibTrans1D1" presStyleIdx="8" presStyleCnt="9"/>
      <dgm:spPr/>
    </dgm:pt>
    <dgm:pt modelId="{CC9C3B38-8A18-4A4F-9CD4-4947DB222DB6}" type="pres">
      <dgm:prSet presAssocID="{8A8AAFDD-5987-4344-B669-6A6F28FCB64C}" presName="node" presStyleLbl="node1" presStyleIdx="9" presStyleCnt="10">
        <dgm:presLayoutVars>
          <dgm:bulletEnabled val="1"/>
        </dgm:presLayoutVars>
      </dgm:prSet>
      <dgm:spPr/>
    </dgm:pt>
  </dgm:ptLst>
  <dgm:cxnLst>
    <dgm:cxn modelId="{FEB2ED0B-64A0-4E6A-9DFB-3641465CF514}" srcId="{11999E3B-5E02-41F7-9FBA-5787D2D541A2}" destId="{D878B955-3AFE-4CC5-BF0E-280F123EA01C}" srcOrd="7" destOrd="0" parTransId="{3490B750-693D-437F-BB74-6DFAA39B4B5F}" sibTransId="{56CCCD2C-E6E5-42E2-8EAF-F32AB0D8E18A}"/>
    <dgm:cxn modelId="{BDA3B221-1C3B-49E0-BEFF-BEF5DEC299ED}" type="presOf" srcId="{8FD5A922-4DFB-4868-8C66-5DBC01C5A889}" destId="{53E2BC77-902E-4FD7-8515-240921AC1721}" srcOrd="0" destOrd="0" presId="urn:microsoft.com/office/officeart/2005/8/layout/bProcess3"/>
    <dgm:cxn modelId="{002FE325-EE04-4CDF-AB82-27207A66B693}" type="presOf" srcId="{95318EED-C9D8-459C-B9B0-DE0C91C2CA96}" destId="{93524B68-48C6-44F9-9EC4-171594650138}" srcOrd="0" destOrd="0" presId="urn:microsoft.com/office/officeart/2005/8/layout/bProcess3"/>
    <dgm:cxn modelId="{87278729-D062-4B9C-A187-95F0ED015626}" srcId="{11999E3B-5E02-41F7-9FBA-5787D2D541A2}" destId="{D8CEC4DA-782D-437F-A101-9427332B8AD3}" srcOrd="3" destOrd="0" parTransId="{1B0CEEEF-FCE3-49FD-8512-B0D61D4743EA}" sibTransId="{738BD5BA-82BD-4751-B073-15C1FACECAA2}"/>
    <dgm:cxn modelId="{EFCF0F2B-3694-4856-899D-DE011CBABA1F}" type="presOf" srcId="{738BD5BA-82BD-4751-B073-15C1FACECAA2}" destId="{7E4C6794-DE97-45C7-A6B0-BE1CB128D10F}" srcOrd="0" destOrd="0" presId="urn:microsoft.com/office/officeart/2005/8/layout/bProcess3"/>
    <dgm:cxn modelId="{E01EB02D-78B7-4D9A-A541-E32FC0C32D87}" type="presOf" srcId="{385D63AA-6439-41A6-AE31-93087178D045}" destId="{8D6C884D-D75C-4861-A115-AEF78572321B}" srcOrd="0" destOrd="0" presId="urn:microsoft.com/office/officeart/2005/8/layout/bProcess3"/>
    <dgm:cxn modelId="{3C78893C-6C47-4980-AC1C-01493809E0AA}" type="presOf" srcId="{D878B955-3AFE-4CC5-BF0E-280F123EA01C}" destId="{3A51B80C-073E-4C63-BE2F-07E0C48F8326}" srcOrd="0" destOrd="0" presId="urn:microsoft.com/office/officeart/2005/8/layout/bProcess3"/>
    <dgm:cxn modelId="{A1CBCB5E-3A59-408A-B9AD-9EC9A635DF16}" type="presOf" srcId="{CBBF2642-8BFD-4B97-8A5F-50FD52492E29}" destId="{57BBEB55-99DE-4B2B-BA8C-06E50B9250F9}" srcOrd="1" destOrd="0" presId="urn:microsoft.com/office/officeart/2005/8/layout/bProcess3"/>
    <dgm:cxn modelId="{51844B44-B0D4-4536-8D11-379393C9162E}" srcId="{11999E3B-5E02-41F7-9FBA-5787D2D541A2}" destId="{385D63AA-6439-41A6-AE31-93087178D045}" srcOrd="5" destOrd="0" parTransId="{E20D1BAC-17C7-4D4C-BD25-692471E03E2F}" sibTransId="{CBBF2642-8BFD-4B97-8A5F-50FD52492E29}"/>
    <dgm:cxn modelId="{084EC464-792B-4533-8F3D-74C1026A7442}" type="presOf" srcId="{E33B50BF-99E0-4489-9EAF-599C090C873F}" destId="{03665810-2457-4C20-AA66-F99C1D6B7130}" srcOrd="0" destOrd="0" presId="urn:microsoft.com/office/officeart/2005/8/layout/bProcess3"/>
    <dgm:cxn modelId="{60C40866-1DBD-4A90-B5F4-0AA7114533F9}" type="presOf" srcId="{56CCCD2C-E6E5-42E2-8EAF-F32AB0D8E18A}" destId="{62BF4E20-E19D-4977-B46A-45084716DEEA}" srcOrd="0" destOrd="0" presId="urn:microsoft.com/office/officeart/2005/8/layout/bProcess3"/>
    <dgm:cxn modelId="{088BAF67-0FEB-40C2-8C8C-C16FE1D368B1}" type="presOf" srcId="{738BD5BA-82BD-4751-B073-15C1FACECAA2}" destId="{18A12BEE-2A36-4A1C-8E63-5E41A7A6D708}" srcOrd="1" destOrd="0" presId="urn:microsoft.com/office/officeart/2005/8/layout/bProcess3"/>
    <dgm:cxn modelId="{0C766B4C-E4E2-4967-9620-208EAB0E82C8}" srcId="{11999E3B-5E02-41F7-9FBA-5787D2D541A2}" destId="{F562843E-1D72-40B0-80C9-A5D87D0FA431}" srcOrd="8" destOrd="0" parTransId="{889E4091-AB61-4F2B-A166-9DB7EBA71538}" sibTransId="{F5E93EA2-01F3-47D2-A5A0-58D4E7E763FF}"/>
    <dgm:cxn modelId="{775BDF4C-4422-44FD-85AB-2C018A72CEBC}" type="presOf" srcId="{AAE2C3F9-11DF-44D1-98FC-8866140966F1}" destId="{30EED415-6065-4AD3-9489-094E2504BD58}" srcOrd="0" destOrd="0" presId="urn:microsoft.com/office/officeart/2005/8/layout/bProcess3"/>
    <dgm:cxn modelId="{75E5346D-187F-4BF5-983E-6B1937FFBE45}" type="presOf" srcId="{11999E3B-5E02-41F7-9FBA-5787D2D541A2}" destId="{D7CCE08E-5F27-49CA-9DF7-D1A723A5635A}" srcOrd="0" destOrd="0" presId="urn:microsoft.com/office/officeart/2005/8/layout/bProcess3"/>
    <dgm:cxn modelId="{AECBC34E-35B7-44B3-9B50-175F2BFC291B}" srcId="{11999E3B-5E02-41F7-9FBA-5787D2D541A2}" destId="{758CA687-34F1-44B0-977B-0197385189C4}" srcOrd="6" destOrd="0" parTransId="{FBB5358D-CAF4-4E67-97A1-504BC217628F}" sibTransId="{E33B50BF-99E0-4489-9EAF-599C090C873F}"/>
    <dgm:cxn modelId="{CE56A46F-3EA3-47D7-91CC-A17C008F117D}" type="presOf" srcId="{58229EFB-0397-4B2B-AD51-328E4AF49311}" destId="{C872DF24-05D1-4E50-90C7-42B0DCC4123B}" srcOrd="1" destOrd="0" presId="urn:microsoft.com/office/officeart/2005/8/layout/bProcess3"/>
    <dgm:cxn modelId="{5869DE6F-B51E-4355-AC69-B639C13912A8}" type="presOf" srcId="{B4A65ADF-D11A-4268-B8B2-10E1DCC57F1B}" destId="{2A299904-6DBC-4A9F-8239-00F20653F124}" srcOrd="0" destOrd="0" presId="urn:microsoft.com/office/officeart/2005/8/layout/bProcess3"/>
    <dgm:cxn modelId="{90D85E55-CC1A-4936-91D7-5A2FE8DD22A1}" srcId="{11999E3B-5E02-41F7-9FBA-5787D2D541A2}" destId="{78AC6358-2733-48E8-BACF-812E6BE9554C}" srcOrd="0" destOrd="0" parTransId="{ACC85D28-FE4B-4B74-BD88-B5864DBBB6A1}" sibTransId="{58229EFB-0397-4B2B-AD51-328E4AF49311}"/>
    <dgm:cxn modelId="{ECD11B76-1CB6-4BEF-AD25-0638A4CF20CE}" type="presOf" srcId="{E33B50BF-99E0-4489-9EAF-599C090C873F}" destId="{F28F0469-820E-467C-8D29-33A5E10CD22E}" srcOrd="1" destOrd="0" presId="urn:microsoft.com/office/officeart/2005/8/layout/bProcess3"/>
    <dgm:cxn modelId="{C7B64A7F-0CFD-4AAB-890D-97F478FE474C}" type="presOf" srcId="{F5E93EA2-01F3-47D2-A5A0-58D4E7E763FF}" destId="{A9756BE4-EEFE-4544-A843-6F846F4F39AE}" srcOrd="1" destOrd="0" presId="urn:microsoft.com/office/officeart/2005/8/layout/bProcess3"/>
    <dgm:cxn modelId="{9ACFCD80-98FD-49E6-9E3B-A514BAA97BC4}" type="presOf" srcId="{78AC6358-2733-48E8-BACF-812E6BE9554C}" destId="{D68D8211-7358-4DA5-8B5C-AF77ED138C18}" srcOrd="0" destOrd="0" presId="urn:microsoft.com/office/officeart/2005/8/layout/bProcess3"/>
    <dgm:cxn modelId="{F43CE187-2824-43C6-8D05-26E0C34492E2}" type="presOf" srcId="{58229EFB-0397-4B2B-AD51-328E4AF49311}" destId="{ED3FBEC8-E0B8-4C1F-8398-BA10149BA370}" srcOrd="0" destOrd="0" presId="urn:microsoft.com/office/officeart/2005/8/layout/bProcess3"/>
    <dgm:cxn modelId="{A45C1A8C-2D2A-4013-8FE5-6B37200E487D}" type="presOf" srcId="{12AF5F26-C5E7-4393-93B4-CA04B04065BD}" destId="{F79368E7-14C0-4933-8202-5D1661DF9E9F}" srcOrd="0" destOrd="0" presId="urn:microsoft.com/office/officeart/2005/8/layout/bProcess3"/>
    <dgm:cxn modelId="{E13D2399-EFD2-4BD2-BC55-8D0B20D10FC5}" type="presOf" srcId="{F562843E-1D72-40B0-80C9-A5D87D0FA431}" destId="{A5325FFA-74F6-41BA-8CEA-54C20B1B4938}" srcOrd="0" destOrd="0" presId="urn:microsoft.com/office/officeart/2005/8/layout/bProcess3"/>
    <dgm:cxn modelId="{7974749C-E5E8-4C91-B8B4-0C8D0B862710}" srcId="{11999E3B-5E02-41F7-9FBA-5787D2D541A2}" destId="{B4A65ADF-D11A-4268-B8B2-10E1DCC57F1B}" srcOrd="4" destOrd="0" parTransId="{7CFC2B4C-D3A0-41A1-A055-3256716356C0}" sibTransId="{2048F05F-1E22-4F99-A77C-6D9FBA098611}"/>
    <dgm:cxn modelId="{A9CD5AA4-0CCA-4A87-9780-1D07C6D62AFC}" type="presOf" srcId="{2048F05F-1E22-4F99-A77C-6D9FBA098611}" destId="{48EC823A-D46F-4DC5-8951-5AD8CDDBCAE5}" srcOrd="1" destOrd="0" presId="urn:microsoft.com/office/officeart/2005/8/layout/bProcess3"/>
    <dgm:cxn modelId="{2DCCA1A4-D5C6-4D0A-ACBB-CD9E0465AD61}" type="presOf" srcId="{F5E93EA2-01F3-47D2-A5A0-58D4E7E763FF}" destId="{1DBB4F43-9262-4177-811B-0B009C40B627}" srcOrd="0" destOrd="0" presId="urn:microsoft.com/office/officeart/2005/8/layout/bProcess3"/>
    <dgm:cxn modelId="{F6AD36AB-C1B9-4696-B1AD-37DBCE94DB77}" type="presOf" srcId="{8A8AAFDD-5987-4344-B669-6A6F28FCB64C}" destId="{CC9C3B38-8A18-4A4F-9CD4-4947DB222DB6}" srcOrd="0" destOrd="0" presId="urn:microsoft.com/office/officeart/2005/8/layout/bProcess3"/>
    <dgm:cxn modelId="{69B483AB-C330-475E-86C2-883754883646}" type="presOf" srcId="{D8CEC4DA-782D-437F-A101-9427332B8AD3}" destId="{FBA9DB9D-E49F-4CA9-9AB3-BA92CFDD492C}" srcOrd="0" destOrd="0" presId="urn:microsoft.com/office/officeart/2005/8/layout/bProcess3"/>
    <dgm:cxn modelId="{47BF0CB1-4FB2-450A-97B4-4311619E8AFD}" srcId="{11999E3B-5E02-41F7-9FBA-5787D2D541A2}" destId="{12AF5F26-C5E7-4393-93B4-CA04B04065BD}" srcOrd="1" destOrd="0" parTransId="{35F1B9D3-7DD3-4D12-B9C0-9DF09F6915E7}" sibTransId="{AAE2C3F9-11DF-44D1-98FC-8866140966F1}"/>
    <dgm:cxn modelId="{C9E01AC1-7891-45AA-8709-2EB947F2BAFF}" type="presOf" srcId="{AAE2C3F9-11DF-44D1-98FC-8866140966F1}" destId="{08FF2C5B-11D1-4788-8E4A-56B0BA9CBF70}" srcOrd="1" destOrd="0" presId="urn:microsoft.com/office/officeart/2005/8/layout/bProcess3"/>
    <dgm:cxn modelId="{FF32BFC6-1C49-4BE4-8A87-84D830E7EED4}" type="presOf" srcId="{8FD5A922-4DFB-4868-8C66-5DBC01C5A889}" destId="{EF66F258-DCE9-4D61-987B-47383F10AFC7}" srcOrd="1" destOrd="0" presId="urn:microsoft.com/office/officeart/2005/8/layout/bProcess3"/>
    <dgm:cxn modelId="{A355BFCC-B548-4493-A3F6-0AE95C9E6164}" type="presOf" srcId="{56CCCD2C-E6E5-42E2-8EAF-F32AB0D8E18A}" destId="{B957CAD0-5845-4541-8934-D2FAA54B579B}" srcOrd="1" destOrd="0" presId="urn:microsoft.com/office/officeart/2005/8/layout/bProcess3"/>
    <dgm:cxn modelId="{A7170AD2-0ECE-466E-93C1-192546942111}" srcId="{11999E3B-5E02-41F7-9FBA-5787D2D541A2}" destId="{95318EED-C9D8-459C-B9B0-DE0C91C2CA96}" srcOrd="2" destOrd="0" parTransId="{6CF68C3C-F168-4EDC-B81F-C252E26C487F}" sibTransId="{8FD5A922-4DFB-4868-8C66-5DBC01C5A889}"/>
    <dgm:cxn modelId="{98BE96D4-D721-4064-B433-9E389D06FC0B}" type="presOf" srcId="{2048F05F-1E22-4F99-A77C-6D9FBA098611}" destId="{366D7DA9-4E34-4FCD-8021-0ADFC14FAB79}" srcOrd="0" destOrd="0" presId="urn:microsoft.com/office/officeart/2005/8/layout/bProcess3"/>
    <dgm:cxn modelId="{10624AD9-2E59-48EA-B674-4A2A674984C2}" type="presOf" srcId="{758CA687-34F1-44B0-977B-0197385189C4}" destId="{543332BF-26B4-4512-9B70-53C5339198CF}" srcOrd="0" destOrd="0" presId="urn:microsoft.com/office/officeart/2005/8/layout/bProcess3"/>
    <dgm:cxn modelId="{676416DD-0CF4-4F23-8CA8-2A53E45B4C6C}" type="presOf" srcId="{CBBF2642-8BFD-4B97-8A5F-50FD52492E29}" destId="{26048CBE-7E8F-41D4-BB96-DF119DC0EA81}" srcOrd="0" destOrd="0" presId="urn:microsoft.com/office/officeart/2005/8/layout/bProcess3"/>
    <dgm:cxn modelId="{9D17E9E3-09A0-4EC6-8544-1C87C54E096E}" srcId="{11999E3B-5E02-41F7-9FBA-5787D2D541A2}" destId="{8A8AAFDD-5987-4344-B669-6A6F28FCB64C}" srcOrd="9" destOrd="0" parTransId="{3E5FE94B-A178-4B2A-A29C-CEE10B943F7A}" sibTransId="{BF46FA77-43E2-4D73-A898-6B839113EC4E}"/>
    <dgm:cxn modelId="{17E2D281-7A9E-4CE3-B899-7210E1697D02}" type="presParOf" srcId="{D7CCE08E-5F27-49CA-9DF7-D1A723A5635A}" destId="{D68D8211-7358-4DA5-8B5C-AF77ED138C18}" srcOrd="0" destOrd="0" presId="urn:microsoft.com/office/officeart/2005/8/layout/bProcess3"/>
    <dgm:cxn modelId="{43D65854-1221-4D51-BC36-DCF012C80E16}" type="presParOf" srcId="{D7CCE08E-5F27-49CA-9DF7-D1A723A5635A}" destId="{ED3FBEC8-E0B8-4C1F-8398-BA10149BA370}" srcOrd="1" destOrd="0" presId="urn:microsoft.com/office/officeart/2005/8/layout/bProcess3"/>
    <dgm:cxn modelId="{2F8B1EF1-1F2E-4082-9C21-F8BD5DFAB5C2}" type="presParOf" srcId="{ED3FBEC8-E0B8-4C1F-8398-BA10149BA370}" destId="{C872DF24-05D1-4E50-90C7-42B0DCC4123B}" srcOrd="0" destOrd="0" presId="urn:microsoft.com/office/officeart/2005/8/layout/bProcess3"/>
    <dgm:cxn modelId="{A5315001-99A4-48CE-B846-859A253CD858}" type="presParOf" srcId="{D7CCE08E-5F27-49CA-9DF7-D1A723A5635A}" destId="{F79368E7-14C0-4933-8202-5D1661DF9E9F}" srcOrd="2" destOrd="0" presId="urn:microsoft.com/office/officeart/2005/8/layout/bProcess3"/>
    <dgm:cxn modelId="{F224FD75-89BC-489C-8D35-1C7AF723DC8C}" type="presParOf" srcId="{D7CCE08E-5F27-49CA-9DF7-D1A723A5635A}" destId="{30EED415-6065-4AD3-9489-094E2504BD58}" srcOrd="3" destOrd="0" presId="urn:microsoft.com/office/officeart/2005/8/layout/bProcess3"/>
    <dgm:cxn modelId="{44FE8AA4-D4DB-4995-820D-0FDAD7E816D1}" type="presParOf" srcId="{30EED415-6065-4AD3-9489-094E2504BD58}" destId="{08FF2C5B-11D1-4788-8E4A-56B0BA9CBF70}" srcOrd="0" destOrd="0" presId="urn:microsoft.com/office/officeart/2005/8/layout/bProcess3"/>
    <dgm:cxn modelId="{1D5CC0FF-AE76-4DE0-A6A4-133A5C964309}" type="presParOf" srcId="{D7CCE08E-5F27-49CA-9DF7-D1A723A5635A}" destId="{93524B68-48C6-44F9-9EC4-171594650138}" srcOrd="4" destOrd="0" presId="urn:microsoft.com/office/officeart/2005/8/layout/bProcess3"/>
    <dgm:cxn modelId="{2DFA346F-94C0-465E-889A-7A8C30D36D69}" type="presParOf" srcId="{D7CCE08E-5F27-49CA-9DF7-D1A723A5635A}" destId="{53E2BC77-902E-4FD7-8515-240921AC1721}" srcOrd="5" destOrd="0" presId="urn:microsoft.com/office/officeart/2005/8/layout/bProcess3"/>
    <dgm:cxn modelId="{28768E08-6901-4CEB-9F1F-9D869BF8E559}" type="presParOf" srcId="{53E2BC77-902E-4FD7-8515-240921AC1721}" destId="{EF66F258-DCE9-4D61-987B-47383F10AFC7}" srcOrd="0" destOrd="0" presId="urn:microsoft.com/office/officeart/2005/8/layout/bProcess3"/>
    <dgm:cxn modelId="{4D2AC371-3267-41FF-9373-A3F305ABFF53}" type="presParOf" srcId="{D7CCE08E-5F27-49CA-9DF7-D1A723A5635A}" destId="{FBA9DB9D-E49F-4CA9-9AB3-BA92CFDD492C}" srcOrd="6" destOrd="0" presId="urn:microsoft.com/office/officeart/2005/8/layout/bProcess3"/>
    <dgm:cxn modelId="{1D1697F3-26AA-4302-9EAB-2606AC230A03}" type="presParOf" srcId="{D7CCE08E-5F27-49CA-9DF7-D1A723A5635A}" destId="{7E4C6794-DE97-45C7-A6B0-BE1CB128D10F}" srcOrd="7" destOrd="0" presId="urn:microsoft.com/office/officeart/2005/8/layout/bProcess3"/>
    <dgm:cxn modelId="{8F97177F-E9D2-4968-BED7-908D0824D044}" type="presParOf" srcId="{7E4C6794-DE97-45C7-A6B0-BE1CB128D10F}" destId="{18A12BEE-2A36-4A1C-8E63-5E41A7A6D708}" srcOrd="0" destOrd="0" presId="urn:microsoft.com/office/officeart/2005/8/layout/bProcess3"/>
    <dgm:cxn modelId="{1789EB85-1266-4629-9C0B-8251F7A0A776}" type="presParOf" srcId="{D7CCE08E-5F27-49CA-9DF7-D1A723A5635A}" destId="{2A299904-6DBC-4A9F-8239-00F20653F124}" srcOrd="8" destOrd="0" presId="urn:microsoft.com/office/officeart/2005/8/layout/bProcess3"/>
    <dgm:cxn modelId="{2D705D54-BEF5-46F1-847C-6DFDEDCE9691}" type="presParOf" srcId="{D7CCE08E-5F27-49CA-9DF7-D1A723A5635A}" destId="{366D7DA9-4E34-4FCD-8021-0ADFC14FAB79}" srcOrd="9" destOrd="0" presId="urn:microsoft.com/office/officeart/2005/8/layout/bProcess3"/>
    <dgm:cxn modelId="{26FD577F-DF76-493C-B2F7-1B98697059C9}" type="presParOf" srcId="{366D7DA9-4E34-4FCD-8021-0ADFC14FAB79}" destId="{48EC823A-D46F-4DC5-8951-5AD8CDDBCAE5}" srcOrd="0" destOrd="0" presId="urn:microsoft.com/office/officeart/2005/8/layout/bProcess3"/>
    <dgm:cxn modelId="{21352478-2EA2-44EF-A65B-EC2A70AC6B59}" type="presParOf" srcId="{D7CCE08E-5F27-49CA-9DF7-D1A723A5635A}" destId="{8D6C884D-D75C-4861-A115-AEF78572321B}" srcOrd="10" destOrd="0" presId="urn:microsoft.com/office/officeart/2005/8/layout/bProcess3"/>
    <dgm:cxn modelId="{B01DC9DD-9FB4-417C-BCE5-0F5E371BCFCE}" type="presParOf" srcId="{D7CCE08E-5F27-49CA-9DF7-D1A723A5635A}" destId="{26048CBE-7E8F-41D4-BB96-DF119DC0EA81}" srcOrd="11" destOrd="0" presId="urn:microsoft.com/office/officeart/2005/8/layout/bProcess3"/>
    <dgm:cxn modelId="{7BE03673-4F46-46A3-8067-B799FDD92512}" type="presParOf" srcId="{26048CBE-7E8F-41D4-BB96-DF119DC0EA81}" destId="{57BBEB55-99DE-4B2B-BA8C-06E50B9250F9}" srcOrd="0" destOrd="0" presId="urn:microsoft.com/office/officeart/2005/8/layout/bProcess3"/>
    <dgm:cxn modelId="{965A69E2-4F76-4030-B52B-9B27B1C499B5}" type="presParOf" srcId="{D7CCE08E-5F27-49CA-9DF7-D1A723A5635A}" destId="{543332BF-26B4-4512-9B70-53C5339198CF}" srcOrd="12" destOrd="0" presId="urn:microsoft.com/office/officeart/2005/8/layout/bProcess3"/>
    <dgm:cxn modelId="{FF4ECE35-8F98-42FD-8933-FFD1E01DA9F5}" type="presParOf" srcId="{D7CCE08E-5F27-49CA-9DF7-D1A723A5635A}" destId="{03665810-2457-4C20-AA66-F99C1D6B7130}" srcOrd="13" destOrd="0" presId="urn:microsoft.com/office/officeart/2005/8/layout/bProcess3"/>
    <dgm:cxn modelId="{169AF269-8D2C-4EE0-8F08-149D9630EDEF}" type="presParOf" srcId="{03665810-2457-4C20-AA66-F99C1D6B7130}" destId="{F28F0469-820E-467C-8D29-33A5E10CD22E}" srcOrd="0" destOrd="0" presId="urn:microsoft.com/office/officeart/2005/8/layout/bProcess3"/>
    <dgm:cxn modelId="{87FFA167-0AE9-440C-AF29-D0986019FD7B}" type="presParOf" srcId="{D7CCE08E-5F27-49CA-9DF7-D1A723A5635A}" destId="{3A51B80C-073E-4C63-BE2F-07E0C48F8326}" srcOrd="14" destOrd="0" presId="urn:microsoft.com/office/officeart/2005/8/layout/bProcess3"/>
    <dgm:cxn modelId="{D0406974-6ED8-4B14-ADFF-49D356D22D5D}" type="presParOf" srcId="{D7CCE08E-5F27-49CA-9DF7-D1A723A5635A}" destId="{62BF4E20-E19D-4977-B46A-45084716DEEA}" srcOrd="15" destOrd="0" presId="urn:microsoft.com/office/officeart/2005/8/layout/bProcess3"/>
    <dgm:cxn modelId="{DDB6E75F-0560-4EB9-9716-0D02F5D1D9DF}" type="presParOf" srcId="{62BF4E20-E19D-4977-B46A-45084716DEEA}" destId="{B957CAD0-5845-4541-8934-D2FAA54B579B}" srcOrd="0" destOrd="0" presId="urn:microsoft.com/office/officeart/2005/8/layout/bProcess3"/>
    <dgm:cxn modelId="{89057259-0797-4A47-82AD-1A04665E304D}" type="presParOf" srcId="{D7CCE08E-5F27-49CA-9DF7-D1A723A5635A}" destId="{A5325FFA-74F6-41BA-8CEA-54C20B1B4938}" srcOrd="16" destOrd="0" presId="urn:microsoft.com/office/officeart/2005/8/layout/bProcess3"/>
    <dgm:cxn modelId="{0AA5BF7A-EDAB-4356-83CB-95370E11F000}" type="presParOf" srcId="{D7CCE08E-5F27-49CA-9DF7-D1A723A5635A}" destId="{1DBB4F43-9262-4177-811B-0B009C40B627}" srcOrd="17" destOrd="0" presId="urn:microsoft.com/office/officeart/2005/8/layout/bProcess3"/>
    <dgm:cxn modelId="{98475624-A01B-457E-B826-8F8A301C8F49}" type="presParOf" srcId="{1DBB4F43-9262-4177-811B-0B009C40B627}" destId="{A9756BE4-EEFE-4544-A843-6F846F4F39AE}" srcOrd="0" destOrd="0" presId="urn:microsoft.com/office/officeart/2005/8/layout/bProcess3"/>
    <dgm:cxn modelId="{989E79DF-BB4B-4206-A223-AAE1276F3BAE}" type="presParOf" srcId="{D7CCE08E-5F27-49CA-9DF7-D1A723A5635A}" destId="{CC9C3B38-8A18-4A4F-9CD4-4947DB222DB6}" srcOrd="18"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3FBEC8-E0B8-4C1F-8398-BA10149BA370}">
      <dsp:nvSpPr>
        <dsp:cNvPr id="0" name=""/>
        <dsp:cNvSpPr/>
      </dsp:nvSpPr>
      <dsp:spPr>
        <a:xfrm>
          <a:off x="1836897" y="468521"/>
          <a:ext cx="362501" cy="91440"/>
        </a:xfrm>
        <a:custGeom>
          <a:avLst/>
          <a:gdLst/>
          <a:ahLst/>
          <a:cxnLst/>
          <a:rect l="0" t="0" r="0" b="0"/>
          <a:pathLst>
            <a:path>
              <a:moveTo>
                <a:pt x="0" y="45720"/>
              </a:moveTo>
              <a:lnTo>
                <a:pt x="362501" y="45720"/>
              </a:lnTo>
            </a:path>
          </a:pathLst>
        </a:custGeom>
        <a:noFill/>
        <a:ln w="12700" cap="flat" cmpd="sng" algn="ctr">
          <a:solidFill>
            <a:schemeClr val="dk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008320" y="512275"/>
        <a:ext cx="19655" cy="3931"/>
      </dsp:txXfrm>
    </dsp:sp>
    <dsp:sp modelId="{D68D8211-7358-4DA5-8B5C-AF77ED138C18}">
      <dsp:nvSpPr>
        <dsp:cNvPr id="0" name=""/>
        <dsp:cNvSpPr/>
      </dsp:nvSpPr>
      <dsp:spPr>
        <a:xfrm>
          <a:off x="129559" y="1499"/>
          <a:ext cx="1709137" cy="1025482"/>
        </a:xfrm>
        <a:prstGeom prst="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kern="1200" dirty="0"/>
            <a:t>Understand the shape of the dataset</a:t>
          </a:r>
        </a:p>
      </dsp:txBody>
      <dsp:txXfrm>
        <a:off x="129559" y="1499"/>
        <a:ext cx="1709137" cy="1025482"/>
      </dsp:txXfrm>
    </dsp:sp>
    <dsp:sp modelId="{30EED415-6065-4AD3-9489-094E2504BD58}">
      <dsp:nvSpPr>
        <dsp:cNvPr id="0" name=""/>
        <dsp:cNvSpPr/>
      </dsp:nvSpPr>
      <dsp:spPr>
        <a:xfrm>
          <a:off x="3939136" y="468521"/>
          <a:ext cx="362501" cy="91440"/>
        </a:xfrm>
        <a:custGeom>
          <a:avLst/>
          <a:gdLst/>
          <a:ahLst/>
          <a:cxnLst/>
          <a:rect l="0" t="0" r="0" b="0"/>
          <a:pathLst>
            <a:path>
              <a:moveTo>
                <a:pt x="0" y="45720"/>
              </a:moveTo>
              <a:lnTo>
                <a:pt x="362501" y="45720"/>
              </a:lnTo>
            </a:path>
          </a:pathLst>
        </a:custGeom>
        <a:noFill/>
        <a:ln w="12700" cap="flat" cmpd="sng" algn="ctr">
          <a:solidFill>
            <a:schemeClr val="dk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110559" y="512275"/>
        <a:ext cx="19655" cy="3931"/>
      </dsp:txXfrm>
    </dsp:sp>
    <dsp:sp modelId="{F79368E7-14C0-4933-8202-5D1661DF9E9F}">
      <dsp:nvSpPr>
        <dsp:cNvPr id="0" name=""/>
        <dsp:cNvSpPr/>
      </dsp:nvSpPr>
      <dsp:spPr>
        <a:xfrm>
          <a:off x="2231798" y="1499"/>
          <a:ext cx="1709137" cy="1025482"/>
        </a:xfrm>
        <a:prstGeom prst="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kern="1200" dirty="0"/>
            <a:t>Check cardinality of categorical variables</a:t>
          </a:r>
        </a:p>
      </dsp:txBody>
      <dsp:txXfrm>
        <a:off x="2231798" y="1499"/>
        <a:ext cx="1709137" cy="1025482"/>
      </dsp:txXfrm>
    </dsp:sp>
    <dsp:sp modelId="{53E2BC77-902E-4FD7-8515-240921AC1721}">
      <dsp:nvSpPr>
        <dsp:cNvPr id="0" name=""/>
        <dsp:cNvSpPr/>
      </dsp:nvSpPr>
      <dsp:spPr>
        <a:xfrm>
          <a:off x="6041376" y="468521"/>
          <a:ext cx="362501" cy="91440"/>
        </a:xfrm>
        <a:custGeom>
          <a:avLst/>
          <a:gdLst/>
          <a:ahLst/>
          <a:cxnLst/>
          <a:rect l="0" t="0" r="0" b="0"/>
          <a:pathLst>
            <a:path>
              <a:moveTo>
                <a:pt x="0" y="45720"/>
              </a:moveTo>
              <a:lnTo>
                <a:pt x="362501" y="45720"/>
              </a:lnTo>
            </a:path>
          </a:pathLst>
        </a:custGeom>
        <a:noFill/>
        <a:ln w="12700" cap="flat" cmpd="sng" algn="ctr">
          <a:solidFill>
            <a:schemeClr val="dk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212799" y="512275"/>
        <a:ext cx="19655" cy="3931"/>
      </dsp:txXfrm>
    </dsp:sp>
    <dsp:sp modelId="{93524B68-48C6-44F9-9EC4-171594650138}">
      <dsp:nvSpPr>
        <dsp:cNvPr id="0" name=""/>
        <dsp:cNvSpPr/>
      </dsp:nvSpPr>
      <dsp:spPr>
        <a:xfrm>
          <a:off x="4334038" y="1499"/>
          <a:ext cx="1709137" cy="1025482"/>
        </a:xfrm>
        <a:prstGeom prst="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kern="1200" dirty="0"/>
            <a:t>Drop variables with high cardinality</a:t>
          </a:r>
        </a:p>
      </dsp:txBody>
      <dsp:txXfrm>
        <a:off x="4334038" y="1499"/>
        <a:ext cx="1709137" cy="1025482"/>
      </dsp:txXfrm>
    </dsp:sp>
    <dsp:sp modelId="{7E4C6794-DE97-45C7-A6B0-BE1CB128D10F}">
      <dsp:nvSpPr>
        <dsp:cNvPr id="0" name=""/>
        <dsp:cNvSpPr/>
      </dsp:nvSpPr>
      <dsp:spPr>
        <a:xfrm>
          <a:off x="984128" y="1025182"/>
          <a:ext cx="6306718" cy="362501"/>
        </a:xfrm>
        <a:custGeom>
          <a:avLst/>
          <a:gdLst/>
          <a:ahLst/>
          <a:cxnLst/>
          <a:rect l="0" t="0" r="0" b="0"/>
          <a:pathLst>
            <a:path>
              <a:moveTo>
                <a:pt x="6306718" y="0"/>
              </a:moveTo>
              <a:lnTo>
                <a:pt x="6306718" y="198350"/>
              </a:lnTo>
              <a:lnTo>
                <a:pt x="0" y="198350"/>
              </a:lnTo>
              <a:lnTo>
                <a:pt x="0" y="362501"/>
              </a:lnTo>
            </a:path>
          </a:pathLst>
        </a:custGeom>
        <a:noFill/>
        <a:ln w="12700" cap="flat" cmpd="sng" algn="ctr">
          <a:solidFill>
            <a:schemeClr val="dk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979513" y="1204467"/>
        <a:ext cx="315947" cy="3931"/>
      </dsp:txXfrm>
    </dsp:sp>
    <dsp:sp modelId="{FBA9DB9D-E49F-4CA9-9AB3-BA92CFDD492C}">
      <dsp:nvSpPr>
        <dsp:cNvPr id="0" name=""/>
        <dsp:cNvSpPr/>
      </dsp:nvSpPr>
      <dsp:spPr>
        <a:xfrm>
          <a:off x="6436277" y="1499"/>
          <a:ext cx="1709137" cy="1025482"/>
        </a:xfrm>
        <a:prstGeom prst="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kern="1200" dirty="0"/>
            <a:t>Drop numerical variables like longitude and latitude </a:t>
          </a:r>
        </a:p>
      </dsp:txBody>
      <dsp:txXfrm>
        <a:off x="6436277" y="1499"/>
        <a:ext cx="1709137" cy="1025482"/>
      </dsp:txXfrm>
    </dsp:sp>
    <dsp:sp modelId="{366D7DA9-4E34-4FCD-8021-0ADFC14FAB79}">
      <dsp:nvSpPr>
        <dsp:cNvPr id="0" name=""/>
        <dsp:cNvSpPr/>
      </dsp:nvSpPr>
      <dsp:spPr>
        <a:xfrm>
          <a:off x="1836897" y="1887105"/>
          <a:ext cx="362501" cy="91440"/>
        </a:xfrm>
        <a:custGeom>
          <a:avLst/>
          <a:gdLst/>
          <a:ahLst/>
          <a:cxnLst/>
          <a:rect l="0" t="0" r="0" b="0"/>
          <a:pathLst>
            <a:path>
              <a:moveTo>
                <a:pt x="0" y="45720"/>
              </a:moveTo>
              <a:lnTo>
                <a:pt x="362501" y="45720"/>
              </a:lnTo>
            </a:path>
          </a:pathLst>
        </a:custGeom>
        <a:noFill/>
        <a:ln w="12700" cap="flat" cmpd="sng" algn="ctr">
          <a:solidFill>
            <a:schemeClr val="dk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008320" y="1930859"/>
        <a:ext cx="19655" cy="3931"/>
      </dsp:txXfrm>
    </dsp:sp>
    <dsp:sp modelId="{2A299904-6DBC-4A9F-8239-00F20653F124}">
      <dsp:nvSpPr>
        <dsp:cNvPr id="0" name=""/>
        <dsp:cNvSpPr/>
      </dsp:nvSpPr>
      <dsp:spPr>
        <a:xfrm>
          <a:off x="129559" y="1420084"/>
          <a:ext cx="1709137" cy="1025482"/>
        </a:xfrm>
        <a:prstGeom prst="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kern="1200" dirty="0"/>
            <a:t>For data imputation, we find the missing values for each variable</a:t>
          </a:r>
        </a:p>
      </dsp:txBody>
      <dsp:txXfrm>
        <a:off x="129559" y="1420084"/>
        <a:ext cx="1709137" cy="1025482"/>
      </dsp:txXfrm>
    </dsp:sp>
    <dsp:sp modelId="{26048CBE-7E8F-41D4-BB96-DF119DC0EA81}">
      <dsp:nvSpPr>
        <dsp:cNvPr id="0" name=""/>
        <dsp:cNvSpPr/>
      </dsp:nvSpPr>
      <dsp:spPr>
        <a:xfrm>
          <a:off x="3939136" y="1887105"/>
          <a:ext cx="362501" cy="91440"/>
        </a:xfrm>
        <a:custGeom>
          <a:avLst/>
          <a:gdLst/>
          <a:ahLst/>
          <a:cxnLst/>
          <a:rect l="0" t="0" r="0" b="0"/>
          <a:pathLst>
            <a:path>
              <a:moveTo>
                <a:pt x="0" y="45720"/>
              </a:moveTo>
              <a:lnTo>
                <a:pt x="362501" y="45720"/>
              </a:lnTo>
            </a:path>
          </a:pathLst>
        </a:custGeom>
        <a:noFill/>
        <a:ln w="12700" cap="flat" cmpd="sng" algn="ctr">
          <a:solidFill>
            <a:schemeClr val="dk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110559" y="1930859"/>
        <a:ext cx="19655" cy="3931"/>
      </dsp:txXfrm>
    </dsp:sp>
    <dsp:sp modelId="{8D6C884D-D75C-4861-A115-AEF78572321B}">
      <dsp:nvSpPr>
        <dsp:cNvPr id="0" name=""/>
        <dsp:cNvSpPr/>
      </dsp:nvSpPr>
      <dsp:spPr>
        <a:xfrm>
          <a:off x="2231798" y="1420084"/>
          <a:ext cx="1709137" cy="1025482"/>
        </a:xfrm>
        <a:prstGeom prst="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kern="1200" dirty="0"/>
            <a:t>Impute numerical variables using the median method</a:t>
          </a:r>
        </a:p>
      </dsp:txBody>
      <dsp:txXfrm>
        <a:off x="2231798" y="1420084"/>
        <a:ext cx="1709137" cy="1025482"/>
      </dsp:txXfrm>
    </dsp:sp>
    <dsp:sp modelId="{03665810-2457-4C20-AA66-F99C1D6B7130}">
      <dsp:nvSpPr>
        <dsp:cNvPr id="0" name=""/>
        <dsp:cNvSpPr/>
      </dsp:nvSpPr>
      <dsp:spPr>
        <a:xfrm>
          <a:off x="6041376" y="1887105"/>
          <a:ext cx="362501" cy="91440"/>
        </a:xfrm>
        <a:custGeom>
          <a:avLst/>
          <a:gdLst/>
          <a:ahLst/>
          <a:cxnLst/>
          <a:rect l="0" t="0" r="0" b="0"/>
          <a:pathLst>
            <a:path>
              <a:moveTo>
                <a:pt x="0" y="45720"/>
              </a:moveTo>
              <a:lnTo>
                <a:pt x="362501" y="45720"/>
              </a:lnTo>
            </a:path>
          </a:pathLst>
        </a:custGeom>
        <a:noFill/>
        <a:ln w="12700" cap="flat" cmpd="sng" algn="ctr">
          <a:solidFill>
            <a:schemeClr val="dk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212799" y="1930859"/>
        <a:ext cx="19655" cy="3931"/>
      </dsp:txXfrm>
    </dsp:sp>
    <dsp:sp modelId="{543332BF-26B4-4512-9B70-53C5339198CF}">
      <dsp:nvSpPr>
        <dsp:cNvPr id="0" name=""/>
        <dsp:cNvSpPr/>
      </dsp:nvSpPr>
      <dsp:spPr>
        <a:xfrm>
          <a:off x="4334038" y="1420084"/>
          <a:ext cx="1709137" cy="1025482"/>
        </a:xfrm>
        <a:prstGeom prst="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kern="1200" dirty="0"/>
            <a:t>Impute categorical variables using mode method</a:t>
          </a:r>
        </a:p>
      </dsp:txBody>
      <dsp:txXfrm>
        <a:off x="4334038" y="1420084"/>
        <a:ext cx="1709137" cy="1025482"/>
      </dsp:txXfrm>
    </dsp:sp>
    <dsp:sp modelId="{62BF4E20-E19D-4977-B46A-45084716DEEA}">
      <dsp:nvSpPr>
        <dsp:cNvPr id="0" name=""/>
        <dsp:cNvSpPr/>
      </dsp:nvSpPr>
      <dsp:spPr>
        <a:xfrm>
          <a:off x="984128" y="2443766"/>
          <a:ext cx="6306718" cy="362501"/>
        </a:xfrm>
        <a:custGeom>
          <a:avLst/>
          <a:gdLst/>
          <a:ahLst/>
          <a:cxnLst/>
          <a:rect l="0" t="0" r="0" b="0"/>
          <a:pathLst>
            <a:path>
              <a:moveTo>
                <a:pt x="6306718" y="0"/>
              </a:moveTo>
              <a:lnTo>
                <a:pt x="6306718" y="198350"/>
              </a:lnTo>
              <a:lnTo>
                <a:pt x="0" y="198350"/>
              </a:lnTo>
              <a:lnTo>
                <a:pt x="0" y="362501"/>
              </a:lnTo>
            </a:path>
          </a:pathLst>
        </a:custGeom>
        <a:noFill/>
        <a:ln w="12700" cap="flat" cmpd="sng" algn="ctr">
          <a:solidFill>
            <a:schemeClr val="dk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979513" y="2623052"/>
        <a:ext cx="315947" cy="3931"/>
      </dsp:txXfrm>
    </dsp:sp>
    <dsp:sp modelId="{3A51B80C-073E-4C63-BE2F-07E0C48F8326}">
      <dsp:nvSpPr>
        <dsp:cNvPr id="0" name=""/>
        <dsp:cNvSpPr/>
      </dsp:nvSpPr>
      <dsp:spPr>
        <a:xfrm>
          <a:off x="6436277" y="1420084"/>
          <a:ext cx="1709137" cy="1025482"/>
        </a:xfrm>
        <a:prstGeom prst="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kern="1200" dirty="0"/>
            <a:t>Eliminate multi-collinearity and dropping variables with VIF &gt; 2.5</a:t>
          </a:r>
        </a:p>
      </dsp:txBody>
      <dsp:txXfrm>
        <a:off x="6436277" y="1420084"/>
        <a:ext cx="1709137" cy="1025482"/>
      </dsp:txXfrm>
    </dsp:sp>
    <dsp:sp modelId="{1DBB4F43-9262-4177-811B-0B009C40B627}">
      <dsp:nvSpPr>
        <dsp:cNvPr id="0" name=""/>
        <dsp:cNvSpPr/>
      </dsp:nvSpPr>
      <dsp:spPr>
        <a:xfrm>
          <a:off x="1836897" y="3305689"/>
          <a:ext cx="362501" cy="91440"/>
        </a:xfrm>
        <a:custGeom>
          <a:avLst/>
          <a:gdLst/>
          <a:ahLst/>
          <a:cxnLst/>
          <a:rect l="0" t="0" r="0" b="0"/>
          <a:pathLst>
            <a:path>
              <a:moveTo>
                <a:pt x="0" y="45720"/>
              </a:moveTo>
              <a:lnTo>
                <a:pt x="362501" y="45720"/>
              </a:lnTo>
            </a:path>
          </a:pathLst>
        </a:custGeom>
        <a:noFill/>
        <a:ln w="12700" cap="flat" cmpd="sng" algn="ctr">
          <a:solidFill>
            <a:schemeClr val="dk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008320" y="3349444"/>
        <a:ext cx="19655" cy="3931"/>
      </dsp:txXfrm>
    </dsp:sp>
    <dsp:sp modelId="{A5325FFA-74F6-41BA-8CEA-54C20B1B4938}">
      <dsp:nvSpPr>
        <dsp:cNvPr id="0" name=""/>
        <dsp:cNvSpPr/>
      </dsp:nvSpPr>
      <dsp:spPr>
        <a:xfrm>
          <a:off x="129559" y="2838668"/>
          <a:ext cx="1709137" cy="1025482"/>
        </a:xfrm>
        <a:prstGeom prst="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kern="1200" dirty="0"/>
            <a:t>Encoding categorical variables using dummy variables</a:t>
          </a:r>
        </a:p>
      </dsp:txBody>
      <dsp:txXfrm>
        <a:off x="129559" y="2838668"/>
        <a:ext cx="1709137" cy="1025482"/>
      </dsp:txXfrm>
    </dsp:sp>
    <dsp:sp modelId="{CC9C3B38-8A18-4A4F-9CD4-4947DB222DB6}">
      <dsp:nvSpPr>
        <dsp:cNvPr id="0" name=""/>
        <dsp:cNvSpPr/>
      </dsp:nvSpPr>
      <dsp:spPr>
        <a:xfrm>
          <a:off x="2231798" y="2838668"/>
          <a:ext cx="1709137" cy="1025482"/>
        </a:xfrm>
        <a:prstGeom prst="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kern="1200" dirty="0"/>
            <a:t>Splitting the data into train and test data and scaling it</a:t>
          </a:r>
        </a:p>
      </dsp:txBody>
      <dsp:txXfrm>
        <a:off x="2231798" y="2838668"/>
        <a:ext cx="1709137" cy="1025482"/>
      </dsp:txXfrm>
    </dsp:sp>
  </dsp:spTree>
</dsp:drawing>
</file>

<file path=ppt/diagrams/layout1.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7"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1"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189" indent="0" algn="ctr">
              <a:buNone/>
              <a:defRPr sz="2400"/>
            </a:lvl2pPr>
            <a:lvl3pPr marL="914377" indent="0" algn="ctr">
              <a:buNone/>
              <a:defRPr sz="2400"/>
            </a:lvl3pPr>
            <a:lvl4pPr marL="1371566" indent="0" algn="ctr">
              <a:buNone/>
              <a:defRPr sz="2000"/>
            </a:lvl4pPr>
            <a:lvl5pPr marL="1828754" indent="0" algn="ctr">
              <a:buNone/>
              <a:defRPr sz="2000"/>
            </a:lvl5pPr>
            <a:lvl6pPr marL="2285943" indent="0" algn="ctr">
              <a:buNone/>
              <a:defRPr sz="2000"/>
            </a:lvl6pPr>
            <a:lvl7pPr marL="2743131" indent="0" algn="ctr">
              <a:buNone/>
              <a:defRPr sz="2000"/>
            </a:lvl7pPr>
            <a:lvl8pPr marL="3200320" indent="0" algn="ctr">
              <a:buNone/>
              <a:defRPr sz="2000"/>
            </a:lvl8pPr>
            <a:lvl9pPr marL="3657509"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9"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3/19/2020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3/19/2020</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7"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1"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1"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3/19/2020</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3/19/2020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7"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9"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3/19/2020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5"/>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3/19/2020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5"/>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6"/>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5"/>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3/19/2020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3/19/2020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7"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3/19/2020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7" y="786384"/>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801"/>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6" y="3043052"/>
            <a:ext cx="3517567" cy="3064505"/>
          </a:xfrm>
        </p:spPr>
        <p:txBody>
          <a:bodyPr lIns="91440" rIns="91440">
            <a:normAutofit/>
          </a:bodyPr>
          <a:lstStyle>
            <a:lvl1pPr marL="0" indent="0">
              <a:buNone/>
              <a:defRPr sz="1800">
                <a:solidFill>
                  <a:srgbClr val="FFFFFF"/>
                </a:solidFill>
              </a:defRPr>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2"/>
            <a:ext cx="3517568" cy="365125"/>
          </a:xfrm>
        </p:spPr>
        <p:txBody>
          <a:bodyPr/>
          <a:lstStyle>
            <a:lvl1pPr algn="l">
              <a:defRPr/>
            </a:lvl1pPr>
          </a:lstStyle>
          <a:p>
            <a:fld id="{92BEA474-078D-4E9B-9B14-09A87B19DC46}" type="datetime1">
              <a:rPr lang="en-US" smtClean="0"/>
              <a:t>3/19/2020</a:t>
            </a:fld>
            <a:endParaRPr lang="en-US" dirty="0"/>
          </a:p>
        </p:txBody>
      </p:sp>
      <p:sp>
        <p:nvSpPr>
          <p:cNvPr id="6" name="Footer Placeholder 5"/>
          <p:cNvSpPr>
            <a:spLocks noGrp="1"/>
          </p:cNvSpPr>
          <p:nvPr>
            <p:ph type="ftr" sz="quarter" idx="11"/>
          </p:nvPr>
        </p:nvSpPr>
        <p:spPr>
          <a:xfrm>
            <a:off x="5458984" y="6446522"/>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1"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7" y="0"/>
            <a:ext cx="12191985" cy="4578350"/>
          </a:xfrm>
          <a:solidFill>
            <a:schemeClr val="bg1">
              <a:lumMod val="85000"/>
            </a:schemeClr>
          </a:solidFill>
        </p:spPr>
        <p:txBody>
          <a:bodyPr lIns="457200" tIns="457200" anchor="t"/>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a:t>Click icon to add picture</a:t>
            </a:r>
            <a:endParaRPr lang="en-US" dirty="0"/>
          </a:p>
        </p:txBody>
      </p:sp>
      <p:sp>
        <p:nvSpPr>
          <p:cNvPr id="2" name="Title 1"/>
          <p:cNvSpPr>
            <a:spLocks noGrp="1"/>
          </p:cNvSpPr>
          <p:nvPr>
            <p:ph type="title"/>
          </p:nvPr>
        </p:nvSpPr>
        <p:spPr>
          <a:xfrm>
            <a:off x="1097280"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3/19/2020</a:t>
            </a:fld>
            <a:endParaRPr lang="en-US" dirty="0"/>
          </a:p>
        </p:txBody>
      </p:sp>
      <p:sp>
        <p:nvSpPr>
          <p:cNvPr id="6" name="Footer Placeholder 5"/>
          <p:cNvSpPr>
            <a:spLocks noGrp="1"/>
          </p:cNvSpPr>
          <p:nvPr>
            <p:ph type="ftr" sz="quarter" idx="11"/>
          </p:nvPr>
        </p:nvSpPr>
        <p:spPr>
          <a:xfrm>
            <a:off x="1097279" y="6446840"/>
            <a:ext cx="6818263"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7"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5"/>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3"/>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5" y="6446840"/>
            <a:ext cx="2584851"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3/19/2020</a:t>
            </a:fld>
            <a:endParaRPr lang="en-US" dirty="0"/>
          </a:p>
        </p:txBody>
      </p:sp>
      <p:sp>
        <p:nvSpPr>
          <p:cNvPr id="5" name="Footer Placeholder 4"/>
          <p:cNvSpPr>
            <a:spLocks noGrp="1"/>
          </p:cNvSpPr>
          <p:nvPr>
            <p:ph type="ftr" sz="quarter" idx="3"/>
          </p:nvPr>
        </p:nvSpPr>
        <p:spPr>
          <a:xfrm>
            <a:off x="1097279" y="6446840"/>
            <a:ext cx="6818263"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1" y="6446840"/>
            <a:ext cx="780011"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377" rtl="0" eaLnBrk="1" latinLnBrk="0" hangingPunct="1">
        <a:lnSpc>
          <a:spcPct val="90000"/>
        </a:lnSpc>
        <a:spcBef>
          <a:spcPct val="0"/>
        </a:spcBef>
        <a:buNone/>
        <a:defRPr sz="4700" i="0" kern="1200" spc="-51" baseline="0">
          <a:solidFill>
            <a:schemeClr val="tx1">
              <a:lumMod val="75000"/>
              <a:lumOff val="25000"/>
            </a:schemeClr>
          </a:solidFill>
          <a:latin typeface="+mj-lt"/>
          <a:ea typeface="+mj-ea"/>
          <a:cs typeface="+mj-cs"/>
        </a:defRPr>
      </a:lvl1pPr>
    </p:titleStyle>
    <p:bodyStyle>
      <a:lvl1pPr marL="91438" indent="-91438" algn="l" defTabSz="914377"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38" indent="-182875" algn="l" defTabSz="914377"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14" indent="-182875" algn="l" defTabSz="914377"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789" indent="-182875" algn="l" defTabSz="914377"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65" indent="-182875" algn="l" defTabSz="914377"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099973" indent="-228594" algn="l" defTabSz="914377"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299968" indent="-228594" algn="l" defTabSz="914377"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499963" indent="-228594" algn="l" defTabSz="914377"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699958" indent="-228594" algn="l" defTabSz="914377"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5" y="639098"/>
            <a:ext cx="6253317" cy="3686015"/>
          </a:xfrm>
        </p:spPr>
        <p:txBody>
          <a:bodyPr>
            <a:normAutofit fontScale="90000"/>
          </a:bodyPr>
          <a:lstStyle/>
          <a:p>
            <a:r>
              <a:rPr lang="en-US" dirty="0"/>
              <a:t>Predicting Airbnb Rental Prices</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6923785" y="4672739"/>
            <a:ext cx="4635315" cy="2118675"/>
          </a:xfrm>
        </p:spPr>
        <p:txBody>
          <a:bodyPr>
            <a:normAutofit fontScale="55000" lnSpcReduction="20000"/>
          </a:bodyPr>
          <a:lstStyle/>
          <a:p>
            <a:r>
              <a:rPr lang="en-US" dirty="0">
                <a:solidFill>
                  <a:schemeClr val="tx1">
                    <a:lumMod val="85000"/>
                    <a:lumOff val="15000"/>
                  </a:schemeClr>
                </a:solidFill>
              </a:rPr>
              <a:t>Group 6</a:t>
            </a:r>
          </a:p>
          <a:p>
            <a:r>
              <a:rPr lang="en-US" dirty="0">
                <a:solidFill>
                  <a:schemeClr val="tx1">
                    <a:lumMod val="85000"/>
                    <a:lumOff val="15000"/>
                  </a:schemeClr>
                </a:solidFill>
              </a:rPr>
              <a:t>	- Lakshmi Annapoorna </a:t>
            </a:r>
            <a:r>
              <a:rPr lang="en-US" dirty="0" err="1">
                <a:solidFill>
                  <a:schemeClr val="tx1">
                    <a:lumMod val="85000"/>
                    <a:lumOff val="15000"/>
                  </a:schemeClr>
                </a:solidFill>
              </a:rPr>
              <a:t>Madireddy</a:t>
            </a:r>
            <a:r>
              <a:rPr lang="en-US" dirty="0">
                <a:solidFill>
                  <a:schemeClr val="tx1">
                    <a:lumMod val="85000"/>
                    <a:lumOff val="15000"/>
                  </a:schemeClr>
                </a:solidFill>
              </a:rPr>
              <a:t> </a:t>
            </a:r>
          </a:p>
          <a:p>
            <a:r>
              <a:rPr lang="en-US" dirty="0">
                <a:solidFill>
                  <a:schemeClr val="tx1">
                    <a:lumMod val="85000"/>
                    <a:lumOff val="15000"/>
                  </a:schemeClr>
                </a:solidFill>
              </a:rPr>
              <a:t>	- Ravi Bhagwat</a:t>
            </a:r>
          </a:p>
          <a:p>
            <a:r>
              <a:rPr lang="en-US" dirty="0">
                <a:solidFill>
                  <a:schemeClr val="tx1">
                    <a:lumMod val="85000"/>
                    <a:lumOff val="15000"/>
                  </a:schemeClr>
                </a:solidFill>
              </a:rPr>
              <a:t>	- </a:t>
            </a:r>
            <a:r>
              <a:rPr lang="en-US" dirty="0" err="1">
                <a:solidFill>
                  <a:schemeClr val="tx1">
                    <a:lumMod val="85000"/>
                    <a:lumOff val="15000"/>
                  </a:schemeClr>
                </a:solidFill>
              </a:rPr>
              <a:t>Shailey</a:t>
            </a:r>
            <a:r>
              <a:rPr lang="en-US" dirty="0">
                <a:solidFill>
                  <a:schemeClr val="tx1">
                    <a:lumMod val="85000"/>
                    <a:lumOff val="15000"/>
                  </a:schemeClr>
                </a:solidFill>
              </a:rPr>
              <a:t> Rai</a:t>
            </a:r>
          </a:p>
          <a:p>
            <a:r>
              <a:rPr lang="en-US" dirty="0">
                <a:solidFill>
                  <a:schemeClr val="tx1">
                    <a:lumMod val="85000"/>
                    <a:lumOff val="15000"/>
                  </a:schemeClr>
                </a:solidFill>
              </a:rPr>
              <a:t>	- Rishabh Choudhary</a:t>
            </a:r>
          </a:p>
          <a:p>
            <a:r>
              <a:rPr lang="en-US" dirty="0">
                <a:solidFill>
                  <a:schemeClr val="tx1">
                    <a:lumMod val="85000"/>
                    <a:lumOff val="15000"/>
                  </a:schemeClr>
                </a:solidFill>
              </a:rPr>
              <a:t>	- </a:t>
            </a:r>
            <a:r>
              <a:rPr lang="en-US" dirty="0" err="1">
                <a:solidFill>
                  <a:schemeClr val="tx1">
                    <a:lumMod val="85000"/>
                    <a:lumOff val="15000"/>
                  </a:schemeClr>
                </a:solidFill>
              </a:rPr>
              <a:t>Yixuan</a:t>
            </a:r>
            <a:r>
              <a:rPr lang="en-US" dirty="0">
                <a:solidFill>
                  <a:schemeClr val="tx1">
                    <a:lumMod val="85000"/>
                    <a:lumOff val="15000"/>
                  </a:schemeClr>
                </a:solidFill>
              </a:rPr>
              <a:t> Chan</a:t>
            </a: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5"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86BC5-FFB1-4F16-9BE3-A6CD0FC2FBEA}"/>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26282926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Autofit/>
          </a:bodyPr>
          <a:lstStyle/>
          <a:p>
            <a:pPr lvl="0" algn="just"/>
            <a:r>
              <a:rPr lang="en-US" sz="3600" i="1" dirty="0">
                <a:solidFill>
                  <a:srgbClr val="FFFFFF"/>
                </a:solidFill>
              </a:rPr>
              <a:t>Airbnb hosts are always in the dilemma of determining the optimal rental price for their space. Using the available data, we would like to help Airbnb hosts price their space according to the dynamics of the marketplace to generate maximum revenue.</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sz="3200" dirty="0">
                <a:solidFill>
                  <a:srgbClr val="FFFFFF"/>
                </a:solidFill>
              </a:rPr>
              <a:t>Problem Statement &amp; Goal</a:t>
            </a:r>
          </a:p>
        </p:txBody>
      </p:sp>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0F466-59C3-4F7C-8462-B8435B84180D}"/>
              </a:ext>
            </a:extLst>
          </p:cNvPr>
          <p:cNvSpPr>
            <a:spLocks noGrp="1"/>
          </p:cNvSpPr>
          <p:nvPr>
            <p:ph type="title"/>
          </p:nvPr>
        </p:nvSpPr>
        <p:spPr/>
        <p:txBody>
          <a:bodyPr/>
          <a:lstStyle/>
          <a:p>
            <a:r>
              <a:rPr lang="en-US" dirty="0"/>
              <a:t>Introduction to Dataset</a:t>
            </a:r>
          </a:p>
        </p:txBody>
      </p:sp>
      <p:sp>
        <p:nvSpPr>
          <p:cNvPr id="3" name="Content Placeholder 2">
            <a:extLst>
              <a:ext uri="{FF2B5EF4-FFF2-40B4-BE49-F238E27FC236}">
                <a16:creationId xmlns:a16="http://schemas.microsoft.com/office/drawing/2014/main" id="{3913D25A-30BE-4B77-9B6A-95E9020EFD34}"/>
              </a:ext>
            </a:extLst>
          </p:cNvPr>
          <p:cNvSpPr>
            <a:spLocks noGrp="1"/>
          </p:cNvSpPr>
          <p:nvPr>
            <p:ph idx="1"/>
          </p:nvPr>
        </p:nvSpPr>
        <p:spPr>
          <a:xfrm>
            <a:off x="6539882" y="2084038"/>
            <a:ext cx="4313959" cy="3676308"/>
          </a:xfrm>
        </p:spPr>
        <p:txBody>
          <a:bodyPr/>
          <a:lstStyle/>
          <a:p>
            <a:pPr algn="just"/>
            <a:r>
              <a:rPr lang="en-US" sz="1100" dirty="0"/>
              <a:t>The dataset is provided by a group named Inside Airbnb which is not associated with Airbnb. </a:t>
            </a:r>
          </a:p>
          <a:p>
            <a:pPr algn="just"/>
            <a:r>
              <a:rPr lang="en-US" sz="1100" dirty="0"/>
              <a:t>Original dataset had 106 variables which we reduced to 19 variables for our analysis with 51k observations.</a:t>
            </a:r>
          </a:p>
          <a:p>
            <a:pPr algn="just"/>
            <a:r>
              <a:rPr lang="en-US" sz="1100" dirty="0"/>
              <a:t>We reduced the variables because they wouldn’t help much in the analysis and to make data less cumbersome. Below are some important variables which we think determine the price.</a:t>
            </a:r>
          </a:p>
          <a:p>
            <a:pPr algn="just"/>
            <a:endParaRPr lang="en-US" sz="1200" dirty="0"/>
          </a:p>
          <a:p>
            <a:pPr algn="just"/>
            <a:endParaRPr lang="en-US" sz="1200" dirty="0"/>
          </a:p>
        </p:txBody>
      </p:sp>
      <p:pic>
        <p:nvPicPr>
          <p:cNvPr id="6" name="Picture 5">
            <a:extLst>
              <a:ext uri="{FF2B5EF4-FFF2-40B4-BE49-F238E27FC236}">
                <a16:creationId xmlns:a16="http://schemas.microsoft.com/office/drawing/2014/main" id="{CC6C6D70-D3B4-4F64-9E53-13710A5809F8}"/>
              </a:ext>
            </a:extLst>
          </p:cNvPr>
          <p:cNvPicPr>
            <a:picLocks noChangeAspect="1"/>
          </p:cNvPicPr>
          <p:nvPr/>
        </p:nvPicPr>
        <p:blipFill>
          <a:blip r:embed="rId2"/>
          <a:stretch>
            <a:fillRect/>
          </a:stretch>
        </p:blipFill>
        <p:spPr>
          <a:xfrm>
            <a:off x="1408293" y="2084037"/>
            <a:ext cx="4725288" cy="3550667"/>
          </a:xfrm>
          <a:prstGeom prst="rect">
            <a:avLst/>
          </a:prstGeom>
        </p:spPr>
      </p:pic>
      <p:sp>
        <p:nvSpPr>
          <p:cNvPr id="8" name="TextBox 7">
            <a:extLst>
              <a:ext uri="{FF2B5EF4-FFF2-40B4-BE49-F238E27FC236}">
                <a16:creationId xmlns:a16="http://schemas.microsoft.com/office/drawing/2014/main" id="{C511B2CF-B54F-46B6-AFA6-A5260772715A}"/>
              </a:ext>
            </a:extLst>
          </p:cNvPr>
          <p:cNvSpPr txBox="1"/>
          <p:nvPr/>
        </p:nvSpPr>
        <p:spPr>
          <a:xfrm>
            <a:off x="1408294" y="5745981"/>
            <a:ext cx="4389119" cy="246221"/>
          </a:xfrm>
          <a:prstGeom prst="rect">
            <a:avLst/>
          </a:prstGeom>
          <a:noFill/>
        </p:spPr>
        <p:txBody>
          <a:bodyPr wrap="square" rtlCol="0">
            <a:spAutoFit/>
          </a:bodyPr>
          <a:lstStyle/>
          <a:p>
            <a:r>
              <a:rPr lang="en-US" sz="1000" dirty="0"/>
              <a:t>Figure: Location of listings using latitude and longitude variables</a:t>
            </a:r>
          </a:p>
        </p:txBody>
      </p:sp>
      <p:pic>
        <p:nvPicPr>
          <p:cNvPr id="12" name="Picture 11">
            <a:extLst>
              <a:ext uri="{FF2B5EF4-FFF2-40B4-BE49-F238E27FC236}">
                <a16:creationId xmlns:a16="http://schemas.microsoft.com/office/drawing/2014/main" id="{F2DA7180-098F-49C3-8184-3D00294B2C00}"/>
              </a:ext>
            </a:extLst>
          </p:cNvPr>
          <p:cNvPicPr>
            <a:picLocks noChangeAspect="1"/>
          </p:cNvPicPr>
          <p:nvPr/>
        </p:nvPicPr>
        <p:blipFill>
          <a:blip r:embed="rId3"/>
          <a:stretch>
            <a:fillRect/>
          </a:stretch>
        </p:blipFill>
        <p:spPr>
          <a:xfrm>
            <a:off x="1408294" y="2084037"/>
            <a:ext cx="913060" cy="1402672"/>
          </a:xfrm>
          <a:prstGeom prst="rect">
            <a:avLst/>
          </a:prstGeom>
        </p:spPr>
      </p:pic>
      <p:graphicFrame>
        <p:nvGraphicFramePr>
          <p:cNvPr id="13" name="Table 13">
            <a:extLst>
              <a:ext uri="{FF2B5EF4-FFF2-40B4-BE49-F238E27FC236}">
                <a16:creationId xmlns:a16="http://schemas.microsoft.com/office/drawing/2014/main" id="{F5BED389-E29B-4AF8-AEE9-0ABDAE8BF3B3}"/>
              </a:ext>
            </a:extLst>
          </p:cNvPr>
          <p:cNvGraphicFramePr>
            <a:graphicFrameLocks noGrp="1"/>
          </p:cNvGraphicFramePr>
          <p:nvPr>
            <p:extLst>
              <p:ext uri="{D42A27DB-BD31-4B8C-83A1-F6EECF244321}">
                <p14:modId xmlns:p14="http://schemas.microsoft.com/office/powerpoint/2010/main" val="500429061"/>
              </p:ext>
            </p:extLst>
          </p:nvPr>
        </p:nvGraphicFramePr>
        <p:xfrm>
          <a:off x="6682219" y="3923931"/>
          <a:ext cx="4313959" cy="2298068"/>
        </p:xfrm>
        <a:graphic>
          <a:graphicData uri="http://schemas.openxmlformats.org/drawingml/2006/table">
            <a:tbl>
              <a:tblPr firstRow="1" bandRow="1">
                <a:tableStyleId>{5940675A-B579-460E-94D1-54222C63F5DA}</a:tableStyleId>
              </a:tblPr>
              <a:tblGrid>
                <a:gridCol w="1385768">
                  <a:extLst>
                    <a:ext uri="{9D8B030D-6E8A-4147-A177-3AD203B41FA5}">
                      <a16:colId xmlns:a16="http://schemas.microsoft.com/office/drawing/2014/main" val="2510216562"/>
                    </a:ext>
                  </a:extLst>
                </a:gridCol>
                <a:gridCol w="2928191">
                  <a:extLst>
                    <a:ext uri="{9D8B030D-6E8A-4147-A177-3AD203B41FA5}">
                      <a16:colId xmlns:a16="http://schemas.microsoft.com/office/drawing/2014/main" val="1913033611"/>
                    </a:ext>
                  </a:extLst>
                </a:gridCol>
              </a:tblGrid>
              <a:tr h="416560">
                <a:tc>
                  <a:txBody>
                    <a:bodyPr/>
                    <a:lstStyle/>
                    <a:p>
                      <a:pPr algn="just"/>
                      <a:r>
                        <a:rPr lang="en-US" sz="1100" dirty="0" err="1"/>
                        <a:t>accomodates</a:t>
                      </a:r>
                      <a:endParaRPr lang="en-US" sz="1100" dirty="0"/>
                    </a:p>
                  </a:txBody>
                  <a:tcPr anchor="ctr"/>
                </a:tc>
                <a:tc>
                  <a:txBody>
                    <a:bodyPr/>
                    <a:lstStyle/>
                    <a:p>
                      <a:pPr algn="just"/>
                      <a:r>
                        <a:rPr lang="en-US" sz="1100" dirty="0"/>
                        <a:t>the number of guests the rental can accommodate</a:t>
                      </a:r>
                    </a:p>
                  </a:txBody>
                  <a:tcPr anchor="ctr"/>
                </a:tc>
                <a:extLst>
                  <a:ext uri="{0D108BD9-81ED-4DB2-BD59-A6C34878D82A}">
                    <a16:rowId xmlns:a16="http://schemas.microsoft.com/office/drawing/2014/main" val="1654538200"/>
                  </a:ext>
                </a:extLst>
              </a:tr>
              <a:tr h="361157">
                <a:tc>
                  <a:txBody>
                    <a:bodyPr/>
                    <a:lstStyle/>
                    <a:p>
                      <a:pPr algn="just"/>
                      <a:r>
                        <a:rPr lang="en-US" sz="1100" dirty="0"/>
                        <a:t>bedrooms</a:t>
                      </a:r>
                    </a:p>
                  </a:txBody>
                  <a:tcPr anchor="ctr"/>
                </a:tc>
                <a:tc>
                  <a:txBody>
                    <a:bodyPr/>
                    <a:lstStyle/>
                    <a:p>
                      <a:pPr algn="just"/>
                      <a:r>
                        <a:rPr lang="en-US" sz="1100" dirty="0"/>
                        <a:t>number of bedrooms included in the rental</a:t>
                      </a:r>
                    </a:p>
                  </a:txBody>
                  <a:tcPr anchor="ctr"/>
                </a:tc>
                <a:extLst>
                  <a:ext uri="{0D108BD9-81ED-4DB2-BD59-A6C34878D82A}">
                    <a16:rowId xmlns:a16="http://schemas.microsoft.com/office/drawing/2014/main" val="2449985780"/>
                  </a:ext>
                </a:extLst>
              </a:tr>
              <a:tr h="361157">
                <a:tc>
                  <a:txBody>
                    <a:bodyPr/>
                    <a:lstStyle/>
                    <a:p>
                      <a:pPr algn="just"/>
                      <a:r>
                        <a:rPr lang="en-US" sz="1100" dirty="0"/>
                        <a:t>bathrooms</a:t>
                      </a:r>
                    </a:p>
                  </a:txBody>
                  <a:tcPr anchor="ctr"/>
                </a:tc>
                <a:tc>
                  <a:txBody>
                    <a:bodyPr/>
                    <a:lstStyle/>
                    <a:p>
                      <a:pPr algn="just"/>
                      <a:r>
                        <a:rPr lang="en-US" sz="1100" dirty="0"/>
                        <a:t>number of bathrooms included in the rental</a:t>
                      </a:r>
                    </a:p>
                  </a:txBody>
                  <a:tcPr anchor="ctr"/>
                </a:tc>
                <a:extLst>
                  <a:ext uri="{0D108BD9-81ED-4DB2-BD59-A6C34878D82A}">
                    <a16:rowId xmlns:a16="http://schemas.microsoft.com/office/drawing/2014/main" val="2133590641"/>
                  </a:ext>
                </a:extLst>
              </a:tr>
              <a:tr h="361157">
                <a:tc>
                  <a:txBody>
                    <a:bodyPr/>
                    <a:lstStyle/>
                    <a:p>
                      <a:pPr algn="just"/>
                      <a:r>
                        <a:rPr lang="en-US" sz="1100" dirty="0"/>
                        <a:t>beds</a:t>
                      </a:r>
                    </a:p>
                  </a:txBody>
                  <a:tcPr anchor="ctr"/>
                </a:tc>
                <a:tc>
                  <a:txBody>
                    <a:bodyPr/>
                    <a:lstStyle/>
                    <a:p>
                      <a:pPr algn="just"/>
                      <a:r>
                        <a:rPr lang="en-US" sz="1100" dirty="0"/>
                        <a:t>number of beds included in the rental</a:t>
                      </a:r>
                    </a:p>
                  </a:txBody>
                  <a:tcPr anchor="ctr"/>
                </a:tc>
                <a:extLst>
                  <a:ext uri="{0D108BD9-81ED-4DB2-BD59-A6C34878D82A}">
                    <a16:rowId xmlns:a16="http://schemas.microsoft.com/office/drawing/2014/main" val="1612538888"/>
                  </a:ext>
                </a:extLst>
              </a:tr>
              <a:tr h="361157">
                <a:tc>
                  <a:txBody>
                    <a:bodyPr/>
                    <a:lstStyle/>
                    <a:p>
                      <a:pPr algn="just"/>
                      <a:r>
                        <a:rPr lang="en-US" sz="1100" dirty="0"/>
                        <a:t>price</a:t>
                      </a:r>
                    </a:p>
                  </a:txBody>
                  <a:tcPr anchor="ctr"/>
                </a:tc>
                <a:tc>
                  <a:txBody>
                    <a:bodyPr/>
                    <a:lstStyle/>
                    <a:p>
                      <a:pPr algn="just"/>
                      <a:r>
                        <a:rPr lang="en-US" sz="1100" dirty="0"/>
                        <a:t>nightly price for the rental</a:t>
                      </a:r>
                    </a:p>
                  </a:txBody>
                  <a:tcPr anchor="ctr"/>
                </a:tc>
                <a:extLst>
                  <a:ext uri="{0D108BD9-81ED-4DB2-BD59-A6C34878D82A}">
                    <a16:rowId xmlns:a16="http://schemas.microsoft.com/office/drawing/2014/main" val="3353029836"/>
                  </a:ext>
                </a:extLst>
              </a:tr>
              <a:tr h="416560">
                <a:tc>
                  <a:txBody>
                    <a:bodyPr/>
                    <a:lstStyle/>
                    <a:p>
                      <a:pPr algn="just"/>
                      <a:r>
                        <a:rPr lang="en-US" sz="1100" dirty="0" err="1"/>
                        <a:t>review_scores_rating</a:t>
                      </a:r>
                      <a:endParaRPr lang="en-US" sz="1100" dirty="0"/>
                    </a:p>
                  </a:txBody>
                  <a:tcPr anchor="ctr"/>
                </a:tc>
                <a:tc>
                  <a:txBody>
                    <a:bodyPr/>
                    <a:lstStyle/>
                    <a:p>
                      <a:pPr algn="just"/>
                      <a:r>
                        <a:rPr lang="en-US" sz="1100" dirty="0"/>
                        <a:t>score of the rental given along the reviews</a:t>
                      </a:r>
                    </a:p>
                  </a:txBody>
                  <a:tcPr anchor="ctr"/>
                </a:tc>
                <a:extLst>
                  <a:ext uri="{0D108BD9-81ED-4DB2-BD59-A6C34878D82A}">
                    <a16:rowId xmlns:a16="http://schemas.microsoft.com/office/drawing/2014/main" val="1078679400"/>
                  </a:ext>
                </a:extLst>
              </a:tr>
            </a:tbl>
          </a:graphicData>
        </a:graphic>
      </p:graphicFrame>
    </p:spTree>
    <p:extLst>
      <p:ext uri="{BB962C8B-B14F-4D97-AF65-F5344CB8AC3E}">
        <p14:creationId xmlns:p14="http://schemas.microsoft.com/office/powerpoint/2010/main" val="9091588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AD535-928A-4859-9747-49FF1F4A5C5A}"/>
              </a:ext>
            </a:extLst>
          </p:cNvPr>
          <p:cNvSpPr>
            <a:spLocks noGrp="1"/>
          </p:cNvSpPr>
          <p:nvPr>
            <p:ph type="title"/>
          </p:nvPr>
        </p:nvSpPr>
        <p:spPr>
          <a:xfrm>
            <a:off x="1097280" y="286604"/>
            <a:ext cx="10058400" cy="1450757"/>
          </a:xfrm>
        </p:spPr>
        <p:txBody>
          <a:bodyPr anchor="b">
            <a:normAutofit/>
          </a:bodyPr>
          <a:lstStyle/>
          <a:p>
            <a:r>
              <a:rPr lang="en-US" dirty="0"/>
              <a:t>Data Exploration</a:t>
            </a:r>
          </a:p>
        </p:txBody>
      </p:sp>
      <p:sp>
        <p:nvSpPr>
          <p:cNvPr id="12" name="Text Placeholder 2">
            <a:extLst>
              <a:ext uri="{FF2B5EF4-FFF2-40B4-BE49-F238E27FC236}">
                <a16:creationId xmlns:a16="http://schemas.microsoft.com/office/drawing/2014/main" id="{8BFF7DDB-B934-4108-9C06-9FAABC91C423}"/>
              </a:ext>
            </a:extLst>
          </p:cNvPr>
          <p:cNvSpPr>
            <a:spLocks noGrp="1"/>
          </p:cNvSpPr>
          <p:nvPr>
            <p:ph type="body" idx="1"/>
          </p:nvPr>
        </p:nvSpPr>
        <p:spPr>
          <a:xfrm>
            <a:off x="1097280" y="2057401"/>
            <a:ext cx="4160520" cy="447675"/>
          </a:xfrm>
        </p:spPr>
        <p:txBody>
          <a:bodyPr>
            <a:normAutofit/>
          </a:bodyPr>
          <a:lstStyle/>
          <a:p>
            <a:r>
              <a:rPr lang="en-US" sz="1600" cap="none" dirty="0" err="1"/>
              <a:t>Countplot</a:t>
            </a:r>
            <a:r>
              <a:rPr lang="en-US" sz="1600" cap="none" dirty="0"/>
              <a:t> to see listings boroughs-wise</a:t>
            </a:r>
          </a:p>
        </p:txBody>
      </p:sp>
      <p:pic>
        <p:nvPicPr>
          <p:cNvPr id="7" name="Picture 6" descr="A screenshot of a cell phone&#10;&#10;Description automatically generated">
            <a:extLst>
              <a:ext uri="{FF2B5EF4-FFF2-40B4-BE49-F238E27FC236}">
                <a16:creationId xmlns:a16="http://schemas.microsoft.com/office/drawing/2014/main" id="{451C516F-A5F9-4F2E-B26F-D2F77647B8EC}"/>
              </a:ext>
            </a:extLst>
          </p:cNvPr>
          <p:cNvPicPr>
            <a:picLocks noChangeAspect="1"/>
          </p:cNvPicPr>
          <p:nvPr/>
        </p:nvPicPr>
        <p:blipFill rotWithShape="1">
          <a:blip r:embed="rId2">
            <a:extLst>
              <a:ext uri="{28A0092B-C50C-407E-A947-70E740481C1C}">
                <a14:useLocalDpi xmlns:a14="http://schemas.microsoft.com/office/drawing/2010/main" val="0"/>
              </a:ext>
            </a:extLst>
          </a:blip>
          <a:srcRect r="28672" b="3"/>
          <a:stretch/>
        </p:blipFill>
        <p:spPr>
          <a:xfrm>
            <a:off x="834929" y="2793683"/>
            <a:ext cx="4902089" cy="3075413"/>
          </a:xfrm>
          <a:prstGeom prst="rect">
            <a:avLst/>
          </a:prstGeom>
          <a:noFill/>
        </p:spPr>
      </p:pic>
      <p:sp>
        <p:nvSpPr>
          <p:cNvPr id="14" name="Text Placeholder 4">
            <a:extLst>
              <a:ext uri="{FF2B5EF4-FFF2-40B4-BE49-F238E27FC236}">
                <a16:creationId xmlns:a16="http://schemas.microsoft.com/office/drawing/2014/main" id="{9492092E-8781-472F-8866-A77A852E50CA}"/>
              </a:ext>
            </a:extLst>
          </p:cNvPr>
          <p:cNvSpPr>
            <a:spLocks noGrp="1"/>
          </p:cNvSpPr>
          <p:nvPr>
            <p:ph type="body" sz="quarter" idx="3"/>
          </p:nvPr>
        </p:nvSpPr>
        <p:spPr>
          <a:xfrm>
            <a:off x="6515944" y="2057401"/>
            <a:ext cx="4085381" cy="447675"/>
          </a:xfrm>
        </p:spPr>
        <p:txBody>
          <a:bodyPr>
            <a:normAutofit/>
          </a:bodyPr>
          <a:lstStyle/>
          <a:p>
            <a:r>
              <a:rPr lang="en-US" sz="1600" cap="none" dirty="0"/>
              <a:t>Correlation matrix</a:t>
            </a:r>
          </a:p>
        </p:txBody>
      </p:sp>
      <p:pic>
        <p:nvPicPr>
          <p:cNvPr id="5" name="Content Placeholder 4" descr="A picture containing display&#10;&#10;Description automatically generated">
            <a:extLst>
              <a:ext uri="{FF2B5EF4-FFF2-40B4-BE49-F238E27FC236}">
                <a16:creationId xmlns:a16="http://schemas.microsoft.com/office/drawing/2014/main" id="{4572157C-1E6C-439C-90A0-A3A66DC274CC}"/>
              </a:ext>
            </a:extLst>
          </p:cNvPr>
          <p:cNvPicPr>
            <a:picLocks noGrp="1" noChangeAspect="1"/>
          </p:cNvPicPr>
          <p:nvPr>
            <p:ph sz="quarter" idx="4"/>
          </p:nvPr>
        </p:nvPicPr>
        <p:blipFill rotWithShape="1">
          <a:blip r:embed="rId3">
            <a:extLst>
              <a:ext uri="{28A0092B-C50C-407E-A947-70E740481C1C}">
                <a14:useLocalDpi xmlns:a14="http://schemas.microsoft.com/office/drawing/2010/main" val="0"/>
              </a:ext>
            </a:extLst>
          </a:blip>
          <a:srcRect l="5170" r="7956" b="-3"/>
          <a:stretch/>
        </p:blipFill>
        <p:spPr>
          <a:xfrm>
            <a:off x="6253593" y="2793682"/>
            <a:ext cx="4902089" cy="3075413"/>
          </a:xfrm>
          <a:noFill/>
        </p:spPr>
      </p:pic>
    </p:spTree>
    <p:extLst>
      <p:ext uri="{BB962C8B-B14F-4D97-AF65-F5344CB8AC3E}">
        <p14:creationId xmlns:p14="http://schemas.microsoft.com/office/powerpoint/2010/main" val="36657195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40A50-1633-4422-A20B-109689C1D7EA}"/>
              </a:ext>
            </a:extLst>
          </p:cNvPr>
          <p:cNvSpPr>
            <a:spLocks noGrp="1"/>
          </p:cNvSpPr>
          <p:nvPr>
            <p:ph type="title"/>
          </p:nvPr>
        </p:nvSpPr>
        <p:spPr/>
        <p:txBody>
          <a:bodyPr/>
          <a:lstStyle/>
          <a:p>
            <a:r>
              <a:rPr lang="en-US" dirty="0"/>
              <a:t>Data Preprocessing</a:t>
            </a:r>
          </a:p>
        </p:txBody>
      </p:sp>
      <p:graphicFrame>
        <p:nvGraphicFramePr>
          <p:cNvPr id="3" name="Diagram 2">
            <a:extLst>
              <a:ext uri="{FF2B5EF4-FFF2-40B4-BE49-F238E27FC236}">
                <a16:creationId xmlns:a16="http://schemas.microsoft.com/office/drawing/2014/main" id="{30BD35E4-E107-479F-B871-362DE46441D3}"/>
              </a:ext>
            </a:extLst>
          </p:cNvPr>
          <p:cNvGraphicFramePr/>
          <p:nvPr>
            <p:extLst>
              <p:ext uri="{D42A27DB-BD31-4B8C-83A1-F6EECF244321}">
                <p14:modId xmlns:p14="http://schemas.microsoft.com/office/powerpoint/2010/main" val="2699204807"/>
              </p:ext>
            </p:extLst>
          </p:nvPr>
        </p:nvGraphicFramePr>
        <p:xfrm>
          <a:off x="2032002" y="2272683"/>
          <a:ext cx="8274975" cy="38656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05428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CEF4F-2708-4773-97BC-6BE41DD56B89}"/>
              </a:ext>
            </a:extLst>
          </p:cNvPr>
          <p:cNvSpPr>
            <a:spLocks noGrp="1"/>
          </p:cNvSpPr>
          <p:nvPr>
            <p:ph type="title"/>
          </p:nvPr>
        </p:nvSpPr>
        <p:spPr/>
        <p:txBody>
          <a:bodyPr/>
          <a:lstStyle/>
          <a:p>
            <a:r>
              <a:rPr lang="en-US" dirty="0"/>
              <a:t>Model Development</a:t>
            </a:r>
          </a:p>
        </p:txBody>
      </p:sp>
      <p:sp>
        <p:nvSpPr>
          <p:cNvPr id="3" name="TextBox 2">
            <a:extLst>
              <a:ext uri="{FF2B5EF4-FFF2-40B4-BE49-F238E27FC236}">
                <a16:creationId xmlns:a16="http://schemas.microsoft.com/office/drawing/2014/main" id="{C2FB16EC-D564-4D16-B872-F18DC3BAC58F}"/>
              </a:ext>
            </a:extLst>
          </p:cNvPr>
          <p:cNvSpPr txBox="1"/>
          <p:nvPr/>
        </p:nvSpPr>
        <p:spPr>
          <a:xfrm>
            <a:off x="1248202" y="2082112"/>
            <a:ext cx="9911031" cy="1200329"/>
          </a:xfrm>
          <a:prstGeom prst="rect">
            <a:avLst/>
          </a:prstGeom>
          <a:noFill/>
        </p:spPr>
        <p:txBody>
          <a:bodyPr wrap="square" rtlCol="0">
            <a:spAutoFit/>
          </a:bodyPr>
          <a:lstStyle/>
          <a:p>
            <a:pPr algn="just"/>
            <a:r>
              <a:rPr lang="en-US" dirty="0"/>
              <a:t>We used Random Forest Regression technique to build our prediction model because its predictive performance is good for supervised learning and provides us with feature importance estimate.</a:t>
            </a:r>
          </a:p>
          <a:p>
            <a:pPr algn="just"/>
            <a:endParaRPr lang="en-US" dirty="0"/>
          </a:p>
          <a:p>
            <a:pPr algn="just"/>
            <a:r>
              <a:rPr lang="en-US" dirty="0"/>
              <a:t>Our prediction variable is ‘Price’ hence we keep it in a separate array.</a:t>
            </a:r>
          </a:p>
        </p:txBody>
      </p:sp>
      <p:graphicFrame>
        <p:nvGraphicFramePr>
          <p:cNvPr id="5" name="Table 5">
            <a:extLst>
              <a:ext uri="{FF2B5EF4-FFF2-40B4-BE49-F238E27FC236}">
                <a16:creationId xmlns:a16="http://schemas.microsoft.com/office/drawing/2014/main" id="{D0FD53D3-CE48-42EE-9B2F-89C67368268C}"/>
              </a:ext>
            </a:extLst>
          </p:cNvPr>
          <p:cNvGraphicFramePr>
            <a:graphicFrameLocks noGrp="1"/>
          </p:cNvGraphicFramePr>
          <p:nvPr>
            <p:extLst>
              <p:ext uri="{D42A27DB-BD31-4B8C-83A1-F6EECF244321}">
                <p14:modId xmlns:p14="http://schemas.microsoft.com/office/powerpoint/2010/main" val="2181364159"/>
              </p:ext>
            </p:extLst>
          </p:nvPr>
        </p:nvGraphicFramePr>
        <p:xfrm>
          <a:off x="5541047" y="3531172"/>
          <a:ext cx="4845828" cy="2221905"/>
        </p:xfrm>
        <a:graphic>
          <a:graphicData uri="http://schemas.openxmlformats.org/drawingml/2006/table">
            <a:tbl>
              <a:tblPr firstRow="1" bandRow="1">
                <a:tableStyleId>{5940675A-B579-460E-94D1-54222C63F5DA}</a:tableStyleId>
              </a:tblPr>
              <a:tblGrid>
                <a:gridCol w="2422915">
                  <a:extLst>
                    <a:ext uri="{9D8B030D-6E8A-4147-A177-3AD203B41FA5}">
                      <a16:colId xmlns:a16="http://schemas.microsoft.com/office/drawing/2014/main" val="42212039"/>
                    </a:ext>
                  </a:extLst>
                </a:gridCol>
                <a:gridCol w="2422915">
                  <a:extLst>
                    <a:ext uri="{9D8B030D-6E8A-4147-A177-3AD203B41FA5}">
                      <a16:colId xmlns:a16="http://schemas.microsoft.com/office/drawing/2014/main" val="3688550900"/>
                    </a:ext>
                  </a:extLst>
                </a:gridCol>
              </a:tblGrid>
              <a:tr h="444381">
                <a:tc>
                  <a:txBody>
                    <a:bodyPr/>
                    <a:lstStyle/>
                    <a:p>
                      <a:r>
                        <a:rPr lang="en-US" sz="1300" b="1" dirty="0"/>
                        <a:t># of decision trees</a:t>
                      </a:r>
                    </a:p>
                  </a:txBody>
                  <a:tcPr>
                    <a:solidFill>
                      <a:schemeClr val="accent2">
                        <a:lumMod val="40000"/>
                        <a:lumOff val="60000"/>
                      </a:schemeClr>
                    </a:solidFill>
                  </a:tcPr>
                </a:tc>
                <a:tc>
                  <a:txBody>
                    <a:bodyPr/>
                    <a:lstStyle/>
                    <a:p>
                      <a:r>
                        <a:rPr lang="en-US" sz="1300" b="1" dirty="0"/>
                        <a:t>Mean absolute error</a:t>
                      </a:r>
                    </a:p>
                  </a:txBody>
                  <a:tcPr>
                    <a:solidFill>
                      <a:schemeClr val="accent2">
                        <a:lumMod val="40000"/>
                        <a:lumOff val="60000"/>
                      </a:schemeClr>
                    </a:solidFill>
                  </a:tcPr>
                </a:tc>
                <a:extLst>
                  <a:ext uri="{0D108BD9-81ED-4DB2-BD59-A6C34878D82A}">
                    <a16:rowId xmlns:a16="http://schemas.microsoft.com/office/drawing/2014/main" val="155155956"/>
                  </a:ext>
                </a:extLst>
              </a:tr>
              <a:tr h="444381">
                <a:tc>
                  <a:txBody>
                    <a:bodyPr/>
                    <a:lstStyle/>
                    <a:p>
                      <a:r>
                        <a:rPr lang="en-US" sz="1300" dirty="0"/>
                        <a:t>500</a:t>
                      </a:r>
                    </a:p>
                  </a:txBody>
                  <a:tcPr/>
                </a:tc>
                <a:tc>
                  <a:txBody>
                    <a:bodyPr/>
                    <a:lstStyle/>
                    <a:p>
                      <a:r>
                        <a:rPr lang="en-US" sz="1300" dirty="0"/>
                        <a:t>73.62</a:t>
                      </a:r>
                    </a:p>
                  </a:txBody>
                  <a:tcPr/>
                </a:tc>
                <a:extLst>
                  <a:ext uri="{0D108BD9-81ED-4DB2-BD59-A6C34878D82A}">
                    <a16:rowId xmlns:a16="http://schemas.microsoft.com/office/drawing/2014/main" val="699084402"/>
                  </a:ext>
                </a:extLst>
              </a:tr>
              <a:tr h="444381">
                <a:tc>
                  <a:txBody>
                    <a:bodyPr/>
                    <a:lstStyle/>
                    <a:p>
                      <a:r>
                        <a:rPr lang="en-US" sz="1300" dirty="0"/>
                        <a:t>750</a:t>
                      </a:r>
                    </a:p>
                  </a:txBody>
                  <a:tcPr/>
                </a:tc>
                <a:tc>
                  <a:txBody>
                    <a:bodyPr/>
                    <a:lstStyle/>
                    <a:p>
                      <a:r>
                        <a:rPr lang="en-US" sz="1300" dirty="0"/>
                        <a:t>73.56</a:t>
                      </a:r>
                    </a:p>
                  </a:txBody>
                  <a:tcPr/>
                </a:tc>
                <a:extLst>
                  <a:ext uri="{0D108BD9-81ED-4DB2-BD59-A6C34878D82A}">
                    <a16:rowId xmlns:a16="http://schemas.microsoft.com/office/drawing/2014/main" val="2961740007"/>
                  </a:ext>
                </a:extLst>
              </a:tr>
              <a:tr h="444381">
                <a:tc>
                  <a:txBody>
                    <a:bodyPr/>
                    <a:lstStyle/>
                    <a:p>
                      <a:r>
                        <a:rPr lang="en-US" sz="1300" b="1" dirty="0">
                          <a:solidFill>
                            <a:srgbClr val="00B050"/>
                          </a:solidFill>
                        </a:rPr>
                        <a:t>1000</a:t>
                      </a:r>
                    </a:p>
                  </a:txBody>
                  <a:tcPr/>
                </a:tc>
                <a:tc>
                  <a:txBody>
                    <a:bodyPr/>
                    <a:lstStyle/>
                    <a:p>
                      <a:r>
                        <a:rPr lang="en-US" sz="1300" b="1" dirty="0">
                          <a:solidFill>
                            <a:srgbClr val="00B050"/>
                          </a:solidFill>
                        </a:rPr>
                        <a:t>73.46</a:t>
                      </a:r>
                    </a:p>
                  </a:txBody>
                  <a:tcPr/>
                </a:tc>
                <a:extLst>
                  <a:ext uri="{0D108BD9-81ED-4DB2-BD59-A6C34878D82A}">
                    <a16:rowId xmlns:a16="http://schemas.microsoft.com/office/drawing/2014/main" val="1000495063"/>
                  </a:ext>
                </a:extLst>
              </a:tr>
              <a:tr h="444381">
                <a:tc>
                  <a:txBody>
                    <a:bodyPr/>
                    <a:lstStyle/>
                    <a:p>
                      <a:r>
                        <a:rPr lang="en-US" sz="1300" dirty="0"/>
                        <a:t>1500</a:t>
                      </a:r>
                    </a:p>
                  </a:txBody>
                  <a:tcPr/>
                </a:tc>
                <a:tc>
                  <a:txBody>
                    <a:bodyPr/>
                    <a:lstStyle/>
                    <a:p>
                      <a:r>
                        <a:rPr lang="en-US" sz="1300" dirty="0"/>
                        <a:t>73.50</a:t>
                      </a:r>
                    </a:p>
                  </a:txBody>
                  <a:tcPr/>
                </a:tc>
                <a:extLst>
                  <a:ext uri="{0D108BD9-81ED-4DB2-BD59-A6C34878D82A}">
                    <a16:rowId xmlns:a16="http://schemas.microsoft.com/office/drawing/2014/main" val="125139461"/>
                  </a:ext>
                </a:extLst>
              </a:tr>
            </a:tbl>
          </a:graphicData>
        </a:graphic>
      </p:graphicFrame>
      <p:sp>
        <p:nvSpPr>
          <p:cNvPr id="8" name="TextBox 7">
            <a:extLst>
              <a:ext uri="{FF2B5EF4-FFF2-40B4-BE49-F238E27FC236}">
                <a16:creationId xmlns:a16="http://schemas.microsoft.com/office/drawing/2014/main" id="{C20AA50E-B03E-4407-B09A-A82E4ACD6A91}"/>
              </a:ext>
            </a:extLst>
          </p:cNvPr>
          <p:cNvSpPr txBox="1"/>
          <p:nvPr/>
        </p:nvSpPr>
        <p:spPr>
          <a:xfrm>
            <a:off x="1248202" y="3429001"/>
            <a:ext cx="3794316" cy="2308324"/>
          </a:xfrm>
          <a:prstGeom prst="rect">
            <a:avLst/>
          </a:prstGeom>
          <a:noFill/>
        </p:spPr>
        <p:txBody>
          <a:bodyPr wrap="square" rtlCol="0">
            <a:spAutoFit/>
          </a:bodyPr>
          <a:lstStyle/>
          <a:p>
            <a:pPr algn="just"/>
            <a:r>
              <a:rPr lang="en-US" dirty="0"/>
              <a:t>In order to get the least mean absolute error, we tried choosing different number of decision trees to build the model and found MAE to be least for 1000 trees.</a:t>
            </a:r>
          </a:p>
          <a:p>
            <a:pPr algn="just"/>
            <a:endParaRPr lang="en-US" dirty="0"/>
          </a:p>
          <a:p>
            <a:pPr algn="just"/>
            <a:r>
              <a:rPr lang="en-US" dirty="0"/>
              <a:t>Our model came out to be </a:t>
            </a:r>
            <a:r>
              <a:rPr lang="en-US" b="1" dirty="0"/>
              <a:t>93.26%</a:t>
            </a:r>
            <a:r>
              <a:rPr lang="en-US" dirty="0"/>
              <a:t> accurate with 17 variables.</a:t>
            </a:r>
          </a:p>
        </p:txBody>
      </p:sp>
    </p:spTree>
    <p:extLst>
      <p:ext uri="{BB962C8B-B14F-4D97-AF65-F5344CB8AC3E}">
        <p14:creationId xmlns:p14="http://schemas.microsoft.com/office/powerpoint/2010/main" val="567157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731D5-E0BB-460A-8193-281441E0925E}"/>
              </a:ext>
            </a:extLst>
          </p:cNvPr>
          <p:cNvSpPr>
            <a:spLocks noGrp="1"/>
          </p:cNvSpPr>
          <p:nvPr>
            <p:ph type="title"/>
          </p:nvPr>
        </p:nvSpPr>
        <p:spPr>
          <a:xfrm>
            <a:off x="1097280" y="286604"/>
            <a:ext cx="10058400" cy="1450757"/>
          </a:xfrm>
        </p:spPr>
        <p:txBody>
          <a:bodyPr vert="horz" lIns="91440" tIns="45720" rIns="91440" bIns="45720" rtlCol="0" anchor="b">
            <a:normAutofit/>
          </a:bodyPr>
          <a:lstStyle/>
          <a:p>
            <a:r>
              <a:rPr lang="en-US"/>
              <a:t>Improving Model</a:t>
            </a:r>
          </a:p>
        </p:txBody>
      </p:sp>
      <p:sp>
        <p:nvSpPr>
          <p:cNvPr id="3" name="TextBox 2">
            <a:extLst>
              <a:ext uri="{FF2B5EF4-FFF2-40B4-BE49-F238E27FC236}">
                <a16:creationId xmlns:a16="http://schemas.microsoft.com/office/drawing/2014/main" id="{BFA9C627-30CB-46BC-BD1F-AB2CED0CC3A7}"/>
              </a:ext>
            </a:extLst>
          </p:cNvPr>
          <p:cNvSpPr txBox="1"/>
          <p:nvPr/>
        </p:nvSpPr>
        <p:spPr>
          <a:xfrm>
            <a:off x="1097280" y="2120901"/>
            <a:ext cx="4639736" cy="3748193"/>
          </a:xfrm>
        </p:spPr>
        <p:txBody>
          <a:bodyPr vert="horz" lIns="0" tIns="45720" rIns="0" bIns="45720" rtlCol="0">
            <a:normAutofit/>
          </a:bodyPr>
          <a:lstStyle/>
          <a:p>
            <a:pPr>
              <a:spcAft>
                <a:spcPts val="600"/>
              </a:spcAft>
              <a:buFont typeface="Calibri" panose="020F0502020204030204" pitchFamily="34" charset="0"/>
            </a:pPr>
            <a:r>
              <a:rPr lang="en-US" sz="1900" dirty="0">
                <a:solidFill>
                  <a:schemeClr val="tx1">
                    <a:lumMod val="75000"/>
                    <a:lumOff val="25000"/>
                  </a:schemeClr>
                </a:solidFill>
              </a:rPr>
              <a:t>Using </a:t>
            </a:r>
            <a:r>
              <a:rPr lang="en-US" sz="1900" b="1" dirty="0">
                <a:solidFill>
                  <a:schemeClr val="tx1">
                    <a:lumMod val="75000"/>
                    <a:lumOff val="25000"/>
                  </a:schemeClr>
                </a:solidFill>
              </a:rPr>
              <a:t>variable importance feature </a:t>
            </a:r>
            <a:r>
              <a:rPr lang="en-US" sz="1900" dirty="0">
                <a:solidFill>
                  <a:schemeClr val="tx1">
                    <a:lumMod val="75000"/>
                    <a:lumOff val="25000"/>
                  </a:schemeClr>
                </a:solidFill>
              </a:rPr>
              <a:t>in Random Forest we reduced the number of variables in our model from 17 to 10. Any variable having importance figure less then 0.05 was dropped.</a:t>
            </a:r>
          </a:p>
          <a:p>
            <a:pPr>
              <a:spcAft>
                <a:spcPts val="600"/>
              </a:spcAft>
              <a:buFont typeface="Calibri" panose="020F0502020204030204" pitchFamily="34" charset="0"/>
            </a:pPr>
            <a:endParaRPr lang="en-US" sz="1900" dirty="0">
              <a:solidFill>
                <a:schemeClr val="tx1">
                  <a:lumMod val="75000"/>
                  <a:lumOff val="25000"/>
                </a:schemeClr>
              </a:solidFill>
            </a:endParaRPr>
          </a:p>
          <a:p>
            <a:pPr>
              <a:spcAft>
                <a:spcPts val="600"/>
              </a:spcAft>
              <a:buFont typeface="Calibri" panose="020F0502020204030204" pitchFamily="34" charset="0"/>
            </a:pPr>
            <a:r>
              <a:rPr lang="en-US" sz="1900" b="1" u="sng" dirty="0">
                <a:solidFill>
                  <a:schemeClr val="tx1">
                    <a:lumMod val="75000"/>
                    <a:lumOff val="25000"/>
                  </a:schemeClr>
                </a:solidFill>
              </a:rPr>
              <a:t>New model metrics</a:t>
            </a:r>
          </a:p>
          <a:p>
            <a:pPr>
              <a:spcAft>
                <a:spcPts val="600"/>
              </a:spcAft>
              <a:buFont typeface="Calibri" panose="020F0502020204030204" pitchFamily="34" charset="0"/>
            </a:pPr>
            <a:r>
              <a:rPr lang="en-US" sz="1900" dirty="0">
                <a:solidFill>
                  <a:schemeClr val="tx1">
                    <a:lumMod val="75000"/>
                    <a:lumOff val="25000"/>
                  </a:schemeClr>
                </a:solidFill>
              </a:rPr>
              <a:t>Mean absolute error: 82.9 degrees</a:t>
            </a:r>
          </a:p>
          <a:p>
            <a:pPr>
              <a:spcAft>
                <a:spcPts val="600"/>
              </a:spcAft>
              <a:buFont typeface="Calibri" panose="020F0502020204030204" pitchFamily="34" charset="0"/>
            </a:pPr>
            <a:r>
              <a:rPr lang="en-US" sz="1900" dirty="0">
                <a:solidFill>
                  <a:schemeClr val="tx1">
                    <a:lumMod val="75000"/>
                    <a:lumOff val="25000"/>
                  </a:schemeClr>
                </a:solidFill>
              </a:rPr>
              <a:t>Accuracy: </a:t>
            </a:r>
            <a:r>
              <a:rPr lang="en-US" sz="1900" b="1" dirty="0">
                <a:solidFill>
                  <a:schemeClr val="tx1">
                    <a:lumMod val="75000"/>
                    <a:lumOff val="25000"/>
                  </a:schemeClr>
                </a:solidFill>
              </a:rPr>
              <a:t>94.27%</a:t>
            </a:r>
          </a:p>
        </p:txBody>
      </p:sp>
      <p:pic>
        <p:nvPicPr>
          <p:cNvPr id="10" name="Picture 9" descr="Importance of variables">
            <a:extLst>
              <a:ext uri="{FF2B5EF4-FFF2-40B4-BE49-F238E27FC236}">
                <a16:creationId xmlns:a16="http://schemas.microsoft.com/office/drawing/2014/main" id="{F56F61EC-F965-4BC2-AC89-B54B597DF405}"/>
              </a:ext>
              <a:ext uri="{C183D7F6-B498-43B3-948B-1728B52AA6E4}">
                <adec:decorative xmlns:adec="http://schemas.microsoft.com/office/drawing/2017/decorative" val="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87049" y="2200277"/>
            <a:ext cx="5168633" cy="3256239"/>
          </a:xfrm>
          <a:prstGeom prst="rect">
            <a:avLst/>
          </a:prstGeom>
          <a:noFill/>
        </p:spPr>
      </p:pic>
    </p:spTree>
    <p:extLst>
      <p:ext uri="{BB962C8B-B14F-4D97-AF65-F5344CB8AC3E}">
        <p14:creationId xmlns:p14="http://schemas.microsoft.com/office/powerpoint/2010/main" val="38765750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35435-D0FE-4A33-8721-A4E4977B4F49}"/>
              </a:ext>
            </a:extLst>
          </p:cNvPr>
          <p:cNvSpPr>
            <a:spLocks noGrp="1"/>
          </p:cNvSpPr>
          <p:nvPr>
            <p:ph type="title"/>
          </p:nvPr>
        </p:nvSpPr>
        <p:spPr/>
        <p:txBody>
          <a:bodyPr/>
          <a:lstStyle/>
          <a:p>
            <a:r>
              <a:rPr lang="en-US" dirty="0"/>
              <a:t>Limitations</a:t>
            </a:r>
          </a:p>
        </p:txBody>
      </p:sp>
      <p:sp>
        <p:nvSpPr>
          <p:cNvPr id="3" name="Content Placeholder 2">
            <a:extLst>
              <a:ext uri="{FF2B5EF4-FFF2-40B4-BE49-F238E27FC236}">
                <a16:creationId xmlns:a16="http://schemas.microsoft.com/office/drawing/2014/main" id="{28FFBCAB-606F-44CC-AEAC-D516A3B40913}"/>
              </a:ext>
            </a:extLst>
          </p:cNvPr>
          <p:cNvSpPr>
            <a:spLocks noGrp="1"/>
          </p:cNvSpPr>
          <p:nvPr>
            <p:ph idx="1"/>
          </p:nvPr>
        </p:nvSpPr>
        <p:spPr>
          <a:xfrm>
            <a:off x="1097280" y="2108203"/>
            <a:ext cx="6306697" cy="3760891"/>
          </a:xfrm>
        </p:spPr>
        <p:txBody>
          <a:bodyPr/>
          <a:lstStyle/>
          <a:p>
            <a:pPr algn="just">
              <a:buFont typeface="Arial" panose="020B0604020202020204" pitchFamily="34" charset="0"/>
              <a:buChar char="•"/>
            </a:pPr>
            <a:r>
              <a:rPr lang="en-US" dirty="0"/>
              <a:t> The dataset if only for New York State, hence the model could not be used for any other place.</a:t>
            </a:r>
          </a:p>
          <a:p>
            <a:pPr algn="just">
              <a:buFont typeface="Arial" panose="020B0604020202020204" pitchFamily="34" charset="0"/>
              <a:buChar char="•"/>
            </a:pPr>
            <a:r>
              <a:rPr lang="en-US" dirty="0"/>
              <a:t> We choose limited variables from the original dataset on our understanding, however, there is possibility that the dropped variables could be more effective in building the model.</a:t>
            </a:r>
          </a:p>
          <a:p>
            <a:pPr algn="just">
              <a:buFont typeface="Arial" panose="020B0604020202020204" pitchFamily="34" charset="0"/>
              <a:buChar char="•"/>
            </a:pPr>
            <a:r>
              <a:rPr lang="en-US" dirty="0"/>
              <a:t> We choose Random Forest as our prediction technique. There are high chances of other techniques giving better results</a:t>
            </a:r>
          </a:p>
          <a:p>
            <a:pPr algn="just">
              <a:buFont typeface="Arial" panose="020B0604020202020204" pitchFamily="34" charset="0"/>
              <a:buChar char="•"/>
            </a:pPr>
            <a:endParaRPr lang="en-US" dirty="0"/>
          </a:p>
        </p:txBody>
      </p:sp>
    </p:spTree>
    <p:extLst>
      <p:ext uri="{BB962C8B-B14F-4D97-AF65-F5344CB8AC3E}">
        <p14:creationId xmlns:p14="http://schemas.microsoft.com/office/powerpoint/2010/main" val="39222222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B6468-5654-4AE8-9C30-F4584740816B}"/>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15ED851C-25B6-4626-B1E8-625F422FB4A1}"/>
              </a:ext>
            </a:extLst>
          </p:cNvPr>
          <p:cNvSpPr>
            <a:spLocks noGrp="1"/>
          </p:cNvSpPr>
          <p:nvPr>
            <p:ph idx="1"/>
          </p:nvPr>
        </p:nvSpPr>
        <p:spPr/>
        <p:txBody>
          <a:bodyPr/>
          <a:lstStyle/>
          <a:p>
            <a:r>
              <a:rPr lang="en-US" dirty="0"/>
              <a:t>Our goal of helping Airbnb hosts in deciding the prices of their space was achieved after running our analysis and model. We were able to predict the prices with approx. 95% accuracy and these predicted prices if used in real world scenario may help the hosts in hitting the sweet spot with the rental prices to generate more income.</a:t>
            </a:r>
          </a:p>
          <a:p>
            <a:r>
              <a:rPr lang="en-US" dirty="0"/>
              <a:t>Additionally, with this project, we learned to develop a prediction model in Python and how to use it to help businesses grow using Analytics. </a:t>
            </a:r>
          </a:p>
          <a:p>
            <a:r>
              <a:rPr lang="en-US" dirty="0"/>
              <a:t>Thanks to our professor Ms. Marina Johnson for giving us with this opportunity.</a:t>
            </a:r>
          </a:p>
          <a:p>
            <a:r>
              <a:rPr lang="en-US" dirty="0"/>
              <a:t> </a:t>
            </a:r>
          </a:p>
        </p:txBody>
      </p:sp>
    </p:spTree>
    <p:extLst>
      <p:ext uri="{BB962C8B-B14F-4D97-AF65-F5344CB8AC3E}">
        <p14:creationId xmlns:p14="http://schemas.microsoft.com/office/powerpoint/2010/main" val="1872661837"/>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otalTime>0</TotalTime>
  <Words>627</Words>
  <Application>Microsoft Office PowerPoint</Application>
  <PresentationFormat>Widescreen</PresentationFormat>
  <Paragraphs>73</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Bookman Old Style</vt:lpstr>
      <vt:lpstr>Calibri</vt:lpstr>
      <vt:lpstr>Franklin Gothic Book</vt:lpstr>
      <vt:lpstr>1_RetrospectVTI</vt:lpstr>
      <vt:lpstr>Predicting Airbnb Rental Prices</vt:lpstr>
      <vt:lpstr>Airbnb hosts are always in the dilemma of determining the optimal rental price for their space. Using the available data, we would like to help Airbnb hosts price their space according to the dynamics of the marketplace to generate maximum revenue.</vt:lpstr>
      <vt:lpstr>Introduction to Dataset</vt:lpstr>
      <vt:lpstr>Data Exploration</vt:lpstr>
      <vt:lpstr>Data Preprocessing</vt:lpstr>
      <vt:lpstr>Model Development</vt:lpstr>
      <vt:lpstr>Improving Model</vt:lpstr>
      <vt:lpstr>Limitations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2020-03-20T23:32:34Z</dcterms:created>
  <dcterms:modified xsi:type="dcterms:W3CDTF">2020-03-21T01:22:32Z</dcterms:modified>
</cp:coreProperties>
</file>