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76" r:id="rId3"/>
    <p:sldId id="274" r:id="rId4"/>
    <p:sldId id="277" r:id="rId5"/>
    <p:sldId id="268" r:id="rId6"/>
    <p:sldId id="265" r:id="rId7"/>
    <p:sldId id="262" r:id="rId8"/>
    <p:sldId id="263" r:id="rId9"/>
    <p:sldId id="275" r:id="rId10"/>
    <p:sldId id="260" r:id="rId11"/>
    <p:sldId id="273" r:id="rId12"/>
    <p:sldId id="278" r:id="rId13"/>
    <p:sldId id="279" r:id="rId14"/>
    <p:sldId id="280" r:id="rId15"/>
    <p:sldId id="281" r:id="rId16"/>
    <p:sldId id="282" r:id="rId17"/>
    <p:sldId id="283" r:id="rId18"/>
    <p:sldId id="284" r:id="rId19"/>
    <p:sldId id="285" r:id="rId20"/>
    <p:sldId id="286" r:id="rId21"/>
    <p:sldId id="258" r:id="rId22"/>
    <p:sldId id="287" r:id="rId23"/>
    <p:sldId id="288"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2726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741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3615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4769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0658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169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3223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89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66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89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280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78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98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254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90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967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141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634794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hyperlink" Target="https://github.com/ravibhuva003/FOAuth"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facebook.com/apps"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A4BF-65A1-952B-2709-1D0E29F85AEB}"/>
              </a:ext>
            </a:extLst>
          </p:cNvPr>
          <p:cNvSpPr>
            <a:spLocks noGrp="1"/>
          </p:cNvSpPr>
          <p:nvPr>
            <p:ph type="title"/>
          </p:nvPr>
        </p:nvSpPr>
        <p:spPr/>
        <p:txBody>
          <a:bodyPr>
            <a:normAutofit/>
          </a:bodyPr>
          <a:lstStyle/>
          <a:p>
            <a:pPr algn="ctr"/>
            <a:r>
              <a:rPr lang="en-US" sz="6600" b="1" dirty="0">
                <a:latin typeface="Arial Black" panose="020B0A04020102020204" pitchFamily="34" charset="0"/>
              </a:rPr>
              <a:t>FACEBOOK  OAUTH</a:t>
            </a:r>
            <a:endParaRPr lang="en-IN" sz="6600" b="1" dirty="0">
              <a:latin typeface="Arial Black" panose="020B0A04020102020204" pitchFamily="34" charset="0"/>
            </a:endParaRPr>
          </a:p>
        </p:txBody>
      </p:sp>
      <p:sp>
        <p:nvSpPr>
          <p:cNvPr id="3" name="Subtitle 2">
            <a:extLst>
              <a:ext uri="{FF2B5EF4-FFF2-40B4-BE49-F238E27FC236}">
                <a16:creationId xmlns:a16="http://schemas.microsoft.com/office/drawing/2014/main" id="{44FD6326-AE0B-B63E-C8C4-4F2D27181BC4}"/>
              </a:ext>
            </a:extLst>
          </p:cNvPr>
          <p:cNvSpPr>
            <a:spLocks noGrp="1"/>
          </p:cNvSpPr>
          <p:nvPr>
            <p:ph sz="half" idx="1"/>
          </p:nvPr>
        </p:nvSpPr>
        <p:spPr/>
        <p:txBody>
          <a:bodyPr>
            <a:normAutofit/>
          </a:bodyPr>
          <a:lstStyle/>
          <a:p>
            <a:r>
              <a:rPr lang="en-US" sz="2400" dirty="0">
                <a:latin typeface="Algerian" panose="04020705040A02060702" pitchFamily="82" charset="0"/>
              </a:rPr>
              <a:t>Developed by:</a:t>
            </a:r>
          </a:p>
          <a:p>
            <a:r>
              <a:rPr lang="en-US" sz="2400" dirty="0">
                <a:latin typeface="Algerian" panose="04020705040A02060702" pitchFamily="82" charset="0"/>
              </a:rPr>
              <a:t>IT015-RAVI BHUVA</a:t>
            </a:r>
          </a:p>
          <a:p>
            <a:r>
              <a:rPr lang="en-US" sz="2400" dirty="0">
                <a:latin typeface="Algerian" panose="04020705040A02060702" pitchFamily="82" charset="0"/>
              </a:rPr>
              <a:t>IT020-MITEN CHAUHAN</a:t>
            </a:r>
          </a:p>
          <a:p>
            <a:endParaRPr lang="en-IN" sz="2400" dirty="0">
              <a:latin typeface="Algerian" panose="04020705040A02060702" pitchFamily="82" charset="0"/>
            </a:endParaRPr>
          </a:p>
        </p:txBody>
      </p:sp>
      <p:sp>
        <p:nvSpPr>
          <p:cNvPr id="4" name="Content Placeholder 3">
            <a:extLst>
              <a:ext uri="{FF2B5EF4-FFF2-40B4-BE49-F238E27FC236}">
                <a16:creationId xmlns:a16="http://schemas.microsoft.com/office/drawing/2014/main" id="{218D662C-7767-5D77-2CF3-7E26ED00CDB1}"/>
              </a:ext>
            </a:extLst>
          </p:cNvPr>
          <p:cNvSpPr>
            <a:spLocks noGrp="1"/>
          </p:cNvSpPr>
          <p:nvPr>
            <p:ph sz="half" idx="2"/>
          </p:nvPr>
        </p:nvSpPr>
        <p:spPr>
          <a:xfrm>
            <a:off x="5821894" y="1792444"/>
            <a:ext cx="4995332" cy="3649133"/>
          </a:xfrm>
        </p:spPr>
        <p:txBody>
          <a:bodyPr>
            <a:normAutofit/>
          </a:bodyPr>
          <a:lstStyle/>
          <a:p>
            <a:pPr algn="r"/>
            <a:r>
              <a:rPr lang="en-IN" sz="2400" dirty="0">
                <a:latin typeface="Algerian" panose="04020705040A02060702" pitchFamily="82" charset="0"/>
              </a:rPr>
              <a:t>Guided By:</a:t>
            </a:r>
          </a:p>
          <a:p>
            <a:pPr algn="r"/>
            <a:r>
              <a:rPr lang="en-IN" sz="2400" dirty="0" err="1">
                <a:latin typeface="Algerian" panose="04020705040A02060702" pitchFamily="82" charset="0"/>
              </a:rPr>
              <a:t>Dr.</a:t>
            </a:r>
            <a:r>
              <a:rPr lang="en-IN" sz="2400" dirty="0">
                <a:latin typeface="Algerian" panose="04020705040A02060702" pitchFamily="82" charset="0"/>
              </a:rPr>
              <a:t> </a:t>
            </a:r>
            <a:r>
              <a:rPr lang="en-IN" sz="2400" dirty="0" err="1">
                <a:latin typeface="Algerian" panose="04020705040A02060702" pitchFamily="82" charset="0"/>
              </a:rPr>
              <a:t>Vipulsir</a:t>
            </a:r>
            <a:r>
              <a:rPr lang="en-IN" sz="2400" dirty="0">
                <a:latin typeface="Algerian" panose="04020705040A02060702" pitchFamily="82" charset="0"/>
              </a:rPr>
              <a:t> K </a:t>
            </a:r>
            <a:r>
              <a:rPr lang="en-IN" sz="2400" dirty="0" err="1">
                <a:latin typeface="Algerian" panose="04020705040A02060702" pitchFamily="82" charset="0"/>
              </a:rPr>
              <a:t>Dabhi</a:t>
            </a:r>
            <a:endParaRPr lang="en-IN" sz="2400" dirty="0">
              <a:latin typeface="Algerian" panose="04020705040A02060702" pitchFamily="82" charset="0"/>
            </a:endParaRPr>
          </a:p>
          <a:p>
            <a:pPr algn="r"/>
            <a:r>
              <a:rPr lang="en-IN" sz="2400" dirty="0" err="1">
                <a:latin typeface="Algerian" panose="04020705040A02060702" pitchFamily="82" charset="0"/>
              </a:rPr>
              <a:t>Dr.</a:t>
            </a:r>
            <a:r>
              <a:rPr lang="en-IN" sz="2400" dirty="0">
                <a:latin typeface="Algerian" panose="04020705040A02060702" pitchFamily="82" charset="0"/>
              </a:rPr>
              <a:t> </a:t>
            </a:r>
            <a:r>
              <a:rPr lang="en-IN" sz="2400" dirty="0" err="1">
                <a:latin typeface="Algerian" panose="04020705040A02060702" pitchFamily="82" charset="0"/>
              </a:rPr>
              <a:t>Harshadsir</a:t>
            </a:r>
            <a:r>
              <a:rPr lang="en-IN" sz="2400" dirty="0">
                <a:latin typeface="Algerian" panose="04020705040A02060702" pitchFamily="82" charset="0"/>
              </a:rPr>
              <a:t> B </a:t>
            </a:r>
            <a:r>
              <a:rPr lang="en-IN" sz="2400" dirty="0" err="1">
                <a:latin typeface="Algerian" panose="04020705040A02060702" pitchFamily="82" charset="0"/>
              </a:rPr>
              <a:t>PraJapati</a:t>
            </a:r>
            <a:endParaRPr lang="en-IN" sz="2400" dirty="0">
              <a:latin typeface="Algerian" panose="04020705040A02060702" pitchFamily="82" charset="0"/>
            </a:endParaRPr>
          </a:p>
        </p:txBody>
      </p:sp>
      <p:sp>
        <p:nvSpPr>
          <p:cNvPr id="5" name="TextBox 4">
            <a:extLst>
              <a:ext uri="{FF2B5EF4-FFF2-40B4-BE49-F238E27FC236}">
                <a16:creationId xmlns:a16="http://schemas.microsoft.com/office/drawing/2014/main" id="{670DF34E-3347-C649-16E9-EA7654311B51}"/>
              </a:ext>
            </a:extLst>
          </p:cNvPr>
          <p:cNvSpPr txBox="1"/>
          <p:nvPr/>
        </p:nvSpPr>
        <p:spPr>
          <a:xfrm>
            <a:off x="2886004" y="5800167"/>
            <a:ext cx="5871779" cy="461665"/>
          </a:xfrm>
          <a:prstGeom prst="rect">
            <a:avLst/>
          </a:prstGeom>
          <a:noFill/>
        </p:spPr>
        <p:txBody>
          <a:bodyPr wrap="square" rtlCol="0">
            <a:spAutoFit/>
          </a:bodyPr>
          <a:lstStyle/>
          <a:p>
            <a:pPr algn="ctr"/>
            <a:r>
              <a:rPr lang="en-IN" sz="2400" b="1" dirty="0" err="1"/>
              <a:t>Dharmsinh</a:t>
            </a:r>
            <a:r>
              <a:rPr lang="en-IN" sz="2400" b="1" dirty="0"/>
              <a:t> Desai University </a:t>
            </a:r>
            <a:r>
              <a:rPr lang="en-IN" sz="2400" b="1" dirty="0" err="1"/>
              <a:t>FOT,Nadiad</a:t>
            </a:r>
            <a:endParaRPr lang="en-IN" sz="2400" b="1" dirty="0"/>
          </a:p>
        </p:txBody>
      </p:sp>
    </p:spTree>
    <p:extLst>
      <p:ext uri="{BB962C8B-B14F-4D97-AF65-F5344CB8AC3E}">
        <p14:creationId xmlns:p14="http://schemas.microsoft.com/office/powerpoint/2010/main" val="298563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106314-E3A2-B4C2-F6F4-5631CE54D710}"/>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1094DBC7-377B-A2D5-DD20-34FF05574939}"/>
              </a:ext>
            </a:extLst>
          </p:cNvPr>
          <p:cNvSpPr/>
          <p:nvPr/>
        </p:nvSpPr>
        <p:spPr>
          <a:xfrm>
            <a:off x="3429000" y="1815352"/>
            <a:ext cx="3778624" cy="64545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TextBox 4">
            <a:extLst>
              <a:ext uri="{FF2B5EF4-FFF2-40B4-BE49-F238E27FC236}">
                <a16:creationId xmlns:a16="http://schemas.microsoft.com/office/drawing/2014/main" id="{FB47A6CF-184D-9CD1-56DB-874DF96AED61}"/>
              </a:ext>
            </a:extLst>
          </p:cNvPr>
          <p:cNvSpPr txBox="1"/>
          <p:nvPr/>
        </p:nvSpPr>
        <p:spPr>
          <a:xfrm>
            <a:off x="3324787" y="5448317"/>
            <a:ext cx="6192370" cy="923330"/>
          </a:xfrm>
          <a:prstGeom prst="rect">
            <a:avLst/>
          </a:prstGeom>
          <a:noFill/>
        </p:spPr>
        <p:txBody>
          <a:bodyPr wrap="square">
            <a:spAutoFit/>
          </a:bodyPr>
          <a:lstStyle/>
          <a:p>
            <a:r>
              <a:rPr lang="en-US" b="1" i="0" dirty="0">
                <a:solidFill>
                  <a:srgbClr val="FF0000"/>
                </a:solidFill>
                <a:effectLst/>
                <a:latin typeface="-apple-system"/>
              </a:rPr>
              <a:t>Step 6</a:t>
            </a:r>
            <a:r>
              <a:rPr lang="en-US" b="0" i="0" dirty="0">
                <a:solidFill>
                  <a:srgbClr val="FF0000"/>
                </a:solidFill>
                <a:effectLst/>
                <a:latin typeface="-apple-system"/>
              </a:rPr>
              <a:t>: Clicking on the Save button will create an application. You can see the application by clicking the My Apps link on top. Under the application name, you will find the App ID.</a:t>
            </a:r>
            <a:endParaRPr lang="en-IN" dirty="0">
              <a:solidFill>
                <a:srgbClr val="FF0000"/>
              </a:solidFill>
            </a:endParaRPr>
          </a:p>
        </p:txBody>
      </p:sp>
    </p:spTree>
    <p:extLst>
      <p:ext uri="{BB962C8B-B14F-4D97-AF65-F5344CB8AC3E}">
        <p14:creationId xmlns:p14="http://schemas.microsoft.com/office/powerpoint/2010/main" val="4766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B9018A-3A76-296A-A744-50141D8E259E}"/>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A11ED11-A898-8259-A768-3E6B6F7A2614}"/>
              </a:ext>
            </a:extLst>
          </p:cNvPr>
          <p:cNvSpPr/>
          <p:nvPr/>
        </p:nvSpPr>
        <p:spPr>
          <a:xfrm>
            <a:off x="2756647" y="2622175"/>
            <a:ext cx="2891118" cy="110265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6" name="TextBox 5">
            <a:extLst>
              <a:ext uri="{FF2B5EF4-FFF2-40B4-BE49-F238E27FC236}">
                <a16:creationId xmlns:a16="http://schemas.microsoft.com/office/drawing/2014/main" id="{0DFF8DF0-6CBC-3EE3-A4F8-B49DE1AE20D4}"/>
              </a:ext>
            </a:extLst>
          </p:cNvPr>
          <p:cNvSpPr txBox="1"/>
          <p:nvPr/>
        </p:nvSpPr>
        <p:spPr>
          <a:xfrm>
            <a:off x="2551580" y="4113030"/>
            <a:ext cx="6192370" cy="369332"/>
          </a:xfrm>
          <a:prstGeom prst="rect">
            <a:avLst/>
          </a:prstGeom>
          <a:noFill/>
        </p:spPr>
        <p:txBody>
          <a:bodyPr wrap="square">
            <a:spAutoFit/>
          </a:bodyPr>
          <a:lstStyle/>
          <a:p>
            <a:pPr algn="l"/>
            <a:r>
              <a:rPr lang="en-IN" dirty="0">
                <a:solidFill>
                  <a:srgbClr val="FF0000"/>
                </a:solidFill>
              </a:rPr>
              <a:t>Step 7: Copy the App ID and Save it.</a:t>
            </a:r>
          </a:p>
        </p:txBody>
      </p:sp>
    </p:spTree>
    <p:extLst>
      <p:ext uri="{BB962C8B-B14F-4D97-AF65-F5344CB8AC3E}">
        <p14:creationId xmlns:p14="http://schemas.microsoft.com/office/powerpoint/2010/main" val="326358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F766FFB-CB2D-A732-362A-CF8DF9DAD4B4}"/>
              </a:ext>
            </a:extLst>
          </p:cNvPr>
          <p:cNvSpPr txBox="1">
            <a:spLocks/>
          </p:cNvSpPr>
          <p:nvPr/>
        </p:nvSpPr>
        <p:spPr>
          <a:xfrm>
            <a:off x="1030287" y="407895"/>
            <a:ext cx="10131425" cy="14562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4000" b="1" cap="none" dirty="0">
              <a:latin typeface="+mn-lt"/>
            </a:endParaRPr>
          </a:p>
        </p:txBody>
      </p:sp>
      <p:sp>
        <p:nvSpPr>
          <p:cNvPr id="7" name="Title 1">
            <a:extLst>
              <a:ext uri="{FF2B5EF4-FFF2-40B4-BE49-F238E27FC236}">
                <a16:creationId xmlns:a16="http://schemas.microsoft.com/office/drawing/2014/main" id="{613966EC-F1BA-24C5-542F-2FAA481522B7}"/>
              </a:ext>
            </a:extLst>
          </p:cNvPr>
          <p:cNvSpPr txBox="1">
            <a:spLocks/>
          </p:cNvSpPr>
          <p:nvPr/>
        </p:nvSpPr>
        <p:spPr>
          <a:xfrm>
            <a:off x="1030286" y="560295"/>
            <a:ext cx="10131425" cy="14562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cap="none" dirty="0">
                <a:latin typeface="+mn-lt"/>
              </a:rPr>
              <a:t>How to Add Facebook Login in </a:t>
            </a:r>
          </a:p>
          <a:p>
            <a:pPr algn="ctr"/>
            <a:r>
              <a:rPr lang="en-US" sz="4000" b="1" cap="none" dirty="0">
                <a:latin typeface="+mn-lt"/>
              </a:rPr>
              <a:t>React Application?</a:t>
            </a:r>
            <a:endParaRPr lang="en-IN" sz="4000" b="1" cap="none" dirty="0">
              <a:latin typeface="+mn-lt"/>
            </a:endParaRPr>
          </a:p>
        </p:txBody>
      </p:sp>
      <p:sp>
        <p:nvSpPr>
          <p:cNvPr id="9" name="TextBox 8">
            <a:extLst>
              <a:ext uri="{FF2B5EF4-FFF2-40B4-BE49-F238E27FC236}">
                <a16:creationId xmlns:a16="http://schemas.microsoft.com/office/drawing/2014/main" id="{137F31FE-DADC-DE19-EB78-6A25C206710F}"/>
              </a:ext>
            </a:extLst>
          </p:cNvPr>
          <p:cNvSpPr txBox="1"/>
          <p:nvPr/>
        </p:nvSpPr>
        <p:spPr>
          <a:xfrm>
            <a:off x="515141" y="2533115"/>
            <a:ext cx="11161714" cy="1938992"/>
          </a:xfrm>
          <a:prstGeom prst="rect">
            <a:avLst/>
          </a:prstGeom>
          <a:noFill/>
        </p:spPr>
        <p:txBody>
          <a:bodyPr wrap="square">
            <a:spAutoFit/>
          </a:bodyPr>
          <a:lstStyle/>
          <a:p>
            <a:pPr algn="l">
              <a:buFont typeface="Arial" panose="020B0604020202020204" pitchFamily="34" charset="0"/>
              <a:buChar char="•"/>
            </a:pPr>
            <a:r>
              <a:rPr lang="en-US" sz="2400" b="1" i="0" dirty="0">
                <a:effectLst/>
                <a:latin typeface="-apple-system"/>
              </a:rPr>
              <a:t> Step 1</a:t>
            </a:r>
            <a:r>
              <a:rPr lang="en-US" sz="2400" i="0" dirty="0">
                <a:effectLst/>
                <a:latin typeface="-apple-system"/>
              </a:rPr>
              <a:t>: Create React App - </a:t>
            </a:r>
            <a:r>
              <a:rPr lang="en-US" sz="2400" i="0" dirty="0" err="1">
                <a:effectLst/>
                <a:latin typeface="-apple-system"/>
              </a:rPr>
              <a:t>npx</a:t>
            </a:r>
            <a:r>
              <a:rPr lang="en-US" sz="2400" i="0" dirty="0">
                <a:effectLst/>
                <a:latin typeface="-apple-system"/>
              </a:rPr>
              <a:t> create-react-app react-</a:t>
            </a:r>
            <a:r>
              <a:rPr lang="en-US" sz="2400" i="0" dirty="0" err="1">
                <a:effectLst/>
                <a:latin typeface="-apple-system"/>
              </a:rPr>
              <a:t>facebook</a:t>
            </a:r>
            <a:r>
              <a:rPr lang="en-US" sz="2400" i="0" dirty="0">
                <a:effectLst/>
                <a:latin typeface="-apple-system"/>
              </a:rPr>
              <a:t>-login-app </a:t>
            </a:r>
            <a:r>
              <a:rPr lang="en-US" sz="2400" i="0" dirty="0" err="1">
                <a:effectLst/>
                <a:latin typeface="-apple-system"/>
              </a:rPr>
              <a:t>fouth</a:t>
            </a:r>
            <a:endParaRPr lang="en-US" sz="2400" i="0" dirty="0">
              <a:effectLst/>
              <a:latin typeface="-apple-system"/>
            </a:endParaRPr>
          </a:p>
          <a:p>
            <a:pPr algn="l">
              <a:buFont typeface="Arial" panose="020B0604020202020204" pitchFamily="34" charset="0"/>
              <a:buChar char="•"/>
            </a:pPr>
            <a:r>
              <a:rPr lang="en-US" sz="2400" b="1" i="0" dirty="0">
                <a:effectLst/>
                <a:latin typeface="-apple-system"/>
              </a:rPr>
              <a:t> Step </a:t>
            </a:r>
            <a:r>
              <a:rPr lang="en-US" sz="2400" b="1" dirty="0">
                <a:latin typeface="-apple-system"/>
              </a:rPr>
              <a:t>2</a:t>
            </a:r>
            <a:r>
              <a:rPr lang="en-US" sz="2400" i="0" dirty="0">
                <a:effectLst/>
                <a:latin typeface="-apple-system"/>
              </a:rPr>
              <a:t>: Install React Facebook Login Package - </a:t>
            </a:r>
            <a:r>
              <a:rPr lang="en-US" sz="2400" i="0" dirty="0" err="1">
                <a:effectLst/>
                <a:latin typeface="-apple-system"/>
              </a:rPr>
              <a:t>npm</a:t>
            </a:r>
            <a:r>
              <a:rPr lang="en-US" sz="2400" i="0" dirty="0">
                <a:effectLst/>
                <a:latin typeface="-apple-system"/>
              </a:rPr>
              <a:t> install react-</a:t>
            </a:r>
            <a:r>
              <a:rPr lang="en-US" sz="2400" i="0" dirty="0" err="1">
                <a:effectLst/>
                <a:latin typeface="-apple-system"/>
              </a:rPr>
              <a:t>facebook</a:t>
            </a:r>
            <a:r>
              <a:rPr lang="en-US" sz="2400" i="0" dirty="0">
                <a:effectLst/>
                <a:latin typeface="-apple-system"/>
              </a:rPr>
              <a:t>-login</a:t>
            </a:r>
          </a:p>
          <a:p>
            <a:pPr algn="l">
              <a:buFont typeface="Arial" panose="020B0604020202020204" pitchFamily="34" charset="0"/>
              <a:buChar char="•"/>
            </a:pPr>
            <a:r>
              <a:rPr lang="en-US" sz="2400" b="1" i="0" dirty="0">
                <a:effectLst/>
                <a:latin typeface="-apple-system"/>
              </a:rPr>
              <a:t> Step </a:t>
            </a:r>
            <a:r>
              <a:rPr lang="en-US" sz="2400" b="1" dirty="0">
                <a:latin typeface="-apple-system"/>
              </a:rPr>
              <a:t>3</a:t>
            </a:r>
            <a:r>
              <a:rPr lang="en-US" sz="2400" i="0" dirty="0">
                <a:effectLst/>
                <a:latin typeface="-apple-system"/>
              </a:rPr>
              <a:t>: Create Facebook Login Component - Facebooklogin.js </a:t>
            </a:r>
          </a:p>
          <a:p>
            <a:pPr algn="l">
              <a:buFont typeface="Arial" panose="020B0604020202020204" pitchFamily="34" charset="0"/>
              <a:buChar char="•"/>
            </a:pPr>
            <a:r>
              <a:rPr lang="en-US" sz="2400" b="1" i="0" dirty="0">
                <a:effectLst/>
                <a:latin typeface="-apple-system"/>
              </a:rPr>
              <a:t> Step </a:t>
            </a:r>
            <a:r>
              <a:rPr lang="en-US" sz="2400" b="1" dirty="0">
                <a:latin typeface="-apple-system"/>
              </a:rPr>
              <a:t>4</a:t>
            </a:r>
            <a:r>
              <a:rPr lang="en-US" sz="2400" i="0" dirty="0">
                <a:effectLst/>
                <a:latin typeface="-apple-system"/>
              </a:rPr>
              <a:t>: Add Facebook Login Component – App.js</a:t>
            </a:r>
          </a:p>
          <a:p>
            <a:pPr algn="l">
              <a:buFont typeface="Arial" panose="020B0604020202020204" pitchFamily="34" charset="0"/>
              <a:buChar char="•"/>
            </a:pPr>
            <a:r>
              <a:rPr lang="en-US" sz="2400" b="1" i="0" dirty="0">
                <a:effectLst/>
                <a:latin typeface="-apple-system"/>
              </a:rPr>
              <a:t> Step </a:t>
            </a:r>
            <a:r>
              <a:rPr lang="en-US" sz="2400" b="1" dirty="0">
                <a:latin typeface="-apple-system"/>
              </a:rPr>
              <a:t>5</a:t>
            </a:r>
            <a:r>
              <a:rPr lang="en-US" sz="2400" i="0" dirty="0">
                <a:effectLst/>
                <a:latin typeface="-apple-system"/>
              </a:rPr>
              <a:t>: Run React Application – </a:t>
            </a:r>
            <a:r>
              <a:rPr lang="en-US" sz="2400" i="0" dirty="0" err="1">
                <a:effectLst/>
                <a:latin typeface="-apple-system"/>
              </a:rPr>
              <a:t>npm</a:t>
            </a:r>
            <a:r>
              <a:rPr lang="en-US" sz="2400" i="0" dirty="0">
                <a:effectLst/>
                <a:latin typeface="-apple-system"/>
              </a:rPr>
              <a:t> start</a:t>
            </a:r>
          </a:p>
        </p:txBody>
      </p:sp>
    </p:spTree>
    <p:extLst>
      <p:ext uri="{BB962C8B-B14F-4D97-AF65-F5344CB8AC3E}">
        <p14:creationId xmlns:p14="http://schemas.microsoft.com/office/powerpoint/2010/main" val="282350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17141-52B0-2585-B402-39E76A2B0AD4}"/>
              </a:ext>
            </a:extLst>
          </p:cNvPr>
          <p:cNvPicPr>
            <a:picLocks noChangeAspect="1"/>
          </p:cNvPicPr>
          <p:nvPr/>
        </p:nvPicPr>
        <p:blipFill>
          <a:blip r:embed="rId2"/>
          <a:stretch>
            <a:fillRect/>
          </a:stretch>
        </p:blipFill>
        <p:spPr>
          <a:xfrm>
            <a:off x="1009370" y="1036824"/>
            <a:ext cx="3863279" cy="3548623"/>
          </a:xfrm>
          <a:prstGeom prst="rect">
            <a:avLst/>
          </a:prstGeom>
        </p:spPr>
      </p:pic>
      <p:pic>
        <p:nvPicPr>
          <p:cNvPr id="5" name="Picture 4">
            <a:extLst>
              <a:ext uri="{FF2B5EF4-FFF2-40B4-BE49-F238E27FC236}">
                <a16:creationId xmlns:a16="http://schemas.microsoft.com/office/drawing/2014/main" id="{127BF56C-D2EB-1926-CD0C-F633A8D38A35}"/>
              </a:ext>
            </a:extLst>
          </p:cNvPr>
          <p:cNvPicPr>
            <a:picLocks noChangeAspect="1"/>
          </p:cNvPicPr>
          <p:nvPr/>
        </p:nvPicPr>
        <p:blipFill>
          <a:blip r:embed="rId3"/>
          <a:stretch>
            <a:fillRect/>
          </a:stretch>
        </p:blipFill>
        <p:spPr>
          <a:xfrm>
            <a:off x="5390309" y="1036824"/>
            <a:ext cx="2933421" cy="5483581"/>
          </a:xfrm>
          <a:prstGeom prst="rect">
            <a:avLst/>
          </a:prstGeom>
        </p:spPr>
      </p:pic>
      <p:sp>
        <p:nvSpPr>
          <p:cNvPr id="6" name="Title 1">
            <a:extLst>
              <a:ext uri="{FF2B5EF4-FFF2-40B4-BE49-F238E27FC236}">
                <a16:creationId xmlns:a16="http://schemas.microsoft.com/office/drawing/2014/main" id="{6DE7DDE2-96CB-D6AD-D588-FE6AE38ECD14}"/>
              </a:ext>
            </a:extLst>
          </p:cNvPr>
          <p:cNvSpPr txBox="1">
            <a:spLocks/>
          </p:cNvSpPr>
          <p:nvPr/>
        </p:nvSpPr>
        <p:spPr>
          <a:xfrm>
            <a:off x="1030287" y="165848"/>
            <a:ext cx="10131425" cy="14562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cap="none" dirty="0">
                <a:latin typeface="+mn-lt"/>
              </a:rPr>
              <a:t>Project Files</a:t>
            </a:r>
          </a:p>
        </p:txBody>
      </p:sp>
    </p:spTree>
    <p:extLst>
      <p:ext uri="{BB962C8B-B14F-4D97-AF65-F5344CB8AC3E}">
        <p14:creationId xmlns:p14="http://schemas.microsoft.com/office/powerpoint/2010/main" val="269779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6E302-1A4F-6F78-C92C-6CF199C2E986}"/>
              </a:ext>
            </a:extLst>
          </p:cNvPr>
          <p:cNvPicPr>
            <a:picLocks noChangeAspect="1"/>
          </p:cNvPicPr>
          <p:nvPr/>
        </p:nvPicPr>
        <p:blipFill>
          <a:blip r:embed="rId2"/>
          <a:stretch>
            <a:fillRect/>
          </a:stretch>
        </p:blipFill>
        <p:spPr>
          <a:xfrm>
            <a:off x="1189784" y="987914"/>
            <a:ext cx="9812431" cy="5964215"/>
          </a:xfrm>
          <a:prstGeom prst="rect">
            <a:avLst/>
          </a:prstGeom>
        </p:spPr>
      </p:pic>
      <p:sp>
        <p:nvSpPr>
          <p:cNvPr id="8" name="TextBox 7">
            <a:extLst>
              <a:ext uri="{FF2B5EF4-FFF2-40B4-BE49-F238E27FC236}">
                <a16:creationId xmlns:a16="http://schemas.microsoft.com/office/drawing/2014/main" id="{9FDBCB96-D5AB-54B1-DA0F-626B5D01F352}"/>
              </a:ext>
            </a:extLst>
          </p:cNvPr>
          <p:cNvSpPr txBox="1"/>
          <p:nvPr/>
        </p:nvSpPr>
        <p:spPr>
          <a:xfrm>
            <a:off x="2598643" y="185899"/>
            <a:ext cx="6994712" cy="707886"/>
          </a:xfrm>
          <a:prstGeom prst="rect">
            <a:avLst/>
          </a:prstGeom>
          <a:noFill/>
        </p:spPr>
        <p:txBody>
          <a:bodyPr wrap="square" rtlCol="0">
            <a:spAutoFit/>
          </a:bodyPr>
          <a:lstStyle/>
          <a:p>
            <a:pPr algn="ctr"/>
            <a:r>
              <a:rPr lang="en-IN" sz="4000" b="1" dirty="0"/>
              <a:t>Index.html</a:t>
            </a:r>
          </a:p>
        </p:txBody>
      </p:sp>
    </p:spTree>
    <p:extLst>
      <p:ext uri="{BB962C8B-B14F-4D97-AF65-F5344CB8AC3E}">
        <p14:creationId xmlns:p14="http://schemas.microsoft.com/office/powerpoint/2010/main" val="283866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7A988-0D8F-E973-5EDA-54EFF5ACE396}"/>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.env and Facebooklogin.js</a:t>
            </a:r>
          </a:p>
        </p:txBody>
      </p:sp>
      <p:pic>
        <p:nvPicPr>
          <p:cNvPr id="4" name="Picture 3">
            <a:extLst>
              <a:ext uri="{FF2B5EF4-FFF2-40B4-BE49-F238E27FC236}">
                <a16:creationId xmlns:a16="http://schemas.microsoft.com/office/drawing/2014/main" id="{2D474F8E-A4E3-9879-E929-7529401BCAD9}"/>
              </a:ext>
            </a:extLst>
          </p:cNvPr>
          <p:cNvPicPr>
            <a:picLocks noChangeAspect="1"/>
          </p:cNvPicPr>
          <p:nvPr/>
        </p:nvPicPr>
        <p:blipFill>
          <a:blip r:embed="rId2"/>
          <a:stretch>
            <a:fillRect/>
          </a:stretch>
        </p:blipFill>
        <p:spPr>
          <a:xfrm>
            <a:off x="1010474" y="3650596"/>
            <a:ext cx="10171052" cy="2615734"/>
          </a:xfrm>
          <a:prstGeom prst="rect">
            <a:avLst/>
          </a:prstGeom>
        </p:spPr>
      </p:pic>
      <p:pic>
        <p:nvPicPr>
          <p:cNvPr id="6" name="Picture 5">
            <a:extLst>
              <a:ext uri="{FF2B5EF4-FFF2-40B4-BE49-F238E27FC236}">
                <a16:creationId xmlns:a16="http://schemas.microsoft.com/office/drawing/2014/main" id="{8D4A3258-C72C-F655-7E8F-12D29C370ACD}"/>
              </a:ext>
            </a:extLst>
          </p:cNvPr>
          <p:cNvPicPr>
            <a:picLocks noChangeAspect="1"/>
          </p:cNvPicPr>
          <p:nvPr/>
        </p:nvPicPr>
        <p:blipFill>
          <a:blip r:embed="rId3"/>
          <a:stretch>
            <a:fillRect/>
          </a:stretch>
        </p:blipFill>
        <p:spPr>
          <a:xfrm>
            <a:off x="2233956" y="1070956"/>
            <a:ext cx="7724088" cy="2306809"/>
          </a:xfrm>
          <a:prstGeom prst="rect">
            <a:avLst/>
          </a:prstGeom>
        </p:spPr>
      </p:pic>
    </p:spTree>
    <p:extLst>
      <p:ext uri="{BB962C8B-B14F-4D97-AF65-F5344CB8AC3E}">
        <p14:creationId xmlns:p14="http://schemas.microsoft.com/office/powerpoint/2010/main" val="83724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2075E-1A5E-9FF6-F973-4036E47898AA}"/>
              </a:ext>
            </a:extLst>
          </p:cNvPr>
          <p:cNvPicPr>
            <a:picLocks noChangeAspect="1"/>
          </p:cNvPicPr>
          <p:nvPr/>
        </p:nvPicPr>
        <p:blipFill>
          <a:blip r:embed="rId2"/>
          <a:stretch>
            <a:fillRect/>
          </a:stretch>
        </p:blipFill>
        <p:spPr>
          <a:xfrm>
            <a:off x="1561574" y="1071843"/>
            <a:ext cx="9068851" cy="4714314"/>
          </a:xfrm>
          <a:prstGeom prst="rect">
            <a:avLst/>
          </a:prstGeom>
        </p:spPr>
      </p:pic>
      <p:sp>
        <p:nvSpPr>
          <p:cNvPr id="4" name="TextBox 3">
            <a:extLst>
              <a:ext uri="{FF2B5EF4-FFF2-40B4-BE49-F238E27FC236}">
                <a16:creationId xmlns:a16="http://schemas.microsoft.com/office/drawing/2014/main" id="{AF1A872E-C526-8A16-CFF8-12FE7459C580}"/>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Facebooklogin.js</a:t>
            </a:r>
          </a:p>
        </p:txBody>
      </p:sp>
    </p:spTree>
    <p:extLst>
      <p:ext uri="{BB962C8B-B14F-4D97-AF65-F5344CB8AC3E}">
        <p14:creationId xmlns:p14="http://schemas.microsoft.com/office/powerpoint/2010/main" val="107129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DC689F-28C5-D6B3-985E-3AB70DAEDA08}"/>
              </a:ext>
            </a:extLst>
          </p:cNvPr>
          <p:cNvPicPr>
            <a:picLocks noChangeAspect="1"/>
          </p:cNvPicPr>
          <p:nvPr/>
        </p:nvPicPr>
        <p:blipFill>
          <a:blip r:embed="rId2"/>
          <a:stretch>
            <a:fillRect/>
          </a:stretch>
        </p:blipFill>
        <p:spPr>
          <a:xfrm>
            <a:off x="1695309" y="1246592"/>
            <a:ext cx="8801381" cy="4983380"/>
          </a:xfrm>
          <a:prstGeom prst="rect">
            <a:avLst/>
          </a:prstGeom>
        </p:spPr>
      </p:pic>
      <p:sp>
        <p:nvSpPr>
          <p:cNvPr id="8" name="TextBox 7">
            <a:extLst>
              <a:ext uri="{FF2B5EF4-FFF2-40B4-BE49-F238E27FC236}">
                <a16:creationId xmlns:a16="http://schemas.microsoft.com/office/drawing/2014/main" id="{A82D54B9-F3D9-3603-8B8C-80461475F7BC}"/>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Facebooklogin.js</a:t>
            </a:r>
          </a:p>
        </p:txBody>
      </p:sp>
    </p:spTree>
    <p:extLst>
      <p:ext uri="{BB962C8B-B14F-4D97-AF65-F5344CB8AC3E}">
        <p14:creationId xmlns:p14="http://schemas.microsoft.com/office/powerpoint/2010/main" val="398110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EF3EA-F955-0618-8F51-2A2D0C050787}"/>
              </a:ext>
            </a:extLst>
          </p:cNvPr>
          <p:cNvPicPr>
            <a:picLocks noChangeAspect="1"/>
          </p:cNvPicPr>
          <p:nvPr/>
        </p:nvPicPr>
        <p:blipFill>
          <a:blip r:embed="rId2"/>
          <a:stretch>
            <a:fillRect/>
          </a:stretch>
        </p:blipFill>
        <p:spPr>
          <a:xfrm>
            <a:off x="1652587" y="1316691"/>
            <a:ext cx="8886825" cy="4305300"/>
          </a:xfrm>
          <a:prstGeom prst="rect">
            <a:avLst/>
          </a:prstGeom>
        </p:spPr>
      </p:pic>
      <p:sp>
        <p:nvSpPr>
          <p:cNvPr id="4" name="TextBox 3">
            <a:extLst>
              <a:ext uri="{FF2B5EF4-FFF2-40B4-BE49-F238E27FC236}">
                <a16:creationId xmlns:a16="http://schemas.microsoft.com/office/drawing/2014/main" id="{7848181C-8890-0513-2FAD-488C6685E7C1}"/>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Facebooklogin.js</a:t>
            </a:r>
          </a:p>
        </p:txBody>
      </p:sp>
    </p:spTree>
    <p:extLst>
      <p:ext uri="{BB962C8B-B14F-4D97-AF65-F5344CB8AC3E}">
        <p14:creationId xmlns:p14="http://schemas.microsoft.com/office/powerpoint/2010/main" val="285350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EC3D-496F-0116-18A9-1668443120BB}"/>
              </a:ext>
            </a:extLst>
          </p:cNvPr>
          <p:cNvPicPr>
            <a:picLocks noChangeAspect="1"/>
          </p:cNvPicPr>
          <p:nvPr/>
        </p:nvPicPr>
        <p:blipFill>
          <a:blip r:embed="rId2"/>
          <a:stretch>
            <a:fillRect/>
          </a:stretch>
        </p:blipFill>
        <p:spPr>
          <a:xfrm>
            <a:off x="1609445" y="1070956"/>
            <a:ext cx="8973110" cy="4947579"/>
          </a:xfrm>
          <a:prstGeom prst="rect">
            <a:avLst/>
          </a:prstGeom>
        </p:spPr>
      </p:pic>
      <p:sp>
        <p:nvSpPr>
          <p:cNvPr id="4" name="TextBox 3">
            <a:extLst>
              <a:ext uri="{FF2B5EF4-FFF2-40B4-BE49-F238E27FC236}">
                <a16:creationId xmlns:a16="http://schemas.microsoft.com/office/drawing/2014/main" id="{541DF3BB-DA2C-8EDA-5940-B6EC5F63F6C9}"/>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Index.js</a:t>
            </a:r>
          </a:p>
        </p:txBody>
      </p:sp>
    </p:spTree>
    <p:extLst>
      <p:ext uri="{BB962C8B-B14F-4D97-AF65-F5344CB8AC3E}">
        <p14:creationId xmlns:p14="http://schemas.microsoft.com/office/powerpoint/2010/main" val="328359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894-03FD-6028-2666-85FCF7DA5526}"/>
              </a:ext>
            </a:extLst>
          </p:cNvPr>
          <p:cNvSpPr>
            <a:spLocks noGrp="1"/>
          </p:cNvSpPr>
          <p:nvPr>
            <p:ph type="title"/>
          </p:nvPr>
        </p:nvSpPr>
        <p:spPr>
          <a:xfrm>
            <a:off x="1030287" y="407895"/>
            <a:ext cx="10131425" cy="1456267"/>
          </a:xfrm>
        </p:spPr>
        <p:txBody>
          <a:bodyPr>
            <a:normAutofit/>
          </a:bodyPr>
          <a:lstStyle/>
          <a:p>
            <a:pPr algn="ctr"/>
            <a:r>
              <a:rPr lang="en-IN" sz="4000" b="1" cap="none" dirty="0">
                <a:latin typeface="+mn-lt"/>
              </a:rPr>
              <a:t>What is Facebook </a:t>
            </a:r>
            <a:r>
              <a:rPr lang="en-IN" sz="4000" b="1" cap="none" dirty="0" err="1">
                <a:latin typeface="+mn-lt"/>
              </a:rPr>
              <a:t>oauth</a:t>
            </a:r>
            <a:r>
              <a:rPr lang="en-IN" sz="4000" b="1" cap="none" dirty="0">
                <a:latin typeface="+mn-lt"/>
              </a:rPr>
              <a:t>?</a:t>
            </a:r>
          </a:p>
        </p:txBody>
      </p:sp>
      <p:sp>
        <p:nvSpPr>
          <p:cNvPr id="5" name="TextBox 4">
            <a:extLst>
              <a:ext uri="{FF2B5EF4-FFF2-40B4-BE49-F238E27FC236}">
                <a16:creationId xmlns:a16="http://schemas.microsoft.com/office/drawing/2014/main" id="{7A05761C-7C4B-8F18-1CC4-9B28AD0DA25E}"/>
              </a:ext>
            </a:extLst>
          </p:cNvPr>
          <p:cNvSpPr txBox="1"/>
          <p:nvPr/>
        </p:nvSpPr>
        <p:spPr>
          <a:xfrm>
            <a:off x="2307150" y="4061011"/>
            <a:ext cx="7574523" cy="2677656"/>
          </a:xfrm>
          <a:prstGeom prst="rect">
            <a:avLst/>
          </a:prstGeom>
          <a:noFill/>
        </p:spPr>
        <p:txBody>
          <a:bodyPr wrap="square" rtlCol="0">
            <a:spAutoFit/>
          </a:bodyPr>
          <a:lstStyle/>
          <a:p>
            <a:pPr algn="just"/>
            <a:r>
              <a:rPr lang="en-US" sz="2800" b="0" i="0" dirty="0">
                <a:effectLst/>
                <a:latin typeface="arial" panose="020B0604020202020204" pitchFamily="34" charset="0"/>
              </a:rPr>
              <a:t>		OAuth is also </a:t>
            </a:r>
            <a:r>
              <a:rPr lang="en-US" sz="2800" b="1" i="0" dirty="0">
                <a:effectLst/>
                <a:latin typeface="arial" panose="020B0604020202020204" pitchFamily="34" charset="0"/>
              </a:rPr>
              <a:t>used when giving third-party apps access to accounts like your Twitter, Facebook, Google, or Microsoft accounts</a:t>
            </a:r>
            <a:r>
              <a:rPr lang="en-US" sz="2800" b="0" i="0" dirty="0">
                <a:effectLst/>
                <a:latin typeface="arial" panose="020B0604020202020204" pitchFamily="34" charset="0"/>
              </a:rPr>
              <a:t>. It allows these third-party apps access to parts of your account. However, they never get your account password.</a:t>
            </a:r>
            <a:endParaRPr lang="en-IN" sz="2800" b="1" dirty="0"/>
          </a:p>
        </p:txBody>
      </p:sp>
      <p:pic>
        <p:nvPicPr>
          <p:cNvPr id="1026" name="Picture 2">
            <a:extLst>
              <a:ext uri="{FF2B5EF4-FFF2-40B4-BE49-F238E27FC236}">
                <a16:creationId xmlns:a16="http://schemas.microsoft.com/office/drawing/2014/main" id="{760E0CA9-FA19-1147-3EA3-FA6829E39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58" r="12671" b="28723"/>
          <a:stretch/>
        </p:blipFill>
        <p:spPr bwMode="auto">
          <a:xfrm>
            <a:off x="3759104" y="1722205"/>
            <a:ext cx="4670613" cy="2149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057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741D4-EC5C-4AEC-62CB-428ED9173DB6}"/>
              </a:ext>
            </a:extLst>
          </p:cNvPr>
          <p:cNvPicPr>
            <a:picLocks noChangeAspect="1"/>
          </p:cNvPicPr>
          <p:nvPr/>
        </p:nvPicPr>
        <p:blipFill>
          <a:blip r:embed="rId2"/>
          <a:stretch>
            <a:fillRect/>
          </a:stretch>
        </p:blipFill>
        <p:spPr>
          <a:xfrm>
            <a:off x="2254070" y="1521058"/>
            <a:ext cx="7683860" cy="3815883"/>
          </a:xfrm>
          <a:prstGeom prst="rect">
            <a:avLst/>
          </a:prstGeom>
        </p:spPr>
      </p:pic>
      <p:sp>
        <p:nvSpPr>
          <p:cNvPr id="4" name="TextBox 3">
            <a:extLst>
              <a:ext uri="{FF2B5EF4-FFF2-40B4-BE49-F238E27FC236}">
                <a16:creationId xmlns:a16="http://schemas.microsoft.com/office/drawing/2014/main" id="{94C1DFFA-8A88-A9F1-B896-E57FC8E23171}"/>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App.js</a:t>
            </a:r>
          </a:p>
        </p:txBody>
      </p:sp>
    </p:spTree>
    <p:extLst>
      <p:ext uri="{BB962C8B-B14F-4D97-AF65-F5344CB8AC3E}">
        <p14:creationId xmlns:p14="http://schemas.microsoft.com/office/powerpoint/2010/main" val="246678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4BCE4C-6349-96BA-8BA0-2109C26474E0}"/>
              </a:ext>
            </a:extLst>
          </p:cNvPr>
          <p:cNvPicPr>
            <a:picLocks noChangeAspect="1"/>
          </p:cNvPicPr>
          <p:nvPr/>
        </p:nvPicPr>
        <p:blipFill>
          <a:blip r:embed="rId2"/>
          <a:stretch>
            <a:fillRect/>
          </a:stretch>
        </p:blipFill>
        <p:spPr>
          <a:xfrm>
            <a:off x="0" y="854042"/>
            <a:ext cx="12192000" cy="5149915"/>
          </a:xfrm>
          <a:prstGeom prst="rect">
            <a:avLst/>
          </a:prstGeom>
        </p:spPr>
      </p:pic>
      <p:sp>
        <p:nvSpPr>
          <p:cNvPr id="7" name="TextBox 6">
            <a:extLst>
              <a:ext uri="{FF2B5EF4-FFF2-40B4-BE49-F238E27FC236}">
                <a16:creationId xmlns:a16="http://schemas.microsoft.com/office/drawing/2014/main" id="{A4E58FC9-99C2-1A86-CB78-9318EFB46A43}"/>
              </a:ext>
            </a:extLst>
          </p:cNvPr>
          <p:cNvSpPr txBox="1"/>
          <p:nvPr/>
        </p:nvSpPr>
        <p:spPr>
          <a:xfrm>
            <a:off x="2598644" y="146156"/>
            <a:ext cx="6994712" cy="707886"/>
          </a:xfrm>
          <a:prstGeom prst="rect">
            <a:avLst/>
          </a:prstGeom>
          <a:noFill/>
        </p:spPr>
        <p:txBody>
          <a:bodyPr wrap="square" rtlCol="0">
            <a:spAutoFit/>
          </a:bodyPr>
          <a:lstStyle/>
          <a:p>
            <a:pPr algn="ctr"/>
            <a:r>
              <a:rPr lang="en-IN" sz="4000" b="1" dirty="0"/>
              <a:t>Facebook Authentication page</a:t>
            </a:r>
          </a:p>
        </p:txBody>
      </p:sp>
      <p:cxnSp>
        <p:nvCxnSpPr>
          <p:cNvPr id="9" name="Straight Arrow Connector 8">
            <a:extLst>
              <a:ext uri="{FF2B5EF4-FFF2-40B4-BE49-F238E27FC236}">
                <a16:creationId xmlns:a16="http://schemas.microsoft.com/office/drawing/2014/main" id="{0241A631-C30D-7FC3-C4F0-673435109DD7}"/>
              </a:ext>
            </a:extLst>
          </p:cNvPr>
          <p:cNvCxnSpPr>
            <a:cxnSpLocks/>
          </p:cNvCxnSpPr>
          <p:nvPr/>
        </p:nvCxnSpPr>
        <p:spPr>
          <a:xfrm flipV="1">
            <a:off x="5634318" y="3294530"/>
            <a:ext cx="0" cy="1008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B89C9EC6-2835-7E58-5FDF-DD1E6BB2A45C}"/>
              </a:ext>
            </a:extLst>
          </p:cNvPr>
          <p:cNvSpPr txBox="1"/>
          <p:nvPr/>
        </p:nvSpPr>
        <p:spPr>
          <a:xfrm>
            <a:off x="3711389" y="4303059"/>
            <a:ext cx="3845858" cy="461665"/>
          </a:xfrm>
          <a:prstGeom prst="rect">
            <a:avLst/>
          </a:prstGeom>
          <a:noFill/>
        </p:spPr>
        <p:txBody>
          <a:bodyPr wrap="square" rtlCol="0">
            <a:spAutoFit/>
          </a:bodyPr>
          <a:lstStyle/>
          <a:p>
            <a:r>
              <a:rPr lang="en-IN" sz="2400" b="1" dirty="0">
                <a:solidFill>
                  <a:schemeClr val="bg1"/>
                </a:solidFill>
              </a:rPr>
              <a:t>After Click On This Button</a:t>
            </a:r>
          </a:p>
        </p:txBody>
      </p:sp>
    </p:spTree>
    <p:extLst>
      <p:ext uri="{BB962C8B-B14F-4D97-AF65-F5344CB8AC3E}">
        <p14:creationId xmlns:p14="http://schemas.microsoft.com/office/powerpoint/2010/main" val="310753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224030-B2A9-5CC2-C1BF-F98B0CA63956}"/>
              </a:ext>
            </a:extLst>
          </p:cNvPr>
          <p:cNvPicPr>
            <a:picLocks noChangeAspect="1"/>
          </p:cNvPicPr>
          <p:nvPr/>
        </p:nvPicPr>
        <p:blipFill>
          <a:blip r:embed="rId2"/>
          <a:stretch>
            <a:fillRect/>
          </a:stretch>
        </p:blipFill>
        <p:spPr>
          <a:xfrm>
            <a:off x="2187983" y="0"/>
            <a:ext cx="7816033" cy="6858000"/>
          </a:xfrm>
          <a:prstGeom prst="rect">
            <a:avLst/>
          </a:prstGeom>
        </p:spPr>
      </p:pic>
      <p:sp>
        <p:nvSpPr>
          <p:cNvPr id="6" name="Rectangle 5">
            <a:extLst>
              <a:ext uri="{FF2B5EF4-FFF2-40B4-BE49-F238E27FC236}">
                <a16:creationId xmlns:a16="http://schemas.microsoft.com/office/drawing/2014/main" id="{63FCC322-E83E-C21C-E6A2-01469629FFB8}"/>
              </a:ext>
            </a:extLst>
          </p:cNvPr>
          <p:cNvSpPr/>
          <p:nvPr/>
        </p:nvSpPr>
        <p:spPr>
          <a:xfrm>
            <a:off x="4096124" y="4782688"/>
            <a:ext cx="3999749"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0" cap="none" spc="0" dirty="0">
                <a:ln w="0"/>
                <a:solidFill>
                  <a:schemeClr val="bg1"/>
                </a:solidFill>
                <a:effectLst/>
              </a:rPr>
              <a:t>For New User</a:t>
            </a:r>
          </a:p>
        </p:txBody>
      </p:sp>
    </p:spTree>
    <p:extLst>
      <p:ext uri="{BB962C8B-B14F-4D97-AF65-F5344CB8AC3E}">
        <p14:creationId xmlns:p14="http://schemas.microsoft.com/office/powerpoint/2010/main" val="399819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50F704-391D-C3EF-DE9F-8D74E2C2222D}"/>
              </a:ext>
            </a:extLst>
          </p:cNvPr>
          <p:cNvPicPr>
            <a:picLocks noChangeAspect="1"/>
          </p:cNvPicPr>
          <p:nvPr/>
        </p:nvPicPr>
        <p:blipFill>
          <a:blip r:embed="rId2"/>
          <a:stretch>
            <a:fillRect/>
          </a:stretch>
        </p:blipFill>
        <p:spPr>
          <a:xfrm>
            <a:off x="0" y="476389"/>
            <a:ext cx="12192000" cy="6381611"/>
          </a:xfrm>
          <a:prstGeom prst="rect">
            <a:avLst/>
          </a:prstGeom>
        </p:spPr>
      </p:pic>
      <p:sp>
        <p:nvSpPr>
          <p:cNvPr id="5" name="TextBox 4">
            <a:extLst>
              <a:ext uri="{FF2B5EF4-FFF2-40B4-BE49-F238E27FC236}">
                <a16:creationId xmlns:a16="http://schemas.microsoft.com/office/drawing/2014/main" id="{CA6171E8-4523-1A7F-90F6-35612A3FABFC}"/>
              </a:ext>
            </a:extLst>
          </p:cNvPr>
          <p:cNvSpPr txBox="1"/>
          <p:nvPr/>
        </p:nvSpPr>
        <p:spPr>
          <a:xfrm>
            <a:off x="3056965" y="1331259"/>
            <a:ext cx="6078070" cy="707886"/>
          </a:xfrm>
          <a:prstGeom prst="rect">
            <a:avLst/>
          </a:prstGeom>
          <a:noFill/>
        </p:spPr>
        <p:txBody>
          <a:bodyPr wrap="square" rtlCol="0">
            <a:spAutoFit/>
          </a:bodyPr>
          <a:lstStyle/>
          <a:p>
            <a:r>
              <a:rPr lang="en-IN" sz="4000" b="1" dirty="0">
                <a:solidFill>
                  <a:schemeClr val="bg1"/>
                </a:solidFill>
              </a:rPr>
              <a:t>After Successfully Login</a:t>
            </a:r>
          </a:p>
        </p:txBody>
      </p:sp>
      <p:cxnSp>
        <p:nvCxnSpPr>
          <p:cNvPr id="7" name="Straight Arrow Connector 6">
            <a:extLst>
              <a:ext uri="{FF2B5EF4-FFF2-40B4-BE49-F238E27FC236}">
                <a16:creationId xmlns:a16="http://schemas.microsoft.com/office/drawing/2014/main" id="{5D8F5602-477D-4F7B-F8DF-86E520672308}"/>
              </a:ext>
            </a:extLst>
          </p:cNvPr>
          <p:cNvCxnSpPr/>
          <p:nvPr/>
        </p:nvCxnSpPr>
        <p:spPr>
          <a:xfrm>
            <a:off x="5849471" y="2070847"/>
            <a:ext cx="0" cy="6320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95D5F88D-45BE-8F3C-AB90-A6CF4747D494}"/>
              </a:ext>
            </a:extLst>
          </p:cNvPr>
          <p:cNvCxnSpPr>
            <a:cxnSpLocks/>
          </p:cNvCxnSpPr>
          <p:nvPr/>
        </p:nvCxnSpPr>
        <p:spPr>
          <a:xfrm flipH="1">
            <a:off x="5091954" y="6247140"/>
            <a:ext cx="950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5B60776-68B9-A527-6AFC-C46814730AA1}"/>
              </a:ext>
            </a:extLst>
          </p:cNvPr>
          <p:cNvSpPr txBox="1"/>
          <p:nvPr/>
        </p:nvSpPr>
        <p:spPr>
          <a:xfrm>
            <a:off x="6252881" y="6047085"/>
            <a:ext cx="3563471" cy="400110"/>
          </a:xfrm>
          <a:prstGeom prst="rect">
            <a:avLst/>
          </a:prstGeom>
          <a:noFill/>
        </p:spPr>
        <p:txBody>
          <a:bodyPr wrap="square" rtlCol="0">
            <a:spAutoFit/>
          </a:bodyPr>
          <a:lstStyle/>
          <a:p>
            <a:r>
              <a:rPr lang="en-IN" sz="2000" b="1" dirty="0">
                <a:solidFill>
                  <a:schemeClr val="bg1"/>
                </a:solidFill>
              </a:rPr>
              <a:t>After Press Logout Button</a:t>
            </a:r>
          </a:p>
        </p:txBody>
      </p:sp>
    </p:spTree>
    <p:extLst>
      <p:ext uri="{BB962C8B-B14F-4D97-AF65-F5344CB8AC3E}">
        <p14:creationId xmlns:p14="http://schemas.microsoft.com/office/powerpoint/2010/main" val="2561594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9AFEEC-4ED1-B843-332D-0921576B8BB5}"/>
              </a:ext>
            </a:extLst>
          </p:cNvPr>
          <p:cNvPicPr>
            <a:picLocks noChangeAspect="1"/>
          </p:cNvPicPr>
          <p:nvPr/>
        </p:nvPicPr>
        <p:blipFill>
          <a:blip r:embed="rId2"/>
          <a:stretch>
            <a:fillRect/>
          </a:stretch>
        </p:blipFill>
        <p:spPr>
          <a:xfrm>
            <a:off x="0" y="1382102"/>
            <a:ext cx="12192000" cy="4093795"/>
          </a:xfrm>
          <a:prstGeom prst="rect">
            <a:avLst/>
          </a:prstGeom>
        </p:spPr>
      </p:pic>
      <p:sp>
        <p:nvSpPr>
          <p:cNvPr id="4" name="TextBox 3">
            <a:extLst>
              <a:ext uri="{FF2B5EF4-FFF2-40B4-BE49-F238E27FC236}">
                <a16:creationId xmlns:a16="http://schemas.microsoft.com/office/drawing/2014/main" id="{8F54CFCF-2091-9EBC-1940-B54509D22E05}"/>
              </a:ext>
            </a:extLst>
          </p:cNvPr>
          <p:cNvSpPr txBox="1"/>
          <p:nvPr/>
        </p:nvSpPr>
        <p:spPr>
          <a:xfrm>
            <a:off x="2598644" y="146156"/>
            <a:ext cx="6994712" cy="707886"/>
          </a:xfrm>
          <a:prstGeom prst="rect">
            <a:avLst/>
          </a:prstGeom>
          <a:noFill/>
        </p:spPr>
        <p:txBody>
          <a:bodyPr wrap="square" rtlCol="0">
            <a:spAutoFit/>
          </a:bodyPr>
          <a:lstStyle/>
          <a:p>
            <a:pPr algn="ctr"/>
            <a:r>
              <a:rPr lang="en-IN" sz="4000" b="1" dirty="0"/>
              <a:t>After Logout</a:t>
            </a:r>
          </a:p>
        </p:txBody>
      </p:sp>
    </p:spTree>
    <p:extLst>
      <p:ext uri="{BB962C8B-B14F-4D97-AF65-F5344CB8AC3E}">
        <p14:creationId xmlns:p14="http://schemas.microsoft.com/office/powerpoint/2010/main" val="404562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ACD98D-1F43-470B-5C6B-715F1D5FF74C}"/>
              </a:ext>
            </a:extLst>
          </p:cNvPr>
          <p:cNvSpPr txBox="1"/>
          <p:nvPr/>
        </p:nvSpPr>
        <p:spPr>
          <a:xfrm>
            <a:off x="2598644" y="146156"/>
            <a:ext cx="6994712" cy="707886"/>
          </a:xfrm>
          <a:prstGeom prst="rect">
            <a:avLst/>
          </a:prstGeom>
          <a:noFill/>
        </p:spPr>
        <p:txBody>
          <a:bodyPr wrap="square" rtlCol="0">
            <a:spAutoFit/>
          </a:bodyPr>
          <a:lstStyle/>
          <a:p>
            <a:pPr algn="ctr"/>
            <a:r>
              <a:rPr lang="en-IN" sz="4000" b="1" dirty="0"/>
              <a:t>Project Source</a:t>
            </a:r>
          </a:p>
        </p:txBody>
      </p:sp>
      <p:sp>
        <p:nvSpPr>
          <p:cNvPr id="3" name="TextBox 2">
            <a:extLst>
              <a:ext uri="{FF2B5EF4-FFF2-40B4-BE49-F238E27FC236}">
                <a16:creationId xmlns:a16="http://schemas.microsoft.com/office/drawing/2014/main" id="{389D6350-BCDD-83F5-B9F3-DD3ECD628FF1}"/>
              </a:ext>
            </a:extLst>
          </p:cNvPr>
          <p:cNvSpPr txBox="1"/>
          <p:nvPr/>
        </p:nvSpPr>
        <p:spPr>
          <a:xfrm>
            <a:off x="1418103" y="1404746"/>
            <a:ext cx="9355791" cy="3170099"/>
          </a:xfrm>
          <a:prstGeom prst="rect">
            <a:avLst/>
          </a:prstGeom>
          <a:noFill/>
        </p:spPr>
        <p:txBody>
          <a:bodyPr wrap="square" rtlCol="0">
            <a:spAutoFit/>
          </a:bodyPr>
          <a:lstStyle/>
          <a:p>
            <a:pPr algn="ctr"/>
            <a:r>
              <a:rPr lang="en-IN" sz="4000" b="1" dirty="0" err="1"/>
              <a:t>Github</a:t>
            </a:r>
            <a:r>
              <a:rPr lang="en-IN" sz="4000" b="1" dirty="0"/>
              <a:t> Link:</a:t>
            </a:r>
          </a:p>
          <a:p>
            <a:pPr algn="ctr"/>
            <a:r>
              <a:rPr lang="en-IN" sz="4000" b="1" dirty="0">
                <a:solidFill>
                  <a:srgbClr val="FFFF00"/>
                </a:solidFill>
                <a:hlinkClick r:id="rId2">
                  <a:extLst>
                    <a:ext uri="{A12FA001-AC4F-418D-AE19-62706E023703}">
                      <ahyp:hlinkClr xmlns:ahyp="http://schemas.microsoft.com/office/drawing/2018/hyperlinkcolor" val="tx"/>
                    </a:ext>
                  </a:extLst>
                </a:hlinkClick>
              </a:rPr>
              <a:t>https://github.com/ravibhuva003/FOAuth</a:t>
            </a:r>
            <a:endParaRPr lang="en-IN" sz="4000" b="1" dirty="0">
              <a:solidFill>
                <a:srgbClr val="FFFF00"/>
              </a:solidFill>
            </a:endParaRPr>
          </a:p>
          <a:p>
            <a:pPr algn="ctr"/>
            <a:endParaRPr lang="en-IN" sz="4000" b="1" dirty="0"/>
          </a:p>
          <a:p>
            <a:pPr algn="ctr"/>
            <a:r>
              <a:rPr lang="en-IN" sz="4000" b="1" dirty="0"/>
              <a:t>Facebook API:</a:t>
            </a:r>
          </a:p>
          <a:p>
            <a:pPr algn="ctr"/>
            <a:r>
              <a:rPr lang="en-IN" sz="4000" b="1" dirty="0">
                <a:solidFill>
                  <a:srgbClr val="FFFF00"/>
                </a:solidFill>
                <a:hlinkClick r:id="rId3">
                  <a:extLst>
                    <a:ext uri="{A12FA001-AC4F-418D-AE19-62706E023703}">
                      <ahyp:hlinkClr xmlns:ahyp="http://schemas.microsoft.com/office/drawing/2018/hyperlinkcolor" val="tx"/>
                    </a:ext>
                  </a:extLst>
                </a:hlinkClick>
              </a:rPr>
              <a:t>https://developers.facebook.com/</a:t>
            </a:r>
            <a:endParaRPr lang="en-IN" sz="4000" b="1" dirty="0">
              <a:solidFill>
                <a:srgbClr val="FFFF00"/>
              </a:solidFill>
            </a:endParaRPr>
          </a:p>
        </p:txBody>
      </p:sp>
      <p:sp>
        <p:nvSpPr>
          <p:cNvPr id="5" name="TextBox 4">
            <a:extLst>
              <a:ext uri="{FF2B5EF4-FFF2-40B4-BE49-F238E27FC236}">
                <a16:creationId xmlns:a16="http://schemas.microsoft.com/office/drawing/2014/main" id="{5783C28C-218B-C54E-443E-90B9FDE86153}"/>
              </a:ext>
            </a:extLst>
          </p:cNvPr>
          <p:cNvSpPr txBox="1"/>
          <p:nvPr/>
        </p:nvSpPr>
        <p:spPr>
          <a:xfrm>
            <a:off x="3046878" y="5125549"/>
            <a:ext cx="6098240" cy="923330"/>
          </a:xfrm>
          <a:prstGeom prst="rect">
            <a:avLst/>
          </a:prstGeom>
          <a:noFill/>
        </p:spPr>
        <p:txBody>
          <a:bodyPr wrap="square">
            <a:spAutoFit/>
          </a:bodyPr>
          <a:lstStyle/>
          <a:p>
            <a:pPr algn="ctr"/>
            <a:r>
              <a:rPr lang="en-IN" sz="5400" b="1" dirty="0">
                <a:solidFill>
                  <a:schemeClr val="accent2"/>
                </a:solidFill>
              </a:rPr>
              <a:t>Thank You</a:t>
            </a:r>
          </a:p>
        </p:txBody>
      </p:sp>
    </p:spTree>
    <p:extLst>
      <p:ext uri="{BB962C8B-B14F-4D97-AF65-F5344CB8AC3E}">
        <p14:creationId xmlns:p14="http://schemas.microsoft.com/office/powerpoint/2010/main" val="271072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26A47-B787-245D-C793-233B6DCA01C0}"/>
              </a:ext>
            </a:extLst>
          </p:cNvPr>
          <p:cNvPicPr>
            <a:picLocks noChangeAspect="1"/>
          </p:cNvPicPr>
          <p:nvPr/>
        </p:nvPicPr>
        <p:blipFill>
          <a:blip r:embed="rId2"/>
          <a:stretch>
            <a:fillRect/>
          </a:stretch>
        </p:blipFill>
        <p:spPr>
          <a:xfrm>
            <a:off x="1616635" y="1455644"/>
            <a:ext cx="8958730" cy="5039286"/>
          </a:xfrm>
          <a:prstGeom prst="rect">
            <a:avLst/>
          </a:prstGeom>
        </p:spPr>
      </p:pic>
      <p:sp>
        <p:nvSpPr>
          <p:cNvPr id="2" name="TextBox 1">
            <a:extLst>
              <a:ext uri="{FF2B5EF4-FFF2-40B4-BE49-F238E27FC236}">
                <a16:creationId xmlns:a16="http://schemas.microsoft.com/office/drawing/2014/main" id="{1ADE18F3-7968-83EE-39B3-266F1ABCA128}"/>
              </a:ext>
            </a:extLst>
          </p:cNvPr>
          <p:cNvSpPr txBox="1"/>
          <p:nvPr/>
        </p:nvSpPr>
        <p:spPr>
          <a:xfrm>
            <a:off x="2598644" y="363070"/>
            <a:ext cx="6994712" cy="707886"/>
          </a:xfrm>
          <a:prstGeom prst="rect">
            <a:avLst/>
          </a:prstGeom>
          <a:noFill/>
        </p:spPr>
        <p:txBody>
          <a:bodyPr wrap="square" rtlCol="0">
            <a:spAutoFit/>
          </a:bodyPr>
          <a:lstStyle/>
          <a:p>
            <a:pPr algn="ctr"/>
            <a:r>
              <a:rPr lang="en-IN" sz="4000" b="1" dirty="0"/>
              <a:t>Stages Flowchart Diagram</a:t>
            </a:r>
          </a:p>
        </p:txBody>
      </p:sp>
    </p:spTree>
    <p:extLst>
      <p:ext uri="{BB962C8B-B14F-4D97-AF65-F5344CB8AC3E}">
        <p14:creationId xmlns:p14="http://schemas.microsoft.com/office/powerpoint/2010/main" val="39097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7494F-67BB-F42A-0F01-4367DF8DA5C7}"/>
              </a:ext>
            </a:extLst>
          </p:cNvPr>
          <p:cNvSpPr txBox="1"/>
          <p:nvPr/>
        </p:nvSpPr>
        <p:spPr>
          <a:xfrm>
            <a:off x="1797586" y="2305615"/>
            <a:ext cx="8596827" cy="2246769"/>
          </a:xfrm>
          <a:prstGeom prst="rect">
            <a:avLst/>
          </a:prstGeom>
          <a:noFill/>
        </p:spPr>
        <p:txBody>
          <a:bodyPr wrap="square" rtlCol="0">
            <a:spAutoFit/>
          </a:bodyPr>
          <a:lstStyle/>
          <a:p>
            <a:pPr algn="just"/>
            <a:r>
              <a:rPr lang="en-US" sz="2800" b="1" dirty="0"/>
              <a:t>	To start using Facebook authentication in your application, you need to create a developer account and get the Client ID. After that, you will be able to use Facebook API’s in your application and implement OAuth2 to enable Sign-In with the Facebook feature.</a:t>
            </a:r>
            <a:endParaRPr lang="en-IN" sz="2800" b="1" dirty="0"/>
          </a:p>
        </p:txBody>
      </p:sp>
      <p:sp>
        <p:nvSpPr>
          <p:cNvPr id="5" name="Title 1">
            <a:extLst>
              <a:ext uri="{FF2B5EF4-FFF2-40B4-BE49-F238E27FC236}">
                <a16:creationId xmlns:a16="http://schemas.microsoft.com/office/drawing/2014/main" id="{BAB80D1D-294C-DB03-1E8C-142296C68DAC}"/>
              </a:ext>
            </a:extLst>
          </p:cNvPr>
          <p:cNvSpPr txBox="1">
            <a:spLocks/>
          </p:cNvSpPr>
          <p:nvPr/>
        </p:nvSpPr>
        <p:spPr>
          <a:xfrm>
            <a:off x="1030287" y="407895"/>
            <a:ext cx="10131425" cy="14562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cap="none" dirty="0">
                <a:latin typeface="+mn-lt"/>
              </a:rPr>
              <a:t>How to Get Client ID from </a:t>
            </a:r>
          </a:p>
          <a:p>
            <a:pPr algn="ctr"/>
            <a:r>
              <a:rPr lang="en-US" sz="4000" b="1" cap="none" dirty="0">
                <a:latin typeface="+mn-lt"/>
              </a:rPr>
              <a:t>Facebook Developer Console?</a:t>
            </a:r>
            <a:endParaRPr lang="en-IN" sz="4000" b="1" cap="none" dirty="0">
              <a:latin typeface="+mn-lt"/>
            </a:endParaRPr>
          </a:p>
        </p:txBody>
      </p:sp>
    </p:spTree>
    <p:extLst>
      <p:ext uri="{BB962C8B-B14F-4D97-AF65-F5344CB8AC3E}">
        <p14:creationId xmlns:p14="http://schemas.microsoft.com/office/powerpoint/2010/main" val="15491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B74CE2-C695-E5D3-A72A-8F815D69E156}"/>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854EA6C3-5C99-3106-9342-23A461A6DC2E}"/>
              </a:ext>
            </a:extLst>
          </p:cNvPr>
          <p:cNvSpPr/>
          <p:nvPr/>
        </p:nvSpPr>
        <p:spPr>
          <a:xfrm>
            <a:off x="10932459" y="1385047"/>
            <a:ext cx="954741" cy="48409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6" name="TextBox 5">
            <a:extLst>
              <a:ext uri="{FF2B5EF4-FFF2-40B4-BE49-F238E27FC236}">
                <a16:creationId xmlns:a16="http://schemas.microsoft.com/office/drawing/2014/main" id="{D9AA1C48-B5FE-6C77-1949-6F6088B40999}"/>
              </a:ext>
            </a:extLst>
          </p:cNvPr>
          <p:cNvSpPr txBox="1"/>
          <p:nvPr/>
        </p:nvSpPr>
        <p:spPr>
          <a:xfrm>
            <a:off x="1183341" y="1268976"/>
            <a:ext cx="5849471" cy="1200329"/>
          </a:xfrm>
          <a:prstGeom prst="rect">
            <a:avLst/>
          </a:prstGeom>
          <a:noFill/>
        </p:spPr>
        <p:txBody>
          <a:bodyPr wrap="square" rtlCol="0">
            <a:spAutoFit/>
          </a:bodyPr>
          <a:lstStyle/>
          <a:p>
            <a:pPr algn="l"/>
            <a:r>
              <a:rPr lang="en-US" b="1" i="0" dirty="0">
                <a:solidFill>
                  <a:srgbClr val="FF0000"/>
                </a:solidFill>
                <a:effectLst/>
                <a:latin typeface="-apple-system"/>
              </a:rPr>
              <a:t>Step 1:</a:t>
            </a:r>
            <a:r>
              <a:rPr lang="en-US" b="0" i="0" dirty="0">
                <a:solidFill>
                  <a:srgbClr val="FF0000"/>
                </a:solidFill>
                <a:effectLst/>
                <a:latin typeface="-apple-system"/>
              </a:rPr>
              <a:t> Visit </a:t>
            </a:r>
            <a:r>
              <a:rPr lang="en-US" b="0" i="0" u="none" strike="noStrike" dirty="0">
                <a:solidFill>
                  <a:srgbClr val="FF0000"/>
                </a:solidFill>
                <a:effectLst/>
                <a:latin typeface="-apple-system"/>
                <a:hlinkClick r:id="rId3">
                  <a:extLst>
                    <a:ext uri="{A12FA001-AC4F-418D-AE19-62706E023703}">
                      <ahyp:hlinkClr xmlns:ahyp="http://schemas.microsoft.com/office/drawing/2018/hyperlinkcolor" val="tx"/>
                    </a:ext>
                  </a:extLst>
                </a:hlinkClick>
              </a:rPr>
              <a:t>Facebook Developer Console</a:t>
            </a:r>
            <a:r>
              <a:rPr lang="en-US" b="0" i="0" dirty="0">
                <a:solidFill>
                  <a:srgbClr val="FF0000"/>
                </a:solidFill>
                <a:effectLst/>
                <a:latin typeface="-apple-system"/>
              </a:rPr>
              <a:t> and create an application by clicking the “Create App” button.</a:t>
            </a:r>
          </a:p>
          <a:p>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70081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454F8-5041-41E3-45EA-DC0D0F7A016B}"/>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2535BBC1-2B57-0B19-9498-28F7C3B0EC85}"/>
              </a:ext>
            </a:extLst>
          </p:cNvPr>
          <p:cNvSpPr/>
          <p:nvPr/>
        </p:nvSpPr>
        <p:spPr>
          <a:xfrm>
            <a:off x="9117106" y="3590365"/>
            <a:ext cx="954741" cy="48409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TextBox 4">
            <a:extLst>
              <a:ext uri="{FF2B5EF4-FFF2-40B4-BE49-F238E27FC236}">
                <a16:creationId xmlns:a16="http://schemas.microsoft.com/office/drawing/2014/main" id="{F73016AF-78B5-A25B-223A-F70B1E490055}"/>
              </a:ext>
            </a:extLst>
          </p:cNvPr>
          <p:cNvSpPr txBox="1"/>
          <p:nvPr/>
        </p:nvSpPr>
        <p:spPr>
          <a:xfrm>
            <a:off x="510988" y="4410636"/>
            <a:ext cx="6293224" cy="646331"/>
          </a:xfrm>
          <a:prstGeom prst="rect">
            <a:avLst/>
          </a:prstGeom>
          <a:noFill/>
        </p:spPr>
        <p:txBody>
          <a:bodyPr wrap="square" rtlCol="0">
            <a:spAutoFit/>
          </a:bodyPr>
          <a:lstStyle/>
          <a:p>
            <a:r>
              <a:rPr lang="en-US" b="1" i="0" dirty="0">
                <a:solidFill>
                  <a:srgbClr val="FF0000"/>
                </a:solidFill>
                <a:effectLst/>
                <a:latin typeface="-apple-system"/>
              </a:rPr>
              <a:t>Step 2:</a:t>
            </a:r>
            <a:r>
              <a:rPr lang="en-US" b="0" i="0" dirty="0">
                <a:solidFill>
                  <a:srgbClr val="FF0000"/>
                </a:solidFill>
                <a:effectLst/>
                <a:latin typeface="-apple-system"/>
              </a:rPr>
              <a:t> Next, you will see a Create app popup, enter information including display name and contact email address.</a:t>
            </a:r>
            <a:endParaRPr lang="en-IN" dirty="0">
              <a:solidFill>
                <a:srgbClr val="FF0000"/>
              </a:solidFill>
            </a:endParaRPr>
          </a:p>
        </p:txBody>
      </p:sp>
    </p:spTree>
    <p:extLst>
      <p:ext uri="{BB962C8B-B14F-4D97-AF65-F5344CB8AC3E}">
        <p14:creationId xmlns:p14="http://schemas.microsoft.com/office/powerpoint/2010/main" val="77698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BEB90-EBB9-929B-A438-41DFAFD2E6FA}"/>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9571FE0-5B25-8ABE-427F-7CDA06121354}"/>
              </a:ext>
            </a:extLst>
          </p:cNvPr>
          <p:cNvSpPr/>
          <p:nvPr/>
        </p:nvSpPr>
        <p:spPr>
          <a:xfrm>
            <a:off x="5957047" y="2716305"/>
            <a:ext cx="2474259" cy="181535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TextBox 4">
            <a:extLst>
              <a:ext uri="{FF2B5EF4-FFF2-40B4-BE49-F238E27FC236}">
                <a16:creationId xmlns:a16="http://schemas.microsoft.com/office/drawing/2014/main" id="{2205CF4C-46EE-0718-01C7-AFA8C5C4B7ED}"/>
              </a:ext>
            </a:extLst>
          </p:cNvPr>
          <p:cNvSpPr txBox="1"/>
          <p:nvPr/>
        </p:nvSpPr>
        <p:spPr>
          <a:xfrm>
            <a:off x="4814047" y="1667435"/>
            <a:ext cx="6669741" cy="646331"/>
          </a:xfrm>
          <a:prstGeom prst="rect">
            <a:avLst/>
          </a:prstGeom>
          <a:noFill/>
        </p:spPr>
        <p:txBody>
          <a:bodyPr wrap="square" rtlCol="0">
            <a:spAutoFit/>
          </a:bodyPr>
          <a:lstStyle/>
          <a:p>
            <a:r>
              <a:rPr lang="en-US" b="1" i="0" dirty="0">
                <a:solidFill>
                  <a:srgbClr val="FF0000"/>
                </a:solidFill>
                <a:effectLst/>
                <a:latin typeface="-apple-system"/>
              </a:rPr>
              <a:t>Step 3:</a:t>
            </a:r>
            <a:r>
              <a:rPr lang="en-US" b="0" i="0" dirty="0">
                <a:solidFill>
                  <a:srgbClr val="FF0000"/>
                </a:solidFill>
                <a:effectLst/>
                <a:latin typeface="-apple-system"/>
              </a:rPr>
              <a:t> On the next, screen you will see some cards to add to your application. Under the Facebook Login click on the Set Up button</a:t>
            </a:r>
            <a:endParaRPr lang="en-IN" dirty="0">
              <a:solidFill>
                <a:srgbClr val="FF0000"/>
              </a:solidFill>
            </a:endParaRPr>
          </a:p>
        </p:txBody>
      </p:sp>
    </p:spTree>
    <p:extLst>
      <p:ext uri="{BB962C8B-B14F-4D97-AF65-F5344CB8AC3E}">
        <p14:creationId xmlns:p14="http://schemas.microsoft.com/office/powerpoint/2010/main" val="204291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BAD3BB-24A0-F23C-6728-911B901CEA52}"/>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419CD1B3-9363-8FBF-B9AF-E885596C7238}"/>
              </a:ext>
            </a:extLst>
          </p:cNvPr>
          <p:cNvSpPr/>
          <p:nvPr/>
        </p:nvSpPr>
        <p:spPr>
          <a:xfrm>
            <a:off x="7288306" y="2245659"/>
            <a:ext cx="1183341" cy="139849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7" name="TextBox 6">
            <a:extLst>
              <a:ext uri="{FF2B5EF4-FFF2-40B4-BE49-F238E27FC236}">
                <a16:creationId xmlns:a16="http://schemas.microsoft.com/office/drawing/2014/main" id="{7BD1A9BD-1F61-290E-9C63-1260EFE82291}"/>
              </a:ext>
            </a:extLst>
          </p:cNvPr>
          <p:cNvSpPr txBox="1"/>
          <p:nvPr/>
        </p:nvSpPr>
        <p:spPr>
          <a:xfrm>
            <a:off x="3800475" y="4881744"/>
            <a:ext cx="6975662" cy="369332"/>
          </a:xfrm>
          <a:prstGeom prst="rect">
            <a:avLst/>
          </a:prstGeom>
          <a:noFill/>
        </p:spPr>
        <p:txBody>
          <a:bodyPr wrap="square">
            <a:spAutoFit/>
          </a:bodyPr>
          <a:lstStyle/>
          <a:p>
            <a:r>
              <a:rPr lang="en-US" b="1" i="0" dirty="0">
                <a:solidFill>
                  <a:srgbClr val="FF0000"/>
                </a:solidFill>
                <a:effectLst/>
                <a:latin typeface="-apple-system"/>
              </a:rPr>
              <a:t>Step 4</a:t>
            </a:r>
            <a:r>
              <a:rPr lang="en-US" b="0" i="0" dirty="0">
                <a:solidFill>
                  <a:srgbClr val="FF0000"/>
                </a:solidFill>
                <a:effectLst/>
                <a:latin typeface="-apple-system"/>
              </a:rPr>
              <a:t>: Thereafter, you will see various platforms. Just click on the Web.</a:t>
            </a:r>
            <a:endParaRPr lang="en-IN" dirty="0">
              <a:solidFill>
                <a:srgbClr val="FF0000"/>
              </a:solidFill>
            </a:endParaRPr>
          </a:p>
        </p:txBody>
      </p:sp>
    </p:spTree>
    <p:extLst>
      <p:ext uri="{BB962C8B-B14F-4D97-AF65-F5344CB8AC3E}">
        <p14:creationId xmlns:p14="http://schemas.microsoft.com/office/powerpoint/2010/main" val="16258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7FB57E-699A-B6D3-D238-C6AE6485651B}"/>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A36B32AE-28A4-F8C7-3DF3-39223A2E3BB5}"/>
              </a:ext>
            </a:extLst>
          </p:cNvPr>
          <p:cNvSpPr/>
          <p:nvPr/>
        </p:nvSpPr>
        <p:spPr>
          <a:xfrm>
            <a:off x="3913094" y="3429000"/>
            <a:ext cx="6629400" cy="26894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6" name="TextBox 5">
            <a:extLst>
              <a:ext uri="{FF2B5EF4-FFF2-40B4-BE49-F238E27FC236}">
                <a16:creationId xmlns:a16="http://schemas.microsoft.com/office/drawing/2014/main" id="{5B84274D-1BF7-3671-B181-D8023CA23CC2}"/>
              </a:ext>
            </a:extLst>
          </p:cNvPr>
          <p:cNvSpPr txBox="1"/>
          <p:nvPr/>
        </p:nvSpPr>
        <p:spPr>
          <a:xfrm>
            <a:off x="4178674" y="4308474"/>
            <a:ext cx="6098240" cy="646331"/>
          </a:xfrm>
          <a:prstGeom prst="rect">
            <a:avLst/>
          </a:prstGeom>
          <a:noFill/>
        </p:spPr>
        <p:txBody>
          <a:bodyPr wrap="square">
            <a:spAutoFit/>
          </a:bodyPr>
          <a:lstStyle/>
          <a:p>
            <a:r>
              <a:rPr lang="en-US" b="1" i="0" dirty="0">
                <a:solidFill>
                  <a:srgbClr val="FF0000"/>
                </a:solidFill>
                <a:effectLst/>
                <a:latin typeface="-apple-system"/>
              </a:rPr>
              <a:t>Step 5</a:t>
            </a:r>
            <a:r>
              <a:rPr lang="en-US" b="0" i="0" dirty="0">
                <a:solidFill>
                  <a:srgbClr val="FF0000"/>
                </a:solidFill>
                <a:effectLst/>
                <a:latin typeface="-apple-system"/>
              </a:rPr>
              <a:t>: The next screen will ask to enter the URL of your application. For now, it will be http://localhost:3000</a:t>
            </a:r>
            <a:endParaRPr lang="en-IN" dirty="0">
              <a:solidFill>
                <a:srgbClr val="FF0000"/>
              </a:solidFill>
            </a:endParaRPr>
          </a:p>
        </p:txBody>
      </p:sp>
      <p:sp>
        <p:nvSpPr>
          <p:cNvPr id="8" name="TextBox 7">
            <a:extLst>
              <a:ext uri="{FF2B5EF4-FFF2-40B4-BE49-F238E27FC236}">
                <a16:creationId xmlns:a16="http://schemas.microsoft.com/office/drawing/2014/main" id="{593E7307-2D54-9159-6E36-01EF1CB67C98}"/>
              </a:ext>
            </a:extLst>
          </p:cNvPr>
          <p:cNvSpPr txBox="1"/>
          <p:nvPr/>
        </p:nvSpPr>
        <p:spPr>
          <a:xfrm>
            <a:off x="5059456" y="3378804"/>
            <a:ext cx="6192370" cy="369332"/>
          </a:xfrm>
          <a:prstGeom prst="rect">
            <a:avLst/>
          </a:prstGeom>
          <a:noFill/>
        </p:spPr>
        <p:txBody>
          <a:bodyPr wrap="square">
            <a:spAutoFit/>
          </a:bodyPr>
          <a:lstStyle/>
          <a:p>
            <a:r>
              <a:rPr lang="en-US" b="0" i="0" dirty="0">
                <a:solidFill>
                  <a:srgbClr val="FF0000"/>
                </a:solidFill>
                <a:effectLst/>
                <a:latin typeface="-apple-system"/>
              </a:rPr>
              <a:t>http://localhost:3000</a:t>
            </a:r>
            <a:endParaRPr lang="en-IN" dirty="0"/>
          </a:p>
        </p:txBody>
      </p:sp>
    </p:spTree>
    <p:extLst>
      <p:ext uri="{BB962C8B-B14F-4D97-AF65-F5344CB8AC3E}">
        <p14:creationId xmlns:p14="http://schemas.microsoft.com/office/powerpoint/2010/main" val="1639419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1093</TotalTime>
  <Words>453</Words>
  <Application>Microsoft Office PowerPoint</Application>
  <PresentationFormat>Widescreen</PresentationFormat>
  <Paragraphs>51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-apple-system</vt:lpstr>
      <vt:lpstr>arial</vt:lpstr>
      <vt:lpstr>arial</vt:lpstr>
      <vt:lpstr>Arial Black</vt:lpstr>
      <vt:lpstr>Calibri</vt:lpstr>
      <vt:lpstr>Calibri Light</vt:lpstr>
      <vt:lpstr>Celestial</vt:lpstr>
      <vt:lpstr>FACEBOOK  OAUTH</vt:lpstr>
      <vt:lpstr>What is Facebook oauth?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OAUTH</dc:title>
  <dc:creator>miten chauhan</dc:creator>
  <cp:lastModifiedBy>Ravi Bhuva</cp:lastModifiedBy>
  <cp:revision>86</cp:revision>
  <dcterms:created xsi:type="dcterms:W3CDTF">2022-12-23T20:57:11Z</dcterms:created>
  <dcterms:modified xsi:type="dcterms:W3CDTF">2022-12-26T12:14:46Z</dcterms:modified>
</cp:coreProperties>
</file>