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0335f77e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0335f77e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4ad2128c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4ad2128c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79e617b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79e617b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79e617b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79e617b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4ad2128c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4ad2128c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4ad2128c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4ad2128c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4ad2128c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4ad2128c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7154b147c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154b147c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7154b147c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7154b147c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4ad2128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4ad2128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4ad2128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4ad2128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4ad2128c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4ad2128c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4ad2128c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4ad2128c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0335f77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0335f77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0335f77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0335f77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MANAGEMENT</a:t>
            </a:r>
            <a:endParaRPr/>
          </a:p>
          <a:p>
            <a:pPr indent="0" lvl="0" marL="0" rtl="0" algn="l">
              <a:spcBef>
                <a:spcPts val="0"/>
              </a:spcBef>
              <a:spcAft>
                <a:spcPts val="0"/>
              </a:spcAft>
              <a:buNone/>
            </a:pPr>
            <a:r>
              <a:rPr lang="en"/>
              <a:t>APPLICATION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PRIYAM DUTTA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552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COMPONENTS</a:t>
            </a:r>
            <a:endParaRPr/>
          </a:p>
        </p:txBody>
      </p:sp>
      <p:sp>
        <p:nvSpPr>
          <p:cNvPr id="147" name="Google Shape;147;p22"/>
          <p:cNvSpPr txBox="1"/>
          <p:nvPr>
            <p:ph idx="1" type="body"/>
          </p:nvPr>
        </p:nvSpPr>
        <p:spPr>
          <a:xfrm>
            <a:off x="937050" y="1438625"/>
            <a:ext cx="8206800" cy="3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a:t>
            </a:r>
            <a:r>
              <a:rPr lang="en"/>
              <a:t>Reports and Dashboards</a:t>
            </a:r>
            <a:endParaRPr/>
          </a:p>
          <a:p>
            <a:pPr indent="0" lvl="0" marL="0" rtl="0" algn="l">
              <a:spcBef>
                <a:spcPts val="1600"/>
              </a:spcBef>
              <a:spcAft>
                <a:spcPts val="1600"/>
              </a:spcAft>
              <a:buNone/>
            </a:pPr>
            <a:r>
              <a:t/>
            </a:r>
            <a:endParaRPr/>
          </a:p>
        </p:txBody>
      </p:sp>
      <p:pic>
        <p:nvPicPr>
          <p:cNvPr id="148" name="Google Shape;148;p22"/>
          <p:cNvPicPr preferRelativeResize="0"/>
          <p:nvPr/>
        </p:nvPicPr>
        <p:blipFill>
          <a:blip r:embed="rId3">
            <a:alphaModFix/>
          </a:blip>
          <a:stretch>
            <a:fillRect/>
          </a:stretch>
        </p:blipFill>
        <p:spPr>
          <a:xfrm>
            <a:off x="937050" y="1912225"/>
            <a:ext cx="2843049" cy="3231275"/>
          </a:xfrm>
          <a:prstGeom prst="rect">
            <a:avLst/>
          </a:prstGeom>
          <a:noFill/>
          <a:ln cap="flat" cmpd="sng" w="9525">
            <a:solidFill>
              <a:schemeClr val="dk2"/>
            </a:solidFill>
            <a:prstDash val="solid"/>
            <a:round/>
            <a:headEnd len="sm" w="sm" type="none"/>
            <a:tailEnd len="sm" w="sm" type="none"/>
          </a:ln>
        </p:spPr>
      </p:pic>
      <p:pic>
        <p:nvPicPr>
          <p:cNvPr id="149" name="Google Shape;149;p22"/>
          <p:cNvPicPr preferRelativeResize="0"/>
          <p:nvPr/>
        </p:nvPicPr>
        <p:blipFill>
          <a:blip r:embed="rId4">
            <a:alphaModFix/>
          </a:blip>
          <a:stretch>
            <a:fillRect/>
          </a:stretch>
        </p:blipFill>
        <p:spPr>
          <a:xfrm>
            <a:off x="3868075" y="1858125"/>
            <a:ext cx="2631975" cy="3109825"/>
          </a:xfrm>
          <a:prstGeom prst="rect">
            <a:avLst/>
          </a:prstGeom>
          <a:noFill/>
          <a:ln cap="flat" cmpd="sng" w="9525">
            <a:solidFill>
              <a:schemeClr val="dk2"/>
            </a:solidFill>
            <a:prstDash val="solid"/>
            <a:round/>
            <a:headEnd len="sm" w="sm" type="none"/>
            <a:tailEnd len="sm" w="sm" type="none"/>
          </a:ln>
        </p:spPr>
      </p:pic>
      <p:pic>
        <p:nvPicPr>
          <p:cNvPr id="150" name="Google Shape;150;p22"/>
          <p:cNvPicPr preferRelativeResize="0"/>
          <p:nvPr/>
        </p:nvPicPr>
        <p:blipFill>
          <a:blip r:embed="rId5">
            <a:alphaModFix/>
          </a:blip>
          <a:stretch>
            <a:fillRect/>
          </a:stretch>
        </p:blipFill>
        <p:spPr>
          <a:xfrm>
            <a:off x="6588023" y="2033200"/>
            <a:ext cx="2555975" cy="19526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7650" y="570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 COMPONENTS</a:t>
            </a:r>
            <a:endParaRPr/>
          </a:p>
        </p:txBody>
      </p:sp>
      <p:sp>
        <p:nvSpPr>
          <p:cNvPr id="156" name="Google Shape;156;p23"/>
          <p:cNvSpPr txBox="1"/>
          <p:nvPr>
            <p:ph idx="1" type="body"/>
          </p:nvPr>
        </p:nvSpPr>
        <p:spPr>
          <a:xfrm>
            <a:off x="727650" y="165025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t>Lightning Web Components</a:t>
            </a:r>
            <a:endParaRPr u="sng"/>
          </a:p>
          <a:p>
            <a:pPr indent="-311150" lvl="0" marL="914400" rtl="0" algn="l">
              <a:spcBef>
                <a:spcPts val="0"/>
              </a:spcBef>
              <a:spcAft>
                <a:spcPts val="0"/>
              </a:spcAft>
              <a:buSzPts val="1300"/>
              <a:buAutoNum type="arabicPeriod"/>
            </a:pPr>
            <a:r>
              <a:rPr lang="en" u="sng"/>
              <a:t>Overriding Order Creation</a:t>
            </a:r>
            <a:endParaRPr u="sng"/>
          </a:p>
          <a:p>
            <a:pPr indent="-311150" lvl="0" marL="914400" rtl="0" algn="l">
              <a:spcBef>
                <a:spcPts val="0"/>
              </a:spcBef>
              <a:spcAft>
                <a:spcPts val="0"/>
              </a:spcAft>
              <a:buSzPts val="1300"/>
              <a:buAutoNum type="arabicPeriod"/>
            </a:pPr>
            <a:r>
              <a:rPr lang="en" u="sng"/>
              <a:t>Order Capture Screen</a:t>
            </a:r>
            <a:endParaRPr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7650" y="552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 COMPONENTS</a:t>
            </a:r>
            <a:endParaRPr/>
          </a:p>
        </p:txBody>
      </p:sp>
      <p:sp>
        <p:nvSpPr>
          <p:cNvPr id="162" name="Google Shape;162;p24"/>
          <p:cNvSpPr txBox="1"/>
          <p:nvPr>
            <p:ph idx="1" type="body"/>
          </p:nvPr>
        </p:nvSpPr>
        <p:spPr>
          <a:xfrm>
            <a:off x="727650" y="16685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 </a:t>
            </a:r>
            <a:r>
              <a:rPr lang="en" u="sng"/>
              <a:t>Apex Triggers</a:t>
            </a:r>
            <a:endParaRPr u="sng"/>
          </a:p>
          <a:p>
            <a:pPr indent="-311150" lvl="0" marL="914400" rtl="0" algn="l">
              <a:spcBef>
                <a:spcPts val="0"/>
              </a:spcBef>
              <a:spcAft>
                <a:spcPts val="0"/>
              </a:spcAft>
              <a:buSzPts val="1300"/>
              <a:buAutoNum type="arabicPeriod"/>
            </a:pPr>
            <a:r>
              <a:rPr lang="en"/>
              <a:t>Trigger on User : To restrict managers</a:t>
            </a:r>
            <a:endParaRPr/>
          </a:p>
          <a:p>
            <a:pPr indent="-311150" lvl="0" marL="914400" rtl="0" algn="l">
              <a:spcBef>
                <a:spcPts val="0"/>
              </a:spcBef>
              <a:spcAft>
                <a:spcPts val="0"/>
              </a:spcAft>
              <a:buSzPts val="1300"/>
              <a:buAutoNum type="arabicPeriod"/>
            </a:pPr>
            <a:r>
              <a:rPr lang="en"/>
              <a:t>Trigger on Order : To restrict order Stage reversion </a:t>
            </a:r>
            <a:endParaRPr/>
          </a:p>
          <a:p>
            <a:pPr indent="-311150" lvl="0" marL="914400" rtl="0" algn="l">
              <a:spcBef>
                <a:spcPts val="0"/>
              </a:spcBef>
              <a:spcAft>
                <a:spcPts val="0"/>
              </a:spcAft>
              <a:buSzPts val="1300"/>
              <a:buAutoNum type="arabicPeriod"/>
            </a:pPr>
            <a:r>
              <a:rPr lang="en"/>
              <a:t>Trigger on Order Item :  To maintain stocks</a:t>
            </a:r>
            <a:endParaRPr/>
          </a:p>
          <a:p>
            <a:pPr indent="-311150" lvl="0" marL="914400" rtl="0" algn="l">
              <a:spcBef>
                <a:spcPts val="0"/>
              </a:spcBef>
              <a:spcAft>
                <a:spcPts val="0"/>
              </a:spcAft>
              <a:buSzPts val="1300"/>
              <a:buAutoNum type="arabicPeriod"/>
            </a:pPr>
            <a:r>
              <a:rPr lang="en"/>
              <a:t>Trigger on Account : To check and maintain owner details</a:t>
            </a:r>
            <a:endParaRPr/>
          </a:p>
          <a:p>
            <a:pPr indent="-311150" lvl="0" marL="914400" rtl="0" algn="l">
              <a:spcBef>
                <a:spcPts val="0"/>
              </a:spcBef>
              <a:spcAft>
                <a:spcPts val="0"/>
              </a:spcAft>
              <a:buSzPts val="1300"/>
              <a:buAutoNum type="arabicPeriod"/>
            </a:pPr>
            <a:r>
              <a:rPr lang="en"/>
              <a:t>Trigger on Invoice : To update order stage based on invoice details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579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 COMPONENTS</a:t>
            </a:r>
            <a:endParaRPr/>
          </a:p>
        </p:txBody>
      </p:sp>
      <p:sp>
        <p:nvSpPr>
          <p:cNvPr id="168" name="Google Shape;168;p25"/>
          <p:cNvSpPr txBox="1"/>
          <p:nvPr>
            <p:ph idx="1" type="body"/>
          </p:nvPr>
        </p:nvSpPr>
        <p:spPr>
          <a:xfrm>
            <a:off x="727650" y="159555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t>Aura Component</a:t>
            </a:r>
            <a:endParaRPr u="sng"/>
          </a:p>
          <a:p>
            <a:pPr indent="-311150" lvl="1" marL="914400" rtl="0" algn="l">
              <a:spcBef>
                <a:spcPts val="0"/>
              </a:spcBef>
              <a:spcAft>
                <a:spcPts val="0"/>
              </a:spcAft>
              <a:buSzPts val="1300"/>
              <a:buChar char="○"/>
            </a:pPr>
            <a:r>
              <a:rPr lang="en" sz="1300"/>
              <a:t>For the purpose of allowing the custom LWC to be overridden.</a:t>
            </a:r>
            <a:endParaRPr sz="1300"/>
          </a:p>
          <a:p>
            <a:pPr indent="0" lvl="0" marL="1371600" rtl="0" algn="l">
              <a:spcBef>
                <a:spcPts val="1600"/>
              </a:spcBef>
              <a:spcAft>
                <a:spcPts val="0"/>
              </a:spcAft>
              <a:buNone/>
            </a:pPr>
            <a:r>
              <a:t/>
            </a:r>
            <a:endParaRPr sz="1300"/>
          </a:p>
          <a:p>
            <a:pPr indent="-311150" lvl="0" marL="457200" rtl="0" algn="l">
              <a:spcBef>
                <a:spcPts val="1600"/>
              </a:spcBef>
              <a:spcAft>
                <a:spcPts val="0"/>
              </a:spcAft>
              <a:buSzPts val="1300"/>
              <a:buChar char="●"/>
            </a:pPr>
            <a:r>
              <a:rPr lang="en" u="sng"/>
              <a:t>Visualforce Component</a:t>
            </a:r>
            <a:endParaRPr u="sng"/>
          </a:p>
          <a:p>
            <a:pPr indent="-311150" lvl="1" marL="914400" rtl="0" algn="l">
              <a:spcBef>
                <a:spcPts val="0"/>
              </a:spcBef>
              <a:spcAft>
                <a:spcPts val="0"/>
              </a:spcAft>
              <a:buSzPts val="1300"/>
              <a:buChar char="○"/>
            </a:pPr>
            <a:r>
              <a:rPr lang="en" sz="1300"/>
              <a:t>To display a personalised message to the order viewer.</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7650" y="535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pic>
        <p:nvPicPr>
          <p:cNvPr id="174" name="Google Shape;174;p26"/>
          <p:cNvPicPr preferRelativeResize="0"/>
          <p:nvPr/>
        </p:nvPicPr>
        <p:blipFill>
          <a:blip r:embed="rId3">
            <a:alphaModFix/>
          </a:blip>
          <a:stretch>
            <a:fillRect/>
          </a:stretch>
        </p:blipFill>
        <p:spPr>
          <a:xfrm>
            <a:off x="1697250" y="1662113"/>
            <a:ext cx="5753100" cy="1819275"/>
          </a:xfrm>
          <a:prstGeom prst="rect">
            <a:avLst/>
          </a:prstGeom>
          <a:noFill/>
          <a:ln>
            <a:noFill/>
          </a:ln>
        </p:spPr>
      </p:pic>
      <p:sp>
        <p:nvSpPr>
          <p:cNvPr id="175" name="Google Shape;175;p26"/>
          <p:cNvSpPr txBox="1"/>
          <p:nvPr/>
        </p:nvSpPr>
        <p:spPr>
          <a:xfrm>
            <a:off x="3625650" y="3573725"/>
            <a:ext cx="18963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b="1" lang="en">
                <a:latin typeface="Lato"/>
                <a:ea typeface="Lato"/>
                <a:cs typeface="Lato"/>
                <a:sym typeface="Lato"/>
              </a:rPr>
              <a:t>Order Creation</a:t>
            </a:r>
            <a:endParaRPr b="1">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7650" y="590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181" name="Google Shape;181;p27"/>
          <p:cNvSpPr txBox="1"/>
          <p:nvPr/>
        </p:nvSpPr>
        <p:spPr>
          <a:xfrm>
            <a:off x="3623850" y="4131450"/>
            <a:ext cx="18963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b="1" lang="en">
                <a:latin typeface="Lato"/>
                <a:ea typeface="Lato"/>
                <a:cs typeface="Lato"/>
                <a:sym typeface="Lato"/>
              </a:rPr>
              <a:t>Searching Products</a:t>
            </a:r>
            <a:endParaRPr b="1">
              <a:latin typeface="Lato"/>
              <a:ea typeface="Lato"/>
              <a:cs typeface="Lato"/>
              <a:sym typeface="Lato"/>
            </a:endParaRPr>
          </a:p>
        </p:txBody>
      </p:sp>
      <p:pic>
        <p:nvPicPr>
          <p:cNvPr id="182" name="Google Shape;182;p27"/>
          <p:cNvPicPr preferRelativeResize="0"/>
          <p:nvPr/>
        </p:nvPicPr>
        <p:blipFill>
          <a:blip r:embed="rId3">
            <a:alphaModFix/>
          </a:blip>
          <a:stretch>
            <a:fillRect/>
          </a:stretch>
        </p:blipFill>
        <p:spPr>
          <a:xfrm>
            <a:off x="2178950" y="1650500"/>
            <a:ext cx="4789686" cy="2480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562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188" name="Google Shape;188;p28"/>
          <p:cNvSpPr txBox="1"/>
          <p:nvPr/>
        </p:nvSpPr>
        <p:spPr>
          <a:xfrm>
            <a:off x="3625650" y="4032300"/>
            <a:ext cx="18963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b="1" lang="en">
                <a:latin typeface="Lato"/>
                <a:ea typeface="Lato"/>
                <a:cs typeface="Lato"/>
                <a:sym typeface="Lato"/>
              </a:rPr>
              <a:t>Order Summary</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pic>
        <p:nvPicPr>
          <p:cNvPr id="189" name="Google Shape;189;p28"/>
          <p:cNvPicPr preferRelativeResize="0"/>
          <p:nvPr/>
        </p:nvPicPr>
        <p:blipFill>
          <a:blip r:embed="rId3">
            <a:alphaModFix/>
          </a:blip>
          <a:stretch>
            <a:fillRect/>
          </a:stretch>
        </p:blipFill>
        <p:spPr>
          <a:xfrm>
            <a:off x="154200" y="1634450"/>
            <a:ext cx="8839201" cy="21792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70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7650" y="15134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The order management system is a Salesforce app and environment meant to facilitate the creation and approval of orders generated by a firm’s clients. The firm’s order handing team comprises employees in sales, business and support roles. The system is meant to handle how an employee interacts with and handles order and client data, while overriding the standard sales cloud utility with customizable lightning web components.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3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UTILITY FEATURES</a:t>
            </a:r>
            <a:endParaRPr/>
          </a:p>
        </p:txBody>
      </p:sp>
      <p:sp>
        <p:nvSpPr>
          <p:cNvPr id="99" name="Google Shape;99;p15"/>
          <p:cNvSpPr txBox="1"/>
          <p:nvPr>
            <p:ph idx="1" type="body"/>
          </p:nvPr>
        </p:nvSpPr>
        <p:spPr>
          <a:xfrm>
            <a:off x="727650" y="15955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Gives different sets of users various permissions.</a:t>
            </a:r>
            <a:endParaRPr/>
          </a:p>
          <a:p>
            <a:pPr indent="0" lvl="0" marL="0" rtl="0" algn="l">
              <a:spcBef>
                <a:spcPts val="1600"/>
              </a:spcBef>
              <a:spcAft>
                <a:spcPts val="1600"/>
              </a:spcAft>
              <a:buNone/>
            </a:pPr>
            <a:r>
              <a:rPr lang="en"/>
              <a:t>2. Dynamic order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43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105" name="Google Shape;105;p16"/>
          <p:cNvSpPr txBox="1"/>
          <p:nvPr>
            <p:ph idx="1" type="body"/>
          </p:nvPr>
        </p:nvSpPr>
        <p:spPr>
          <a:xfrm>
            <a:off x="727650" y="15225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Support user, Business User and Sales User were given their own specific functionality as per the use case.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Order approval was automated.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Triggers were used to apply business logic.</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Lightning Web Components used to create app home page and override actions(wrapped in aura component).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166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 FOR SALES/BUSINESS USER</a:t>
            </a:r>
            <a:endParaRPr/>
          </a:p>
        </p:txBody>
      </p:sp>
      <p:sp>
        <p:nvSpPr>
          <p:cNvPr id="111" name="Google Shape;111;p17"/>
          <p:cNvSpPr txBox="1"/>
          <p:nvPr>
            <p:ph idx="1" type="body"/>
          </p:nvPr>
        </p:nvSpPr>
        <p:spPr>
          <a:xfrm>
            <a:off x="729450" y="1450100"/>
            <a:ext cx="3842700" cy="361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727650" y="1450100"/>
            <a:ext cx="5338601" cy="38049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190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 FOR SUPPORT USER</a:t>
            </a:r>
            <a:endParaRPr/>
          </a:p>
        </p:txBody>
      </p:sp>
      <p:sp>
        <p:nvSpPr>
          <p:cNvPr id="118" name="Google Shape;118;p18"/>
          <p:cNvSpPr txBox="1"/>
          <p:nvPr>
            <p:ph idx="1" type="body"/>
          </p:nvPr>
        </p:nvSpPr>
        <p:spPr>
          <a:xfrm>
            <a:off x="729450" y="1363325"/>
            <a:ext cx="7688700" cy="359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727650" y="1363325"/>
            <a:ext cx="4961175" cy="35943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543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COMPONENTS</a:t>
            </a:r>
            <a:endParaRPr/>
          </a:p>
        </p:txBody>
      </p:sp>
      <p:sp>
        <p:nvSpPr>
          <p:cNvPr id="125" name="Google Shape;125;p19"/>
          <p:cNvSpPr txBox="1"/>
          <p:nvPr>
            <p:ph idx="1" type="body"/>
          </p:nvPr>
        </p:nvSpPr>
        <p:spPr>
          <a:xfrm>
            <a:off x="727650" y="1376650"/>
            <a:ext cx="7688700" cy="331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Sharing and Security</a:t>
            </a:r>
            <a:endParaRPr/>
          </a:p>
        </p:txBody>
      </p:sp>
      <p:pic>
        <p:nvPicPr>
          <p:cNvPr id="126" name="Google Shape;126;p19"/>
          <p:cNvPicPr preferRelativeResize="0"/>
          <p:nvPr/>
        </p:nvPicPr>
        <p:blipFill>
          <a:blip r:embed="rId3">
            <a:alphaModFix/>
          </a:blip>
          <a:stretch>
            <a:fillRect/>
          </a:stretch>
        </p:blipFill>
        <p:spPr>
          <a:xfrm>
            <a:off x="1652550" y="1757825"/>
            <a:ext cx="5200450" cy="3169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570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COMPONENTS</a:t>
            </a:r>
            <a:endParaRPr/>
          </a:p>
        </p:txBody>
      </p:sp>
      <p:sp>
        <p:nvSpPr>
          <p:cNvPr id="132" name="Google Shape;132;p20"/>
          <p:cNvSpPr txBox="1"/>
          <p:nvPr>
            <p:ph idx="1" type="body"/>
          </p:nvPr>
        </p:nvSpPr>
        <p:spPr>
          <a:xfrm>
            <a:off x="937400" y="1304400"/>
            <a:ext cx="76887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    </a:t>
            </a:r>
            <a:r>
              <a:rPr lang="en"/>
              <a:t>Approving Orders</a:t>
            </a:r>
            <a:endParaRPr/>
          </a:p>
        </p:txBody>
      </p:sp>
      <p:pic>
        <p:nvPicPr>
          <p:cNvPr id="133" name="Google Shape;133;p20"/>
          <p:cNvPicPr preferRelativeResize="0"/>
          <p:nvPr/>
        </p:nvPicPr>
        <p:blipFill>
          <a:blip r:embed="rId3">
            <a:alphaModFix/>
          </a:blip>
          <a:stretch>
            <a:fillRect/>
          </a:stretch>
        </p:blipFill>
        <p:spPr>
          <a:xfrm>
            <a:off x="1292025" y="1610125"/>
            <a:ext cx="6563550" cy="3398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650" y="589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COMPONENTS</a:t>
            </a:r>
            <a:endParaRPr/>
          </a:p>
        </p:txBody>
      </p:sp>
      <p:sp>
        <p:nvSpPr>
          <p:cNvPr id="139" name="Google Shape;139;p21"/>
          <p:cNvSpPr txBox="1"/>
          <p:nvPr>
            <p:ph idx="1" type="body"/>
          </p:nvPr>
        </p:nvSpPr>
        <p:spPr>
          <a:xfrm>
            <a:off x="873575" y="1377375"/>
            <a:ext cx="7688700" cy="363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3.   </a:t>
            </a:r>
            <a:r>
              <a:rPr lang="en"/>
              <a:t>Notification Process</a:t>
            </a:r>
            <a:endParaRPr/>
          </a:p>
        </p:txBody>
      </p:sp>
      <p:pic>
        <p:nvPicPr>
          <p:cNvPr id="140" name="Google Shape;140;p21"/>
          <p:cNvPicPr preferRelativeResize="0"/>
          <p:nvPr/>
        </p:nvPicPr>
        <p:blipFill>
          <a:blip r:embed="rId3">
            <a:alphaModFix/>
          </a:blip>
          <a:stretch>
            <a:fillRect/>
          </a:stretch>
        </p:blipFill>
        <p:spPr>
          <a:xfrm>
            <a:off x="873575" y="1781050"/>
            <a:ext cx="3109449" cy="2828925"/>
          </a:xfrm>
          <a:prstGeom prst="rect">
            <a:avLst/>
          </a:prstGeom>
          <a:noFill/>
          <a:ln cap="flat" cmpd="sng" w="9525">
            <a:solidFill>
              <a:schemeClr val="dk2"/>
            </a:solidFill>
            <a:prstDash val="solid"/>
            <a:round/>
            <a:headEnd len="sm" w="sm" type="none"/>
            <a:tailEnd len="sm" w="sm" type="none"/>
          </a:ln>
        </p:spPr>
      </p:pic>
      <p:pic>
        <p:nvPicPr>
          <p:cNvPr id="141" name="Google Shape;141;p21"/>
          <p:cNvPicPr preferRelativeResize="0"/>
          <p:nvPr/>
        </p:nvPicPr>
        <p:blipFill>
          <a:blip r:embed="rId4">
            <a:alphaModFix/>
          </a:blip>
          <a:stretch>
            <a:fillRect/>
          </a:stretch>
        </p:blipFill>
        <p:spPr>
          <a:xfrm>
            <a:off x="4119813" y="1781038"/>
            <a:ext cx="3000375" cy="3057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