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9"/>
  </p:notesMasterIdLst>
  <p:handoutMasterIdLst>
    <p:handoutMasterId r:id="rId20"/>
  </p:handoutMasterIdLst>
  <p:sldIdLst>
    <p:sldId id="256" r:id="rId5"/>
    <p:sldId id="273" r:id="rId6"/>
    <p:sldId id="274" r:id="rId7"/>
    <p:sldId id="275" r:id="rId8"/>
    <p:sldId id="276" r:id="rId9"/>
    <p:sldId id="277" r:id="rId10"/>
    <p:sldId id="318" r:id="rId11"/>
    <p:sldId id="279" r:id="rId12"/>
    <p:sldId id="280" r:id="rId13"/>
    <p:sldId id="283" r:id="rId14"/>
    <p:sldId id="284" r:id="rId15"/>
    <p:sldId id="285" r:id="rId16"/>
    <p:sldId id="282" r:id="rId17"/>
    <p:sldId id="28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43E35"/>
    <a:srgbClr val="000000"/>
    <a:srgbClr val="636A58"/>
    <a:srgbClr val="505A47"/>
    <a:srgbClr val="D1D8B7"/>
    <a:srgbClr val="A09D79"/>
    <a:srgbClr val="AD5C4D"/>
    <a:srgbClr val="637700"/>
    <a:srgbClr val="FFF4ED"/>
    <a:srgbClr val="5E6A7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5405" autoAdjust="0"/>
  </p:normalViewPr>
  <p:slideViewPr>
    <p:cSldViewPr snapToGrid="0">
      <p:cViewPr varScale="1">
        <p:scale>
          <a:sx n="87" d="100"/>
          <a:sy n="87" d="100"/>
        </p:scale>
        <p:origin x="480" y="82"/>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12/26/2024</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12/26/2024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2" descr="\\DROBO-FS\QuickDrops\JB\PPTX NG\Droplets\LightingOverlay.png">
            <a:extLst>
              <a:ext uri="{FF2B5EF4-FFF2-40B4-BE49-F238E27FC236}">
                <a16:creationId xmlns:a16="http://schemas.microsoft.com/office/drawing/2014/main" id="{E9285485-B338-32AE-99C6-E458044975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2047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Group 10">
            <a:extLst>
              <a:ext uri="{FF2B5EF4-FFF2-40B4-BE49-F238E27FC236}">
                <a16:creationId xmlns:a16="http://schemas.microsoft.com/office/drawing/2014/main" id="{AA9A06BE-3843-771D-E150-3DAAACF845E8}"/>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22987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876424" y="1122363"/>
            <a:ext cx="8791575" cy="2387600"/>
          </a:xfrm>
        </p:spPr>
        <p:txBody>
          <a:bodyPr anchor="b"/>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6" name="Date Placeholder 3">
            <a:extLst>
              <a:ext uri="{FF2B5EF4-FFF2-40B4-BE49-F238E27FC236}">
                <a16:creationId xmlns:a16="http://schemas.microsoft.com/office/drawing/2014/main" id="{A43A0DB7-4267-D439-02EC-DFBE08D80254}"/>
              </a:ext>
            </a:extLst>
          </p:cNvPr>
          <p:cNvSpPr>
            <a:spLocks noGrp="1"/>
          </p:cNvSpPr>
          <p:nvPr>
            <p:ph type="dt" sz="half" idx="10"/>
          </p:nvPr>
        </p:nvSpPr>
        <p:spPr>
          <a:xfrm>
            <a:off x="7077075" y="5410200"/>
            <a:ext cx="2743200" cy="365125"/>
          </a:xfrm>
        </p:spPr>
        <p:txBody>
          <a:bodyPr/>
          <a:lstStyle>
            <a:lvl1pPr>
              <a:defRPr/>
            </a:lvl1pPr>
          </a:lstStyle>
          <a:p>
            <a:pPr>
              <a:defRPr/>
            </a:pPr>
            <a:fld id="{1A1A2B50-5916-499B-9C27-B5BD5942C657}" type="datetimeFigureOut">
              <a:rPr lang="en-US"/>
              <a:pPr>
                <a:defRPr/>
              </a:pPr>
              <a:t>12/26/2024</a:t>
            </a:fld>
            <a:endParaRPr lang="en-US"/>
          </a:p>
        </p:txBody>
      </p:sp>
      <p:sp>
        <p:nvSpPr>
          <p:cNvPr id="7" name="Footer Placeholder 4">
            <a:extLst>
              <a:ext uri="{FF2B5EF4-FFF2-40B4-BE49-F238E27FC236}">
                <a16:creationId xmlns:a16="http://schemas.microsoft.com/office/drawing/2014/main" id="{24567832-3EE2-FDA0-3CAA-52EC82080F49}"/>
              </a:ext>
            </a:extLst>
          </p:cNvPr>
          <p:cNvSpPr>
            <a:spLocks noGrp="1"/>
          </p:cNvSpPr>
          <p:nvPr>
            <p:ph type="ftr" sz="quarter" idx="11"/>
          </p:nvPr>
        </p:nvSpPr>
        <p:spPr>
          <a:xfrm>
            <a:off x="1876425" y="5410200"/>
            <a:ext cx="5124450" cy="365125"/>
          </a:xfrm>
        </p:spPr>
        <p:txBody>
          <a:bodyPr/>
          <a:lstStyle>
            <a:lvl1pPr>
              <a:defRPr/>
            </a:lvl1pPr>
          </a:lstStyle>
          <a:p>
            <a:pPr>
              <a:defRPr/>
            </a:pPr>
            <a:endParaRPr lang="en-US"/>
          </a:p>
        </p:txBody>
      </p:sp>
      <p:sp>
        <p:nvSpPr>
          <p:cNvPr id="8" name="Slide Number Placeholder 5">
            <a:extLst>
              <a:ext uri="{FF2B5EF4-FFF2-40B4-BE49-F238E27FC236}">
                <a16:creationId xmlns:a16="http://schemas.microsoft.com/office/drawing/2014/main" id="{647E1B5C-E3D5-988C-BBCB-9C460801C494}"/>
              </a:ext>
            </a:extLst>
          </p:cNvPr>
          <p:cNvSpPr>
            <a:spLocks noGrp="1"/>
          </p:cNvSpPr>
          <p:nvPr>
            <p:ph type="sldNum" sz="quarter" idx="12"/>
          </p:nvPr>
        </p:nvSpPr>
        <p:spPr>
          <a:xfrm>
            <a:off x="9896475" y="5410200"/>
            <a:ext cx="771525" cy="365125"/>
          </a:xfrm>
        </p:spPr>
        <p:txBody>
          <a:bodyPr/>
          <a:lstStyle>
            <a:lvl1pPr>
              <a:defRPr/>
            </a:lvl1pPr>
          </a:lstStyle>
          <a:p>
            <a:pPr>
              <a:defRPr/>
            </a:pPr>
            <a:fld id="{4920299F-270C-4303-9836-347824AB34BE}" type="slidenum">
              <a:rPr lang="en-US" altLang="en-US"/>
              <a:pPr>
                <a:defRPr/>
              </a:pPr>
              <a:t>‹#›</a:t>
            </a:fld>
            <a:endParaRPr lang="en-US" altLang="en-US"/>
          </a:p>
        </p:txBody>
      </p:sp>
    </p:spTree>
    <p:extLst>
      <p:ext uri="{BB962C8B-B14F-4D97-AF65-F5344CB8AC3E}">
        <p14:creationId xmlns:p14="http://schemas.microsoft.com/office/powerpoint/2010/main" val="41979487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9EF6750-70EE-226F-24B6-06769ED55E95}"/>
              </a:ext>
            </a:extLst>
          </p:cNvPr>
          <p:cNvSpPr>
            <a:spLocks noGrp="1"/>
          </p:cNvSpPr>
          <p:nvPr>
            <p:ph type="dt" sz="half" idx="10"/>
          </p:nvPr>
        </p:nvSpPr>
        <p:spPr/>
        <p:txBody>
          <a:bodyPr/>
          <a:lstStyle>
            <a:lvl1pPr>
              <a:defRPr/>
            </a:lvl1pPr>
          </a:lstStyle>
          <a:p>
            <a:pPr>
              <a:defRPr/>
            </a:pPr>
            <a:fld id="{D28FFA9F-6A5E-4DD0-BC14-C84A17CC0EF2}" type="datetimeFigureOut">
              <a:rPr lang="en-US"/>
              <a:pPr>
                <a:defRPr/>
              </a:pPr>
              <a:t>12/26/2024</a:t>
            </a:fld>
            <a:endParaRPr lang="en-US"/>
          </a:p>
        </p:txBody>
      </p:sp>
      <p:sp>
        <p:nvSpPr>
          <p:cNvPr id="5" name="Footer Placeholder 4">
            <a:extLst>
              <a:ext uri="{FF2B5EF4-FFF2-40B4-BE49-F238E27FC236}">
                <a16:creationId xmlns:a16="http://schemas.microsoft.com/office/drawing/2014/main" id="{00BE109B-8E1C-0D26-4EDC-7A57BEEF0F9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2AE9E600-931A-B4CA-38E0-E90D482DB1A2}"/>
              </a:ext>
            </a:extLst>
          </p:cNvPr>
          <p:cNvSpPr>
            <a:spLocks noGrp="1"/>
          </p:cNvSpPr>
          <p:nvPr>
            <p:ph type="sldNum" sz="quarter" idx="12"/>
          </p:nvPr>
        </p:nvSpPr>
        <p:spPr/>
        <p:txBody>
          <a:bodyPr/>
          <a:lstStyle>
            <a:lvl1pPr>
              <a:defRPr/>
            </a:lvl1pPr>
          </a:lstStyle>
          <a:p>
            <a:pPr>
              <a:defRPr/>
            </a:pPr>
            <a:fld id="{A13937EC-F56D-4AA0-9CAB-628DD3128AEF}" type="slidenum">
              <a:rPr lang="en-US" altLang="en-US"/>
              <a:pPr>
                <a:defRPr/>
              </a:pPr>
              <a:t>‹#›</a:t>
            </a:fld>
            <a:endParaRPr lang="en-US" altLang="en-US"/>
          </a:p>
        </p:txBody>
      </p:sp>
    </p:spTree>
    <p:extLst>
      <p:ext uri="{BB962C8B-B14F-4D97-AF65-F5344CB8AC3E}">
        <p14:creationId xmlns:p14="http://schemas.microsoft.com/office/powerpoint/2010/main" val="1337869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941984E2-3225-05D3-3A3D-9D5F5840ED60}"/>
              </a:ext>
              <a:ext uri="{C183D7F6-B498-43B3-948B-1728B52AA6E4}">
                <adec:decorative xmlns:adec="http://schemas.microsoft.com/office/drawing/2017/decorative"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5756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 id="2147483683" r:id="rId15"/>
    <p:sldLayoutId id="2147483684" r:id="rId16"/>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83A97-C631-6AC4-2E57-1FC8500F8A56}"/>
              </a:ext>
            </a:extLst>
          </p:cNvPr>
          <p:cNvSpPr>
            <a:spLocks noGrp="1"/>
          </p:cNvSpPr>
          <p:nvPr>
            <p:ph type="ctrTitle"/>
          </p:nvPr>
        </p:nvSpPr>
        <p:spPr>
          <a:xfrm>
            <a:off x="1914525" y="1309688"/>
            <a:ext cx="9769475" cy="2119312"/>
          </a:xfrm>
        </p:spPr>
        <p:txBody>
          <a:bodyPr>
            <a:normAutofit fontScale="90000"/>
          </a:bodyPr>
          <a:lstStyle/>
          <a:p>
            <a:pPr algn="ctr" eaLnBrk="1" fontAlgn="auto" hangingPunct="1">
              <a:lnSpc>
                <a:spcPct val="100000"/>
              </a:lnSpc>
              <a:spcBef>
                <a:spcPct val="20000"/>
              </a:spcBef>
              <a:spcAft>
                <a:spcPts val="0"/>
              </a:spcAft>
              <a:defRPr/>
            </a:pPr>
            <a:r>
              <a:rPr lang="en-US" dirty="0"/>
              <a:t>			    </a:t>
            </a:r>
            <a:br>
              <a:rPr lang="en-US" dirty="0"/>
            </a:br>
            <a:r>
              <a:rPr lang="en-US" sz="4000" dirty="0"/>
              <a:t>Mini Project / </a:t>
            </a:r>
            <a:r>
              <a:rPr lang="en-US" sz="4000" dirty="0">
                <a:latin typeface="Times New Roman" pitchFamily="18" charset="0"/>
                <a:cs typeface="Times New Roman" pitchFamily="18" charset="0"/>
              </a:rPr>
              <a:t>Industrial Training Presentation</a:t>
            </a:r>
            <a:br>
              <a:rPr lang="en-US" sz="4000" dirty="0">
                <a:latin typeface="Times New Roman" pitchFamily="18" charset="0"/>
                <a:cs typeface="Times New Roman" pitchFamily="18" charset="0"/>
              </a:rPr>
            </a:br>
            <a:r>
              <a:rPr lang="en-US" sz="4000" dirty="0">
                <a:latin typeface="Times New Roman" pitchFamily="18" charset="0"/>
                <a:cs typeface="Times New Roman" pitchFamily="18" charset="0"/>
              </a:rPr>
              <a:t>SESSION 2024-25</a:t>
            </a:r>
            <a:br>
              <a:rPr lang="en-US" sz="4000" dirty="0">
                <a:latin typeface="Times New Roman" pitchFamily="18" charset="0"/>
                <a:cs typeface="Times New Roman" pitchFamily="18" charset="0"/>
              </a:rPr>
            </a:br>
            <a:r>
              <a:rPr lang="en-US" sz="4000" dirty="0">
                <a:latin typeface="Times New Roman" pitchFamily="18" charset="0"/>
                <a:cs typeface="Times New Roman" pitchFamily="18" charset="0"/>
              </a:rPr>
              <a:t>BCC-351</a:t>
            </a:r>
          </a:p>
        </p:txBody>
      </p:sp>
      <p:sp>
        <p:nvSpPr>
          <p:cNvPr id="3" name="Subtitle 2">
            <a:extLst>
              <a:ext uri="{FF2B5EF4-FFF2-40B4-BE49-F238E27FC236}">
                <a16:creationId xmlns:a16="http://schemas.microsoft.com/office/drawing/2014/main" id="{740BC70B-0A13-C556-B7B8-93F2C50B0D9F}"/>
              </a:ext>
            </a:extLst>
          </p:cNvPr>
          <p:cNvSpPr>
            <a:spLocks noGrp="1"/>
          </p:cNvSpPr>
          <p:nvPr>
            <p:ph type="subTitle" idx="1"/>
          </p:nvPr>
        </p:nvSpPr>
        <p:spPr>
          <a:xfrm>
            <a:off x="1879600" y="3170238"/>
            <a:ext cx="9388475" cy="2725737"/>
          </a:xfrm>
        </p:spPr>
        <p:txBody>
          <a:bodyPr rtlCol="0"/>
          <a:lstStyle/>
          <a:p>
            <a:pPr eaLnBrk="1" fontAlgn="auto" hangingPunct="1">
              <a:spcAft>
                <a:spcPts val="0"/>
              </a:spcAft>
              <a:defRPr/>
            </a:pPr>
            <a:r>
              <a:rPr lang="en-US" dirty="0"/>
              <a:t>                             </a:t>
            </a:r>
          </a:p>
          <a:p>
            <a:pPr eaLnBrk="1" fontAlgn="auto" hangingPunct="1">
              <a:spcAft>
                <a:spcPts val="0"/>
              </a:spcAft>
              <a:defRPr/>
            </a:pPr>
            <a:endParaRPr lang="en-US" dirty="0"/>
          </a:p>
          <a:p>
            <a:pPr eaLnBrk="1" fontAlgn="auto" hangingPunct="1">
              <a:spcAft>
                <a:spcPts val="0"/>
              </a:spcAft>
              <a:defRPr/>
            </a:pPr>
            <a:endParaRPr lang="en-US" dirty="0"/>
          </a:p>
          <a:p>
            <a:pPr eaLnBrk="1" fontAlgn="auto" hangingPunct="1">
              <a:spcAft>
                <a:spcPts val="0"/>
              </a:spcAft>
              <a:defRPr/>
            </a:pPr>
            <a:endParaRPr lang="en-US" dirty="0"/>
          </a:p>
        </p:txBody>
      </p:sp>
      <p:sp>
        <p:nvSpPr>
          <p:cNvPr id="4" name="Subtitle 2">
            <a:extLst>
              <a:ext uri="{FF2B5EF4-FFF2-40B4-BE49-F238E27FC236}">
                <a16:creationId xmlns:a16="http://schemas.microsoft.com/office/drawing/2014/main" id="{49B27308-E7BF-B2D7-6DA6-BFA1F3C73A5E}"/>
              </a:ext>
            </a:extLst>
          </p:cNvPr>
          <p:cNvSpPr txBox="1"/>
          <p:nvPr/>
        </p:nvSpPr>
        <p:spPr>
          <a:xfrm>
            <a:off x="3463925" y="4179888"/>
            <a:ext cx="7207250" cy="1985962"/>
          </a:xfrm>
          <a:prstGeom prst="rect">
            <a:avLst/>
          </a:prstGeom>
        </p:spPr>
        <p:txBody>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anose="020F0502020204030204"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anose="020F0502020204030204"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anose="020F0502020204030204"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anose="020F0502020204030204"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anose="020F0502020204030204"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anose="020F0502020204030204"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anose="020F0502020204030204"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anose="020F0502020204030204" pitchFamily="34" charset="0"/>
              <a:buNone/>
              <a:defRPr sz="2000" kern="1200">
                <a:solidFill>
                  <a:schemeClr val="tx1">
                    <a:lumMod val="75000"/>
                    <a:lumOff val="25000"/>
                  </a:schemeClr>
                </a:solidFill>
                <a:latin typeface="+mn-lt"/>
                <a:ea typeface="+mn-ea"/>
                <a:cs typeface="+mn-cs"/>
              </a:defRPr>
            </a:lvl9pPr>
          </a:lstStyle>
          <a:p>
            <a:pPr fontAlgn="auto">
              <a:defRPr/>
            </a:pPr>
            <a:r>
              <a:rPr lang="en-US" cap="none" dirty="0">
                <a:latin typeface="Times New Roman" pitchFamily="18" charset="0"/>
                <a:cs typeface="Times New Roman" pitchFamily="18" charset="0"/>
              </a:rPr>
              <a:t>Name-Ravi Bhushan Singh</a:t>
            </a:r>
          </a:p>
          <a:p>
            <a:pPr fontAlgn="auto">
              <a:defRPr/>
            </a:pPr>
            <a:r>
              <a:rPr lang="en-US" cap="none" dirty="0">
                <a:latin typeface="Times New Roman" pitchFamily="18" charset="0"/>
                <a:cs typeface="Times New Roman" pitchFamily="18" charset="0"/>
              </a:rPr>
              <a:t>Class &amp; Section: IT - C</a:t>
            </a:r>
          </a:p>
          <a:p>
            <a:pPr fontAlgn="auto">
              <a:defRPr/>
            </a:pPr>
            <a:r>
              <a:rPr lang="en-US" cap="none" dirty="0">
                <a:latin typeface="Times New Roman" pitchFamily="18" charset="0"/>
                <a:cs typeface="Times New Roman" pitchFamily="18" charset="0"/>
              </a:rPr>
              <a:t>Roll No. </a:t>
            </a:r>
            <a:r>
              <a:rPr lang="en-US" dirty="0">
                <a:latin typeface="Times New Roman" pitchFamily="18" charset="0"/>
                <a:cs typeface="Times New Roman" pitchFamily="18" charset="0"/>
              </a:rPr>
              <a:t>– 2300320130191</a:t>
            </a:r>
          </a:p>
          <a:p>
            <a:pPr fontAlgn="auto">
              <a:defRPr/>
            </a:pPr>
            <a:r>
              <a:rPr lang="en-US" cap="none" dirty="0">
                <a:latin typeface="Times New Roman" pitchFamily="18" charset="0"/>
                <a:cs typeface="Times New Roman" pitchFamily="18" charset="0"/>
              </a:rPr>
              <a:t>Admission No. </a:t>
            </a:r>
            <a:r>
              <a:rPr lang="en-US" dirty="0">
                <a:latin typeface="Times New Roman" pitchFamily="18" charset="0"/>
                <a:cs typeface="Times New Roman" pitchFamily="18" charset="0"/>
              </a:rPr>
              <a:t>– 2023B0131160</a:t>
            </a:r>
          </a:p>
        </p:txBody>
      </p:sp>
      <p:sp>
        <p:nvSpPr>
          <p:cNvPr id="4101" name="Title 1">
            <a:extLst>
              <a:ext uri="{FF2B5EF4-FFF2-40B4-BE49-F238E27FC236}">
                <a16:creationId xmlns:a16="http://schemas.microsoft.com/office/drawing/2014/main" id="{5D3FA70C-D32C-36E1-C5C7-F04D94337763}"/>
              </a:ext>
            </a:extLst>
          </p:cNvPr>
          <p:cNvSpPr txBox="1">
            <a:spLocks noChangeArrowheads="1"/>
          </p:cNvSpPr>
          <p:nvPr/>
        </p:nvSpPr>
        <p:spPr bwMode="auto">
          <a:xfrm>
            <a:off x="1487488" y="-3175"/>
            <a:ext cx="10367962" cy="1219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20000"/>
              </a:lnSpc>
              <a:spcBef>
                <a:spcPts val="1000"/>
              </a:spcBef>
              <a:buSzPct val="125000"/>
              <a:buFont typeface="Arial" panose="020B0604020202020204" pitchFamily="34" charset="0"/>
              <a:buChar char="•"/>
              <a:defRPr sz="2400">
                <a:solidFill>
                  <a:schemeClr val="tx1"/>
                </a:solidFill>
                <a:latin typeface="Tw Cen MT" panose="020B0602020104020603" pitchFamily="34" charset="0"/>
              </a:defRPr>
            </a:lvl1pPr>
            <a:lvl2pPr marL="742950" indent="-285750">
              <a:lnSpc>
                <a:spcPct val="120000"/>
              </a:lnSpc>
              <a:spcBef>
                <a:spcPts val="500"/>
              </a:spcBef>
              <a:buSzPct val="125000"/>
              <a:buFont typeface="Arial" panose="020B0604020202020204" pitchFamily="34" charset="0"/>
              <a:buChar char="•"/>
              <a:defRPr sz="2000">
                <a:solidFill>
                  <a:schemeClr val="tx1"/>
                </a:solidFill>
                <a:latin typeface="Tw Cen MT" panose="020B0602020104020603" pitchFamily="34" charset="0"/>
              </a:defRPr>
            </a:lvl2pPr>
            <a:lvl3pPr marL="1143000" indent="-228600">
              <a:lnSpc>
                <a:spcPct val="120000"/>
              </a:lnSpc>
              <a:spcBef>
                <a:spcPts val="500"/>
              </a:spcBef>
              <a:buSzPct val="125000"/>
              <a:buFont typeface="Arial" panose="020B0604020202020204" pitchFamily="34" charset="0"/>
              <a:buChar char="•"/>
              <a:defRPr sz="2400">
                <a:solidFill>
                  <a:schemeClr val="tx1"/>
                </a:solidFill>
                <a:latin typeface="Tw Cen MT" panose="020B0602020104020603" pitchFamily="34" charset="0"/>
              </a:defRPr>
            </a:lvl3pPr>
            <a:lvl4pPr marL="1600200" indent="-228600">
              <a:lnSpc>
                <a:spcPct val="120000"/>
              </a:lnSpc>
              <a:spcBef>
                <a:spcPts val="500"/>
              </a:spcBef>
              <a:buSzPct val="125000"/>
              <a:buFont typeface="Arial" panose="020B0604020202020204" pitchFamily="34" charset="0"/>
              <a:buChar char="•"/>
              <a:defRPr sz="1600">
                <a:solidFill>
                  <a:schemeClr val="tx1"/>
                </a:solidFill>
                <a:latin typeface="Tw Cen MT" panose="020B0602020104020603" pitchFamily="34" charset="0"/>
              </a:defRPr>
            </a:lvl4pPr>
            <a:lvl5pPr marL="2057400" indent="-228600">
              <a:lnSpc>
                <a:spcPct val="120000"/>
              </a:lnSpc>
              <a:spcBef>
                <a:spcPts val="500"/>
              </a:spcBef>
              <a:buSzPct val="125000"/>
              <a:buFont typeface="Arial" panose="020B0604020202020204" pitchFamily="34" charset="0"/>
              <a:buChar char="•"/>
              <a:defRPr sz="16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SzPct val="125000"/>
              <a:buFont typeface="Arial" panose="020B0604020202020204" pitchFamily="34" charset="0"/>
              <a:buChar char="•"/>
              <a:defRPr sz="16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SzPct val="125000"/>
              <a:buFont typeface="Arial" panose="020B0604020202020204" pitchFamily="34" charset="0"/>
              <a:buChar char="•"/>
              <a:defRPr sz="16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SzPct val="125000"/>
              <a:buFont typeface="Arial" panose="020B0604020202020204" pitchFamily="34" charset="0"/>
              <a:buChar char="•"/>
              <a:defRPr sz="16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SzPct val="125000"/>
              <a:buFont typeface="Arial" panose="020B0604020202020204" pitchFamily="34" charset="0"/>
              <a:buChar char="•"/>
              <a:defRPr sz="1600">
                <a:solidFill>
                  <a:schemeClr val="tx1"/>
                </a:solidFill>
                <a:latin typeface="Tw Cen MT" panose="020B0602020104020603" pitchFamily="34" charset="0"/>
              </a:defRPr>
            </a:lvl9pPr>
          </a:lstStyle>
          <a:p>
            <a:pPr algn="ctr" eaLnBrk="1" hangingPunct="1">
              <a:lnSpc>
                <a:spcPct val="85000"/>
              </a:lnSpc>
              <a:spcBef>
                <a:spcPct val="0"/>
              </a:spcBef>
              <a:buSzTx/>
              <a:buFontTx/>
              <a:buNone/>
            </a:pPr>
            <a:r>
              <a:rPr lang="en-US" altLang="en-US" sz="3200">
                <a:solidFill>
                  <a:srgbClr val="C00000"/>
                </a:solidFill>
                <a:latin typeface="Times New Roman" panose="02020603050405020304" pitchFamily="18" charset="0"/>
                <a:cs typeface="Times New Roman" panose="02020603050405020304" pitchFamily="18" charset="0"/>
              </a:rPr>
              <a:t>Department of Information Technology</a:t>
            </a:r>
          </a:p>
          <a:p>
            <a:pPr algn="ctr" eaLnBrk="1" hangingPunct="1">
              <a:lnSpc>
                <a:spcPct val="85000"/>
              </a:lnSpc>
              <a:spcBef>
                <a:spcPct val="0"/>
              </a:spcBef>
              <a:buSzTx/>
              <a:buFontTx/>
              <a:buNone/>
            </a:pPr>
            <a:r>
              <a:rPr lang="en-US" altLang="en-US" sz="3200">
                <a:solidFill>
                  <a:srgbClr val="C00000"/>
                </a:solidFill>
                <a:latin typeface="Times New Roman" panose="02020603050405020304" pitchFamily="18" charset="0"/>
                <a:cs typeface="Times New Roman" panose="02020603050405020304" pitchFamily="18" charset="0"/>
              </a:rPr>
              <a:t>ABES Engineering College, Ghaziabad, UP</a:t>
            </a:r>
          </a:p>
        </p:txBody>
      </p:sp>
      <p:pic>
        <p:nvPicPr>
          <p:cNvPr id="4102" name="Picture 5">
            <a:extLst>
              <a:ext uri="{FF2B5EF4-FFF2-40B4-BE49-F238E27FC236}">
                <a16:creationId xmlns:a16="http://schemas.microsoft.com/office/drawing/2014/main" id="{0830FD2B-9AA5-0E1E-633B-14B89D239AF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7150"/>
            <a:ext cx="1501775" cy="188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F3969-3E3B-1A5E-D25F-D22F1C05D23A}"/>
              </a:ext>
            </a:extLst>
          </p:cNvPr>
          <p:cNvSpPr>
            <a:spLocks noGrp="1"/>
          </p:cNvSpPr>
          <p:nvPr>
            <p:ph type="title"/>
          </p:nvPr>
        </p:nvSpPr>
        <p:spPr>
          <a:xfrm>
            <a:off x="6669248" y="201337"/>
            <a:ext cx="5522752" cy="5486400"/>
          </a:xfrm>
        </p:spPr>
        <p:txBody>
          <a:bodyPr/>
          <a:lstStyle/>
          <a:p>
            <a:pPr>
              <a:defRPr/>
            </a:pPr>
            <a:r>
              <a:rPr lang="en-US" sz="4000" dirty="0">
                <a:solidFill>
                  <a:srgbClr val="00B050"/>
                </a:solidFill>
                <a:latin typeface="Monotype Corsiva" panose="03010101010201010101" pitchFamily="66" charset="0"/>
                <a:cs typeface="Times New Roman" panose="02020603050405020304" pitchFamily="18" charset="0"/>
              </a:rPr>
              <a:t> </a:t>
            </a:r>
            <a:r>
              <a:rPr lang="en-US" sz="4000" dirty="0">
                <a:solidFill>
                  <a:srgbClr val="00B050"/>
                </a:solidFill>
                <a:latin typeface="Lucida Calligraphy" panose="03010101010101010101" pitchFamily="66" charset="0"/>
                <a:cs typeface="Times New Roman" panose="02020603050405020304" pitchFamily="18" charset="0"/>
              </a:rPr>
              <a:t>So, let’s move to see final view of                                 projects:-                                   </a:t>
            </a:r>
            <a:endParaRPr lang="en-IN" sz="4000" dirty="0">
              <a:solidFill>
                <a:srgbClr val="00B050"/>
              </a:solidFill>
              <a:latin typeface="Lucida Calligraphy" panose="03010101010101010101" pitchFamily="66" charset="0"/>
              <a:cs typeface="Times New Roman" panose="02020603050405020304" pitchFamily="18" charset="0"/>
            </a:endParaRPr>
          </a:p>
        </p:txBody>
      </p:sp>
      <p:pic>
        <p:nvPicPr>
          <p:cNvPr id="13315" name="Picture 3">
            <a:extLst>
              <a:ext uri="{FF2B5EF4-FFF2-40B4-BE49-F238E27FC236}">
                <a16:creationId xmlns:a16="http://schemas.microsoft.com/office/drawing/2014/main" id="{A0795BA9-3D21-423D-0EEE-557D20E826D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08100" cy="150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4">
            <a:extLst>
              <a:ext uri="{FF2B5EF4-FFF2-40B4-BE49-F238E27FC236}">
                <a16:creationId xmlns:a16="http://schemas.microsoft.com/office/drawing/2014/main" id="{50820AB1-3945-A4EB-3792-A69575E3E7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98475"/>
            <a:ext cx="12192000" cy="586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a16="http://schemas.microsoft.com/office/drawing/2014/main" id="{57ED44D9-C17C-D6E8-A528-E44D66155410}"/>
              </a:ext>
            </a:extLst>
          </p:cNvPr>
          <p:cNvPicPr>
            <a:picLocks noChangeAspect="1"/>
          </p:cNvPicPr>
          <p:nvPr/>
        </p:nvPicPr>
        <p:blipFill>
          <a:blip r:embed="rId3"/>
          <a:stretch>
            <a:fillRect/>
          </a:stretch>
        </p:blipFill>
        <p:spPr>
          <a:xfrm>
            <a:off x="0" y="200568"/>
            <a:ext cx="12192000" cy="645686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4">
            <a:extLst>
              <a:ext uri="{FF2B5EF4-FFF2-40B4-BE49-F238E27FC236}">
                <a16:creationId xmlns:a16="http://schemas.microsoft.com/office/drawing/2014/main" id="{0193905B-6BE8-8981-AE05-5FC5984B54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0613" y="0"/>
            <a:ext cx="74707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a16="http://schemas.microsoft.com/office/drawing/2014/main" id="{C8721780-195A-F773-5C97-A15B831B0862}"/>
              </a:ext>
            </a:extLst>
          </p:cNvPr>
          <p:cNvPicPr>
            <a:picLocks noChangeAspect="1"/>
          </p:cNvPicPr>
          <p:nvPr/>
        </p:nvPicPr>
        <p:blipFill>
          <a:blip r:embed="rId3"/>
          <a:stretch>
            <a:fillRect/>
          </a:stretch>
        </p:blipFill>
        <p:spPr>
          <a:xfrm>
            <a:off x="459983" y="0"/>
            <a:ext cx="11272034" cy="68580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12AA6-5FF8-A303-2059-DA4E2B364020}"/>
              </a:ext>
            </a:extLst>
          </p:cNvPr>
          <p:cNvSpPr>
            <a:spLocks noGrp="1"/>
          </p:cNvSpPr>
          <p:nvPr>
            <p:ph type="title"/>
          </p:nvPr>
        </p:nvSpPr>
        <p:spPr>
          <a:xfrm>
            <a:off x="7937387" y="-130102"/>
            <a:ext cx="2421241" cy="587375"/>
          </a:xfrm>
        </p:spPr>
        <p:txBody>
          <a:bodyPr/>
          <a:lstStyle/>
          <a:p>
            <a:pPr>
              <a:defRPr/>
            </a:pPr>
            <a:r>
              <a:rPr lang="en-IN" sz="2400" dirty="0">
                <a:solidFill>
                  <a:srgbClr val="C00000"/>
                </a:solidFill>
                <a:latin typeface="Times New Roman" panose="02020603050405020304" pitchFamily="18" charset="0"/>
                <a:cs typeface="Times New Roman" panose="02020603050405020304" pitchFamily="18" charset="0"/>
              </a:rPr>
              <a:t>                                                   </a:t>
            </a:r>
            <a:r>
              <a:rPr lang="en-IN" sz="2400" u="sng" dirty="0">
                <a:solidFill>
                  <a:srgbClr val="C00000"/>
                </a:solidFill>
                <a:latin typeface="Times New Roman" panose="02020603050405020304" pitchFamily="18" charset="0"/>
                <a:cs typeface="Times New Roman" panose="02020603050405020304" pitchFamily="18" charset="0"/>
              </a:rPr>
              <a:t>CONCLUSION</a:t>
            </a:r>
          </a:p>
        </p:txBody>
      </p:sp>
      <p:sp>
        <p:nvSpPr>
          <p:cNvPr id="16387" name="Content Placeholder 2">
            <a:extLst>
              <a:ext uri="{FF2B5EF4-FFF2-40B4-BE49-F238E27FC236}">
                <a16:creationId xmlns:a16="http://schemas.microsoft.com/office/drawing/2014/main" id="{20482850-50A0-374F-A5D8-AA4403D5B9F5}"/>
              </a:ext>
            </a:extLst>
          </p:cNvPr>
          <p:cNvSpPr>
            <a:spLocks noGrp="1"/>
          </p:cNvSpPr>
          <p:nvPr>
            <p:ph idx="1"/>
          </p:nvPr>
        </p:nvSpPr>
        <p:spPr>
          <a:xfrm>
            <a:off x="6702804" y="1142999"/>
            <a:ext cx="5318620" cy="5551415"/>
          </a:xfrm>
        </p:spPr>
        <p:txBody>
          <a:bodyPr>
            <a:normAutofit/>
          </a:bodyPr>
          <a:lstStyle/>
          <a:p>
            <a:pPr marL="0" indent="0" algn="just">
              <a:buFont typeface="Arial" panose="020B0604020202020204" pitchFamily="34" charset="0"/>
              <a:buNone/>
            </a:pPr>
            <a:r>
              <a:rPr lang="en-US" altLang="en-US" sz="1800" cap="none" dirty="0">
                <a:latin typeface="Times New Roman" panose="02020603050405020304" pitchFamily="18" charset="0"/>
                <a:cs typeface="Times New Roman" panose="02020603050405020304" pitchFamily="18" charset="0"/>
              </a:rPr>
              <a:t>Devflix has the potential to become a leading platform in the competitive streaming landscape. By offering a diverse library of films, a user-friendly interface, and innovative features like personalized recommendations and interactive elements, Devflix can cater to a wide range of viewers and provide an engaging entertainment experience. The platform's focus on user satisfaction and continuous improvement will be crucial for its long-term success.</a:t>
            </a:r>
          </a:p>
          <a:p>
            <a:pPr marL="0" indent="0" algn="just">
              <a:buFont typeface="Arial" panose="020B0604020202020204" pitchFamily="34" charset="0"/>
              <a:buNone/>
            </a:pPr>
            <a:r>
              <a:rPr lang="en-US" altLang="en-US" sz="1800" cap="none" dirty="0">
                <a:latin typeface="Times New Roman" panose="02020603050405020304" pitchFamily="18" charset="0"/>
                <a:cs typeface="Times New Roman" panose="02020603050405020304" pitchFamily="18" charset="0"/>
              </a:rPr>
              <a:t>Looking ahead, Devflix can further enhance its offerings by expanding its content library, exploring new technologies such as virtual reality and augmented reality, and strengthening its community features. By embracing innovation and adapting to the evolving needs of its audience, Devflix can solidify its position as a top choice for movie lovers worldwide.</a:t>
            </a:r>
            <a:endParaRPr lang="en-IN" altLang="en-US" sz="1800" cap="none" dirty="0">
              <a:latin typeface="Times New Roman" panose="02020603050405020304" pitchFamily="18" charset="0"/>
              <a:cs typeface="Times New Roman" panose="02020603050405020304" pitchFamily="18" charset="0"/>
            </a:endParaRPr>
          </a:p>
        </p:txBody>
      </p:sp>
      <p:pic>
        <p:nvPicPr>
          <p:cNvPr id="16388" name="Picture 3">
            <a:extLst>
              <a:ext uri="{FF2B5EF4-FFF2-40B4-BE49-F238E27FC236}">
                <a16:creationId xmlns:a16="http://schemas.microsoft.com/office/drawing/2014/main" id="{674B4765-2C52-7EFA-E07D-B35E31BF151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08100" cy="150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6C8D4-63D5-E16D-97A7-76FD66AC31B8}"/>
              </a:ext>
            </a:extLst>
          </p:cNvPr>
          <p:cNvSpPr>
            <a:spLocks noGrp="1"/>
          </p:cNvSpPr>
          <p:nvPr>
            <p:ph type="title"/>
          </p:nvPr>
        </p:nvSpPr>
        <p:spPr>
          <a:xfrm>
            <a:off x="3881438" y="1751013"/>
            <a:ext cx="5178425" cy="2655887"/>
          </a:xfrm>
        </p:spPr>
        <p:txBody>
          <a:bodyPr>
            <a:noAutofit/>
          </a:bodyPr>
          <a:lstStyle/>
          <a:p>
            <a:pPr algn="ctr">
              <a:defRPr/>
            </a:pPr>
            <a:r>
              <a:rPr lang="en-US" sz="9600" b="1" u="sng" dirty="0">
                <a:solidFill>
                  <a:srgbClr val="FFFF00"/>
                </a:solidFill>
                <a:latin typeface="Showcard Gothic" panose="04020904020102020604" pitchFamily="82" charset="0"/>
              </a:rPr>
              <a:t>Thank You!</a:t>
            </a:r>
            <a:endParaRPr lang="en-IN" sz="9600" b="1" u="sng" dirty="0">
              <a:solidFill>
                <a:srgbClr val="FFFF00"/>
              </a:solidFill>
              <a:latin typeface="Showcard Gothic" panose="04020904020102020604" pitchFamily="82" charset="0"/>
            </a:endParaRPr>
          </a:p>
        </p:txBody>
      </p:sp>
      <p:pic>
        <p:nvPicPr>
          <p:cNvPr id="17411" name="Picture 3">
            <a:extLst>
              <a:ext uri="{FF2B5EF4-FFF2-40B4-BE49-F238E27FC236}">
                <a16:creationId xmlns:a16="http://schemas.microsoft.com/office/drawing/2014/main" id="{574ADB32-2897-3ECE-86EF-41B3FCB571F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08100" cy="150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2" name="TextBox 3">
            <a:extLst>
              <a:ext uri="{FF2B5EF4-FFF2-40B4-BE49-F238E27FC236}">
                <a16:creationId xmlns:a16="http://schemas.microsoft.com/office/drawing/2014/main" id="{AD38105A-4B26-4F7C-EFEF-4E065CBA7A0E}"/>
              </a:ext>
            </a:extLst>
          </p:cNvPr>
          <p:cNvSpPr txBox="1">
            <a:spLocks noChangeArrowheads="1"/>
          </p:cNvSpPr>
          <p:nvPr/>
        </p:nvSpPr>
        <p:spPr bwMode="auto">
          <a:xfrm>
            <a:off x="8759825" y="4919663"/>
            <a:ext cx="32194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SzPct val="125000"/>
              <a:buFont typeface="Arial" panose="020B0604020202020204" pitchFamily="34" charset="0"/>
              <a:buChar char="•"/>
              <a:defRPr sz="2400">
                <a:solidFill>
                  <a:schemeClr val="tx1"/>
                </a:solidFill>
                <a:latin typeface="Tw Cen MT" panose="020B0602020104020603" pitchFamily="34" charset="0"/>
              </a:defRPr>
            </a:lvl1pPr>
            <a:lvl2pPr marL="742950" indent="-285750">
              <a:lnSpc>
                <a:spcPct val="120000"/>
              </a:lnSpc>
              <a:spcBef>
                <a:spcPts val="500"/>
              </a:spcBef>
              <a:buSzPct val="125000"/>
              <a:buFont typeface="Arial" panose="020B0604020202020204" pitchFamily="34" charset="0"/>
              <a:buChar char="•"/>
              <a:defRPr sz="2000">
                <a:solidFill>
                  <a:schemeClr val="tx1"/>
                </a:solidFill>
                <a:latin typeface="Tw Cen MT" panose="020B0602020104020603" pitchFamily="34" charset="0"/>
              </a:defRPr>
            </a:lvl2pPr>
            <a:lvl3pPr marL="1143000" indent="-228600">
              <a:lnSpc>
                <a:spcPct val="120000"/>
              </a:lnSpc>
              <a:spcBef>
                <a:spcPts val="500"/>
              </a:spcBef>
              <a:buSzPct val="125000"/>
              <a:buFont typeface="Arial" panose="020B0604020202020204" pitchFamily="34" charset="0"/>
              <a:buChar char="•"/>
              <a:defRPr sz="2400">
                <a:solidFill>
                  <a:schemeClr val="tx1"/>
                </a:solidFill>
                <a:latin typeface="Tw Cen MT" panose="020B0602020104020603" pitchFamily="34" charset="0"/>
              </a:defRPr>
            </a:lvl3pPr>
            <a:lvl4pPr marL="1600200" indent="-228600">
              <a:lnSpc>
                <a:spcPct val="120000"/>
              </a:lnSpc>
              <a:spcBef>
                <a:spcPts val="500"/>
              </a:spcBef>
              <a:buSzPct val="125000"/>
              <a:buFont typeface="Arial" panose="020B0604020202020204" pitchFamily="34" charset="0"/>
              <a:buChar char="•"/>
              <a:defRPr sz="1600">
                <a:solidFill>
                  <a:schemeClr val="tx1"/>
                </a:solidFill>
                <a:latin typeface="Tw Cen MT" panose="020B0602020104020603" pitchFamily="34" charset="0"/>
              </a:defRPr>
            </a:lvl4pPr>
            <a:lvl5pPr marL="2057400" indent="-228600">
              <a:lnSpc>
                <a:spcPct val="120000"/>
              </a:lnSpc>
              <a:spcBef>
                <a:spcPts val="500"/>
              </a:spcBef>
              <a:buSzPct val="125000"/>
              <a:buFont typeface="Arial" panose="020B0604020202020204" pitchFamily="34" charset="0"/>
              <a:buChar char="•"/>
              <a:defRPr sz="1600">
                <a:solidFill>
                  <a:schemeClr val="tx1"/>
                </a:solidFill>
                <a:latin typeface="Tw Cen MT" panose="020B0602020104020603" pitchFamily="34" charset="0"/>
              </a:defRPr>
            </a:lvl5pPr>
            <a:lvl6pPr marL="2514600" indent="-228600" eaLnBrk="0" fontAlgn="base" hangingPunct="0">
              <a:lnSpc>
                <a:spcPct val="120000"/>
              </a:lnSpc>
              <a:spcBef>
                <a:spcPts val="500"/>
              </a:spcBef>
              <a:spcAft>
                <a:spcPct val="0"/>
              </a:spcAft>
              <a:buSzPct val="125000"/>
              <a:buFont typeface="Arial" panose="020B0604020202020204" pitchFamily="34" charset="0"/>
              <a:buChar char="•"/>
              <a:defRPr sz="1600">
                <a:solidFill>
                  <a:schemeClr val="tx1"/>
                </a:solidFill>
                <a:latin typeface="Tw Cen MT" panose="020B0602020104020603" pitchFamily="34" charset="0"/>
              </a:defRPr>
            </a:lvl6pPr>
            <a:lvl7pPr marL="2971800" indent="-228600" eaLnBrk="0" fontAlgn="base" hangingPunct="0">
              <a:lnSpc>
                <a:spcPct val="120000"/>
              </a:lnSpc>
              <a:spcBef>
                <a:spcPts val="500"/>
              </a:spcBef>
              <a:spcAft>
                <a:spcPct val="0"/>
              </a:spcAft>
              <a:buSzPct val="125000"/>
              <a:buFont typeface="Arial" panose="020B0604020202020204" pitchFamily="34" charset="0"/>
              <a:buChar char="•"/>
              <a:defRPr sz="1600">
                <a:solidFill>
                  <a:schemeClr val="tx1"/>
                </a:solidFill>
                <a:latin typeface="Tw Cen MT" panose="020B0602020104020603" pitchFamily="34" charset="0"/>
              </a:defRPr>
            </a:lvl7pPr>
            <a:lvl8pPr marL="3429000" indent="-228600" eaLnBrk="0" fontAlgn="base" hangingPunct="0">
              <a:lnSpc>
                <a:spcPct val="120000"/>
              </a:lnSpc>
              <a:spcBef>
                <a:spcPts val="500"/>
              </a:spcBef>
              <a:spcAft>
                <a:spcPct val="0"/>
              </a:spcAft>
              <a:buSzPct val="125000"/>
              <a:buFont typeface="Arial" panose="020B0604020202020204" pitchFamily="34" charset="0"/>
              <a:buChar char="•"/>
              <a:defRPr sz="1600">
                <a:solidFill>
                  <a:schemeClr val="tx1"/>
                </a:solidFill>
                <a:latin typeface="Tw Cen MT" panose="020B0602020104020603" pitchFamily="34" charset="0"/>
              </a:defRPr>
            </a:lvl8pPr>
            <a:lvl9pPr marL="3886200" indent="-228600" eaLnBrk="0" fontAlgn="base" hangingPunct="0">
              <a:lnSpc>
                <a:spcPct val="120000"/>
              </a:lnSpc>
              <a:spcBef>
                <a:spcPts val="500"/>
              </a:spcBef>
              <a:spcAft>
                <a:spcPct val="0"/>
              </a:spcAft>
              <a:buSzPct val="125000"/>
              <a:buFont typeface="Arial" panose="020B0604020202020204" pitchFamily="34" charset="0"/>
              <a:buChar char="•"/>
              <a:defRPr sz="1600">
                <a:solidFill>
                  <a:schemeClr val="tx1"/>
                </a:solidFill>
                <a:latin typeface="Tw Cen MT" panose="020B0602020104020603" pitchFamily="34" charset="0"/>
              </a:defRPr>
            </a:lvl9pPr>
          </a:lstStyle>
          <a:p>
            <a:pPr>
              <a:lnSpc>
                <a:spcPct val="100000"/>
              </a:lnSpc>
              <a:spcBef>
                <a:spcPct val="0"/>
              </a:spcBef>
              <a:buSzTx/>
              <a:buFontTx/>
              <a:buNone/>
            </a:pPr>
            <a:r>
              <a:rPr lang="en-US" altLang="en-US" sz="2000" dirty="0">
                <a:latin typeface="Arial" panose="020B0604020202020204" pitchFamily="34" charset="0"/>
              </a:rPr>
              <a:t>~Ravi Bhushan Singh</a:t>
            </a:r>
            <a:endParaRPr lang="en-IN" altLang="en-US" sz="2000" dirty="0">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B3235-0058-9E70-1BC3-EC39D6CFA88D}"/>
              </a:ext>
            </a:extLst>
          </p:cNvPr>
          <p:cNvSpPr>
            <a:spLocks noGrp="1"/>
          </p:cNvSpPr>
          <p:nvPr>
            <p:ph type="title"/>
          </p:nvPr>
        </p:nvSpPr>
        <p:spPr>
          <a:xfrm>
            <a:off x="1308100" y="2078038"/>
            <a:ext cx="10515600" cy="3778250"/>
          </a:xfrm>
        </p:spPr>
        <p:txBody>
          <a:bodyPr/>
          <a:lstStyle/>
          <a:p>
            <a:pPr eaLnBrk="1" fontAlgn="auto" hangingPunct="1">
              <a:spcAft>
                <a:spcPts val="0"/>
              </a:spcAft>
              <a:defRPr/>
            </a:pPr>
            <a:br>
              <a:rPr lang="en-IN" dirty="0"/>
            </a:br>
            <a:br>
              <a:rPr lang="en-IN" dirty="0"/>
            </a:br>
            <a:br>
              <a:rPr lang="en-IN" dirty="0"/>
            </a:br>
            <a:br>
              <a:rPr lang="en-IN" dirty="0"/>
            </a:br>
            <a:endParaRPr lang="en-IN" dirty="0"/>
          </a:p>
        </p:txBody>
      </p:sp>
      <p:sp>
        <p:nvSpPr>
          <p:cNvPr id="3" name="Text Placeholder 2">
            <a:extLst>
              <a:ext uri="{FF2B5EF4-FFF2-40B4-BE49-F238E27FC236}">
                <a16:creationId xmlns:a16="http://schemas.microsoft.com/office/drawing/2014/main" id="{832B5D0A-F7E5-8BE6-7AD4-DE35233F82D3}"/>
              </a:ext>
            </a:extLst>
          </p:cNvPr>
          <p:cNvSpPr>
            <a:spLocks noGrp="1"/>
          </p:cNvSpPr>
          <p:nvPr>
            <p:ph type="body" idx="1"/>
          </p:nvPr>
        </p:nvSpPr>
        <p:spPr>
          <a:xfrm>
            <a:off x="1308100" y="346075"/>
            <a:ext cx="10515600" cy="6151563"/>
          </a:xfrm>
        </p:spPr>
        <p:txBody>
          <a:bodyPr rtlCol="0">
            <a:normAutofit/>
          </a:bodyPr>
          <a:lstStyle/>
          <a:p>
            <a:pPr eaLnBrk="1" fontAlgn="auto" hangingPunct="1">
              <a:spcAft>
                <a:spcPts val="0"/>
              </a:spcAft>
              <a:defRPr/>
            </a:pPr>
            <a:r>
              <a:rPr lang="en-US" altLang="en-IN" dirty="0"/>
              <a:t>                                                </a:t>
            </a:r>
            <a:r>
              <a:rPr lang="en-US" altLang="en-IN" dirty="0">
                <a:solidFill>
                  <a:srgbClr val="FF0000"/>
                </a:solidFill>
              </a:rPr>
              <a:t> </a:t>
            </a:r>
            <a:endParaRPr lang="en-US" altLang="en-IN" sz="2400" u="sng" dirty="0">
              <a:latin typeface="Arial Black" panose="020B0A04020102020204" charset="0"/>
              <a:cs typeface="Arial Black" panose="020B0A04020102020204" charset="0"/>
            </a:endParaRPr>
          </a:p>
          <a:p>
            <a:pPr eaLnBrk="1" fontAlgn="auto" hangingPunct="1">
              <a:spcAft>
                <a:spcPts val="0"/>
              </a:spcAft>
              <a:defRPr/>
            </a:pPr>
            <a:r>
              <a:rPr lang="en-US" altLang="en-IN" sz="2400" u="sng" dirty="0">
                <a:solidFill>
                  <a:srgbClr val="C00000"/>
                </a:solidFill>
                <a:latin typeface="Times New Roman" pitchFamily="18" charset="0"/>
                <a:cs typeface="Times New Roman" pitchFamily="18" charset="0"/>
              </a:rPr>
              <a:t>Contents:</a:t>
            </a:r>
            <a:endParaRPr lang="en-US" altLang="en-IN" sz="2400" dirty="0">
              <a:solidFill>
                <a:srgbClr val="C00000"/>
              </a:solidFill>
              <a:latin typeface="Times New Roman" pitchFamily="18" charset="0"/>
              <a:cs typeface="Times New Roman" pitchFamily="18" charset="0"/>
            </a:endParaRPr>
          </a:p>
          <a:p>
            <a:pPr marL="457200" indent="-457200" eaLnBrk="1" fontAlgn="auto" hangingPunct="1">
              <a:spcAft>
                <a:spcPts val="0"/>
              </a:spcAft>
              <a:buFont typeface="Arial" panose="020B0604020202020204" pitchFamily="34" charset="0"/>
              <a:buAutoNum type="arabicPeriod"/>
              <a:defRPr/>
            </a:pPr>
            <a:r>
              <a:rPr lang="en-US" altLang="en-IN" sz="2000" dirty="0">
                <a:latin typeface="Times New Roman"/>
                <a:cs typeface="Times New Roman"/>
              </a:rPr>
              <a:t>INTRODUCTION</a:t>
            </a:r>
          </a:p>
          <a:p>
            <a:pPr marL="457200" indent="-457200" eaLnBrk="1" fontAlgn="auto" hangingPunct="1">
              <a:spcAft>
                <a:spcPts val="0"/>
              </a:spcAft>
              <a:buFont typeface="Arial" panose="020B0604020202020204" pitchFamily="34" charset="0"/>
              <a:buAutoNum type="arabicPeriod"/>
              <a:defRPr/>
            </a:pPr>
            <a:r>
              <a:rPr lang="en-US" altLang="en-IN" sz="2000" dirty="0">
                <a:latin typeface="Times New Roman"/>
                <a:cs typeface="Times New Roman"/>
              </a:rPr>
              <a:t>Problem statement</a:t>
            </a:r>
          </a:p>
          <a:p>
            <a:pPr marL="457200" indent="-457200" eaLnBrk="1" fontAlgn="auto" hangingPunct="1">
              <a:spcAft>
                <a:spcPts val="0"/>
              </a:spcAft>
              <a:buFont typeface="Arial" panose="020B0604020202020204" pitchFamily="34" charset="0"/>
              <a:buAutoNum type="arabicPeriod"/>
              <a:defRPr/>
            </a:pPr>
            <a:r>
              <a:rPr lang="en-US" altLang="en-IN" sz="2000" dirty="0">
                <a:latin typeface="Times New Roman" pitchFamily="18" charset="0"/>
                <a:cs typeface="Times New Roman" pitchFamily="18" charset="0"/>
              </a:rPr>
              <a:t>Objectives</a:t>
            </a:r>
          </a:p>
          <a:p>
            <a:pPr marL="457200" indent="-457200" eaLnBrk="1" fontAlgn="auto" hangingPunct="1">
              <a:spcAft>
                <a:spcPts val="0"/>
              </a:spcAft>
              <a:buFont typeface="Arial" panose="020B0604020202020204" pitchFamily="34" charset="0"/>
              <a:buAutoNum type="arabicPeriod"/>
              <a:defRPr/>
            </a:pPr>
            <a:r>
              <a:rPr lang="en-US" altLang="en-IN" sz="2000" dirty="0">
                <a:latin typeface="Times New Roman"/>
                <a:cs typeface="Times New Roman"/>
              </a:rPr>
              <a:t>CHALLENGES</a:t>
            </a:r>
          </a:p>
          <a:p>
            <a:pPr marL="457200" indent="-457200" eaLnBrk="1" fontAlgn="auto" hangingPunct="1">
              <a:spcAft>
                <a:spcPts val="0"/>
              </a:spcAft>
              <a:buFont typeface="Arial" panose="020B0604020202020204" pitchFamily="34" charset="0"/>
              <a:buAutoNum type="arabicPeriod"/>
              <a:defRPr/>
            </a:pPr>
            <a:r>
              <a:rPr lang="en-US" altLang="en-IN" sz="2000" dirty="0">
                <a:latin typeface="Times New Roman"/>
                <a:cs typeface="Times New Roman"/>
              </a:rPr>
              <a:t>Key features</a:t>
            </a:r>
          </a:p>
          <a:p>
            <a:pPr marL="457200" indent="-457200" eaLnBrk="1" fontAlgn="auto" hangingPunct="1">
              <a:spcAft>
                <a:spcPts val="0"/>
              </a:spcAft>
              <a:buFont typeface="Arial" panose="020B0604020202020204" pitchFamily="34" charset="0"/>
              <a:buAutoNum type="arabicPeriod" startAt="6"/>
              <a:defRPr/>
            </a:pPr>
            <a:r>
              <a:rPr lang="en-US" altLang="en-IN" sz="2000" dirty="0">
                <a:latin typeface="Times New Roman"/>
                <a:cs typeface="Times New Roman"/>
              </a:rPr>
              <a:t>LIMITATIONS</a:t>
            </a:r>
          </a:p>
          <a:p>
            <a:pPr marL="457200" indent="-457200" eaLnBrk="1" fontAlgn="auto" hangingPunct="1">
              <a:spcAft>
                <a:spcPts val="0"/>
              </a:spcAft>
              <a:buFont typeface="Arial" panose="020B0604020202020204" pitchFamily="34" charset="0"/>
              <a:buAutoNum type="arabicPeriod" startAt="6"/>
              <a:defRPr/>
            </a:pPr>
            <a:r>
              <a:rPr lang="en-US" altLang="en-IN" sz="2000" dirty="0">
                <a:latin typeface="Times New Roman"/>
                <a:cs typeface="Times New Roman"/>
              </a:rPr>
              <a:t>RESULTS &amp; PROJECT SNIPPETS</a:t>
            </a:r>
          </a:p>
          <a:p>
            <a:pPr marL="457200" indent="-457200" eaLnBrk="1" fontAlgn="auto" hangingPunct="1">
              <a:spcAft>
                <a:spcPts val="0"/>
              </a:spcAft>
              <a:buFont typeface="Arial" panose="020B0604020202020204" pitchFamily="34" charset="0"/>
              <a:buAutoNum type="arabicPeriod" startAt="6"/>
              <a:defRPr/>
            </a:pPr>
            <a:r>
              <a:rPr lang="en-US" altLang="en-IN" sz="2000" dirty="0">
                <a:latin typeface="Times New Roman"/>
                <a:cs typeface="Times New Roman"/>
              </a:rPr>
              <a:t>Conclusion </a:t>
            </a:r>
          </a:p>
          <a:p>
            <a:pPr eaLnBrk="1" fontAlgn="auto" hangingPunct="1">
              <a:spcAft>
                <a:spcPts val="0"/>
              </a:spcAft>
              <a:defRPr/>
            </a:pPr>
            <a:endParaRPr lang="en-US" altLang="en-IN" sz="2000" dirty="0">
              <a:latin typeface="Times New Roman"/>
              <a:cs typeface="Times New Roman"/>
            </a:endParaRPr>
          </a:p>
          <a:p>
            <a:pPr eaLnBrk="1" fontAlgn="auto" hangingPunct="1">
              <a:spcAft>
                <a:spcPts val="0"/>
              </a:spcAft>
              <a:defRPr/>
            </a:pPr>
            <a:endParaRPr lang="en-US" altLang="en-IN" sz="2400" dirty="0"/>
          </a:p>
          <a:p>
            <a:pPr eaLnBrk="1" fontAlgn="auto" hangingPunct="1">
              <a:spcAft>
                <a:spcPts val="0"/>
              </a:spcAft>
              <a:defRPr/>
            </a:pPr>
            <a:endParaRPr lang="en-US" altLang="en-IN" sz="2400" dirty="0"/>
          </a:p>
        </p:txBody>
      </p:sp>
      <p:pic>
        <p:nvPicPr>
          <p:cNvPr id="5124" name="Picture 3">
            <a:extLst>
              <a:ext uri="{FF2B5EF4-FFF2-40B4-BE49-F238E27FC236}">
                <a16:creationId xmlns:a16="http://schemas.microsoft.com/office/drawing/2014/main" id="{B6BB19CC-B482-B70F-1EBA-E932B5C8259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08100" cy="150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D6129-8389-BCC8-4A91-658746A780A9}"/>
              </a:ext>
            </a:extLst>
          </p:cNvPr>
          <p:cNvSpPr>
            <a:spLocks noGrp="1"/>
          </p:cNvSpPr>
          <p:nvPr>
            <p:ph type="title"/>
          </p:nvPr>
        </p:nvSpPr>
        <p:spPr>
          <a:xfrm>
            <a:off x="4964846" y="87923"/>
            <a:ext cx="7793841" cy="587375"/>
          </a:xfrm>
        </p:spPr>
        <p:txBody>
          <a:bodyPr/>
          <a:lstStyle/>
          <a:p>
            <a:pPr>
              <a:defRPr/>
            </a:pPr>
            <a:r>
              <a:rPr lang="en-IN" sz="2400" dirty="0">
                <a:solidFill>
                  <a:srgbClr val="C00000"/>
                </a:solidFill>
                <a:latin typeface="Times New Roman" panose="02020603050405020304" pitchFamily="18" charset="0"/>
                <a:cs typeface="Times New Roman" panose="02020603050405020304" pitchFamily="18" charset="0"/>
              </a:rPr>
              <a:t>              </a:t>
            </a:r>
            <a:r>
              <a:rPr lang="en-IN" sz="2400" u="sng" dirty="0">
                <a:solidFill>
                  <a:srgbClr val="C00000"/>
                </a:solidFill>
                <a:latin typeface="Times New Roman" panose="02020603050405020304" pitchFamily="18" charset="0"/>
                <a:cs typeface="Times New Roman" panose="02020603050405020304" pitchFamily="18" charset="0"/>
              </a:rPr>
              <a:t>DevFlix-MOVIES, SHOWS &amp; WEBSERIES</a:t>
            </a:r>
          </a:p>
        </p:txBody>
      </p:sp>
      <p:sp>
        <p:nvSpPr>
          <p:cNvPr id="6147" name="Content Placeholder 2">
            <a:extLst>
              <a:ext uri="{FF2B5EF4-FFF2-40B4-BE49-F238E27FC236}">
                <a16:creationId xmlns:a16="http://schemas.microsoft.com/office/drawing/2014/main" id="{FC2D7F3A-F6F7-5BAF-8611-DF0AD170D427}"/>
              </a:ext>
            </a:extLst>
          </p:cNvPr>
          <p:cNvSpPr>
            <a:spLocks noGrp="1"/>
          </p:cNvSpPr>
          <p:nvPr>
            <p:ph idx="1"/>
          </p:nvPr>
        </p:nvSpPr>
        <p:spPr>
          <a:xfrm>
            <a:off x="6660860" y="1889619"/>
            <a:ext cx="5343786" cy="3470945"/>
          </a:xfrm>
        </p:spPr>
        <p:txBody>
          <a:bodyPr>
            <a:noAutofit/>
          </a:bodyPr>
          <a:lstStyle/>
          <a:p>
            <a:pPr marL="0" indent="0" algn="just">
              <a:buFont typeface="Arial" panose="020B0604020202020204" pitchFamily="34" charset="0"/>
              <a:buNone/>
            </a:pPr>
            <a:r>
              <a:rPr lang="en-US" altLang="en-US" sz="2000" cap="none" dirty="0">
                <a:latin typeface="Times New Roman" panose="02020603050405020304" pitchFamily="18" charset="0"/>
                <a:cs typeface="Times New Roman" panose="02020603050405020304" pitchFamily="18" charset="0"/>
              </a:rPr>
              <a:t>Dive into the captivating world of cinema with Devflix. Explore a vast library of films, from timeless classics to the latest blockbusters. </a:t>
            </a:r>
          </a:p>
          <a:p>
            <a:pPr marL="0" indent="0" algn="just">
              <a:buFont typeface="Arial" panose="020B0604020202020204" pitchFamily="34" charset="0"/>
              <a:buNone/>
            </a:pPr>
            <a:r>
              <a:rPr lang="en-US" altLang="en-US" sz="2000" cap="none" dirty="0">
                <a:latin typeface="Times New Roman" panose="02020603050405020304" pitchFamily="18" charset="0"/>
                <a:cs typeface="Times New Roman" panose="02020603050405020304" pitchFamily="18" charset="0"/>
              </a:rPr>
              <a:t>Enjoy seamless streaming, personalized recommendations, and a user-friendly interface designed for an unforgettable viewing experience. Discover your next favorite movie on Devflix today.</a:t>
            </a:r>
            <a:endParaRPr lang="en-IN" altLang="en-US" sz="2000" cap="none" dirty="0">
              <a:latin typeface="Times New Roman" panose="02020603050405020304" pitchFamily="18" charset="0"/>
              <a:cs typeface="Times New Roman" panose="02020603050405020304" pitchFamily="18" charset="0"/>
            </a:endParaRPr>
          </a:p>
        </p:txBody>
      </p:sp>
      <p:pic>
        <p:nvPicPr>
          <p:cNvPr id="6148" name="Picture 3">
            <a:extLst>
              <a:ext uri="{FF2B5EF4-FFF2-40B4-BE49-F238E27FC236}">
                <a16:creationId xmlns:a16="http://schemas.microsoft.com/office/drawing/2014/main" id="{A5222D5A-03F6-C38E-87B3-A29B4A99422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08100" cy="150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3957E-8B96-692B-A463-0A6F464C0D0E}"/>
              </a:ext>
            </a:extLst>
          </p:cNvPr>
          <p:cNvSpPr>
            <a:spLocks noGrp="1"/>
          </p:cNvSpPr>
          <p:nvPr>
            <p:ph type="title"/>
          </p:nvPr>
        </p:nvSpPr>
        <p:spPr>
          <a:xfrm>
            <a:off x="7186372" y="0"/>
            <a:ext cx="3556166" cy="578840"/>
          </a:xfrm>
        </p:spPr>
        <p:txBody>
          <a:bodyPr/>
          <a:lstStyle/>
          <a:p>
            <a:pPr>
              <a:defRPr/>
            </a:pPr>
            <a:r>
              <a:rPr lang="en-IN" sz="2400" u="sng" dirty="0">
                <a:solidFill>
                  <a:srgbClr val="C00000"/>
                </a:solidFill>
                <a:latin typeface="Times New Roman" panose="02020603050405020304" pitchFamily="18" charset="0"/>
                <a:cs typeface="Times New Roman" panose="02020603050405020304" pitchFamily="18" charset="0"/>
              </a:rPr>
              <a:t>                                       PROBLEM  STATEMENT</a:t>
            </a:r>
          </a:p>
        </p:txBody>
      </p:sp>
      <p:sp>
        <p:nvSpPr>
          <p:cNvPr id="7171" name="Content Placeholder 2">
            <a:extLst>
              <a:ext uri="{FF2B5EF4-FFF2-40B4-BE49-F238E27FC236}">
                <a16:creationId xmlns:a16="http://schemas.microsoft.com/office/drawing/2014/main" id="{E99150F5-E162-B41E-6443-E0A44D585830}"/>
              </a:ext>
            </a:extLst>
          </p:cNvPr>
          <p:cNvSpPr>
            <a:spLocks noGrp="1"/>
          </p:cNvSpPr>
          <p:nvPr>
            <p:ph idx="1"/>
          </p:nvPr>
        </p:nvSpPr>
        <p:spPr>
          <a:xfrm>
            <a:off x="6868955" y="1019908"/>
            <a:ext cx="4190999" cy="4679830"/>
          </a:xfrm>
        </p:spPr>
        <p:txBody>
          <a:bodyPr>
            <a:normAutofit/>
          </a:bodyPr>
          <a:lstStyle/>
          <a:p>
            <a:pPr marL="0" indent="0" algn="just">
              <a:buFont typeface="Arial" panose="020B0604020202020204" pitchFamily="34" charset="0"/>
              <a:buNone/>
            </a:pPr>
            <a:r>
              <a:rPr lang="en-US" altLang="en-US" sz="2000" cap="none" dirty="0">
                <a:latin typeface="Times New Roman" panose="02020603050405020304" pitchFamily="18" charset="0"/>
                <a:cs typeface="Times New Roman" panose="02020603050405020304" pitchFamily="18" charset="0"/>
              </a:rPr>
              <a:t>In today's digital age, consumers demand convenient and personalized entertainment experiences. Existing movie streaming platforms often lack key features such as robust search and filtering options, personalized recommendations, and user-friendly navigation.</a:t>
            </a:r>
          </a:p>
          <a:p>
            <a:pPr marL="0" indent="0" algn="just">
              <a:buFont typeface="Arial" panose="020B0604020202020204" pitchFamily="34" charset="0"/>
              <a:buNone/>
            </a:pPr>
            <a:r>
              <a:rPr lang="en-US" altLang="en-US" sz="2000" cap="none" dirty="0">
                <a:latin typeface="Times New Roman" panose="02020603050405020304" pitchFamily="18" charset="0"/>
                <a:cs typeface="Times New Roman" panose="02020603050405020304" pitchFamily="18" charset="0"/>
              </a:rPr>
              <a:t>This project aims to address these shortcomings by developing Devflix, a user-centric movie webpage that provides an intuitive interface, advanced search capabilities, and tailored recommendations to enhance the overall movie discovery and viewing experience for users.</a:t>
            </a:r>
            <a:endParaRPr lang="en-IN" altLang="en-US" sz="2000" cap="none" dirty="0">
              <a:latin typeface="Times New Roman" panose="02020603050405020304" pitchFamily="18" charset="0"/>
              <a:cs typeface="Times New Roman" panose="02020603050405020304" pitchFamily="18" charset="0"/>
            </a:endParaRPr>
          </a:p>
        </p:txBody>
      </p:sp>
      <p:pic>
        <p:nvPicPr>
          <p:cNvPr id="7172" name="Picture 3">
            <a:extLst>
              <a:ext uri="{FF2B5EF4-FFF2-40B4-BE49-F238E27FC236}">
                <a16:creationId xmlns:a16="http://schemas.microsoft.com/office/drawing/2014/main" id="{D27CE712-E25A-681A-FCAE-B55EEC4F93A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08100" cy="150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957D4-91F7-C638-583F-4D9D6370E876}"/>
              </a:ext>
            </a:extLst>
          </p:cNvPr>
          <p:cNvSpPr>
            <a:spLocks noGrp="1"/>
          </p:cNvSpPr>
          <p:nvPr>
            <p:ph type="title"/>
          </p:nvPr>
        </p:nvSpPr>
        <p:spPr>
          <a:xfrm>
            <a:off x="8199837" y="-105193"/>
            <a:ext cx="1909703" cy="721453"/>
          </a:xfrm>
        </p:spPr>
        <p:txBody>
          <a:bodyPr/>
          <a:lstStyle/>
          <a:p>
            <a:pPr>
              <a:defRPr/>
            </a:pPr>
            <a:r>
              <a:rPr lang="en-IN" sz="2400" dirty="0">
                <a:solidFill>
                  <a:srgbClr val="C00000"/>
                </a:solidFill>
                <a:latin typeface="Times New Roman" panose="02020603050405020304" pitchFamily="18" charset="0"/>
                <a:cs typeface="Times New Roman" panose="02020603050405020304" pitchFamily="18" charset="0"/>
              </a:rPr>
              <a:t>                           </a:t>
            </a:r>
            <a:br>
              <a:rPr lang="en-IN" sz="2400" dirty="0">
                <a:solidFill>
                  <a:srgbClr val="C00000"/>
                </a:solidFill>
                <a:latin typeface="Times New Roman" panose="02020603050405020304" pitchFamily="18" charset="0"/>
                <a:cs typeface="Times New Roman" panose="02020603050405020304" pitchFamily="18" charset="0"/>
              </a:rPr>
            </a:br>
            <a:r>
              <a:rPr lang="en-IN" sz="2400" u="sng" dirty="0">
                <a:solidFill>
                  <a:srgbClr val="C00000"/>
                </a:solidFill>
                <a:latin typeface="Times New Roman" panose="02020603050405020304" pitchFamily="18" charset="0"/>
                <a:cs typeface="Times New Roman" panose="02020603050405020304" pitchFamily="18" charset="0"/>
              </a:rPr>
              <a:t>OBJECTIVE</a:t>
            </a:r>
          </a:p>
        </p:txBody>
      </p:sp>
      <p:sp>
        <p:nvSpPr>
          <p:cNvPr id="8195" name="Content Placeholder 2">
            <a:extLst>
              <a:ext uri="{FF2B5EF4-FFF2-40B4-BE49-F238E27FC236}">
                <a16:creationId xmlns:a16="http://schemas.microsoft.com/office/drawing/2014/main" id="{A75AF843-28AD-B395-6CE5-B1BA3563A2D8}"/>
              </a:ext>
            </a:extLst>
          </p:cNvPr>
          <p:cNvSpPr>
            <a:spLocks noGrp="1"/>
          </p:cNvSpPr>
          <p:nvPr>
            <p:ph idx="1"/>
          </p:nvPr>
        </p:nvSpPr>
        <p:spPr>
          <a:xfrm>
            <a:off x="6725261" y="1063868"/>
            <a:ext cx="4858853" cy="5215855"/>
          </a:xfrm>
        </p:spPr>
        <p:txBody>
          <a:bodyPr>
            <a:normAutofit/>
          </a:bodyPr>
          <a:lstStyle/>
          <a:p>
            <a:pPr marL="0" indent="0" algn="just">
              <a:buFont typeface="Arial" panose="020B0604020202020204" pitchFamily="34" charset="0"/>
              <a:buNone/>
            </a:pPr>
            <a:r>
              <a:rPr lang="en-US" altLang="en-US" sz="2000" cap="none" dirty="0">
                <a:latin typeface="Times New Roman" panose="02020603050405020304" pitchFamily="18" charset="0"/>
                <a:cs typeface="Times New Roman" panose="02020603050405020304" pitchFamily="18" charset="0"/>
              </a:rPr>
              <a:t>This mini project aims to design and develop a user-friendly and interactive movie streaming webpage, named Devflix. The primary objective is to create a platform that provides users with a seamless experience for browsing, searching, and streaming a diverse collection of movies.</a:t>
            </a:r>
          </a:p>
          <a:p>
            <a:pPr marL="0" indent="0" algn="just">
              <a:buFont typeface="Arial" panose="020B0604020202020204" pitchFamily="34" charset="0"/>
              <a:buNone/>
            </a:pPr>
            <a:r>
              <a:rPr lang="en-US" altLang="en-US" sz="2000" cap="none" dirty="0">
                <a:latin typeface="Times New Roman" panose="02020603050405020304" pitchFamily="18" charset="0"/>
                <a:cs typeface="Times New Roman" panose="02020603050405020304" pitchFamily="18" charset="0"/>
              </a:rPr>
              <a:t>The webpage will incorporate key features such as user authentication, movie search functionality, personalized recommendations, and a visually appealing interface to enhance user engagement and satisfaction</a:t>
            </a:r>
            <a:r>
              <a:rPr lang="en-US" altLang="en-US" sz="1800" dirty="0">
                <a:latin typeface="Times New Roman" panose="02020603050405020304" pitchFamily="18" charset="0"/>
                <a:cs typeface="Times New Roman" panose="02020603050405020304" pitchFamily="18" charset="0"/>
              </a:rPr>
              <a:t>.</a:t>
            </a:r>
            <a:endParaRPr lang="en-IN" altLang="en-US" sz="1800" dirty="0">
              <a:latin typeface="Times New Roman" panose="02020603050405020304" pitchFamily="18" charset="0"/>
              <a:cs typeface="Times New Roman" panose="02020603050405020304" pitchFamily="18" charset="0"/>
            </a:endParaRPr>
          </a:p>
        </p:txBody>
      </p:sp>
      <p:pic>
        <p:nvPicPr>
          <p:cNvPr id="8196" name="Picture 3">
            <a:extLst>
              <a:ext uri="{FF2B5EF4-FFF2-40B4-BE49-F238E27FC236}">
                <a16:creationId xmlns:a16="http://schemas.microsoft.com/office/drawing/2014/main" id="{47307CA3-5C41-3E0E-5B00-61579900AD4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08100" cy="150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05BD9-5F20-24D5-667D-4945EAA5B733}"/>
              </a:ext>
            </a:extLst>
          </p:cNvPr>
          <p:cNvSpPr>
            <a:spLocks noGrp="1"/>
          </p:cNvSpPr>
          <p:nvPr>
            <p:ph type="title"/>
          </p:nvPr>
        </p:nvSpPr>
        <p:spPr>
          <a:xfrm>
            <a:off x="8039799" y="0"/>
            <a:ext cx="2491531" cy="377505"/>
          </a:xfrm>
        </p:spPr>
        <p:txBody>
          <a:bodyPr/>
          <a:lstStyle/>
          <a:p>
            <a:pPr>
              <a:defRPr/>
            </a:pPr>
            <a:r>
              <a:rPr lang="en-US" sz="2400" dirty="0">
                <a:latin typeface="Times New Roman" panose="02020603050405020304" pitchFamily="18" charset="0"/>
                <a:cs typeface="Times New Roman" panose="02020603050405020304" pitchFamily="18" charset="0"/>
              </a:rPr>
              <a:t>                                                 </a:t>
            </a:r>
            <a:r>
              <a:rPr lang="en-US" sz="2400" b="1" u="sng" dirty="0">
                <a:solidFill>
                  <a:srgbClr val="C00000"/>
                </a:solidFill>
                <a:latin typeface="Times New Roman" panose="02020603050405020304" pitchFamily="18" charset="0"/>
                <a:cs typeface="Times New Roman" panose="02020603050405020304" pitchFamily="18" charset="0"/>
              </a:rPr>
              <a:t>CHALLENGES</a:t>
            </a:r>
            <a:endParaRPr lang="en-IN" sz="2400" b="1" u="sng" dirty="0">
              <a:solidFill>
                <a:srgbClr val="C00000"/>
              </a:solidFill>
              <a:latin typeface="Times New Roman" panose="02020603050405020304" pitchFamily="18" charset="0"/>
              <a:cs typeface="Times New Roman" panose="02020603050405020304" pitchFamily="18" charset="0"/>
            </a:endParaRPr>
          </a:p>
        </p:txBody>
      </p:sp>
      <p:sp>
        <p:nvSpPr>
          <p:cNvPr id="9219" name="Content Placeholder 2">
            <a:extLst>
              <a:ext uri="{FF2B5EF4-FFF2-40B4-BE49-F238E27FC236}">
                <a16:creationId xmlns:a16="http://schemas.microsoft.com/office/drawing/2014/main" id="{2C64CCEF-5FB9-85CC-30B9-FA96DB214105}"/>
              </a:ext>
            </a:extLst>
          </p:cNvPr>
          <p:cNvSpPr>
            <a:spLocks noGrp="1"/>
          </p:cNvSpPr>
          <p:nvPr>
            <p:ph idx="1"/>
          </p:nvPr>
        </p:nvSpPr>
        <p:spPr>
          <a:xfrm>
            <a:off x="6611815" y="747346"/>
            <a:ext cx="5115994" cy="5812845"/>
          </a:xfrm>
        </p:spPr>
        <p:txBody>
          <a:bodyPr>
            <a:normAutofit lnSpcReduction="10000"/>
          </a:bodyPr>
          <a:lstStyle/>
          <a:p>
            <a:pPr marL="0" indent="0" algn="just">
              <a:buFont typeface="Arial" panose="020B0604020202020204" pitchFamily="34" charset="0"/>
              <a:buNone/>
            </a:pPr>
            <a:r>
              <a:rPr lang="en-US" altLang="en-US" sz="1800" cap="none" dirty="0">
                <a:solidFill>
                  <a:srgbClr val="543E35"/>
                </a:solidFill>
                <a:latin typeface="Times New Roman" panose="02020603050405020304" pitchFamily="18" charset="0"/>
                <a:cs typeface="Times New Roman" panose="02020603050405020304" pitchFamily="18" charset="0"/>
              </a:rPr>
              <a:t>Developing a movie webpage like Devflix presented several challenges that required careful consideration and innovative solutions. One primary hurdle was ensuring seamless video streaming capabilities. Integrating a robust streaming infrastructure while maintaining high-quality video playback across various devices and network conditions was a complex task. Additionally, implementing a personalized recommendation system that accurately suggests movies based on user preferences posed a significant challenge. This required careful analysis of user viewing history, ratings, and other relevant data to provide truly tailored recommendations.</a:t>
            </a:r>
          </a:p>
          <a:p>
            <a:pPr marL="0" indent="0" algn="just">
              <a:buFont typeface="Arial" panose="020B0604020202020204" pitchFamily="34" charset="0"/>
              <a:buNone/>
            </a:pPr>
            <a:r>
              <a:rPr lang="en-US" altLang="en-US" sz="1800" cap="none" dirty="0">
                <a:solidFill>
                  <a:srgbClr val="543E35"/>
                </a:solidFill>
                <a:latin typeface="Times New Roman" panose="02020603050405020304" pitchFamily="18" charset="0"/>
                <a:cs typeface="Times New Roman" panose="02020603050405020304" pitchFamily="18" charset="0"/>
              </a:rPr>
              <a:t>Furthermore, creating a user-friendly and intuitive interface that caters to diverse user needs was crucial. Balancing aesthetics with functionality and ensuring a smooth user experience across different devices presented a design challenge. Lastly, the dynamic nature of the film industry necessitated a flexible and scalable architecture. The platform needed to accommodate new releases, updates to movie information, and evolving user demands while maintaining optimal performance and stability.</a:t>
            </a:r>
            <a:endParaRPr lang="en-IN" altLang="en-US" sz="1800" cap="none" dirty="0">
              <a:solidFill>
                <a:srgbClr val="543E35"/>
              </a:solidFill>
              <a:latin typeface="Times New Roman" panose="02020603050405020304" pitchFamily="18" charset="0"/>
              <a:cs typeface="Times New Roman" panose="02020603050405020304" pitchFamily="18" charset="0"/>
            </a:endParaRPr>
          </a:p>
        </p:txBody>
      </p:sp>
      <p:pic>
        <p:nvPicPr>
          <p:cNvPr id="9220" name="Picture 3">
            <a:extLst>
              <a:ext uri="{FF2B5EF4-FFF2-40B4-BE49-F238E27FC236}">
                <a16:creationId xmlns:a16="http://schemas.microsoft.com/office/drawing/2014/main" id="{3E5866BF-4B08-5E17-796B-39F18CD323C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08100" cy="150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04936-EF5D-425D-D67F-68422E1C9D8D}"/>
              </a:ext>
            </a:extLst>
          </p:cNvPr>
          <p:cNvSpPr>
            <a:spLocks noGrp="1"/>
          </p:cNvSpPr>
          <p:nvPr>
            <p:ph type="title"/>
          </p:nvPr>
        </p:nvSpPr>
        <p:spPr>
          <a:xfrm>
            <a:off x="7740859" y="0"/>
            <a:ext cx="2759978" cy="587375"/>
          </a:xfrm>
        </p:spPr>
        <p:txBody>
          <a:bodyPr/>
          <a:lstStyle/>
          <a:p>
            <a:pPr>
              <a:defRPr/>
            </a:pPr>
            <a:r>
              <a:rPr lang="en-IN" sz="2400" u="sng" dirty="0">
                <a:solidFill>
                  <a:srgbClr val="C00000"/>
                </a:solidFill>
                <a:latin typeface="Times New Roman" panose="02020603050405020304" pitchFamily="18" charset="0"/>
                <a:cs typeface="Times New Roman" panose="02020603050405020304" pitchFamily="18" charset="0"/>
              </a:rPr>
              <a:t>KEY FEATURES</a:t>
            </a:r>
          </a:p>
        </p:txBody>
      </p:sp>
      <p:sp>
        <p:nvSpPr>
          <p:cNvPr id="10243" name="Content Placeholder 2">
            <a:extLst>
              <a:ext uri="{FF2B5EF4-FFF2-40B4-BE49-F238E27FC236}">
                <a16:creationId xmlns:a16="http://schemas.microsoft.com/office/drawing/2014/main" id="{0A99503C-6F56-6975-57FC-F3FBE7322DEA}"/>
              </a:ext>
            </a:extLst>
          </p:cNvPr>
          <p:cNvSpPr>
            <a:spLocks noGrp="1"/>
          </p:cNvSpPr>
          <p:nvPr>
            <p:ph idx="1"/>
          </p:nvPr>
        </p:nvSpPr>
        <p:spPr>
          <a:xfrm>
            <a:off x="6551802" y="1143000"/>
            <a:ext cx="4840448" cy="4679830"/>
          </a:xfrm>
        </p:spPr>
        <p:txBody>
          <a:bodyPr>
            <a:normAutofit/>
          </a:bodyPr>
          <a:lstStyle/>
          <a:p>
            <a:pPr marL="0" indent="0" algn="just">
              <a:buFont typeface="Arial" panose="020B0604020202020204" pitchFamily="34" charset="0"/>
              <a:buNone/>
            </a:pPr>
            <a:r>
              <a:rPr lang="en-US" altLang="en-US" sz="1800" b="1" cap="none" dirty="0">
                <a:latin typeface="Times New Roman" panose="02020603050405020304" pitchFamily="18" charset="0"/>
                <a:cs typeface="Times New Roman" panose="02020603050405020304" pitchFamily="18" charset="0"/>
              </a:rPr>
              <a:t>Extensive movie library</a:t>
            </a:r>
            <a:r>
              <a:rPr lang="en-US" altLang="en-US" sz="1800" cap="none" dirty="0">
                <a:latin typeface="Times New Roman" panose="02020603050405020304" pitchFamily="18" charset="0"/>
                <a:cs typeface="Times New Roman" panose="02020603050405020304" pitchFamily="18" charset="0"/>
              </a:rPr>
              <a:t>: access a wide range of films, from classic hits to the latest releases, across various genres. </a:t>
            </a:r>
          </a:p>
          <a:p>
            <a:pPr marL="0" indent="0" algn="just">
              <a:buFont typeface="Arial" panose="020B0604020202020204" pitchFamily="34" charset="0"/>
              <a:buNone/>
            </a:pPr>
            <a:r>
              <a:rPr lang="en-US" altLang="en-US" sz="1800" b="1" cap="none" dirty="0">
                <a:latin typeface="Times New Roman" panose="02020603050405020304" pitchFamily="18" charset="0"/>
                <a:cs typeface="Times New Roman" panose="02020603050405020304" pitchFamily="18" charset="0"/>
              </a:rPr>
              <a:t>Personalized recommendations</a:t>
            </a:r>
            <a:r>
              <a:rPr lang="en-US" altLang="en-US" sz="1800" cap="none" dirty="0">
                <a:latin typeface="Times New Roman" panose="02020603050405020304" pitchFamily="18" charset="0"/>
                <a:cs typeface="Times New Roman" panose="02020603050405020304" pitchFamily="18" charset="0"/>
              </a:rPr>
              <a:t>: receive tailored movie suggestions based on your viewing history and preferences.</a:t>
            </a:r>
          </a:p>
          <a:p>
            <a:pPr marL="0" indent="0" algn="just">
              <a:buFont typeface="Arial" panose="020B0604020202020204" pitchFamily="34" charset="0"/>
              <a:buNone/>
            </a:pPr>
            <a:r>
              <a:rPr lang="en-US" altLang="en-US" sz="1800" b="1" cap="none" dirty="0">
                <a:latin typeface="Times New Roman" panose="02020603050405020304" pitchFamily="18" charset="0"/>
                <a:cs typeface="Times New Roman" panose="02020603050405020304" pitchFamily="18" charset="0"/>
              </a:rPr>
              <a:t>User-friendly interface</a:t>
            </a:r>
            <a:r>
              <a:rPr lang="en-US" altLang="en-US" sz="1800" cap="none" dirty="0">
                <a:latin typeface="Times New Roman" panose="02020603050405020304" pitchFamily="18" charset="0"/>
                <a:cs typeface="Times New Roman" panose="02020603050405020304" pitchFamily="18" charset="0"/>
              </a:rPr>
              <a:t>:     navigate the platform effortlessly with an intuitive and easy-to-use interface.</a:t>
            </a:r>
            <a:endParaRPr lang="en-IN" altLang="en-US" sz="1800" cap="none" dirty="0">
              <a:latin typeface="Times New Roman" panose="02020603050405020304" pitchFamily="18" charset="0"/>
              <a:cs typeface="Times New Roman" panose="02020603050405020304" pitchFamily="18" charset="0"/>
            </a:endParaRPr>
          </a:p>
        </p:txBody>
      </p:sp>
      <p:pic>
        <p:nvPicPr>
          <p:cNvPr id="10244" name="Picture 3">
            <a:extLst>
              <a:ext uri="{FF2B5EF4-FFF2-40B4-BE49-F238E27FC236}">
                <a16:creationId xmlns:a16="http://schemas.microsoft.com/office/drawing/2014/main" id="{950D8C6B-DE3B-74C2-9676-22DB9189CC2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08100" cy="150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0F431-906F-F33F-9CE2-897F4098B0E2}"/>
              </a:ext>
            </a:extLst>
          </p:cNvPr>
          <p:cNvSpPr>
            <a:spLocks noGrp="1"/>
          </p:cNvSpPr>
          <p:nvPr>
            <p:ph type="title"/>
          </p:nvPr>
        </p:nvSpPr>
        <p:spPr>
          <a:xfrm>
            <a:off x="7942519" y="0"/>
            <a:ext cx="2060895" cy="612397"/>
          </a:xfrm>
        </p:spPr>
        <p:txBody>
          <a:bodyPr/>
          <a:lstStyle/>
          <a:p>
            <a:pPr>
              <a:defRPr/>
            </a:pPr>
            <a:r>
              <a:rPr lang="en-US" sz="2400" u="sng" dirty="0">
                <a:solidFill>
                  <a:srgbClr val="C00000"/>
                </a:solidFill>
                <a:latin typeface="Times New Roman" panose="02020603050405020304" pitchFamily="18" charset="0"/>
                <a:cs typeface="Times New Roman" panose="02020603050405020304" pitchFamily="18" charset="0"/>
              </a:rPr>
              <a:t>                                                   LIMITATION</a:t>
            </a:r>
            <a:endParaRPr lang="en-IN" sz="2400" u="sng" dirty="0">
              <a:solidFill>
                <a:srgbClr val="C00000"/>
              </a:solidFill>
              <a:latin typeface="Times New Roman" panose="02020603050405020304" pitchFamily="18" charset="0"/>
              <a:cs typeface="Times New Roman" panose="02020603050405020304" pitchFamily="18" charset="0"/>
            </a:endParaRPr>
          </a:p>
        </p:txBody>
      </p:sp>
      <p:sp>
        <p:nvSpPr>
          <p:cNvPr id="11267" name="Content Placeholder 2">
            <a:extLst>
              <a:ext uri="{FF2B5EF4-FFF2-40B4-BE49-F238E27FC236}">
                <a16:creationId xmlns:a16="http://schemas.microsoft.com/office/drawing/2014/main" id="{EE449762-D21B-8EA3-A0FC-6A25F6D324C8}"/>
              </a:ext>
            </a:extLst>
          </p:cNvPr>
          <p:cNvSpPr>
            <a:spLocks noGrp="1"/>
          </p:cNvSpPr>
          <p:nvPr>
            <p:ph idx="1"/>
          </p:nvPr>
        </p:nvSpPr>
        <p:spPr>
          <a:xfrm>
            <a:off x="6677638" y="1142999"/>
            <a:ext cx="5268286" cy="5584971"/>
          </a:xfrm>
        </p:spPr>
        <p:txBody>
          <a:bodyPr>
            <a:normAutofit/>
          </a:bodyPr>
          <a:lstStyle/>
          <a:p>
            <a:pPr marL="0" indent="0" algn="just">
              <a:lnSpc>
                <a:spcPct val="100000"/>
              </a:lnSpc>
              <a:buFont typeface="Arial" panose="020B0604020202020204" pitchFamily="34" charset="0"/>
              <a:buNone/>
            </a:pPr>
            <a:r>
              <a:rPr lang="en-US" altLang="en-US" sz="1800" cap="none" dirty="0">
                <a:latin typeface="Times New Roman" panose="02020603050405020304" pitchFamily="18" charset="0"/>
                <a:cs typeface="Times New Roman" panose="02020603050405020304" pitchFamily="18" charset="0"/>
              </a:rPr>
              <a:t>The project may be limited by the availability and quality of movie data.</a:t>
            </a:r>
          </a:p>
          <a:p>
            <a:pPr marL="0" indent="0" algn="just">
              <a:lnSpc>
                <a:spcPct val="100000"/>
              </a:lnSpc>
              <a:buFont typeface="Arial" panose="020B0604020202020204" pitchFamily="34" charset="0"/>
              <a:buNone/>
            </a:pPr>
            <a:r>
              <a:rPr lang="en-US" altLang="en-US" sz="1800" cap="none" dirty="0">
                <a:latin typeface="Times New Roman" panose="02020603050405020304" pitchFamily="18" charset="0"/>
                <a:cs typeface="Times New Roman" panose="02020603050405020304" pitchFamily="18" charset="0"/>
              </a:rPr>
              <a:t>Access to comprehensive and accurate movie information (synopsis, cast, ratings, etc.) Can be crucial for a successful movie webpage.</a:t>
            </a:r>
          </a:p>
          <a:p>
            <a:pPr marL="0" indent="0" algn="just">
              <a:lnSpc>
                <a:spcPct val="100000"/>
              </a:lnSpc>
              <a:buFont typeface="Arial" panose="020B0604020202020204" pitchFamily="34" charset="0"/>
              <a:buNone/>
            </a:pPr>
            <a:r>
              <a:rPr lang="en-US" altLang="en-US" sz="1800" cap="none" dirty="0">
                <a:latin typeface="Times New Roman" panose="02020603050405020304" pitchFamily="18" charset="0"/>
                <a:cs typeface="Times New Roman" panose="02020603050405020304" pitchFamily="18" charset="0"/>
              </a:rPr>
              <a:t>Time constraints may limit the level of technical sophistication, such as the implementation of complex algorithms for recommendation systems or advanced security features.</a:t>
            </a:r>
          </a:p>
          <a:p>
            <a:pPr marL="0" indent="0" algn="just">
              <a:lnSpc>
                <a:spcPct val="100000"/>
              </a:lnSpc>
              <a:buFont typeface="Arial" panose="020B0604020202020204" pitchFamily="34" charset="0"/>
              <a:buNone/>
            </a:pPr>
            <a:r>
              <a:rPr lang="en-US" altLang="en-US" sz="1800" cap="none" dirty="0">
                <a:latin typeface="Times New Roman" panose="02020603050405020304" pitchFamily="18" charset="0"/>
                <a:cs typeface="Times New Roman" panose="02020603050405020304" pitchFamily="18" charset="0"/>
              </a:rPr>
              <a:t>The project may also be constrained by the available technology and resources, such as limited server capacity or bandwidth.</a:t>
            </a:r>
          </a:p>
          <a:p>
            <a:pPr marL="0" indent="0" algn="just">
              <a:lnSpc>
                <a:spcPct val="100000"/>
              </a:lnSpc>
              <a:buFont typeface="Arial" panose="020B0604020202020204" pitchFamily="34" charset="0"/>
              <a:buNone/>
            </a:pPr>
            <a:r>
              <a:rPr lang="en-US" altLang="en-US" sz="1800" cap="none" dirty="0">
                <a:latin typeface="Times New Roman" panose="02020603050405020304" pitchFamily="18" charset="0"/>
                <a:cs typeface="Times New Roman" panose="02020603050405020304" pitchFamily="18" charset="0"/>
              </a:rPr>
              <a:t>The visual design and user interface may be simpler than a professional platform due to time and resource constraints.</a:t>
            </a:r>
          </a:p>
          <a:p>
            <a:pPr marL="0" indent="0">
              <a:lnSpc>
                <a:spcPct val="100000"/>
              </a:lnSpc>
              <a:buFont typeface="Arial" panose="020B0604020202020204" pitchFamily="34" charset="0"/>
              <a:buNone/>
            </a:pPr>
            <a:endParaRPr lang="en-IN" altLang="en-US" sz="1800" dirty="0">
              <a:latin typeface="Times New Roman" panose="02020603050405020304" pitchFamily="18" charset="0"/>
              <a:cs typeface="Times New Roman" panose="02020603050405020304" pitchFamily="18" charset="0"/>
            </a:endParaRPr>
          </a:p>
        </p:txBody>
      </p:sp>
      <p:pic>
        <p:nvPicPr>
          <p:cNvPr id="11268" name="Picture 3">
            <a:extLst>
              <a:ext uri="{FF2B5EF4-FFF2-40B4-BE49-F238E27FC236}">
                <a16:creationId xmlns:a16="http://schemas.microsoft.com/office/drawing/2014/main" id="{C7BBE098-043D-E468-DDA1-E38C41757B2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08100" cy="150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F4995-CAAD-6910-C944-E6E3C7B0664C}"/>
              </a:ext>
            </a:extLst>
          </p:cNvPr>
          <p:cNvSpPr>
            <a:spLocks noGrp="1"/>
          </p:cNvSpPr>
          <p:nvPr>
            <p:ph type="title"/>
          </p:nvPr>
        </p:nvSpPr>
        <p:spPr>
          <a:xfrm>
            <a:off x="3222770" y="321388"/>
            <a:ext cx="5208166" cy="444617"/>
          </a:xfrm>
        </p:spPr>
        <p:txBody>
          <a:bodyPr/>
          <a:lstStyle/>
          <a:p>
            <a:pPr>
              <a:defRPr/>
            </a:pPr>
            <a:r>
              <a:rPr lang="en-US" sz="2400" u="sng" dirty="0">
                <a:ln w="0"/>
                <a:solidFill>
                  <a:srgbClr val="FF000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TOOLS AND TECHNOLOGY USED</a:t>
            </a:r>
            <a:br>
              <a:rPr lang="en-US" u="sng" cap="none" dirty="0">
                <a:ln w="0"/>
                <a:solidFill>
                  <a:srgbClr val="FF000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br>
            <a:endParaRPr lang="en-IN" u="sng" dirty="0">
              <a:solidFill>
                <a:srgbClr val="FF0000"/>
              </a:solidFill>
            </a:endParaRPr>
          </a:p>
        </p:txBody>
      </p:sp>
      <p:pic>
        <p:nvPicPr>
          <p:cNvPr id="12291" name="Picture 3">
            <a:extLst>
              <a:ext uri="{FF2B5EF4-FFF2-40B4-BE49-F238E27FC236}">
                <a16:creationId xmlns:a16="http://schemas.microsoft.com/office/drawing/2014/main" id="{971DDD40-466A-4F98-E794-78307F4D339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08100" cy="150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2" name="Content Placeholder 4">
            <a:extLst>
              <a:ext uri="{FF2B5EF4-FFF2-40B4-BE49-F238E27FC236}">
                <a16:creationId xmlns:a16="http://schemas.microsoft.com/office/drawing/2014/main" id="{E471E6B0-EC51-22C1-B4CE-751CD72BD24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544638" y="1768475"/>
            <a:ext cx="9174162" cy="4470400"/>
          </a:xfrm>
        </p:spPr>
      </p:pic>
    </p:spTree>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64407_win32_SD_v20" id="{3EA9D323-E7D5-42E3-83AA-4E89B21FB6B6}" vid="{BDF16A16-3A0E-4332-958C-C5797045A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5DF9CEC-52C2-4D14-B2F5-11176002A8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1249AD37-9510-4A2D-B790-12C439A83F93}">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{CF86CBE2-86DA-4143-82D7-DFF1944125B8}tf11964407_win32</Template>
  <TotalTime>139</TotalTime>
  <Words>767</Words>
  <Application>Microsoft Office PowerPoint</Application>
  <PresentationFormat>Widescreen</PresentationFormat>
  <Paragraphs>50</Paragraphs>
  <Slides>14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Arial</vt:lpstr>
      <vt:lpstr>Arial Black</vt:lpstr>
      <vt:lpstr>Calibri</vt:lpstr>
      <vt:lpstr>Courier New</vt:lpstr>
      <vt:lpstr>Gill Sans Nova Light</vt:lpstr>
      <vt:lpstr>Lucida Calligraphy</vt:lpstr>
      <vt:lpstr>Monotype Corsiva</vt:lpstr>
      <vt:lpstr>Sagona Book</vt:lpstr>
      <vt:lpstr>Showcard Gothic</vt:lpstr>
      <vt:lpstr>Times New Roman</vt:lpstr>
      <vt:lpstr>Custom</vt:lpstr>
      <vt:lpstr>        Mini Project / Industrial Training Presentation SESSION 2024-25 BCC-351</vt:lpstr>
      <vt:lpstr>    </vt:lpstr>
      <vt:lpstr>              DevFlix-MOVIES, SHOWS &amp; WEBSERIES</vt:lpstr>
      <vt:lpstr>                                       PROBLEM  STATEMENT</vt:lpstr>
      <vt:lpstr>                            OBJECTIVE</vt:lpstr>
      <vt:lpstr>                                                 CHALLENGES</vt:lpstr>
      <vt:lpstr>KEY FEATURES</vt:lpstr>
      <vt:lpstr>                                                   LIMITATION</vt:lpstr>
      <vt:lpstr>TOOLS AND TECHNOLOGY USED </vt:lpstr>
      <vt:lpstr> So, let’s move to see final view of                                 projects:-                                   </vt:lpstr>
      <vt:lpstr>PowerPoint Presentation</vt:lpstr>
      <vt:lpstr>PowerPoint Presentation</vt:lpstr>
      <vt:lpstr>                                                   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Ravi Singh Patel</dc:creator>
  <cp:lastModifiedBy>Ravi Singh Patel</cp:lastModifiedBy>
  <cp:revision>5</cp:revision>
  <dcterms:created xsi:type="dcterms:W3CDTF">2024-12-19T04:14:56Z</dcterms:created>
  <dcterms:modified xsi:type="dcterms:W3CDTF">2024-12-26T06:18:03Z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