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82" r:id="rId4"/>
    <p:sldId id="259" r:id="rId5"/>
    <p:sldId id="261" r:id="rId6"/>
    <p:sldId id="263" r:id="rId7"/>
    <p:sldId id="264" r:id="rId8"/>
    <p:sldId id="260" r:id="rId9"/>
    <p:sldId id="266" r:id="rId10"/>
    <p:sldId id="286" r:id="rId11"/>
    <p:sldId id="285" r:id="rId12"/>
    <p:sldId id="267" r:id="rId13"/>
    <p:sldId id="269" r:id="rId14"/>
    <p:sldId id="265" r:id="rId15"/>
    <p:sldId id="272" r:id="rId16"/>
    <p:sldId id="275" r:id="rId17"/>
    <p:sldId id="276" r:id="rId18"/>
    <p:sldId id="278" r:id="rId19"/>
    <p:sldId id="279" r:id="rId20"/>
    <p:sldId id="270" r:id="rId21"/>
    <p:sldId id="274" r:id="rId22"/>
    <p:sldId id="271" r:id="rId23"/>
    <p:sldId id="280" r:id="rId24"/>
    <p:sldId id="281" r:id="rId25"/>
    <p:sldId id="284"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4/15/2017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unctadstat.unctad.org/" TargetMode="External"/><Relationship Id="rId2" Type="http://schemas.openxmlformats.org/officeDocument/2006/relationships/hyperlink" Target="http://data.worldbank.org/" TargetMode="External"/><Relationship Id="rId1" Type="http://schemas.openxmlformats.org/officeDocument/2006/relationships/slideLayout" Target="../slideLayouts/slideLayout7.xml"/><Relationship Id="rId4" Type="http://schemas.openxmlformats.org/officeDocument/2006/relationships/hyperlink" Target="http://www.imf.org/external/index.ht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Arab Uprisings:</a:t>
            </a:r>
            <a:br>
              <a:rPr lang="en-US" dirty="0" smtClean="0"/>
            </a:br>
            <a:r>
              <a:rPr lang="en-US" sz="4800" dirty="0" smtClean="0"/>
              <a:t>Econometric </a:t>
            </a:r>
            <a:r>
              <a:rPr lang="en-US" sz="4800" dirty="0" smtClean="0"/>
              <a:t>Analysis of  Saudi Arabia</a:t>
            </a:r>
            <a:endParaRPr lang="en-US" sz="4800" dirty="0"/>
          </a:p>
        </p:txBody>
      </p:sp>
      <p:sp>
        <p:nvSpPr>
          <p:cNvPr id="3" name="Subtitle 2"/>
          <p:cNvSpPr>
            <a:spLocks noGrp="1"/>
          </p:cNvSpPr>
          <p:nvPr>
            <p:ph type="subTitle" idx="1"/>
          </p:nvPr>
        </p:nvSpPr>
        <p:spPr>
          <a:xfrm>
            <a:off x="1053355" y="5056780"/>
            <a:ext cx="8825658" cy="1213112"/>
          </a:xfrm>
        </p:spPr>
        <p:txBody>
          <a:bodyPr>
            <a:normAutofit fontScale="70000" lnSpcReduction="20000"/>
          </a:bodyPr>
          <a:lstStyle/>
          <a:p>
            <a:r>
              <a:rPr lang="en-US" b="1" dirty="0" smtClean="0">
                <a:solidFill>
                  <a:schemeClr val="accent3">
                    <a:lumMod val="60000"/>
                    <a:lumOff val="40000"/>
                  </a:schemeClr>
                </a:solidFill>
              </a:rPr>
              <a:t>By</a:t>
            </a:r>
          </a:p>
          <a:p>
            <a:r>
              <a:rPr lang="en-US" b="1" dirty="0" err="1" smtClean="0">
                <a:solidFill>
                  <a:schemeClr val="accent3">
                    <a:lumMod val="60000"/>
                    <a:lumOff val="40000"/>
                  </a:schemeClr>
                </a:solidFill>
              </a:rPr>
              <a:t>Ravichandra</a:t>
            </a:r>
            <a:endParaRPr lang="en-US" b="1" dirty="0" smtClean="0">
              <a:solidFill>
                <a:schemeClr val="accent3">
                  <a:lumMod val="60000"/>
                  <a:lumOff val="40000"/>
                </a:schemeClr>
              </a:solidFill>
            </a:endParaRPr>
          </a:p>
          <a:p>
            <a:r>
              <a:rPr lang="en-US" b="1" dirty="0" smtClean="0">
                <a:solidFill>
                  <a:schemeClr val="accent3">
                    <a:lumMod val="60000"/>
                    <a:lumOff val="40000"/>
                  </a:schemeClr>
                </a:solidFill>
              </a:rPr>
              <a:t>Batch 23</a:t>
            </a:r>
          </a:p>
          <a:p>
            <a:r>
              <a:rPr lang="en-US" b="1" dirty="0" smtClean="0">
                <a:solidFill>
                  <a:schemeClr val="accent3">
                    <a:lumMod val="60000"/>
                    <a:lumOff val="40000"/>
                  </a:schemeClr>
                </a:solidFill>
              </a:rPr>
              <a:t>Class 2016-17</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7598" y="0"/>
            <a:ext cx="5397499" cy="1196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150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2700" y="1911995"/>
            <a:ext cx="8382000" cy="3046988"/>
          </a:xfrm>
          <a:prstGeom prst="rect">
            <a:avLst/>
          </a:prstGeom>
        </p:spPr>
        <p:txBody>
          <a:bodyPr wrap="square">
            <a:spAutoFit/>
          </a:bodyPr>
          <a:lstStyle/>
          <a:p>
            <a:r>
              <a:rPr lang="en-US" sz="3200" dirty="0">
                <a:hlinkClick r:id="rId2"/>
              </a:rPr>
              <a:t>http://data.worldbank.org/</a:t>
            </a:r>
            <a:endParaRPr lang="en-US" sz="3200" dirty="0"/>
          </a:p>
          <a:p>
            <a:r>
              <a:rPr lang="en-US" sz="3200" dirty="0">
                <a:hlinkClick r:id="rId3"/>
              </a:rPr>
              <a:t>http://unctadstat.unctad.org</a:t>
            </a:r>
            <a:endParaRPr lang="en-US" sz="3200" dirty="0"/>
          </a:p>
          <a:p>
            <a:r>
              <a:rPr lang="en-US" sz="3200" dirty="0">
                <a:hlinkClick r:id="rId4"/>
              </a:rPr>
              <a:t>http://www.imf.org/external/index.htm</a:t>
            </a:r>
            <a:endParaRPr lang="en-US" sz="3200" dirty="0"/>
          </a:p>
          <a:p>
            <a:endParaRPr lang="en-US" sz="3200" dirty="0"/>
          </a:p>
          <a:p>
            <a:endParaRPr lang="en-US" sz="3200" dirty="0"/>
          </a:p>
          <a:p>
            <a:endParaRPr lang="en-US" sz="3200" dirty="0"/>
          </a:p>
        </p:txBody>
      </p:sp>
      <p:sp>
        <p:nvSpPr>
          <p:cNvPr id="3" name="Rectangle 2"/>
          <p:cNvSpPr/>
          <p:nvPr/>
        </p:nvSpPr>
        <p:spPr>
          <a:xfrm>
            <a:off x="720969" y="560664"/>
            <a:ext cx="4478828" cy="738664"/>
          </a:xfrm>
          <a:prstGeom prst="rect">
            <a:avLst/>
          </a:prstGeom>
        </p:spPr>
        <p:txBody>
          <a:bodyPr wrap="square">
            <a:spAutoFit/>
          </a:bodyPr>
          <a:lstStyle/>
          <a:p>
            <a:pPr>
              <a:spcBef>
                <a:spcPct val="0"/>
              </a:spcBef>
              <a:buClr>
                <a:schemeClr val="bg2">
                  <a:lumMod val="40000"/>
                  <a:lumOff val="60000"/>
                </a:schemeClr>
              </a:buClr>
              <a:buSzPct val="80000"/>
            </a:pPr>
            <a:r>
              <a:rPr lang="en-US" sz="4200" dirty="0" smtClean="0">
                <a:solidFill>
                  <a:schemeClr val="tx2"/>
                </a:solidFill>
                <a:latin typeface="+mj-lt"/>
                <a:ea typeface="+mj-ea"/>
                <a:cs typeface="+mj-cs"/>
              </a:rPr>
              <a:t>Data Resources</a:t>
            </a:r>
            <a:endParaRPr lang="en-US" sz="4200" dirty="0">
              <a:solidFill>
                <a:schemeClr val="tx2"/>
              </a:solidFill>
              <a:latin typeface="+mj-lt"/>
              <a:ea typeface="+mj-ea"/>
              <a:cs typeface="+mj-cs"/>
            </a:endParaRPr>
          </a:p>
        </p:txBody>
      </p:sp>
    </p:spTree>
    <p:extLst>
      <p:ext uri="{BB962C8B-B14F-4D97-AF65-F5344CB8AC3E}">
        <p14:creationId xmlns:p14="http://schemas.microsoft.com/office/powerpoint/2010/main" val="187778541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969" y="560664"/>
            <a:ext cx="9296399" cy="738664"/>
          </a:xfrm>
          <a:prstGeom prst="rect">
            <a:avLst/>
          </a:prstGeom>
        </p:spPr>
        <p:txBody>
          <a:bodyPr wrap="square">
            <a:spAutoFit/>
          </a:bodyPr>
          <a:lstStyle/>
          <a:p>
            <a:pPr>
              <a:spcBef>
                <a:spcPct val="0"/>
              </a:spcBef>
              <a:buClr>
                <a:schemeClr val="bg2">
                  <a:lumMod val="40000"/>
                  <a:lumOff val="60000"/>
                </a:schemeClr>
              </a:buClr>
              <a:buSzPct val="80000"/>
            </a:pPr>
            <a:r>
              <a:rPr lang="en-US" sz="4200" dirty="0" smtClean="0">
                <a:solidFill>
                  <a:schemeClr val="tx2"/>
                </a:solidFill>
                <a:latin typeface="+mj-lt"/>
                <a:ea typeface="+mj-ea"/>
                <a:cs typeface="+mj-cs"/>
              </a:rPr>
              <a:t>Data At Glance</a:t>
            </a:r>
            <a:endParaRPr lang="en-US" sz="4200" dirty="0">
              <a:solidFill>
                <a:schemeClr val="tx2"/>
              </a:solidFill>
              <a:latin typeface="+mj-lt"/>
              <a:ea typeface="+mj-ea"/>
              <a:cs typeface="+mj-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489" y="1299328"/>
            <a:ext cx="9995775" cy="501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72516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969" y="560664"/>
            <a:ext cx="9296399" cy="738664"/>
          </a:xfrm>
          <a:prstGeom prst="rect">
            <a:avLst/>
          </a:prstGeom>
        </p:spPr>
        <p:txBody>
          <a:bodyPr wrap="square">
            <a:spAutoFit/>
          </a:bodyPr>
          <a:lstStyle/>
          <a:p>
            <a:pPr>
              <a:spcBef>
                <a:spcPct val="0"/>
              </a:spcBef>
              <a:buClr>
                <a:schemeClr val="bg2">
                  <a:lumMod val="40000"/>
                  <a:lumOff val="60000"/>
                </a:schemeClr>
              </a:buClr>
              <a:buSzPct val="80000"/>
            </a:pPr>
            <a:r>
              <a:rPr lang="en-US" sz="4200" dirty="0" smtClean="0">
                <a:solidFill>
                  <a:schemeClr val="tx2"/>
                </a:solidFill>
                <a:latin typeface="+mj-lt"/>
                <a:ea typeface="+mj-ea"/>
                <a:cs typeface="+mj-cs"/>
              </a:rPr>
              <a:t>Preprocessing Steps:</a:t>
            </a:r>
            <a:endParaRPr lang="en-US" sz="4200" dirty="0">
              <a:solidFill>
                <a:schemeClr val="tx2"/>
              </a:solidFill>
              <a:latin typeface="+mj-lt"/>
              <a:ea typeface="+mj-ea"/>
              <a:cs typeface="+mj-cs"/>
            </a:endParaRPr>
          </a:p>
        </p:txBody>
      </p:sp>
      <p:sp>
        <p:nvSpPr>
          <p:cNvPr id="3" name="Rectangle 2"/>
          <p:cNvSpPr/>
          <p:nvPr/>
        </p:nvSpPr>
        <p:spPr>
          <a:xfrm>
            <a:off x="1254369" y="2070248"/>
            <a:ext cx="9296399" cy="2887970"/>
          </a:xfrm>
          <a:prstGeom prst="rect">
            <a:avLst/>
          </a:prstGeom>
        </p:spPr>
        <p:txBody>
          <a:bodyPr wrap="square">
            <a:spAutoFit/>
          </a:bodyPr>
          <a:lstStyle/>
          <a:p>
            <a:pPr marL="342900" indent="-342900">
              <a:spcBef>
                <a:spcPts val="1000"/>
              </a:spcBef>
              <a:buClr>
                <a:schemeClr val="bg2">
                  <a:lumMod val="40000"/>
                  <a:lumOff val="60000"/>
                </a:schemeClr>
              </a:buClr>
              <a:buSzPct val="80000"/>
              <a:buFont typeface="Wingdings 3" charset="2"/>
              <a:buChar char=""/>
            </a:pPr>
            <a:r>
              <a:rPr lang="en-US" sz="2000" dirty="0" smtClean="0">
                <a:latin typeface="+mj-lt"/>
                <a:ea typeface="+mj-ea"/>
                <a:cs typeface="+mj-cs"/>
              </a:rPr>
              <a:t>Data contains 1532  NA values </a:t>
            </a:r>
          </a:p>
          <a:p>
            <a:pPr marL="342900" indent="-342900">
              <a:spcBef>
                <a:spcPts val="1000"/>
              </a:spcBef>
              <a:buClr>
                <a:schemeClr val="bg2">
                  <a:lumMod val="40000"/>
                  <a:lumOff val="60000"/>
                </a:schemeClr>
              </a:buClr>
              <a:buSzPct val="80000"/>
              <a:buFont typeface="Wingdings 3" charset="2"/>
              <a:buChar char=""/>
            </a:pPr>
            <a:r>
              <a:rPr lang="en-US" sz="2000" dirty="0" smtClean="0">
                <a:latin typeface="+mj-lt"/>
                <a:ea typeface="+mj-ea"/>
                <a:cs typeface="+mj-cs"/>
              </a:rPr>
              <a:t>Imputed </a:t>
            </a:r>
            <a:r>
              <a:rPr lang="en-US" sz="2000" dirty="0" smtClean="0"/>
              <a:t>NAs </a:t>
            </a:r>
            <a:r>
              <a:rPr lang="en-US" sz="2000" dirty="0" smtClean="0">
                <a:latin typeface="+mj-lt"/>
                <a:ea typeface="+mj-ea"/>
                <a:cs typeface="+mj-cs"/>
              </a:rPr>
              <a:t> using Time series(</a:t>
            </a:r>
            <a:r>
              <a:rPr lang="en-US" sz="2000" dirty="0" err="1" smtClean="0">
                <a:latin typeface="+mj-lt"/>
                <a:ea typeface="+mj-ea"/>
                <a:cs typeface="+mj-cs"/>
              </a:rPr>
              <a:t>imputeTS</a:t>
            </a:r>
            <a:r>
              <a:rPr lang="en-US" sz="2000" dirty="0" smtClean="0">
                <a:latin typeface="+mj-lt"/>
                <a:ea typeface="+mj-ea"/>
                <a:cs typeface="+mj-cs"/>
              </a:rPr>
              <a:t>) imputation method</a:t>
            </a:r>
          </a:p>
          <a:p>
            <a:pPr marL="342900" indent="-342900">
              <a:spcBef>
                <a:spcPts val="1000"/>
              </a:spcBef>
              <a:buClr>
                <a:schemeClr val="bg2">
                  <a:lumMod val="40000"/>
                  <a:lumOff val="60000"/>
                </a:schemeClr>
              </a:buClr>
              <a:buSzPct val="80000"/>
              <a:buFont typeface="Wingdings 3" charset="2"/>
              <a:buChar char=""/>
            </a:pPr>
            <a:r>
              <a:rPr lang="en-US" sz="2000" dirty="0" smtClean="0">
                <a:latin typeface="+mj-lt"/>
                <a:ea typeface="+mj-ea"/>
                <a:cs typeface="+mj-cs"/>
              </a:rPr>
              <a:t>Deleted those columns which have &lt;50% of the values out of total data</a:t>
            </a:r>
          </a:p>
          <a:p>
            <a:pPr marL="342900" indent="-342900">
              <a:spcBef>
                <a:spcPts val="1000"/>
              </a:spcBef>
              <a:buClr>
                <a:schemeClr val="bg2">
                  <a:lumMod val="40000"/>
                  <a:lumOff val="60000"/>
                </a:schemeClr>
              </a:buClr>
              <a:buSzPct val="80000"/>
              <a:buFont typeface="Wingdings 3" charset="2"/>
              <a:buChar char=""/>
            </a:pPr>
            <a:r>
              <a:rPr lang="en-US" sz="2000" dirty="0" smtClean="0">
                <a:latin typeface="+mj-lt"/>
                <a:ea typeface="+mj-ea"/>
                <a:cs typeface="+mj-cs"/>
              </a:rPr>
              <a:t>Nullified the Year column when Regression model applied on the data</a:t>
            </a:r>
          </a:p>
          <a:p>
            <a:pPr marL="342900" indent="-342900">
              <a:spcBef>
                <a:spcPts val="1000"/>
              </a:spcBef>
              <a:buClr>
                <a:schemeClr val="bg2">
                  <a:lumMod val="40000"/>
                  <a:lumOff val="60000"/>
                </a:schemeClr>
              </a:buClr>
              <a:buSzPct val="80000"/>
              <a:buFont typeface="Wingdings 3" charset="2"/>
              <a:buChar char=""/>
            </a:pPr>
            <a:r>
              <a:rPr lang="en-US" sz="2000" dirty="0" smtClean="0">
                <a:latin typeface="+mj-lt"/>
                <a:ea typeface="+mj-ea"/>
                <a:cs typeface="+mj-cs"/>
              </a:rPr>
              <a:t>Loaded the required Libraries</a:t>
            </a:r>
          </a:p>
          <a:p>
            <a:pPr lvl="0">
              <a:spcBef>
                <a:spcPts val="1000"/>
              </a:spcBef>
              <a:buClr>
                <a:schemeClr val="bg2">
                  <a:lumMod val="40000"/>
                  <a:lumOff val="60000"/>
                </a:schemeClr>
              </a:buClr>
              <a:buSzPct val="80000"/>
            </a:pPr>
            <a:endParaRPr lang="en-US" sz="2000" dirty="0"/>
          </a:p>
        </p:txBody>
      </p:sp>
    </p:spTree>
    <p:extLst>
      <p:ext uri="{BB962C8B-B14F-4D97-AF65-F5344CB8AC3E}">
        <p14:creationId xmlns:p14="http://schemas.microsoft.com/office/powerpoint/2010/main" val="316910883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969" y="560664"/>
            <a:ext cx="9296399" cy="738664"/>
          </a:xfrm>
          <a:prstGeom prst="rect">
            <a:avLst/>
          </a:prstGeom>
        </p:spPr>
        <p:txBody>
          <a:bodyPr wrap="square">
            <a:spAutoFit/>
          </a:bodyPr>
          <a:lstStyle/>
          <a:p>
            <a:pPr>
              <a:spcBef>
                <a:spcPct val="0"/>
              </a:spcBef>
              <a:buClr>
                <a:schemeClr val="bg2">
                  <a:lumMod val="40000"/>
                  <a:lumOff val="60000"/>
                </a:schemeClr>
              </a:buClr>
              <a:buSzPct val="80000"/>
            </a:pPr>
            <a:r>
              <a:rPr lang="en-US" sz="4200" dirty="0" smtClean="0">
                <a:solidFill>
                  <a:schemeClr val="tx2"/>
                </a:solidFill>
                <a:latin typeface="+mj-lt"/>
                <a:ea typeface="+mj-ea"/>
                <a:cs typeface="+mj-cs"/>
              </a:rPr>
              <a:t>Algorithms Used:</a:t>
            </a:r>
            <a:endParaRPr lang="en-US" sz="4200" dirty="0">
              <a:solidFill>
                <a:schemeClr val="tx2"/>
              </a:solidFill>
              <a:latin typeface="+mj-lt"/>
              <a:ea typeface="+mj-ea"/>
              <a:cs typeface="+mj-cs"/>
            </a:endParaRPr>
          </a:p>
        </p:txBody>
      </p:sp>
      <p:sp>
        <p:nvSpPr>
          <p:cNvPr id="3" name="Rectangle 2"/>
          <p:cNvSpPr/>
          <p:nvPr/>
        </p:nvSpPr>
        <p:spPr>
          <a:xfrm>
            <a:off x="1254369" y="2070248"/>
            <a:ext cx="9296399" cy="2451953"/>
          </a:xfrm>
          <a:prstGeom prst="rect">
            <a:avLst/>
          </a:prstGeom>
        </p:spPr>
        <p:txBody>
          <a:bodyPr wrap="square">
            <a:spAutoFit/>
          </a:bodyPr>
          <a:lstStyle/>
          <a:p>
            <a:pPr marL="342900" indent="-342900">
              <a:spcBef>
                <a:spcPts val="1000"/>
              </a:spcBef>
              <a:buClr>
                <a:schemeClr val="bg2">
                  <a:lumMod val="40000"/>
                  <a:lumOff val="60000"/>
                </a:schemeClr>
              </a:buClr>
              <a:buSzPct val="80000"/>
              <a:buFont typeface="Wingdings 3" charset="2"/>
              <a:buChar char=""/>
            </a:pPr>
            <a:r>
              <a:rPr lang="en-US" sz="2000" b="1" dirty="0" smtClean="0">
                <a:latin typeface="+mj-lt"/>
                <a:ea typeface="+mj-ea"/>
                <a:cs typeface="+mj-cs"/>
              </a:rPr>
              <a:t>Random Forest </a:t>
            </a:r>
            <a:r>
              <a:rPr lang="en-US" sz="2000" dirty="0" smtClean="0">
                <a:latin typeface="+mj-lt"/>
                <a:ea typeface="+mj-ea"/>
                <a:cs typeface="+mj-cs"/>
              </a:rPr>
              <a:t>used for extracting top features from the Imputed data</a:t>
            </a:r>
          </a:p>
          <a:p>
            <a:pPr marL="342900" indent="-342900">
              <a:spcBef>
                <a:spcPts val="1000"/>
              </a:spcBef>
              <a:buClr>
                <a:schemeClr val="bg2">
                  <a:lumMod val="40000"/>
                  <a:lumOff val="60000"/>
                </a:schemeClr>
              </a:buClr>
              <a:buSzPct val="80000"/>
              <a:buFont typeface="Wingdings 3" charset="2"/>
              <a:buChar char=""/>
            </a:pPr>
            <a:r>
              <a:rPr lang="en-US" sz="2000" b="1" dirty="0" err="1" smtClean="0">
                <a:latin typeface="+mj-lt"/>
                <a:ea typeface="+mj-ea"/>
                <a:cs typeface="+mj-cs"/>
              </a:rPr>
              <a:t>Mulitple</a:t>
            </a:r>
            <a:r>
              <a:rPr lang="en-US" sz="2000" b="1" dirty="0" smtClean="0">
                <a:latin typeface="+mj-lt"/>
                <a:ea typeface="+mj-ea"/>
                <a:cs typeface="+mj-cs"/>
              </a:rPr>
              <a:t> Linear Regression</a:t>
            </a:r>
            <a:r>
              <a:rPr lang="en-US" sz="2000" dirty="0" smtClean="0">
                <a:latin typeface="+mj-lt"/>
                <a:ea typeface="+mj-ea"/>
                <a:cs typeface="+mj-cs"/>
              </a:rPr>
              <a:t> model applied on the top features</a:t>
            </a:r>
          </a:p>
          <a:p>
            <a:pPr marL="342900" indent="-342900">
              <a:spcBef>
                <a:spcPts val="1000"/>
              </a:spcBef>
              <a:buClr>
                <a:schemeClr val="bg2">
                  <a:lumMod val="40000"/>
                  <a:lumOff val="60000"/>
                </a:schemeClr>
              </a:buClr>
              <a:buSzPct val="80000"/>
              <a:buFont typeface="Wingdings 3" charset="2"/>
              <a:buChar char=""/>
            </a:pPr>
            <a:r>
              <a:rPr lang="en-US" sz="2000" b="1" dirty="0" err="1" smtClean="0">
                <a:latin typeface="+mj-lt"/>
                <a:ea typeface="+mj-ea"/>
                <a:cs typeface="+mj-cs"/>
              </a:rPr>
              <a:t>stepAIC</a:t>
            </a:r>
            <a:r>
              <a:rPr lang="en-US" sz="2000" dirty="0" smtClean="0">
                <a:latin typeface="+mj-lt"/>
                <a:ea typeface="+mj-ea"/>
                <a:cs typeface="+mj-cs"/>
              </a:rPr>
              <a:t> applied on the top features which extracted from Random Forest</a:t>
            </a:r>
          </a:p>
          <a:p>
            <a:pPr marL="342900" indent="-342900">
              <a:spcBef>
                <a:spcPts val="1000"/>
              </a:spcBef>
              <a:buClr>
                <a:schemeClr val="bg2">
                  <a:lumMod val="40000"/>
                  <a:lumOff val="60000"/>
                </a:schemeClr>
              </a:buClr>
              <a:buSzPct val="80000"/>
              <a:buFont typeface="Wingdings 3" charset="2"/>
              <a:buChar char=""/>
            </a:pPr>
            <a:r>
              <a:rPr lang="en-US" sz="2000" b="1" dirty="0" smtClean="0">
                <a:latin typeface="+mj-lt"/>
                <a:ea typeface="+mj-ea"/>
                <a:cs typeface="+mj-cs"/>
              </a:rPr>
              <a:t>Time series by Lags </a:t>
            </a:r>
            <a:r>
              <a:rPr lang="en-US" sz="2000" dirty="0" smtClean="0">
                <a:latin typeface="+mj-lt"/>
                <a:ea typeface="+mj-ea"/>
                <a:cs typeface="+mj-cs"/>
              </a:rPr>
              <a:t>on the </a:t>
            </a:r>
            <a:r>
              <a:rPr lang="en-US" sz="2000" dirty="0"/>
              <a:t>top features </a:t>
            </a:r>
            <a:endParaRPr lang="en-US" sz="2000" dirty="0" smtClean="0"/>
          </a:p>
          <a:p>
            <a:pPr lvl="0">
              <a:spcBef>
                <a:spcPts val="1000"/>
              </a:spcBef>
              <a:buClr>
                <a:schemeClr val="bg2">
                  <a:lumMod val="40000"/>
                  <a:lumOff val="60000"/>
                </a:schemeClr>
              </a:buClr>
              <a:buSzPct val="80000"/>
            </a:pPr>
            <a:endParaRPr lang="en-US" sz="2000" dirty="0"/>
          </a:p>
        </p:txBody>
      </p:sp>
    </p:spTree>
    <p:extLst>
      <p:ext uri="{BB962C8B-B14F-4D97-AF65-F5344CB8AC3E}">
        <p14:creationId xmlns:p14="http://schemas.microsoft.com/office/powerpoint/2010/main" val="378369018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92100" y="2152650"/>
            <a:ext cx="5181600" cy="3333750"/>
          </a:xfrm>
          <a:prstGeom prst="rect">
            <a:avLst/>
          </a:prstGeom>
        </p:spPr>
      </p:pic>
      <p:pic>
        <p:nvPicPr>
          <p:cNvPr id="5" name="Picture 4"/>
          <p:cNvPicPr/>
          <p:nvPr/>
        </p:nvPicPr>
        <p:blipFill>
          <a:blip r:embed="rId3"/>
          <a:stretch>
            <a:fillRect/>
          </a:stretch>
        </p:blipFill>
        <p:spPr>
          <a:xfrm>
            <a:off x="6799262" y="2152650"/>
            <a:ext cx="5172075" cy="3333750"/>
          </a:xfrm>
          <a:prstGeom prst="rect">
            <a:avLst/>
          </a:prstGeom>
        </p:spPr>
      </p:pic>
      <p:sp>
        <p:nvSpPr>
          <p:cNvPr id="6" name="Rectangle 5"/>
          <p:cNvSpPr/>
          <p:nvPr/>
        </p:nvSpPr>
        <p:spPr>
          <a:xfrm>
            <a:off x="720969" y="560664"/>
            <a:ext cx="9296399" cy="1384995"/>
          </a:xfrm>
          <a:prstGeom prst="rect">
            <a:avLst/>
          </a:prstGeom>
        </p:spPr>
        <p:txBody>
          <a:bodyPr wrap="square">
            <a:spAutoFit/>
          </a:bodyPr>
          <a:lstStyle/>
          <a:p>
            <a:pPr>
              <a:spcBef>
                <a:spcPct val="0"/>
              </a:spcBef>
              <a:buClr>
                <a:schemeClr val="bg2">
                  <a:lumMod val="40000"/>
                  <a:lumOff val="60000"/>
                </a:schemeClr>
              </a:buClr>
              <a:buSzPct val="80000"/>
            </a:pPr>
            <a:r>
              <a:rPr lang="en-US" sz="4200" dirty="0" smtClean="0">
                <a:solidFill>
                  <a:schemeClr val="tx2"/>
                </a:solidFill>
                <a:latin typeface="+mj-lt"/>
                <a:ea typeface="+mj-ea"/>
                <a:cs typeface="+mj-cs"/>
              </a:rPr>
              <a:t>FDI inflow trend in KSA from 1970 to 2000</a:t>
            </a:r>
            <a:endParaRPr lang="en-US" sz="4200" dirty="0">
              <a:solidFill>
                <a:schemeClr val="tx2"/>
              </a:solidFill>
              <a:latin typeface="+mj-lt"/>
              <a:ea typeface="+mj-ea"/>
              <a:cs typeface="+mj-cs"/>
            </a:endParaRPr>
          </a:p>
        </p:txBody>
      </p:sp>
    </p:spTree>
    <p:extLst>
      <p:ext uri="{BB962C8B-B14F-4D97-AF65-F5344CB8AC3E}">
        <p14:creationId xmlns:p14="http://schemas.microsoft.com/office/powerpoint/2010/main" val="119857947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244" y="252680"/>
            <a:ext cx="1601721" cy="584775"/>
          </a:xfrm>
          <a:prstGeom prst="rect">
            <a:avLst/>
          </a:prstGeom>
        </p:spPr>
        <p:txBody>
          <a:bodyPr wrap="none">
            <a:spAutoFit/>
          </a:bodyPr>
          <a:lstStyle/>
          <a:p>
            <a:pPr>
              <a:spcBef>
                <a:spcPct val="0"/>
              </a:spcBef>
              <a:buClr>
                <a:schemeClr val="bg2">
                  <a:lumMod val="40000"/>
                  <a:lumOff val="60000"/>
                </a:schemeClr>
              </a:buClr>
              <a:buSzPct val="80000"/>
            </a:pPr>
            <a:r>
              <a:rPr lang="en-US" sz="3200" dirty="0" smtClean="0">
                <a:solidFill>
                  <a:schemeClr val="tx2"/>
                </a:solidFill>
                <a:latin typeface="+mj-lt"/>
                <a:ea typeface="+mj-ea"/>
                <a:cs typeface="+mj-cs"/>
              </a:rPr>
              <a:t>Results:</a:t>
            </a:r>
            <a:endParaRPr lang="en-US" sz="3200" dirty="0">
              <a:solidFill>
                <a:schemeClr val="tx2"/>
              </a:solidFill>
              <a:latin typeface="+mj-lt"/>
              <a:ea typeface="+mj-ea"/>
              <a:cs typeface="+mj-cs"/>
            </a:endParaRPr>
          </a:p>
        </p:txBody>
      </p:sp>
      <p:sp>
        <p:nvSpPr>
          <p:cNvPr id="3" name="Rectangle 2"/>
          <p:cNvSpPr/>
          <p:nvPr/>
        </p:nvSpPr>
        <p:spPr>
          <a:xfrm>
            <a:off x="799144" y="850442"/>
            <a:ext cx="7391767" cy="584775"/>
          </a:xfrm>
          <a:prstGeom prst="rect">
            <a:avLst/>
          </a:prstGeom>
        </p:spPr>
        <p:txBody>
          <a:bodyPr wrap="none">
            <a:spAutoFit/>
          </a:bodyPr>
          <a:lstStyle/>
          <a:p>
            <a:pPr>
              <a:spcBef>
                <a:spcPct val="0"/>
              </a:spcBef>
              <a:buClr>
                <a:schemeClr val="bg2">
                  <a:lumMod val="40000"/>
                  <a:lumOff val="60000"/>
                </a:schemeClr>
              </a:buClr>
              <a:buSzPct val="80000"/>
            </a:pPr>
            <a:r>
              <a:rPr lang="en-US" sz="3200" dirty="0" smtClean="0">
                <a:solidFill>
                  <a:schemeClr val="tx2"/>
                </a:solidFill>
                <a:latin typeface="+mj-lt"/>
                <a:ea typeface="+mj-ea"/>
                <a:cs typeface="+mj-cs"/>
              </a:rPr>
              <a:t>Top 30 Features from Random Forest</a:t>
            </a:r>
            <a:endParaRPr lang="en-US" sz="3200" dirty="0">
              <a:solidFill>
                <a:schemeClr val="tx2"/>
              </a:solidFill>
              <a:latin typeface="+mj-lt"/>
              <a:ea typeface="+mj-ea"/>
              <a:cs typeface="+mj-cs"/>
            </a:endParaRPr>
          </a:p>
        </p:txBody>
      </p:sp>
      <p:pic>
        <p:nvPicPr>
          <p:cNvPr id="4" name="Picture 3"/>
          <p:cNvPicPr/>
          <p:nvPr/>
        </p:nvPicPr>
        <p:blipFill>
          <a:blip r:embed="rId2"/>
          <a:stretch>
            <a:fillRect/>
          </a:stretch>
        </p:blipFill>
        <p:spPr>
          <a:xfrm>
            <a:off x="763307" y="1441796"/>
            <a:ext cx="10061423" cy="5187604"/>
          </a:xfrm>
          <a:prstGeom prst="rect">
            <a:avLst/>
          </a:prstGeom>
          <a:ln>
            <a:solidFill>
              <a:schemeClr val="accent1"/>
            </a:solidFill>
          </a:ln>
        </p:spPr>
      </p:pic>
    </p:spTree>
    <p:extLst>
      <p:ext uri="{BB962C8B-B14F-4D97-AF65-F5344CB8AC3E}">
        <p14:creationId xmlns:p14="http://schemas.microsoft.com/office/powerpoint/2010/main" val="120107740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777" y="252680"/>
            <a:ext cx="7927170" cy="584775"/>
          </a:xfrm>
          <a:prstGeom prst="rect">
            <a:avLst/>
          </a:prstGeom>
        </p:spPr>
        <p:txBody>
          <a:bodyPr wrap="none">
            <a:spAutoFit/>
          </a:bodyPr>
          <a:lstStyle/>
          <a:p>
            <a:pPr>
              <a:spcBef>
                <a:spcPct val="0"/>
              </a:spcBef>
              <a:buClr>
                <a:schemeClr val="bg2">
                  <a:lumMod val="40000"/>
                  <a:lumOff val="60000"/>
                </a:schemeClr>
              </a:buClr>
              <a:buSzPct val="80000"/>
            </a:pPr>
            <a:r>
              <a:rPr lang="en-US" sz="3200" dirty="0" smtClean="0">
                <a:solidFill>
                  <a:schemeClr val="tx2"/>
                </a:solidFill>
                <a:latin typeface="+mj-lt"/>
                <a:ea typeface="+mj-ea"/>
                <a:cs typeface="+mj-cs"/>
              </a:rPr>
              <a:t>Results: </a:t>
            </a:r>
            <a:r>
              <a:rPr lang="en-US" sz="3200" dirty="0">
                <a:solidFill>
                  <a:schemeClr val="tx2"/>
                </a:solidFill>
              </a:rPr>
              <a:t>Assumptions observed for MLR  </a:t>
            </a:r>
          </a:p>
        </p:txBody>
      </p:sp>
      <p:pic>
        <p:nvPicPr>
          <p:cNvPr id="4" name="Picture 3"/>
          <p:cNvPicPr/>
          <p:nvPr/>
        </p:nvPicPr>
        <p:blipFill>
          <a:blip r:embed="rId2"/>
          <a:stretch>
            <a:fillRect/>
          </a:stretch>
        </p:blipFill>
        <p:spPr>
          <a:xfrm>
            <a:off x="520700" y="1281210"/>
            <a:ext cx="9144000" cy="5233890"/>
          </a:xfrm>
          <a:prstGeom prst="rect">
            <a:avLst/>
          </a:prstGeom>
          <a:ln>
            <a:solidFill>
              <a:schemeClr val="accent1"/>
            </a:solidFill>
          </a:ln>
        </p:spPr>
      </p:pic>
      <p:sp>
        <p:nvSpPr>
          <p:cNvPr id="6" name="Rectangle 5"/>
          <p:cNvSpPr/>
          <p:nvPr/>
        </p:nvSpPr>
        <p:spPr>
          <a:xfrm>
            <a:off x="428777" y="881100"/>
            <a:ext cx="5590789" cy="400110"/>
          </a:xfrm>
          <a:prstGeom prst="rect">
            <a:avLst/>
          </a:prstGeom>
        </p:spPr>
        <p:txBody>
          <a:bodyPr wrap="square">
            <a:spAutoFit/>
          </a:bodyPr>
          <a:lstStyle/>
          <a:p>
            <a:pPr>
              <a:spcBef>
                <a:spcPct val="0"/>
              </a:spcBef>
              <a:buClr>
                <a:schemeClr val="bg2">
                  <a:lumMod val="40000"/>
                  <a:lumOff val="60000"/>
                </a:schemeClr>
              </a:buClr>
              <a:buSzPct val="80000"/>
            </a:pPr>
            <a:r>
              <a:rPr lang="en-US" sz="2000" dirty="0" smtClean="0">
                <a:solidFill>
                  <a:schemeClr val="tx2"/>
                </a:solidFill>
                <a:latin typeface="+mj-lt"/>
                <a:ea typeface="+mj-ea"/>
                <a:cs typeface="+mj-cs"/>
              </a:rPr>
              <a:t>Assumption 1:Errors are normally distributed</a:t>
            </a:r>
            <a:endParaRPr lang="en-US" sz="2000" dirty="0">
              <a:solidFill>
                <a:schemeClr val="tx2"/>
              </a:solidFill>
              <a:latin typeface="+mj-lt"/>
              <a:ea typeface="+mj-ea"/>
              <a:cs typeface="+mj-cs"/>
            </a:endParaRPr>
          </a:p>
        </p:txBody>
      </p:sp>
    </p:spTree>
    <p:extLst>
      <p:ext uri="{BB962C8B-B14F-4D97-AF65-F5344CB8AC3E}">
        <p14:creationId xmlns:p14="http://schemas.microsoft.com/office/powerpoint/2010/main" val="372886481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777" y="252680"/>
            <a:ext cx="7927170" cy="584775"/>
          </a:xfrm>
          <a:prstGeom prst="rect">
            <a:avLst/>
          </a:prstGeom>
        </p:spPr>
        <p:txBody>
          <a:bodyPr wrap="none">
            <a:spAutoFit/>
          </a:bodyPr>
          <a:lstStyle/>
          <a:p>
            <a:pPr>
              <a:spcBef>
                <a:spcPct val="0"/>
              </a:spcBef>
              <a:buClr>
                <a:schemeClr val="bg2">
                  <a:lumMod val="40000"/>
                  <a:lumOff val="60000"/>
                </a:schemeClr>
              </a:buClr>
              <a:buSzPct val="80000"/>
            </a:pPr>
            <a:r>
              <a:rPr lang="en-US" sz="3200" dirty="0" smtClean="0">
                <a:solidFill>
                  <a:schemeClr val="tx2"/>
                </a:solidFill>
                <a:latin typeface="+mj-lt"/>
                <a:ea typeface="+mj-ea"/>
                <a:cs typeface="+mj-cs"/>
              </a:rPr>
              <a:t>Results: </a:t>
            </a:r>
            <a:r>
              <a:rPr lang="en-US" sz="3200" dirty="0">
                <a:solidFill>
                  <a:schemeClr val="tx2"/>
                </a:solidFill>
              </a:rPr>
              <a:t>Assumptions observed for MLR  </a:t>
            </a:r>
          </a:p>
        </p:txBody>
      </p:sp>
      <p:sp>
        <p:nvSpPr>
          <p:cNvPr id="3" name="Rectangle 2"/>
          <p:cNvSpPr/>
          <p:nvPr/>
        </p:nvSpPr>
        <p:spPr>
          <a:xfrm>
            <a:off x="428777" y="881100"/>
            <a:ext cx="5590789" cy="400110"/>
          </a:xfrm>
          <a:prstGeom prst="rect">
            <a:avLst/>
          </a:prstGeom>
        </p:spPr>
        <p:txBody>
          <a:bodyPr wrap="square">
            <a:spAutoFit/>
          </a:bodyPr>
          <a:lstStyle/>
          <a:p>
            <a:pPr>
              <a:spcBef>
                <a:spcPct val="0"/>
              </a:spcBef>
              <a:buClr>
                <a:schemeClr val="bg2">
                  <a:lumMod val="40000"/>
                  <a:lumOff val="60000"/>
                </a:schemeClr>
              </a:buClr>
              <a:buSzPct val="80000"/>
            </a:pPr>
            <a:r>
              <a:rPr lang="en-US" sz="2000" dirty="0" smtClean="0">
                <a:solidFill>
                  <a:schemeClr val="tx2"/>
                </a:solidFill>
                <a:latin typeface="+mj-lt"/>
                <a:ea typeface="+mj-ea"/>
                <a:cs typeface="+mj-cs"/>
              </a:rPr>
              <a:t>Assumption 2: Linear </a:t>
            </a:r>
            <a:endParaRPr lang="en-US" sz="2000" dirty="0">
              <a:solidFill>
                <a:schemeClr val="tx2"/>
              </a:solidFill>
              <a:latin typeface="+mj-lt"/>
              <a:ea typeface="+mj-ea"/>
              <a:cs typeface="+mj-cs"/>
            </a:endParaRPr>
          </a:p>
        </p:txBody>
      </p:sp>
      <p:pic>
        <p:nvPicPr>
          <p:cNvPr id="4" name="Picture 3"/>
          <p:cNvPicPr/>
          <p:nvPr/>
        </p:nvPicPr>
        <p:blipFill>
          <a:blip r:embed="rId2"/>
          <a:stretch>
            <a:fillRect/>
          </a:stretch>
        </p:blipFill>
        <p:spPr>
          <a:xfrm>
            <a:off x="533400" y="1281210"/>
            <a:ext cx="9182100" cy="5191027"/>
          </a:xfrm>
          <a:prstGeom prst="rect">
            <a:avLst/>
          </a:prstGeom>
          <a:ln>
            <a:solidFill>
              <a:schemeClr val="accent1"/>
            </a:solidFill>
          </a:ln>
        </p:spPr>
      </p:pic>
    </p:spTree>
    <p:extLst>
      <p:ext uri="{BB962C8B-B14F-4D97-AF65-F5344CB8AC3E}">
        <p14:creationId xmlns:p14="http://schemas.microsoft.com/office/powerpoint/2010/main" val="429164538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777" y="252680"/>
            <a:ext cx="7927170" cy="584775"/>
          </a:xfrm>
          <a:prstGeom prst="rect">
            <a:avLst/>
          </a:prstGeom>
        </p:spPr>
        <p:txBody>
          <a:bodyPr wrap="none">
            <a:spAutoFit/>
          </a:bodyPr>
          <a:lstStyle/>
          <a:p>
            <a:pPr>
              <a:spcBef>
                <a:spcPct val="0"/>
              </a:spcBef>
              <a:buClr>
                <a:schemeClr val="bg2">
                  <a:lumMod val="40000"/>
                  <a:lumOff val="60000"/>
                </a:schemeClr>
              </a:buClr>
              <a:buSzPct val="80000"/>
            </a:pPr>
            <a:r>
              <a:rPr lang="en-US" sz="3200" dirty="0" smtClean="0">
                <a:solidFill>
                  <a:schemeClr val="tx2"/>
                </a:solidFill>
                <a:latin typeface="+mj-lt"/>
                <a:ea typeface="+mj-ea"/>
                <a:cs typeface="+mj-cs"/>
              </a:rPr>
              <a:t>Results: </a:t>
            </a:r>
            <a:r>
              <a:rPr lang="en-US" sz="3200" dirty="0">
                <a:solidFill>
                  <a:schemeClr val="tx2"/>
                </a:solidFill>
              </a:rPr>
              <a:t>Assumptions observed for MLR  </a:t>
            </a:r>
          </a:p>
        </p:txBody>
      </p:sp>
      <p:sp>
        <p:nvSpPr>
          <p:cNvPr id="3" name="Rectangle 2"/>
          <p:cNvSpPr/>
          <p:nvPr/>
        </p:nvSpPr>
        <p:spPr>
          <a:xfrm>
            <a:off x="428777" y="881100"/>
            <a:ext cx="5590789" cy="400110"/>
          </a:xfrm>
          <a:prstGeom prst="rect">
            <a:avLst/>
          </a:prstGeom>
        </p:spPr>
        <p:txBody>
          <a:bodyPr wrap="square">
            <a:spAutoFit/>
          </a:bodyPr>
          <a:lstStyle/>
          <a:p>
            <a:pPr>
              <a:spcBef>
                <a:spcPct val="0"/>
              </a:spcBef>
              <a:buClr>
                <a:schemeClr val="bg2">
                  <a:lumMod val="40000"/>
                  <a:lumOff val="60000"/>
                </a:schemeClr>
              </a:buClr>
              <a:buSzPct val="80000"/>
            </a:pPr>
            <a:r>
              <a:rPr lang="en-US" sz="2000" dirty="0" smtClean="0">
                <a:solidFill>
                  <a:schemeClr val="tx2"/>
                </a:solidFill>
                <a:latin typeface="+mj-lt"/>
                <a:ea typeface="+mj-ea"/>
                <a:cs typeface="+mj-cs"/>
              </a:rPr>
              <a:t>Assumption 3: Homo or </a:t>
            </a:r>
            <a:r>
              <a:rPr lang="en-US" sz="2000" dirty="0" err="1" smtClean="0">
                <a:solidFill>
                  <a:schemeClr val="tx2"/>
                </a:solidFill>
                <a:latin typeface="+mj-lt"/>
                <a:ea typeface="+mj-ea"/>
                <a:cs typeface="+mj-cs"/>
              </a:rPr>
              <a:t>Heteroscedacity</a:t>
            </a:r>
            <a:r>
              <a:rPr lang="en-US" sz="2000" dirty="0" smtClean="0">
                <a:solidFill>
                  <a:schemeClr val="tx2"/>
                </a:solidFill>
                <a:latin typeface="+mj-lt"/>
                <a:ea typeface="+mj-ea"/>
                <a:cs typeface="+mj-cs"/>
              </a:rPr>
              <a:t>?</a:t>
            </a:r>
            <a:endParaRPr lang="en-US" sz="2000" dirty="0">
              <a:solidFill>
                <a:schemeClr val="tx2"/>
              </a:solidFill>
              <a:latin typeface="+mj-lt"/>
              <a:ea typeface="+mj-ea"/>
              <a:cs typeface="+mj-cs"/>
            </a:endParaRPr>
          </a:p>
        </p:txBody>
      </p:sp>
      <p:pic>
        <p:nvPicPr>
          <p:cNvPr id="5" name="Picture 4"/>
          <p:cNvPicPr/>
          <p:nvPr/>
        </p:nvPicPr>
        <p:blipFill>
          <a:blip r:embed="rId2"/>
          <a:stretch>
            <a:fillRect/>
          </a:stretch>
        </p:blipFill>
        <p:spPr>
          <a:xfrm>
            <a:off x="428776" y="1281211"/>
            <a:ext cx="9375623" cy="5259290"/>
          </a:xfrm>
          <a:prstGeom prst="rect">
            <a:avLst/>
          </a:prstGeom>
          <a:ln>
            <a:solidFill>
              <a:schemeClr val="accent1"/>
            </a:solidFill>
          </a:ln>
        </p:spPr>
      </p:pic>
    </p:spTree>
    <p:extLst>
      <p:ext uri="{BB962C8B-B14F-4D97-AF65-F5344CB8AC3E}">
        <p14:creationId xmlns:p14="http://schemas.microsoft.com/office/powerpoint/2010/main" val="269005011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777" y="252680"/>
            <a:ext cx="7927170" cy="584775"/>
          </a:xfrm>
          <a:prstGeom prst="rect">
            <a:avLst/>
          </a:prstGeom>
        </p:spPr>
        <p:txBody>
          <a:bodyPr wrap="none">
            <a:spAutoFit/>
          </a:bodyPr>
          <a:lstStyle/>
          <a:p>
            <a:pPr>
              <a:spcBef>
                <a:spcPct val="0"/>
              </a:spcBef>
              <a:buClr>
                <a:schemeClr val="bg2">
                  <a:lumMod val="40000"/>
                  <a:lumOff val="60000"/>
                </a:schemeClr>
              </a:buClr>
              <a:buSzPct val="80000"/>
            </a:pPr>
            <a:r>
              <a:rPr lang="en-US" sz="3200" dirty="0" smtClean="0">
                <a:solidFill>
                  <a:schemeClr val="tx2"/>
                </a:solidFill>
                <a:latin typeface="+mj-lt"/>
                <a:ea typeface="+mj-ea"/>
                <a:cs typeface="+mj-cs"/>
              </a:rPr>
              <a:t>Results: </a:t>
            </a:r>
            <a:r>
              <a:rPr lang="en-US" sz="3200" dirty="0">
                <a:solidFill>
                  <a:schemeClr val="tx2"/>
                </a:solidFill>
              </a:rPr>
              <a:t>Assumptions observed for MLR  </a:t>
            </a:r>
          </a:p>
        </p:txBody>
      </p:sp>
      <p:sp>
        <p:nvSpPr>
          <p:cNvPr id="3" name="Rectangle 2"/>
          <p:cNvSpPr/>
          <p:nvPr/>
        </p:nvSpPr>
        <p:spPr>
          <a:xfrm>
            <a:off x="428777" y="881100"/>
            <a:ext cx="5590789" cy="400110"/>
          </a:xfrm>
          <a:prstGeom prst="rect">
            <a:avLst/>
          </a:prstGeom>
        </p:spPr>
        <p:txBody>
          <a:bodyPr wrap="square">
            <a:spAutoFit/>
          </a:bodyPr>
          <a:lstStyle/>
          <a:p>
            <a:pPr>
              <a:spcBef>
                <a:spcPct val="0"/>
              </a:spcBef>
              <a:buClr>
                <a:schemeClr val="bg2">
                  <a:lumMod val="40000"/>
                  <a:lumOff val="60000"/>
                </a:schemeClr>
              </a:buClr>
              <a:buSzPct val="80000"/>
            </a:pPr>
            <a:r>
              <a:rPr lang="en-US" sz="2000" dirty="0" smtClean="0">
                <a:solidFill>
                  <a:schemeClr val="tx2"/>
                </a:solidFill>
                <a:latin typeface="+mj-lt"/>
                <a:ea typeface="+mj-ea"/>
                <a:cs typeface="+mj-cs"/>
              </a:rPr>
              <a:t>Assumption 4:Are there outliers?</a:t>
            </a:r>
            <a:endParaRPr lang="en-US" sz="2000" dirty="0">
              <a:solidFill>
                <a:schemeClr val="tx2"/>
              </a:solidFill>
              <a:latin typeface="+mj-lt"/>
              <a:ea typeface="+mj-ea"/>
              <a:cs typeface="+mj-cs"/>
            </a:endParaRPr>
          </a:p>
        </p:txBody>
      </p:sp>
      <p:pic>
        <p:nvPicPr>
          <p:cNvPr id="6" name="Picture 5"/>
          <p:cNvPicPr/>
          <p:nvPr/>
        </p:nvPicPr>
        <p:blipFill>
          <a:blip r:embed="rId2"/>
          <a:stretch>
            <a:fillRect/>
          </a:stretch>
        </p:blipFill>
        <p:spPr>
          <a:xfrm>
            <a:off x="530224" y="1281210"/>
            <a:ext cx="9426576" cy="5153025"/>
          </a:xfrm>
          <a:prstGeom prst="rect">
            <a:avLst/>
          </a:prstGeom>
          <a:ln>
            <a:solidFill>
              <a:schemeClr val="accent1"/>
            </a:solidFill>
          </a:ln>
        </p:spPr>
      </p:pic>
    </p:spTree>
    <p:extLst>
      <p:ext uri="{BB962C8B-B14F-4D97-AF65-F5344CB8AC3E}">
        <p14:creationId xmlns:p14="http://schemas.microsoft.com/office/powerpoint/2010/main" val="321150299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775704" cy="2938183"/>
          </a:xfrm>
        </p:spPr>
        <p:txBody>
          <a:bodyPr/>
          <a:lstStyle/>
          <a:p>
            <a:r>
              <a:rPr lang="en-US" u="sng" dirty="0" smtClean="0"/>
              <a:t>Aim:</a:t>
            </a:r>
            <a:r>
              <a:rPr lang="en-US" dirty="0" smtClean="0"/>
              <a:t> To find out the factors which attracting and each </a:t>
            </a:r>
            <a:r>
              <a:rPr lang="en-US" dirty="0"/>
              <a:t>factor </a:t>
            </a:r>
            <a:r>
              <a:rPr lang="en-US" dirty="0" smtClean="0"/>
              <a:t>will be taking how </a:t>
            </a:r>
            <a:r>
              <a:rPr lang="en-US" dirty="0"/>
              <a:t>many years to boost the FDI </a:t>
            </a:r>
            <a:r>
              <a:rPr lang="en-US" dirty="0" smtClean="0"/>
              <a:t>inflows into  Saudi Arabia</a:t>
            </a:r>
            <a:endParaRPr lang="en-US" dirty="0"/>
          </a:p>
        </p:txBody>
      </p:sp>
    </p:spTree>
    <p:extLst>
      <p:ext uri="{BB962C8B-B14F-4D97-AF65-F5344CB8AC3E}">
        <p14:creationId xmlns:p14="http://schemas.microsoft.com/office/powerpoint/2010/main" val="33650207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2788" y="297934"/>
            <a:ext cx="5439404" cy="646331"/>
          </a:xfrm>
          <a:prstGeom prst="rect">
            <a:avLst/>
          </a:prstGeom>
        </p:spPr>
        <p:txBody>
          <a:bodyPr wrap="square">
            <a:spAutoFit/>
          </a:bodyPr>
          <a:lstStyle/>
          <a:p>
            <a:pPr>
              <a:spcBef>
                <a:spcPct val="0"/>
              </a:spcBef>
              <a:buClr>
                <a:schemeClr val="bg2">
                  <a:lumMod val="40000"/>
                  <a:lumOff val="60000"/>
                </a:schemeClr>
              </a:buClr>
              <a:buSzPct val="80000"/>
            </a:pPr>
            <a:r>
              <a:rPr lang="en-US" sz="3600" dirty="0" smtClean="0">
                <a:solidFill>
                  <a:schemeClr val="tx2"/>
                </a:solidFill>
                <a:latin typeface="+mj-lt"/>
                <a:ea typeface="+mj-ea"/>
                <a:cs typeface="+mj-cs"/>
              </a:rPr>
              <a:t>Results:</a:t>
            </a:r>
            <a:endParaRPr lang="en-US" sz="3600" dirty="0">
              <a:solidFill>
                <a:schemeClr val="tx2"/>
              </a:solidFill>
              <a:latin typeface="+mj-lt"/>
              <a:ea typeface="+mj-ea"/>
              <a:cs typeface="+mj-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1498600"/>
            <a:ext cx="911701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72496" y="905302"/>
            <a:ext cx="7700004" cy="584775"/>
          </a:xfrm>
          <a:prstGeom prst="rect">
            <a:avLst/>
          </a:prstGeom>
        </p:spPr>
        <p:txBody>
          <a:bodyPr wrap="square">
            <a:spAutoFit/>
          </a:bodyPr>
          <a:lstStyle/>
          <a:p>
            <a:pPr>
              <a:spcBef>
                <a:spcPct val="0"/>
              </a:spcBef>
              <a:buClr>
                <a:schemeClr val="bg2">
                  <a:lumMod val="40000"/>
                  <a:lumOff val="60000"/>
                </a:schemeClr>
              </a:buClr>
              <a:buSzPct val="80000"/>
            </a:pPr>
            <a:r>
              <a:rPr lang="en-US" sz="3200" dirty="0" smtClean="0">
                <a:solidFill>
                  <a:schemeClr val="tx2"/>
                </a:solidFill>
                <a:latin typeface="+mj-lt"/>
                <a:ea typeface="+mj-ea"/>
                <a:cs typeface="+mj-cs"/>
              </a:rPr>
              <a:t>Significant Attributes from “MLR”  </a:t>
            </a:r>
            <a:endParaRPr lang="en-US" sz="3200" dirty="0">
              <a:solidFill>
                <a:schemeClr val="tx2"/>
              </a:solidFill>
              <a:latin typeface="+mj-lt"/>
              <a:ea typeface="+mj-ea"/>
              <a:cs typeface="+mj-cs"/>
            </a:endParaRPr>
          </a:p>
        </p:txBody>
      </p:sp>
    </p:spTree>
    <p:extLst>
      <p:ext uri="{BB962C8B-B14F-4D97-AF65-F5344CB8AC3E}">
        <p14:creationId xmlns:p14="http://schemas.microsoft.com/office/powerpoint/2010/main" val="14219297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5996" y="151080"/>
            <a:ext cx="5439404" cy="646331"/>
          </a:xfrm>
          <a:prstGeom prst="rect">
            <a:avLst/>
          </a:prstGeom>
        </p:spPr>
        <p:txBody>
          <a:bodyPr wrap="square">
            <a:spAutoFit/>
          </a:bodyPr>
          <a:lstStyle/>
          <a:p>
            <a:pPr>
              <a:spcBef>
                <a:spcPct val="0"/>
              </a:spcBef>
              <a:buClr>
                <a:schemeClr val="bg2">
                  <a:lumMod val="40000"/>
                  <a:lumOff val="60000"/>
                </a:schemeClr>
              </a:buClr>
              <a:buSzPct val="80000"/>
            </a:pPr>
            <a:r>
              <a:rPr lang="en-US" sz="3600" dirty="0" smtClean="0">
                <a:solidFill>
                  <a:schemeClr val="tx2"/>
                </a:solidFill>
                <a:latin typeface="+mj-lt"/>
                <a:ea typeface="+mj-ea"/>
                <a:cs typeface="+mj-cs"/>
              </a:rPr>
              <a:t>Results:</a:t>
            </a:r>
            <a:endParaRPr lang="en-US" sz="3600" dirty="0">
              <a:solidFill>
                <a:schemeClr val="tx2"/>
              </a:solidFill>
              <a:latin typeface="+mj-lt"/>
              <a:ea typeface="+mj-ea"/>
              <a:cs typeface="+mj-cs"/>
            </a:endParaRPr>
          </a:p>
        </p:txBody>
      </p:sp>
      <p:sp>
        <p:nvSpPr>
          <p:cNvPr id="5" name="Rectangle 4"/>
          <p:cNvSpPr/>
          <p:nvPr/>
        </p:nvSpPr>
        <p:spPr>
          <a:xfrm>
            <a:off x="1050924" y="788888"/>
            <a:ext cx="7700004" cy="584775"/>
          </a:xfrm>
          <a:prstGeom prst="rect">
            <a:avLst/>
          </a:prstGeom>
        </p:spPr>
        <p:txBody>
          <a:bodyPr wrap="square">
            <a:spAutoFit/>
          </a:bodyPr>
          <a:lstStyle/>
          <a:p>
            <a:pPr>
              <a:spcBef>
                <a:spcPct val="0"/>
              </a:spcBef>
              <a:buClr>
                <a:schemeClr val="bg2">
                  <a:lumMod val="40000"/>
                  <a:lumOff val="60000"/>
                </a:schemeClr>
              </a:buClr>
              <a:buSzPct val="80000"/>
            </a:pPr>
            <a:r>
              <a:rPr lang="en-US" sz="3200" dirty="0" smtClean="0">
                <a:solidFill>
                  <a:schemeClr val="tx2"/>
                </a:solidFill>
                <a:latin typeface="+mj-lt"/>
                <a:ea typeface="+mj-ea"/>
                <a:cs typeface="+mj-cs"/>
              </a:rPr>
              <a:t>Significant Attributes from “</a:t>
            </a:r>
            <a:r>
              <a:rPr lang="en-US" sz="3200" dirty="0" err="1" smtClean="0">
                <a:solidFill>
                  <a:schemeClr val="tx2"/>
                </a:solidFill>
                <a:latin typeface="+mj-lt"/>
                <a:ea typeface="+mj-ea"/>
                <a:cs typeface="+mj-cs"/>
              </a:rPr>
              <a:t>stepAIC</a:t>
            </a:r>
            <a:r>
              <a:rPr lang="en-US" sz="3200" dirty="0" smtClean="0">
                <a:solidFill>
                  <a:schemeClr val="tx2"/>
                </a:solidFill>
                <a:latin typeface="+mj-lt"/>
                <a:ea typeface="+mj-ea"/>
                <a:cs typeface="+mj-cs"/>
              </a:rPr>
              <a:t>”  </a:t>
            </a:r>
            <a:endParaRPr lang="en-US" sz="3200" dirty="0">
              <a:solidFill>
                <a:schemeClr val="tx2"/>
              </a:solidFill>
              <a:latin typeface="+mj-lt"/>
              <a:ea typeface="+mj-ea"/>
              <a:cs typeface="+mj-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4" y="1473201"/>
            <a:ext cx="9413875"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4804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7096" y="17244"/>
            <a:ext cx="5439404" cy="584775"/>
          </a:xfrm>
          <a:prstGeom prst="rect">
            <a:avLst/>
          </a:prstGeom>
        </p:spPr>
        <p:txBody>
          <a:bodyPr wrap="square">
            <a:spAutoFit/>
          </a:bodyPr>
          <a:lstStyle/>
          <a:p>
            <a:pPr>
              <a:spcBef>
                <a:spcPct val="0"/>
              </a:spcBef>
              <a:buClr>
                <a:schemeClr val="bg2">
                  <a:lumMod val="40000"/>
                  <a:lumOff val="60000"/>
                </a:schemeClr>
              </a:buClr>
              <a:buSzPct val="80000"/>
            </a:pPr>
            <a:r>
              <a:rPr lang="en-US" sz="3200" dirty="0" smtClean="0">
                <a:solidFill>
                  <a:schemeClr val="tx2"/>
                </a:solidFill>
                <a:latin typeface="+mj-lt"/>
                <a:ea typeface="+mj-ea"/>
                <a:cs typeface="+mj-cs"/>
              </a:rPr>
              <a:t>Results:</a:t>
            </a:r>
            <a:endParaRPr lang="en-US" sz="3200" dirty="0">
              <a:solidFill>
                <a:schemeClr val="tx2"/>
              </a:solidFill>
              <a:latin typeface="+mj-lt"/>
              <a:ea typeface="+mj-ea"/>
              <a:cs typeface="+mj-cs"/>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193800"/>
            <a:ext cx="9025531" cy="547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37898" y="581709"/>
            <a:ext cx="3037202" cy="523220"/>
          </a:xfrm>
          <a:prstGeom prst="rect">
            <a:avLst/>
          </a:prstGeom>
        </p:spPr>
        <p:txBody>
          <a:bodyPr wrap="square">
            <a:spAutoFit/>
          </a:bodyPr>
          <a:lstStyle/>
          <a:p>
            <a:pPr>
              <a:spcBef>
                <a:spcPct val="0"/>
              </a:spcBef>
              <a:buClr>
                <a:schemeClr val="bg2">
                  <a:lumMod val="40000"/>
                  <a:lumOff val="60000"/>
                </a:schemeClr>
              </a:buClr>
              <a:buSzPct val="80000"/>
            </a:pPr>
            <a:r>
              <a:rPr lang="en-US" sz="2800" dirty="0" smtClean="0">
                <a:solidFill>
                  <a:schemeClr val="tx2"/>
                </a:solidFill>
                <a:latin typeface="+mj-lt"/>
                <a:ea typeface="+mj-ea"/>
                <a:cs typeface="+mj-cs"/>
              </a:rPr>
              <a:t>Time Series Lags</a:t>
            </a:r>
            <a:endParaRPr lang="en-US" sz="2800" dirty="0">
              <a:solidFill>
                <a:schemeClr val="tx2"/>
              </a:solidFill>
              <a:latin typeface="+mj-lt"/>
              <a:ea typeface="+mj-ea"/>
              <a:cs typeface="+mj-cs"/>
            </a:endParaRPr>
          </a:p>
        </p:txBody>
      </p:sp>
    </p:spTree>
    <p:extLst>
      <p:ext uri="{BB962C8B-B14F-4D97-AF65-F5344CB8AC3E}">
        <p14:creationId xmlns:p14="http://schemas.microsoft.com/office/powerpoint/2010/main" val="125583464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5996" y="258544"/>
            <a:ext cx="5439404" cy="646331"/>
          </a:xfrm>
          <a:prstGeom prst="rect">
            <a:avLst/>
          </a:prstGeom>
        </p:spPr>
        <p:txBody>
          <a:bodyPr wrap="square">
            <a:spAutoFit/>
          </a:bodyPr>
          <a:lstStyle/>
          <a:p>
            <a:pPr>
              <a:spcBef>
                <a:spcPct val="0"/>
              </a:spcBef>
              <a:buClr>
                <a:schemeClr val="bg2">
                  <a:lumMod val="40000"/>
                  <a:lumOff val="60000"/>
                </a:schemeClr>
              </a:buClr>
              <a:buSzPct val="80000"/>
            </a:pPr>
            <a:r>
              <a:rPr lang="en-US" sz="3600" dirty="0" smtClean="0">
                <a:solidFill>
                  <a:schemeClr val="tx2"/>
                </a:solidFill>
                <a:latin typeface="+mj-lt"/>
                <a:ea typeface="+mj-ea"/>
                <a:cs typeface="+mj-cs"/>
              </a:rPr>
              <a:t>Conclusions:</a:t>
            </a:r>
            <a:endParaRPr lang="en-US" sz="3600" dirty="0">
              <a:solidFill>
                <a:schemeClr val="tx2"/>
              </a:solidFill>
              <a:latin typeface="+mj-lt"/>
              <a:ea typeface="+mj-ea"/>
              <a:cs typeface="+mj-cs"/>
            </a:endParaRPr>
          </a:p>
        </p:txBody>
      </p:sp>
      <p:sp>
        <p:nvSpPr>
          <p:cNvPr id="2" name="Rectangle 1"/>
          <p:cNvSpPr/>
          <p:nvPr/>
        </p:nvSpPr>
        <p:spPr>
          <a:xfrm>
            <a:off x="935996" y="1200795"/>
            <a:ext cx="8081004" cy="4826962"/>
          </a:xfrm>
          <a:prstGeom prst="rect">
            <a:avLst/>
          </a:prstGeom>
        </p:spPr>
        <p:txBody>
          <a:bodyPr wrap="square">
            <a:spAutoFit/>
          </a:bodyPr>
          <a:lstStyle/>
          <a:p>
            <a:pPr>
              <a:spcBef>
                <a:spcPts val="1000"/>
              </a:spcBef>
              <a:buClr>
                <a:schemeClr val="bg2">
                  <a:lumMod val="40000"/>
                  <a:lumOff val="60000"/>
                </a:schemeClr>
              </a:buClr>
              <a:buSzPct val="80000"/>
            </a:pPr>
            <a:r>
              <a:rPr lang="en-US" dirty="0"/>
              <a:t>Main </a:t>
            </a:r>
            <a:r>
              <a:rPr lang="en-US" dirty="0" smtClean="0"/>
              <a:t>factors </a:t>
            </a:r>
            <a:r>
              <a:rPr lang="en-US" dirty="0"/>
              <a:t>which attracts FDI inflows into Saudi Arabia</a:t>
            </a:r>
          </a:p>
          <a:p>
            <a:pPr marL="342900" lvl="0" indent="-342900">
              <a:spcBef>
                <a:spcPts val="1000"/>
              </a:spcBef>
              <a:buClr>
                <a:schemeClr val="bg2">
                  <a:lumMod val="40000"/>
                  <a:lumOff val="60000"/>
                </a:schemeClr>
              </a:buClr>
              <a:buSzPct val="80000"/>
              <a:buFont typeface="Wingdings 3" charset="2"/>
              <a:buChar char=""/>
            </a:pPr>
            <a:r>
              <a:rPr lang="en-US" dirty="0" err="1"/>
              <a:t>Commercial.service.imports..current.US</a:t>
            </a:r>
            <a:r>
              <a:rPr lang="en-US" dirty="0"/>
              <a:t>..</a:t>
            </a:r>
          </a:p>
          <a:p>
            <a:pPr marL="342900" lvl="0" indent="-342900">
              <a:spcBef>
                <a:spcPts val="1000"/>
              </a:spcBef>
              <a:buClr>
                <a:schemeClr val="bg2">
                  <a:lumMod val="40000"/>
                  <a:lumOff val="60000"/>
                </a:schemeClr>
              </a:buClr>
              <a:buSzPct val="80000"/>
              <a:buFont typeface="Wingdings 3" charset="2"/>
              <a:buChar char=""/>
            </a:pPr>
            <a:r>
              <a:rPr lang="en-US" dirty="0" err="1"/>
              <a:t>Inflation..GDP.deflator..annual</a:t>
            </a:r>
            <a:endParaRPr lang="en-US" dirty="0"/>
          </a:p>
          <a:p>
            <a:pPr marL="342900" lvl="0" indent="-342900">
              <a:spcBef>
                <a:spcPts val="1000"/>
              </a:spcBef>
              <a:buClr>
                <a:schemeClr val="bg2">
                  <a:lumMod val="40000"/>
                  <a:lumOff val="60000"/>
                </a:schemeClr>
              </a:buClr>
              <a:buSzPct val="80000"/>
              <a:buFont typeface="Wingdings 3" charset="2"/>
              <a:buChar char=""/>
            </a:pPr>
            <a:r>
              <a:rPr lang="en-US" dirty="0" err="1"/>
              <a:t>Net.income.from.abroad..current.US</a:t>
            </a:r>
            <a:r>
              <a:rPr lang="en-US" dirty="0"/>
              <a:t> </a:t>
            </a:r>
          </a:p>
          <a:p>
            <a:pPr marL="342900" lvl="0" indent="-342900">
              <a:spcBef>
                <a:spcPts val="1000"/>
              </a:spcBef>
              <a:buClr>
                <a:schemeClr val="bg2">
                  <a:lumMod val="40000"/>
                  <a:lumOff val="60000"/>
                </a:schemeClr>
              </a:buClr>
              <a:buSzPct val="80000"/>
              <a:buFont typeface="Wingdings 3" charset="2"/>
              <a:buChar char=""/>
            </a:pPr>
            <a:r>
              <a:rPr lang="en-US" dirty="0"/>
              <a:t>Net.primary.income..</a:t>
            </a:r>
            <a:r>
              <a:rPr lang="en-US" dirty="0" err="1"/>
              <a:t>BoP</a:t>
            </a:r>
            <a:r>
              <a:rPr lang="en-US" dirty="0"/>
              <a:t>..current.US..</a:t>
            </a:r>
          </a:p>
          <a:p>
            <a:pPr marL="342900" lvl="0" indent="-342900">
              <a:spcBef>
                <a:spcPts val="1000"/>
              </a:spcBef>
              <a:buClr>
                <a:schemeClr val="bg2">
                  <a:lumMod val="40000"/>
                  <a:lumOff val="60000"/>
                </a:schemeClr>
              </a:buClr>
              <a:buSzPct val="80000"/>
              <a:buFont typeface="Wingdings 3" charset="2"/>
              <a:buChar char=""/>
            </a:pPr>
            <a:r>
              <a:rPr lang="en-US" dirty="0"/>
              <a:t>Primary.income.payments..</a:t>
            </a:r>
            <a:r>
              <a:rPr lang="en-US" dirty="0" err="1"/>
              <a:t>BoP</a:t>
            </a:r>
            <a:r>
              <a:rPr lang="en-US" dirty="0"/>
              <a:t>..current.US..</a:t>
            </a:r>
          </a:p>
          <a:p>
            <a:pPr marL="342900" lvl="0" indent="-342900">
              <a:spcBef>
                <a:spcPts val="1000"/>
              </a:spcBef>
              <a:buClr>
                <a:schemeClr val="bg2">
                  <a:lumMod val="40000"/>
                  <a:lumOff val="60000"/>
                </a:schemeClr>
              </a:buClr>
              <a:buSzPct val="80000"/>
              <a:buFont typeface="Wingdings 3" charset="2"/>
              <a:buChar char=""/>
            </a:pPr>
            <a:r>
              <a:rPr lang="en-US" dirty="0"/>
              <a:t>Real.effective.exchange.rate.index..2010...100</a:t>
            </a:r>
          </a:p>
          <a:p>
            <a:pPr marL="342900" lvl="0" indent="-342900">
              <a:spcBef>
                <a:spcPts val="1000"/>
              </a:spcBef>
              <a:buClr>
                <a:schemeClr val="bg2">
                  <a:lumMod val="40000"/>
                  <a:lumOff val="60000"/>
                </a:schemeClr>
              </a:buClr>
              <a:buSzPct val="80000"/>
              <a:buFont typeface="Wingdings 3" charset="2"/>
              <a:buChar char=""/>
            </a:pPr>
            <a:r>
              <a:rPr lang="en-US" dirty="0"/>
              <a:t>Service.imports..</a:t>
            </a:r>
            <a:r>
              <a:rPr lang="en-US" dirty="0" err="1"/>
              <a:t>BoP</a:t>
            </a:r>
            <a:r>
              <a:rPr lang="en-US" dirty="0"/>
              <a:t>..current.US </a:t>
            </a:r>
          </a:p>
          <a:p>
            <a:pPr marL="342900" lvl="0" indent="-342900">
              <a:spcBef>
                <a:spcPts val="1000"/>
              </a:spcBef>
              <a:buClr>
                <a:schemeClr val="bg2">
                  <a:lumMod val="40000"/>
                  <a:lumOff val="60000"/>
                </a:schemeClr>
              </a:buClr>
              <a:buSzPct val="80000"/>
              <a:buFont typeface="Wingdings 3" charset="2"/>
              <a:buChar char=""/>
            </a:pPr>
            <a:r>
              <a:rPr lang="en-US" dirty="0"/>
              <a:t>Primary.income.receipts..</a:t>
            </a:r>
            <a:r>
              <a:rPr lang="en-US" dirty="0" err="1"/>
              <a:t>BoP</a:t>
            </a:r>
            <a:r>
              <a:rPr lang="en-US" dirty="0"/>
              <a:t>..current.US.</a:t>
            </a:r>
          </a:p>
          <a:p>
            <a:pPr marL="342900" lvl="0" indent="-342900">
              <a:spcBef>
                <a:spcPts val="1000"/>
              </a:spcBef>
              <a:buClr>
                <a:schemeClr val="bg2">
                  <a:lumMod val="40000"/>
                  <a:lumOff val="60000"/>
                </a:schemeClr>
              </a:buClr>
              <a:buSzPct val="80000"/>
              <a:buFont typeface="Wingdings 3" charset="2"/>
              <a:buChar char=""/>
            </a:pPr>
            <a:r>
              <a:rPr lang="en-US" dirty="0"/>
              <a:t>Trade....</a:t>
            </a:r>
            <a:r>
              <a:rPr lang="en-US" dirty="0" err="1"/>
              <a:t>of.GDP</a:t>
            </a:r>
            <a:endParaRPr lang="en-US" dirty="0"/>
          </a:p>
          <a:p>
            <a:pPr marL="342900" lvl="0" indent="-342900">
              <a:spcBef>
                <a:spcPts val="1000"/>
              </a:spcBef>
              <a:buClr>
                <a:schemeClr val="bg2">
                  <a:lumMod val="40000"/>
                  <a:lumOff val="60000"/>
                </a:schemeClr>
              </a:buClr>
              <a:buSzPct val="80000"/>
              <a:buFont typeface="Wingdings 3" charset="2"/>
              <a:buChar char=""/>
            </a:pPr>
            <a:r>
              <a:rPr lang="en-US" dirty="0" err="1" smtClean="0"/>
              <a:t>Imports.of.goods.and.services</a:t>
            </a:r>
            <a:r>
              <a:rPr lang="en-US" dirty="0"/>
              <a:t>....</a:t>
            </a:r>
            <a:r>
              <a:rPr lang="en-US" dirty="0" err="1"/>
              <a:t>of.GDP</a:t>
            </a:r>
            <a:r>
              <a:rPr lang="en-US" dirty="0"/>
              <a:t>.</a:t>
            </a:r>
          </a:p>
          <a:p>
            <a:pPr>
              <a:spcBef>
                <a:spcPts val="1000"/>
              </a:spcBef>
              <a:buClr>
                <a:schemeClr val="bg2">
                  <a:lumMod val="40000"/>
                  <a:lumOff val="60000"/>
                </a:schemeClr>
              </a:buClr>
              <a:buSzPct val="80000"/>
            </a:pPr>
            <a:r>
              <a:rPr lang="en-US" dirty="0" smtClean="0"/>
              <a:t> </a:t>
            </a:r>
          </a:p>
        </p:txBody>
      </p:sp>
    </p:spTree>
    <p:extLst>
      <p:ext uri="{BB962C8B-B14F-4D97-AF65-F5344CB8AC3E}">
        <p14:creationId xmlns:p14="http://schemas.microsoft.com/office/powerpoint/2010/main" val="249932085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5996" y="258544"/>
            <a:ext cx="5439404" cy="646331"/>
          </a:xfrm>
          <a:prstGeom prst="rect">
            <a:avLst/>
          </a:prstGeom>
        </p:spPr>
        <p:txBody>
          <a:bodyPr wrap="square">
            <a:spAutoFit/>
          </a:bodyPr>
          <a:lstStyle/>
          <a:p>
            <a:pPr>
              <a:spcBef>
                <a:spcPct val="0"/>
              </a:spcBef>
              <a:buClr>
                <a:schemeClr val="bg2">
                  <a:lumMod val="40000"/>
                  <a:lumOff val="60000"/>
                </a:schemeClr>
              </a:buClr>
              <a:buSzPct val="80000"/>
            </a:pPr>
            <a:r>
              <a:rPr lang="en-US" sz="3600" dirty="0" smtClean="0">
                <a:solidFill>
                  <a:schemeClr val="tx2"/>
                </a:solidFill>
                <a:latin typeface="+mj-lt"/>
                <a:ea typeface="+mj-ea"/>
                <a:cs typeface="+mj-cs"/>
              </a:rPr>
              <a:t>Conclusions:</a:t>
            </a:r>
            <a:endParaRPr lang="en-US" sz="3600" dirty="0">
              <a:solidFill>
                <a:schemeClr val="tx2"/>
              </a:solidFill>
              <a:latin typeface="+mj-lt"/>
              <a:ea typeface="+mj-ea"/>
              <a:cs typeface="+mj-cs"/>
            </a:endParaRPr>
          </a:p>
        </p:txBody>
      </p:sp>
      <p:sp>
        <p:nvSpPr>
          <p:cNvPr id="4" name="Rectangle 3"/>
          <p:cNvSpPr/>
          <p:nvPr/>
        </p:nvSpPr>
        <p:spPr>
          <a:xfrm>
            <a:off x="935996" y="1200795"/>
            <a:ext cx="8081004" cy="369332"/>
          </a:xfrm>
          <a:prstGeom prst="rect">
            <a:avLst/>
          </a:prstGeom>
        </p:spPr>
        <p:txBody>
          <a:bodyPr wrap="square">
            <a:spAutoFit/>
          </a:bodyPr>
          <a:lstStyle/>
          <a:p>
            <a:pPr>
              <a:spcBef>
                <a:spcPts val="1000"/>
              </a:spcBef>
              <a:buClr>
                <a:schemeClr val="bg2">
                  <a:lumMod val="40000"/>
                  <a:lumOff val="60000"/>
                </a:schemeClr>
              </a:buClr>
              <a:buSzPct val="80000"/>
            </a:pPr>
            <a:r>
              <a:rPr lang="en-US" dirty="0" smtClean="0"/>
              <a:t>Forecasting the FDI inflows for the above factors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253" y="1815787"/>
            <a:ext cx="9457899" cy="4346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264133"/>
      </p:ext>
    </p:extLst>
  </p:cSld>
  <p:clrMapOvr>
    <a:masterClrMapping/>
  </p:clrMapOvr>
  <p:transition spd="slow" advTm="100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2700" y="1911995"/>
            <a:ext cx="8382000" cy="2144177"/>
          </a:xfrm>
          <a:prstGeom prst="rect">
            <a:avLst/>
          </a:prstGeom>
        </p:spPr>
        <p:txBody>
          <a:bodyPr wrap="square">
            <a:spAutoFit/>
          </a:bodyPr>
          <a:lstStyle/>
          <a:p>
            <a:pPr marL="342900" indent="-342900">
              <a:spcBef>
                <a:spcPts val="1000"/>
              </a:spcBef>
              <a:buClr>
                <a:schemeClr val="bg2">
                  <a:lumMod val="40000"/>
                  <a:lumOff val="60000"/>
                </a:schemeClr>
              </a:buClr>
              <a:buSzPct val="80000"/>
              <a:buFont typeface="Wingdings 3" charset="2"/>
              <a:buChar char=""/>
            </a:pPr>
            <a:r>
              <a:rPr lang="en-US" sz="2000" dirty="0" smtClean="0"/>
              <a:t>Finding the reliable data</a:t>
            </a:r>
          </a:p>
          <a:p>
            <a:pPr marL="342900" indent="-342900">
              <a:spcBef>
                <a:spcPts val="1000"/>
              </a:spcBef>
              <a:buClr>
                <a:schemeClr val="bg2">
                  <a:lumMod val="40000"/>
                  <a:lumOff val="60000"/>
                </a:schemeClr>
              </a:buClr>
              <a:buSzPct val="80000"/>
              <a:buFont typeface="Wingdings 3" charset="2"/>
              <a:buChar char=""/>
            </a:pPr>
            <a:r>
              <a:rPr lang="en-US" sz="2000" dirty="0" smtClean="0"/>
              <a:t>During extraction of data </a:t>
            </a:r>
          </a:p>
          <a:p>
            <a:pPr marL="342900" indent="-342900">
              <a:spcBef>
                <a:spcPts val="1000"/>
              </a:spcBef>
              <a:buClr>
                <a:schemeClr val="bg2">
                  <a:lumMod val="40000"/>
                  <a:lumOff val="60000"/>
                </a:schemeClr>
              </a:buClr>
              <a:buSzPct val="80000"/>
              <a:buFont typeface="Wingdings 3" charset="2"/>
              <a:buChar char=""/>
            </a:pPr>
            <a:r>
              <a:rPr lang="en-US" sz="2000" dirty="0" smtClean="0"/>
              <a:t>All </a:t>
            </a:r>
            <a:r>
              <a:rPr lang="en-US" sz="2000" dirty="0"/>
              <a:t>NAs not imputed during Time series imputation </a:t>
            </a:r>
          </a:p>
          <a:p>
            <a:pPr marL="342900" indent="-342900">
              <a:spcBef>
                <a:spcPts val="1000"/>
              </a:spcBef>
              <a:buClr>
                <a:schemeClr val="bg2">
                  <a:lumMod val="40000"/>
                  <a:lumOff val="60000"/>
                </a:schemeClr>
              </a:buClr>
              <a:buSzPct val="80000"/>
              <a:buFont typeface="Wingdings 3" charset="2"/>
              <a:buChar char=""/>
            </a:pPr>
            <a:r>
              <a:rPr lang="en-US" sz="2000" dirty="0"/>
              <a:t>Extracting top features from Random Forest </a:t>
            </a:r>
          </a:p>
          <a:p>
            <a:pPr marL="342900" indent="-342900">
              <a:spcBef>
                <a:spcPts val="1000"/>
              </a:spcBef>
              <a:buClr>
                <a:schemeClr val="bg2">
                  <a:lumMod val="40000"/>
                  <a:lumOff val="60000"/>
                </a:schemeClr>
              </a:buClr>
              <a:buSzPct val="80000"/>
              <a:buFont typeface="Wingdings 3" charset="2"/>
              <a:buChar char=""/>
            </a:pPr>
            <a:r>
              <a:rPr lang="en-US" sz="2000" dirty="0"/>
              <a:t>Finding out the Lags in time </a:t>
            </a:r>
            <a:r>
              <a:rPr lang="en-US" sz="2000" dirty="0" smtClean="0"/>
              <a:t>series</a:t>
            </a:r>
          </a:p>
        </p:txBody>
      </p:sp>
      <p:sp>
        <p:nvSpPr>
          <p:cNvPr id="3" name="Rectangle 2"/>
          <p:cNvSpPr/>
          <p:nvPr/>
        </p:nvSpPr>
        <p:spPr>
          <a:xfrm>
            <a:off x="720969" y="560664"/>
            <a:ext cx="3889131" cy="738664"/>
          </a:xfrm>
          <a:prstGeom prst="rect">
            <a:avLst/>
          </a:prstGeom>
        </p:spPr>
        <p:txBody>
          <a:bodyPr wrap="square">
            <a:spAutoFit/>
          </a:bodyPr>
          <a:lstStyle/>
          <a:p>
            <a:pPr>
              <a:spcBef>
                <a:spcPct val="0"/>
              </a:spcBef>
              <a:buClr>
                <a:schemeClr val="bg2">
                  <a:lumMod val="40000"/>
                  <a:lumOff val="60000"/>
                </a:schemeClr>
              </a:buClr>
              <a:buSzPct val="80000"/>
            </a:pPr>
            <a:r>
              <a:rPr lang="en-US" sz="4200" dirty="0" smtClean="0">
                <a:solidFill>
                  <a:schemeClr val="tx2"/>
                </a:solidFill>
                <a:latin typeface="+mj-lt"/>
                <a:ea typeface="+mj-ea"/>
                <a:cs typeface="+mj-cs"/>
              </a:rPr>
              <a:t>Challenges:</a:t>
            </a:r>
            <a:endParaRPr lang="en-US" sz="4200" dirty="0">
              <a:solidFill>
                <a:schemeClr val="tx2"/>
              </a:solidFill>
              <a:latin typeface="+mj-lt"/>
              <a:ea typeface="+mj-ea"/>
              <a:cs typeface="+mj-cs"/>
            </a:endParaRPr>
          </a:p>
        </p:txBody>
      </p:sp>
    </p:spTree>
    <p:extLst>
      <p:ext uri="{BB962C8B-B14F-4D97-AF65-F5344CB8AC3E}">
        <p14:creationId xmlns:p14="http://schemas.microsoft.com/office/powerpoint/2010/main" val="345491628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18796" y="2989044"/>
            <a:ext cx="4105904" cy="1015663"/>
          </a:xfrm>
          <a:prstGeom prst="rect">
            <a:avLst/>
          </a:prstGeom>
        </p:spPr>
        <p:txBody>
          <a:bodyPr wrap="square">
            <a:spAutoFit/>
          </a:bodyPr>
          <a:lstStyle/>
          <a:p>
            <a:pPr>
              <a:spcBef>
                <a:spcPct val="0"/>
              </a:spcBef>
              <a:buClr>
                <a:schemeClr val="bg2">
                  <a:lumMod val="40000"/>
                  <a:lumOff val="60000"/>
                </a:schemeClr>
              </a:buClr>
              <a:buSzPct val="80000"/>
            </a:pPr>
            <a:r>
              <a:rPr lang="en-US" sz="6000" dirty="0" smtClean="0">
                <a:solidFill>
                  <a:schemeClr val="tx2"/>
                </a:solidFill>
                <a:latin typeface="+mj-lt"/>
                <a:ea typeface="+mj-ea"/>
                <a:cs typeface="+mj-cs"/>
              </a:rPr>
              <a:t>Thank you</a:t>
            </a:r>
            <a:endParaRPr lang="en-US" sz="6000" dirty="0">
              <a:solidFill>
                <a:schemeClr val="tx2"/>
              </a:solidFill>
              <a:latin typeface="+mj-lt"/>
              <a:ea typeface="+mj-ea"/>
              <a:cs typeface="+mj-cs"/>
            </a:endParaRPr>
          </a:p>
        </p:txBody>
      </p:sp>
    </p:spTree>
    <p:extLst>
      <p:ext uri="{BB962C8B-B14F-4D97-AF65-F5344CB8AC3E}">
        <p14:creationId xmlns:p14="http://schemas.microsoft.com/office/powerpoint/2010/main" val="2535575087"/>
      </p:ext>
    </p:extLst>
  </p:cSld>
  <p:clrMapOvr>
    <a:masterClrMapping/>
  </p:clrMapOvr>
  <p:transition spd="slow" advTm="100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775704" cy="2149805"/>
          </a:xfrm>
        </p:spPr>
        <p:txBody>
          <a:bodyPr/>
          <a:lstStyle/>
          <a:p>
            <a:r>
              <a:rPr lang="en-US" sz="2000" dirty="0"/>
              <a:t>What is </a:t>
            </a:r>
            <a:r>
              <a:rPr lang="en-US" sz="2800" dirty="0" smtClean="0"/>
              <a:t>'Econometrics‘</a:t>
            </a:r>
            <a:r>
              <a:rPr lang="en-US" sz="2000" dirty="0" smtClean="0"/>
              <a:t/>
            </a:r>
            <a:br>
              <a:rPr lang="en-US" sz="2000" dirty="0" smtClean="0"/>
            </a:br>
            <a:r>
              <a:rPr lang="en-US" sz="2000" dirty="0"/>
              <a:t/>
            </a:r>
            <a:br>
              <a:rPr lang="en-US" sz="2000" dirty="0"/>
            </a:br>
            <a:r>
              <a:rPr lang="en-US" sz="2000" dirty="0"/>
              <a:t>Econometrics is the application of statistical and mathematical theories in economics for the purpose of testing hypotheses and forecasting future trends. It takes economic models, tests them through statistical trials and then compare and contrast the results against real-life examples.</a:t>
            </a: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39907085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3.bp.blogspot.com/--gpsPBdJfZo/T2ulZ5EW74I/AAAAAAAAKpo/gT4k0BQ_57k/s320/SaudiMap_20120303_MAM978-75921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1" y="1129146"/>
            <a:ext cx="27622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0.fast-meteo.com/locationmaps/Al-Qatif.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738" y="1129146"/>
            <a:ext cx="5715000"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09065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Saudi Arabia</a:t>
            </a:r>
            <a:endParaRPr lang="en-US" dirty="0"/>
          </a:p>
        </p:txBody>
      </p:sp>
      <p:sp>
        <p:nvSpPr>
          <p:cNvPr id="3" name="Content Placeholder 2"/>
          <p:cNvSpPr>
            <a:spLocks noGrp="1"/>
          </p:cNvSpPr>
          <p:nvPr>
            <p:ph idx="1"/>
          </p:nvPr>
        </p:nvSpPr>
        <p:spPr/>
        <p:txBody>
          <a:bodyPr>
            <a:normAutofit/>
          </a:bodyPr>
          <a:lstStyle/>
          <a:p>
            <a:r>
              <a:rPr lang="en-US" dirty="0" smtClean="0"/>
              <a:t>Population: 27,345,986 </a:t>
            </a:r>
          </a:p>
          <a:p>
            <a:r>
              <a:rPr lang="en-US" b="1" i="1" dirty="0" smtClean="0"/>
              <a:t>note</a:t>
            </a:r>
            <a:r>
              <a:rPr lang="en-US" b="1" i="1" dirty="0"/>
              <a:t>:</a:t>
            </a:r>
            <a:r>
              <a:rPr lang="en-US" b="1" dirty="0"/>
              <a:t> </a:t>
            </a:r>
            <a:r>
              <a:rPr lang="en-US" dirty="0"/>
              <a:t>immigrants make up more than 30% of the total population, according to UN data (2013) (July 2014 est</a:t>
            </a:r>
            <a:r>
              <a:rPr lang="en-US" dirty="0" smtClean="0"/>
              <a:t>.)</a:t>
            </a:r>
          </a:p>
          <a:p>
            <a:r>
              <a:rPr lang="en-US" dirty="0" smtClean="0"/>
              <a:t>Urbanization: </a:t>
            </a:r>
            <a:r>
              <a:rPr lang="en-US" dirty="0"/>
              <a:t>82.3% of total population (2011</a:t>
            </a:r>
            <a:r>
              <a:rPr lang="en-US" dirty="0" smtClean="0"/>
              <a:t>)</a:t>
            </a:r>
          </a:p>
          <a:p>
            <a:r>
              <a:rPr lang="en-US" dirty="0" smtClean="0"/>
              <a:t>Rate of urbanization: </a:t>
            </a:r>
            <a:r>
              <a:rPr lang="en-US" dirty="0"/>
              <a:t>2.38% annual rate of change (2010-15 est.)</a:t>
            </a:r>
            <a:endParaRPr lang="en-US" dirty="0" smtClean="0"/>
          </a:p>
          <a:p>
            <a:r>
              <a:rPr lang="en-US" dirty="0" smtClean="0"/>
              <a:t>Capital: Riyadh</a:t>
            </a:r>
          </a:p>
          <a:p>
            <a:r>
              <a:rPr lang="en-US" dirty="0" smtClean="0"/>
              <a:t>Ethnic groups: Arab 90%, Afro-Asian 10%</a:t>
            </a:r>
          </a:p>
          <a:p>
            <a:pPr fontAlgn="ctr"/>
            <a:r>
              <a:rPr lang="en-US" dirty="0" smtClean="0"/>
              <a:t>Religion: </a:t>
            </a:r>
            <a:r>
              <a:rPr lang="en-US" dirty="0"/>
              <a:t>Muslim (official; citizens are 85-90% Sunni and 10-15% Shia), other (includes Eastern Orthodox, Protestant, Roman Catholic, Jewish, Hindu, Buddhist, and Sikh) (2012 est.)</a:t>
            </a:r>
          </a:p>
          <a:p>
            <a:endParaRPr lang="en-US" dirty="0"/>
          </a:p>
        </p:txBody>
      </p:sp>
    </p:spTree>
    <p:extLst>
      <p:ext uri="{BB962C8B-B14F-4D97-AF65-F5344CB8AC3E}">
        <p14:creationId xmlns:p14="http://schemas.microsoft.com/office/powerpoint/2010/main" val="204826336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p:txBody>
          <a:bodyPr>
            <a:normAutofit lnSpcReduction="10000"/>
          </a:bodyPr>
          <a:lstStyle/>
          <a:p>
            <a:r>
              <a:rPr lang="en-US" dirty="0" smtClean="0"/>
              <a:t>0il-based </a:t>
            </a:r>
            <a:r>
              <a:rPr lang="en-US" dirty="0"/>
              <a:t>economy with strong government </a:t>
            </a:r>
            <a:r>
              <a:rPr lang="en-US" dirty="0" smtClean="0"/>
              <a:t>controls</a:t>
            </a:r>
          </a:p>
          <a:p>
            <a:r>
              <a:rPr lang="en-US" dirty="0" smtClean="0"/>
              <a:t>Possesses </a:t>
            </a:r>
            <a:r>
              <a:rPr lang="en-US" dirty="0"/>
              <a:t>about 16% of the world's proven petroleum reserves, ranks as the largest exporter of petroleum, and plays a leading role in OPEC. </a:t>
            </a:r>
            <a:endParaRPr lang="en-US" dirty="0" smtClean="0"/>
          </a:p>
          <a:p>
            <a:r>
              <a:rPr lang="en-US" dirty="0" smtClean="0"/>
              <a:t>Petroleum </a:t>
            </a:r>
            <a:r>
              <a:rPr lang="en-US" dirty="0"/>
              <a:t>sector accounts for roughly 80% of budget revenues, 45% of GDP, and 90% of export earnings. </a:t>
            </a:r>
            <a:endParaRPr lang="en-US" dirty="0" smtClean="0"/>
          </a:p>
          <a:p>
            <a:r>
              <a:rPr lang="en-US" dirty="0" smtClean="0"/>
              <a:t>Encourages </a:t>
            </a:r>
            <a:r>
              <a:rPr lang="en-US" dirty="0"/>
              <a:t>the growth of the private sector in order to diversify its economy and to employ more Saudi </a:t>
            </a:r>
            <a:r>
              <a:rPr lang="en-US" dirty="0" smtClean="0"/>
              <a:t>nationals: focus on power </a:t>
            </a:r>
            <a:r>
              <a:rPr lang="en-US" dirty="0"/>
              <a:t>generation, telecommunications, natural gas exploration, and petrochemical sectors. </a:t>
            </a:r>
            <a:endParaRPr lang="en-US" dirty="0" smtClean="0"/>
          </a:p>
          <a:p>
            <a:r>
              <a:rPr lang="en-US" dirty="0" smtClean="0"/>
              <a:t>Over </a:t>
            </a:r>
            <a:r>
              <a:rPr lang="en-US" dirty="0"/>
              <a:t>6 million foreign workers play an important role in the Saudi economy, particularly in the oil and service sectors, </a:t>
            </a:r>
          </a:p>
        </p:txBody>
      </p:sp>
    </p:spTree>
    <p:extLst>
      <p:ext uri="{BB962C8B-B14F-4D97-AF65-F5344CB8AC3E}">
        <p14:creationId xmlns:p14="http://schemas.microsoft.com/office/powerpoint/2010/main" val="301207692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High unemployment:</a:t>
            </a:r>
            <a:r>
              <a:rPr lang="en-US" dirty="0"/>
              <a:t>10.5% (2013 est</a:t>
            </a:r>
            <a:r>
              <a:rPr lang="en-US" dirty="0" smtClean="0"/>
              <a:t>.), </a:t>
            </a:r>
            <a:r>
              <a:rPr lang="en-US" dirty="0"/>
              <a:t>data are for Saudi males only (local bank estimates; other estimates are as high as 25%)</a:t>
            </a:r>
            <a:endParaRPr lang="en-US" dirty="0" smtClean="0"/>
          </a:p>
          <a:p>
            <a:r>
              <a:rPr lang="en-US" dirty="0" smtClean="0"/>
              <a:t> Struggling </a:t>
            </a:r>
            <a:r>
              <a:rPr lang="en-US" dirty="0"/>
              <a:t>to reduce unemployment among its own </a:t>
            </a:r>
            <a:r>
              <a:rPr lang="en-US" dirty="0" smtClean="0"/>
              <a:t>nationals: focus on large youth population which lacks education and technical skills</a:t>
            </a:r>
          </a:p>
          <a:p>
            <a:r>
              <a:rPr lang="en-US" dirty="0" smtClean="0"/>
              <a:t>Has </a:t>
            </a:r>
            <a:r>
              <a:rPr lang="en-US" dirty="0"/>
              <a:t>substantially boosted spending on job training and education, most recently with the opening of the King Abdallah University of Science and Technology - Saudi Arabia's first co-educational university. </a:t>
            </a:r>
            <a:endParaRPr lang="en-US" dirty="0" smtClean="0"/>
          </a:p>
          <a:p>
            <a:r>
              <a:rPr lang="en-US" dirty="0" smtClean="0"/>
              <a:t>As </a:t>
            </a:r>
            <a:r>
              <a:rPr lang="en-US" dirty="0"/>
              <a:t>part of its effort to attract foreign investment, Saudi Arabia acceded to the WTO in 2005. </a:t>
            </a:r>
            <a:endParaRPr lang="en-US" dirty="0" smtClean="0"/>
          </a:p>
          <a:p>
            <a:r>
              <a:rPr lang="en-US" dirty="0" smtClean="0"/>
              <a:t>The </a:t>
            </a:r>
            <a:r>
              <a:rPr lang="en-US" dirty="0"/>
              <a:t>government has begun establishing six "economic cities" in different regions of the country to promote foreign investment and plans to spend $373 billion between 2010 and 2014 on social development and infrastructure projects to advance Saudi Arabia's economic development.</a:t>
            </a:r>
          </a:p>
          <a:p>
            <a:endParaRPr lang="en-US" dirty="0"/>
          </a:p>
        </p:txBody>
      </p:sp>
    </p:spTree>
    <p:extLst>
      <p:ext uri="{BB962C8B-B14F-4D97-AF65-F5344CB8AC3E}">
        <p14:creationId xmlns:p14="http://schemas.microsoft.com/office/powerpoint/2010/main" val="371058465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4369" y="2070248"/>
            <a:ext cx="9296399" cy="2939266"/>
          </a:xfrm>
          <a:prstGeom prst="rect">
            <a:avLst/>
          </a:prstGeom>
        </p:spPr>
        <p:txBody>
          <a:bodyPr wrap="square">
            <a:sp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Conventional long form: Kingdom of Saudi Arabia</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Government Type: Monarchy</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Constitution: governed according to </a:t>
            </a:r>
            <a:r>
              <a:rPr lang="en-US" sz="2000" dirty="0" err="1">
                <a:latin typeface="+mj-lt"/>
                <a:ea typeface="+mj-ea"/>
                <a:cs typeface="+mj-cs"/>
              </a:rPr>
              <a:t>Shari'a</a:t>
            </a:r>
            <a:r>
              <a:rPr lang="en-US" sz="2000" dirty="0">
                <a:latin typeface="+mj-lt"/>
                <a:ea typeface="+mj-ea"/>
                <a:cs typeface="+mj-cs"/>
              </a:rPr>
              <a:t> law; the Basic Law that articulates the government's rights and responsibilities was introduced in 1993 </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Administrative Divisions: 13 provinces - Al </a:t>
            </a:r>
            <a:r>
              <a:rPr lang="en-US" sz="2000" dirty="0" err="1">
                <a:latin typeface="+mj-lt"/>
                <a:ea typeface="+mj-ea"/>
                <a:cs typeface="+mj-cs"/>
              </a:rPr>
              <a:t>Bahah</a:t>
            </a:r>
            <a:r>
              <a:rPr lang="en-US" sz="2000" dirty="0">
                <a:latin typeface="+mj-lt"/>
                <a:ea typeface="+mj-ea"/>
                <a:cs typeface="+mj-cs"/>
              </a:rPr>
              <a:t>, Al </a:t>
            </a:r>
            <a:r>
              <a:rPr lang="en-US" sz="2000" dirty="0" err="1">
                <a:latin typeface="+mj-lt"/>
                <a:ea typeface="+mj-ea"/>
                <a:cs typeface="+mj-cs"/>
              </a:rPr>
              <a:t>Hudud</a:t>
            </a:r>
            <a:r>
              <a:rPr lang="en-US" sz="2000" dirty="0">
                <a:latin typeface="+mj-lt"/>
                <a:ea typeface="+mj-ea"/>
                <a:cs typeface="+mj-cs"/>
              </a:rPr>
              <a:t> ash </a:t>
            </a:r>
            <a:r>
              <a:rPr lang="en-US" sz="2000" dirty="0" err="1">
                <a:latin typeface="+mj-lt"/>
                <a:ea typeface="+mj-ea"/>
                <a:cs typeface="+mj-cs"/>
              </a:rPr>
              <a:t>Shamaliyah</a:t>
            </a:r>
            <a:r>
              <a:rPr lang="en-US" sz="2000" dirty="0">
                <a:latin typeface="+mj-lt"/>
                <a:ea typeface="+mj-ea"/>
                <a:cs typeface="+mj-cs"/>
              </a:rPr>
              <a:t>, Al </a:t>
            </a:r>
            <a:r>
              <a:rPr lang="en-US" sz="2000" dirty="0" err="1">
                <a:latin typeface="+mj-lt"/>
                <a:ea typeface="+mj-ea"/>
                <a:cs typeface="+mj-cs"/>
              </a:rPr>
              <a:t>Jawf</a:t>
            </a:r>
            <a:r>
              <a:rPr lang="en-US" sz="2000" dirty="0">
                <a:latin typeface="+mj-lt"/>
                <a:ea typeface="+mj-ea"/>
                <a:cs typeface="+mj-cs"/>
              </a:rPr>
              <a:t>, Al </a:t>
            </a:r>
            <a:r>
              <a:rPr lang="en-US" sz="2000" dirty="0" err="1">
                <a:latin typeface="+mj-lt"/>
                <a:ea typeface="+mj-ea"/>
                <a:cs typeface="+mj-cs"/>
              </a:rPr>
              <a:t>Madinah</a:t>
            </a:r>
            <a:r>
              <a:rPr lang="en-US" sz="2000" dirty="0">
                <a:latin typeface="+mj-lt"/>
                <a:ea typeface="+mj-ea"/>
                <a:cs typeface="+mj-cs"/>
              </a:rPr>
              <a:t>, Al </a:t>
            </a:r>
            <a:r>
              <a:rPr lang="en-US" sz="2000" dirty="0" err="1">
                <a:latin typeface="+mj-lt"/>
                <a:ea typeface="+mj-ea"/>
                <a:cs typeface="+mj-cs"/>
              </a:rPr>
              <a:t>Qasim</a:t>
            </a:r>
            <a:r>
              <a:rPr lang="en-US" sz="2000" dirty="0">
                <a:latin typeface="+mj-lt"/>
                <a:ea typeface="+mj-ea"/>
                <a:cs typeface="+mj-cs"/>
              </a:rPr>
              <a:t>, </a:t>
            </a:r>
            <a:r>
              <a:rPr lang="en-US" sz="2000" dirty="0" err="1">
                <a:latin typeface="+mj-lt"/>
                <a:ea typeface="+mj-ea"/>
                <a:cs typeface="+mj-cs"/>
              </a:rPr>
              <a:t>Ar</a:t>
            </a:r>
            <a:r>
              <a:rPr lang="en-US" sz="2000" dirty="0">
                <a:latin typeface="+mj-lt"/>
                <a:ea typeface="+mj-ea"/>
                <a:cs typeface="+mj-cs"/>
              </a:rPr>
              <a:t> </a:t>
            </a:r>
            <a:r>
              <a:rPr lang="en-US" sz="2000" dirty="0" err="1">
                <a:latin typeface="+mj-lt"/>
                <a:ea typeface="+mj-ea"/>
                <a:cs typeface="+mj-cs"/>
              </a:rPr>
              <a:t>Riyad</a:t>
            </a:r>
            <a:r>
              <a:rPr lang="en-US" sz="2000" dirty="0">
                <a:latin typeface="+mj-lt"/>
                <a:ea typeface="+mj-ea"/>
                <a:cs typeface="+mj-cs"/>
              </a:rPr>
              <a:t>, Ash </a:t>
            </a:r>
            <a:r>
              <a:rPr lang="en-US" sz="2000" dirty="0" err="1">
                <a:latin typeface="+mj-lt"/>
                <a:ea typeface="+mj-ea"/>
                <a:cs typeface="+mj-cs"/>
              </a:rPr>
              <a:t>Sharqiyah</a:t>
            </a:r>
            <a:r>
              <a:rPr lang="en-US" sz="2000" dirty="0">
                <a:latin typeface="+mj-lt"/>
                <a:ea typeface="+mj-ea"/>
                <a:cs typeface="+mj-cs"/>
              </a:rPr>
              <a:t>, '</a:t>
            </a:r>
            <a:r>
              <a:rPr lang="en-US" sz="2000" dirty="0" err="1">
                <a:latin typeface="+mj-lt"/>
                <a:ea typeface="+mj-ea"/>
                <a:cs typeface="+mj-cs"/>
              </a:rPr>
              <a:t>Asir</a:t>
            </a:r>
            <a:r>
              <a:rPr lang="en-US" sz="2000" dirty="0">
                <a:latin typeface="+mj-lt"/>
                <a:ea typeface="+mj-ea"/>
                <a:cs typeface="+mj-cs"/>
              </a:rPr>
              <a:t>, </a:t>
            </a:r>
            <a:r>
              <a:rPr lang="en-US" sz="2000" dirty="0" err="1">
                <a:latin typeface="+mj-lt"/>
                <a:ea typeface="+mj-ea"/>
                <a:cs typeface="+mj-cs"/>
              </a:rPr>
              <a:t>Ha'il</a:t>
            </a:r>
            <a:r>
              <a:rPr lang="en-US" sz="2000" dirty="0">
                <a:latin typeface="+mj-lt"/>
                <a:ea typeface="+mj-ea"/>
                <a:cs typeface="+mj-cs"/>
              </a:rPr>
              <a:t>, </a:t>
            </a:r>
            <a:r>
              <a:rPr lang="en-US" sz="2000" dirty="0" err="1">
                <a:latin typeface="+mj-lt"/>
                <a:ea typeface="+mj-ea"/>
                <a:cs typeface="+mj-cs"/>
              </a:rPr>
              <a:t>Jizan</a:t>
            </a:r>
            <a:r>
              <a:rPr lang="en-US" sz="2000" dirty="0">
                <a:latin typeface="+mj-lt"/>
                <a:ea typeface="+mj-ea"/>
                <a:cs typeface="+mj-cs"/>
              </a:rPr>
              <a:t>, </a:t>
            </a:r>
            <a:r>
              <a:rPr lang="en-US" sz="2000" dirty="0" err="1">
                <a:latin typeface="+mj-lt"/>
                <a:ea typeface="+mj-ea"/>
                <a:cs typeface="+mj-cs"/>
              </a:rPr>
              <a:t>Makkah</a:t>
            </a:r>
            <a:r>
              <a:rPr lang="en-US" sz="2000" dirty="0">
                <a:latin typeface="+mj-lt"/>
                <a:ea typeface="+mj-ea"/>
                <a:cs typeface="+mj-cs"/>
              </a:rPr>
              <a:t>, </a:t>
            </a:r>
            <a:r>
              <a:rPr lang="en-US" sz="2000" dirty="0" err="1">
                <a:latin typeface="+mj-lt"/>
                <a:ea typeface="+mj-ea"/>
                <a:cs typeface="+mj-cs"/>
              </a:rPr>
              <a:t>Najran</a:t>
            </a:r>
            <a:r>
              <a:rPr lang="en-US" sz="2000" dirty="0">
                <a:latin typeface="+mj-lt"/>
                <a:ea typeface="+mj-ea"/>
                <a:cs typeface="+mj-cs"/>
              </a:rPr>
              <a:t>, </a:t>
            </a:r>
            <a:r>
              <a:rPr lang="en-US" sz="2000" dirty="0" err="1">
                <a:latin typeface="+mj-lt"/>
                <a:ea typeface="+mj-ea"/>
                <a:cs typeface="+mj-cs"/>
              </a:rPr>
              <a:t>Tabuk</a:t>
            </a:r>
            <a:r>
              <a:rPr lang="en-US" sz="2000" dirty="0">
                <a:latin typeface="+mj-lt"/>
                <a:ea typeface="+mj-ea"/>
                <a:cs typeface="+mj-cs"/>
              </a:rPr>
              <a:t> </a:t>
            </a:r>
          </a:p>
        </p:txBody>
      </p:sp>
      <p:sp>
        <p:nvSpPr>
          <p:cNvPr id="3" name="Rectangle 2"/>
          <p:cNvSpPr/>
          <p:nvPr/>
        </p:nvSpPr>
        <p:spPr>
          <a:xfrm>
            <a:off x="720969" y="852764"/>
            <a:ext cx="9296399" cy="738664"/>
          </a:xfrm>
          <a:prstGeom prst="rect">
            <a:avLst/>
          </a:prstGeom>
        </p:spPr>
        <p:txBody>
          <a:bodyPr wrap="square">
            <a:spAutoFit/>
          </a:bodyPr>
          <a:lstStyle/>
          <a:p>
            <a:pPr>
              <a:spcBef>
                <a:spcPct val="0"/>
              </a:spcBef>
              <a:buClr>
                <a:schemeClr val="bg2">
                  <a:lumMod val="40000"/>
                  <a:lumOff val="60000"/>
                </a:schemeClr>
              </a:buClr>
              <a:buSzPct val="80000"/>
            </a:pPr>
            <a:r>
              <a:rPr lang="en-US" sz="4200" dirty="0">
                <a:solidFill>
                  <a:schemeClr val="tx2"/>
                </a:solidFill>
                <a:latin typeface="+mj-lt"/>
                <a:ea typeface="+mj-ea"/>
                <a:cs typeface="+mj-cs"/>
              </a:rPr>
              <a:t>Government</a:t>
            </a:r>
          </a:p>
        </p:txBody>
      </p:sp>
    </p:spTree>
    <p:extLst>
      <p:ext uri="{BB962C8B-B14F-4D97-AF65-F5344CB8AC3E}">
        <p14:creationId xmlns:p14="http://schemas.microsoft.com/office/powerpoint/2010/main" val="182561357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969" y="560664"/>
            <a:ext cx="9296399" cy="738664"/>
          </a:xfrm>
          <a:prstGeom prst="rect">
            <a:avLst/>
          </a:prstGeom>
        </p:spPr>
        <p:txBody>
          <a:bodyPr wrap="square">
            <a:spAutoFit/>
          </a:bodyPr>
          <a:lstStyle/>
          <a:p>
            <a:pPr>
              <a:spcBef>
                <a:spcPct val="0"/>
              </a:spcBef>
              <a:buClr>
                <a:schemeClr val="bg2">
                  <a:lumMod val="40000"/>
                  <a:lumOff val="60000"/>
                </a:schemeClr>
              </a:buClr>
              <a:buSzPct val="80000"/>
            </a:pPr>
            <a:r>
              <a:rPr lang="en-US" sz="4200" dirty="0" smtClean="0">
                <a:solidFill>
                  <a:schemeClr val="tx2"/>
                </a:solidFill>
                <a:latin typeface="+mj-lt"/>
                <a:ea typeface="+mj-ea"/>
                <a:cs typeface="+mj-cs"/>
              </a:rPr>
              <a:t>Data and Assumptions:</a:t>
            </a:r>
            <a:endParaRPr lang="en-US" sz="4200" dirty="0">
              <a:solidFill>
                <a:schemeClr val="tx2"/>
              </a:solidFill>
              <a:latin typeface="+mj-lt"/>
              <a:ea typeface="+mj-ea"/>
              <a:cs typeface="+mj-cs"/>
            </a:endParaRPr>
          </a:p>
        </p:txBody>
      </p:sp>
      <p:sp>
        <p:nvSpPr>
          <p:cNvPr id="4" name="Rectangle 3"/>
          <p:cNvSpPr/>
          <p:nvPr/>
        </p:nvSpPr>
        <p:spPr>
          <a:xfrm>
            <a:off x="1254369" y="2070248"/>
            <a:ext cx="9296399" cy="3811300"/>
          </a:xfrm>
          <a:prstGeom prst="rect">
            <a:avLst/>
          </a:prstGeom>
        </p:spPr>
        <p:txBody>
          <a:bodyPr wrap="square">
            <a:spAutoFit/>
          </a:bodyPr>
          <a:lstStyle/>
          <a:p>
            <a:pPr marL="342900" indent="-342900">
              <a:spcBef>
                <a:spcPts val="1000"/>
              </a:spcBef>
              <a:buClr>
                <a:schemeClr val="bg2">
                  <a:lumMod val="40000"/>
                  <a:lumOff val="60000"/>
                </a:schemeClr>
              </a:buClr>
              <a:buSzPct val="80000"/>
              <a:buFont typeface="Wingdings 3" charset="2"/>
              <a:buChar char=""/>
            </a:pPr>
            <a:r>
              <a:rPr lang="en-US" sz="2000" dirty="0" smtClean="0">
                <a:latin typeface="+mj-lt"/>
                <a:ea typeface="+mj-ea"/>
                <a:cs typeface="+mj-cs"/>
              </a:rPr>
              <a:t>Data taken from “World Bank” database</a:t>
            </a:r>
          </a:p>
          <a:p>
            <a:pPr marL="342900" lvl="0" indent="-342900">
              <a:spcBef>
                <a:spcPts val="1000"/>
              </a:spcBef>
              <a:buClr>
                <a:schemeClr val="bg2">
                  <a:lumMod val="40000"/>
                  <a:lumOff val="60000"/>
                </a:schemeClr>
              </a:buClr>
              <a:buSzPct val="80000"/>
              <a:buFont typeface="Wingdings 3" charset="2"/>
              <a:buChar char=""/>
            </a:pPr>
            <a:r>
              <a:rPr lang="en-US" sz="2000" dirty="0"/>
              <a:t>The Variable values collected are based on the surveys and the expert systems </a:t>
            </a:r>
            <a:endParaRPr lang="en-US" sz="2000" dirty="0" smtClean="0"/>
          </a:p>
          <a:p>
            <a:pPr marL="342900" lvl="0" indent="-342900">
              <a:spcBef>
                <a:spcPts val="1000"/>
              </a:spcBef>
              <a:buClr>
                <a:schemeClr val="bg2">
                  <a:lumMod val="40000"/>
                  <a:lumOff val="60000"/>
                </a:schemeClr>
              </a:buClr>
              <a:buSzPct val="80000"/>
              <a:buFont typeface="Wingdings 3" charset="2"/>
              <a:buChar char=""/>
            </a:pPr>
            <a:r>
              <a:rPr lang="en-US" sz="2000" dirty="0" smtClean="0"/>
              <a:t>Independence of observations from each other</a:t>
            </a:r>
          </a:p>
          <a:p>
            <a:pPr marL="342900" lvl="0" indent="-342900">
              <a:spcBef>
                <a:spcPts val="1000"/>
              </a:spcBef>
              <a:buClr>
                <a:schemeClr val="bg2">
                  <a:lumMod val="40000"/>
                  <a:lumOff val="60000"/>
                </a:schemeClr>
              </a:buClr>
              <a:buSzPct val="80000"/>
              <a:buFont typeface="Wingdings 3" charset="2"/>
              <a:buChar char=""/>
            </a:pPr>
            <a:r>
              <a:rPr lang="en-US" sz="2000" dirty="0"/>
              <a:t>Foreign direct investment </a:t>
            </a:r>
            <a:r>
              <a:rPr lang="en-US" sz="2000" dirty="0" smtClean="0"/>
              <a:t>is a response </a:t>
            </a:r>
            <a:r>
              <a:rPr lang="en-US" sz="2000" dirty="0"/>
              <a:t>variable and the remaining variables </a:t>
            </a:r>
            <a:r>
              <a:rPr lang="en-US" sz="2000" dirty="0" smtClean="0"/>
              <a:t>as predictors</a:t>
            </a:r>
          </a:p>
          <a:p>
            <a:pPr marL="342900" indent="-342900">
              <a:spcBef>
                <a:spcPts val="1000"/>
              </a:spcBef>
              <a:buClr>
                <a:schemeClr val="bg2">
                  <a:lumMod val="40000"/>
                  <a:lumOff val="60000"/>
                </a:schemeClr>
              </a:buClr>
              <a:buSzPct val="80000"/>
              <a:buFont typeface="Wingdings 3" charset="2"/>
              <a:buChar char=""/>
            </a:pPr>
            <a:r>
              <a:rPr lang="en-US" sz="2000" dirty="0"/>
              <a:t>Same variables have  mentioned in different units in the data, so considered all variables in a single unit by assuming that the values are interdependent </a:t>
            </a:r>
          </a:p>
          <a:p>
            <a:pPr lvl="0">
              <a:spcBef>
                <a:spcPts val="1000"/>
              </a:spcBef>
              <a:buClr>
                <a:schemeClr val="bg2">
                  <a:lumMod val="40000"/>
                  <a:lumOff val="60000"/>
                </a:schemeClr>
              </a:buClr>
              <a:buSzPct val="80000"/>
            </a:pPr>
            <a:endParaRPr lang="en-US" sz="2000" dirty="0"/>
          </a:p>
        </p:txBody>
      </p:sp>
    </p:spTree>
    <p:extLst>
      <p:ext uri="{BB962C8B-B14F-4D97-AF65-F5344CB8AC3E}">
        <p14:creationId xmlns:p14="http://schemas.microsoft.com/office/powerpoint/2010/main" val="150783600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733</TotalTime>
  <Words>735</Words>
  <Application>Microsoft Office PowerPoint</Application>
  <PresentationFormat>Custom</PresentationFormat>
  <Paragraphs>94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Ion</vt:lpstr>
      <vt:lpstr>Arab Uprisings: Econometric Analysis of  Saudi Arabia</vt:lpstr>
      <vt:lpstr>Aim: To find out the factors which attracting and each factor will be taking how many years to boost the FDI inflows into  Saudi Arabia</vt:lpstr>
      <vt:lpstr>What is 'Econometrics‘  Econometrics is the application of statistical and mathematical theories in economics for the purpose of testing hypotheses and forecasting future trends. It takes economic models, tests them through statistical trials and then compare and contrast the results against real-life examples.   </vt:lpstr>
      <vt:lpstr>PowerPoint Presentation</vt:lpstr>
      <vt:lpstr>Saudi Arabia</vt:lpstr>
      <vt:lpstr>Economy</vt:lpstr>
      <vt:lpstr>Economy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Widén</dc:creator>
  <cp:lastModifiedBy>Bobby</cp:lastModifiedBy>
  <cp:revision>51</cp:revision>
  <dcterms:created xsi:type="dcterms:W3CDTF">2014-12-17T14:24:31Z</dcterms:created>
  <dcterms:modified xsi:type="dcterms:W3CDTF">2017-04-15T08:53:26Z</dcterms:modified>
</cp:coreProperties>
</file>