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1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8" r:id="rId16"/>
    <p:sldId id="369" r:id="rId17"/>
    <p:sldId id="370" r:id="rId18"/>
    <p:sldId id="371" r:id="rId19"/>
    <p:sldId id="374" r:id="rId20"/>
    <p:sldId id="375" r:id="rId21"/>
    <p:sldId id="376" r:id="rId22"/>
    <p:sldId id="378" r:id="rId23"/>
    <p:sldId id="379" r:id="rId24"/>
    <p:sldId id="380" r:id="rId25"/>
    <p:sldId id="381" r:id="rId26"/>
  </p:sldIdLst>
  <p:sldSz cx="9144000" cy="6858000" type="screen4x3"/>
  <p:notesSz cx="6769100" cy="9906000"/>
  <p:custShowLst>
    <p:custShow name="Full" id="0">
      <p:sldLst>
        <p:sld r:id="rId14"/>
        <p:sld r:id="rId15"/>
        <p:sld r:id="rId16"/>
        <p:sld r:id="rId19"/>
        <p:sld r:id="rId17"/>
        <p:sld r:id="rId12"/>
        <p:sld r:id="rId13"/>
        <p:sld r:id="rId18"/>
        <p:sld r:id="rId3"/>
        <p:sld r:id="rId4"/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0066FF"/>
    <a:srgbClr val="FFCF00"/>
    <a:srgbClr val="A50021"/>
    <a:srgbClr val="33CC33"/>
    <a:srgbClr val="009EFF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27" autoAdjust="0"/>
    <p:restoredTop sz="87363" autoAdjust="0"/>
  </p:normalViewPr>
  <p:slideViewPr>
    <p:cSldViewPr>
      <p:cViewPr varScale="1">
        <p:scale>
          <a:sx n="87" d="100"/>
          <a:sy n="87" d="100"/>
        </p:scale>
        <p:origin x="10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31B4BC7-00BD-4C34-90A6-9AE20E855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05350"/>
            <a:ext cx="49625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880302A-7012-4E41-BB52-17D1AAB872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5DF5D-A1BF-40C9-A061-289FF76F87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26B7F-F35E-4022-BB8B-26820F79F9B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A2CC0-984C-4396-92B9-1CD7BD3231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0722E-34B3-42EC-B266-8BCD5385FE1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E5241-87D2-4293-9ED7-E755D6F56CC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62091-1038-4CAC-B056-6F4C25681C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783AE-1342-44F8-9601-F4D95E8204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4E4AA-94A4-4DB1-A719-710CB839637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011E3-CD3B-4761-B62D-1653920431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72AF5-CAAC-48E6-9E61-45224F61C7F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C127D-E703-4DE1-AA16-7E04FAF9779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F956F-5085-4EB4-B4CF-3F4B4259324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22DDB-F7FC-4885-A06E-03732F31994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B2938-EBDD-4A60-A9AD-3E6D006B158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83BCC-79D6-4153-BE0C-63EA5C59BC7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7D524-0F54-475A-A3E8-26F7318BED3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4450-72D7-4E72-BAD3-15634E1F1A7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F48AF-62D7-46EE-AC45-E2D12D7130A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42950"/>
            <a:ext cx="4953000" cy="371475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5350"/>
            <a:ext cx="5416550" cy="4457700"/>
          </a:xfrm>
        </p:spPr>
        <p:txBody>
          <a:bodyPr/>
          <a:lstStyle/>
          <a:p>
            <a:endParaRPr lang="en-US" altLang="en-US" u="sn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F6E4-9D5D-42AD-A620-43C73ED15FC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CC0B2-6561-4FB7-9FA1-3E707AA9A8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59642-E863-4CE0-98F4-2B9E5ADFF02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7983F-1338-4E23-876A-3A343D6758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8F7E-A058-4F91-BCA3-D1D763A2FB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0B99-FE5C-4F8C-876A-426F60FFF5E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F0EF8-234F-405C-B465-1D7205420E9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49825" cy="3713163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1026" descr="smal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149475"/>
            <a:ext cx="3371850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601913" y="1947863"/>
            <a:ext cx="5268912" cy="1079500"/>
          </a:xfrm>
        </p:spPr>
        <p:txBody>
          <a:bodyPr/>
          <a:lstStyle>
            <a:lvl1pPr>
              <a:defRPr sz="3600"/>
            </a:lvl1pPr>
          </a:lstStyle>
          <a:p>
            <a:pPr lvl="0"/>
            <a:endParaRPr lang="en-GB" altLang="en-US" noProof="0" smtClean="0"/>
          </a:p>
        </p:txBody>
      </p:sp>
      <p:pic>
        <p:nvPicPr>
          <p:cNvPr id="128004" name="Picture 1028" descr="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852738"/>
            <a:ext cx="762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569217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295275"/>
            <a:ext cx="1930400" cy="313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95275"/>
            <a:ext cx="5641975" cy="3133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86248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88208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90228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4288" y="1474788"/>
            <a:ext cx="3584575" cy="1954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1263" y="1474788"/>
            <a:ext cx="3584575" cy="1954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130566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78858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5888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046596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70575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40641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altLang="en-US"/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8220075" y="6096000"/>
            <a:ext cx="712788" cy="596900"/>
            <a:chOff x="4882" y="3752"/>
            <a:chExt cx="449" cy="376"/>
          </a:xfrm>
        </p:grpSpPr>
        <p:sp>
          <p:nvSpPr>
            <p:cNvPr id="126980" name="Rectangle 4"/>
            <p:cNvSpPr>
              <a:spLocks noChangeArrowheads="1"/>
            </p:cNvSpPr>
            <p:nvPr userDrawn="1"/>
          </p:nvSpPr>
          <p:spPr bwMode="gray">
            <a:xfrm>
              <a:off x="5067" y="3873"/>
              <a:ext cx="264" cy="25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81" name="Rectangle 5"/>
            <p:cNvSpPr>
              <a:spLocks noChangeArrowheads="1"/>
            </p:cNvSpPr>
            <p:nvPr userDrawn="1"/>
          </p:nvSpPr>
          <p:spPr bwMode="gray">
            <a:xfrm>
              <a:off x="4882" y="3752"/>
              <a:ext cx="264" cy="25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889000" y="295275"/>
            <a:ext cx="772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288" y="1474788"/>
            <a:ext cx="7321550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26984" name="Picture 8" descr="squar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"/>
            <a:ext cx="7461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9" descr="squar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0063"/>
            <a:ext cx="5842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0" descr="smalled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149475"/>
            <a:ext cx="3371850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 kern="12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0066FF"/>
          </a:solidFill>
          <a:latin typeface="Arial Narrow" panose="020B0606020202030204" pitchFamily="34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099FF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FFCC00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A50021"/>
        </a:buClr>
        <a:buSzPct val="6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A50021"/>
        </a:buClr>
        <a:buSzPct val="6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A50021"/>
        </a:buClr>
        <a:buSzPct val="6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black">
          <a:xfrm>
            <a:off x="304800" y="838200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en-US" sz="4400" b="1" dirty="0" smtClean="0">
                <a:solidFill>
                  <a:srgbClr val="FFCC00"/>
                </a:solidFill>
              </a:rPr>
              <a:t>Accessing </a:t>
            </a:r>
            <a:r>
              <a:rPr lang="de-DE" altLang="en-US" sz="4400" b="1" dirty="0">
                <a:solidFill>
                  <a:srgbClr val="FFCC00"/>
                </a:solidFill>
              </a:rPr>
              <a:t>and Displaying Data</a:t>
            </a:r>
            <a:r>
              <a:rPr lang="de-DE" altLang="en-US" sz="5400" b="1" dirty="0">
                <a:solidFill>
                  <a:srgbClr val="FFCC00"/>
                </a:solidFill>
              </a:rPr>
              <a:t> ASP.NET</a:t>
            </a:r>
            <a:endParaRPr lang="en-US" altLang="en-US" sz="5400" b="1" dirty="0">
              <a:solidFill>
                <a:srgbClr val="FFCC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3429000"/>
            <a:ext cx="5791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1111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63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3177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8416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841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841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841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841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DataSets to Read Data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the Database Connection</a:t>
            </a:r>
          </a:p>
          <a:p>
            <a:r>
              <a:rPr lang="en-US" altLang="en-US"/>
              <a:t>Store the Query in a SqlDataAdapter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Create and Populate the DataSet with DataTables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055687" y="2667000"/>
            <a:ext cx="73914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SqlDataAdapter mySqlDataAdapter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new SqlDataAdapter(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"select * from customers", mySqlConnection);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876300" y="4876800"/>
            <a:ext cx="73914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DataSet myDataSet = new DataSet();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mySqlDataAdapter.Fill(myDataSet,"Customers");</a:t>
            </a:r>
          </a:p>
          <a:p>
            <a:pPr algn="l"/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 descr="Large grid"/>
          <p:cNvSpPr>
            <a:spLocks noChangeArrowheads="1"/>
          </p:cNvSpPr>
          <p:nvPr/>
        </p:nvSpPr>
        <p:spPr bwMode="auto">
          <a:xfrm>
            <a:off x="2362200" y="4600575"/>
            <a:ext cx="3962400" cy="1571625"/>
          </a:xfrm>
          <a:prstGeom prst="rect">
            <a:avLst/>
          </a:prstGeom>
          <a:pattFill prst="lgGrid">
            <a:fgClr>
              <a:srgbClr val="DDDDDD"/>
            </a:fgClr>
            <a:bgClr>
              <a:srgbClr val="FBFDFF"/>
            </a:bgClr>
          </a:patt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IN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Multiple Tables in a DataSet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22363"/>
            <a:ext cx="7194550" cy="428783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65000"/>
              </a:spcBef>
            </a:pPr>
            <a:r>
              <a:rPr lang="en-US" altLang="en-US"/>
              <a:t>Add the First Table</a:t>
            </a:r>
          </a:p>
          <a:p>
            <a:pPr>
              <a:lnSpc>
                <a:spcPct val="95000"/>
              </a:lnSpc>
              <a:spcBef>
                <a:spcPct val="65000"/>
              </a:spcBef>
            </a:pPr>
            <a:endParaRPr lang="en-US" altLang="en-US"/>
          </a:p>
          <a:p>
            <a:pPr>
              <a:lnSpc>
                <a:spcPct val="65000"/>
              </a:lnSpc>
              <a:spcBef>
                <a:spcPct val="65000"/>
              </a:spcBef>
            </a:pPr>
            <a:endParaRPr lang="en-US" altLang="en-US"/>
          </a:p>
          <a:p>
            <a:pPr>
              <a:lnSpc>
                <a:spcPct val="95000"/>
              </a:lnSpc>
              <a:spcBef>
                <a:spcPct val="65000"/>
              </a:spcBef>
            </a:pPr>
            <a:r>
              <a:rPr lang="en-US" altLang="en-US"/>
              <a:t>Add the Subsequent Table(s)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81000" y="1550988"/>
            <a:ext cx="82296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SqlDataAdapter mySqlDataAdapter = new SqlDataAdapter(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"select * from customers",mySqlConnection);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DataSet myDataSet = new DataSet();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mySqlDataAdapter.Fill(myDataSet,"Customers");</a:t>
            </a: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57200" y="3255963"/>
            <a:ext cx="8153400" cy="1095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mySqlDataAdapter.SelectCommand.CommandText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"select * from orders";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mySqlDataAdapter.Fill(myDataSet,"Orders");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486400" y="502920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Narrow" panose="020B0606020202030204" pitchFamily="34" charset="0"/>
              </a:rPr>
              <a:t>Orders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4953000" y="4695825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Narrow" panose="020B0606020202030204" pitchFamily="34" charset="0"/>
              </a:rPr>
              <a:t>Customers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2362200" y="4724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Arial Narrow" panose="020B0606020202030204" pitchFamily="34" charset="0"/>
              </a:rPr>
              <a:t>DataSet:</a:t>
            </a:r>
          </a:p>
        </p:txBody>
      </p:sp>
      <p:grpSp>
        <p:nvGrpSpPr>
          <p:cNvPr id="363530" name="Group 10"/>
          <p:cNvGrpSpPr>
            <a:grpSpLocks/>
          </p:cNvGrpSpPr>
          <p:nvPr/>
        </p:nvGrpSpPr>
        <p:grpSpPr bwMode="auto">
          <a:xfrm>
            <a:off x="3505200" y="4724400"/>
            <a:ext cx="1981200" cy="1177925"/>
            <a:chOff x="2064" y="2922"/>
            <a:chExt cx="1536" cy="913"/>
          </a:xfrm>
        </p:grpSpPr>
        <p:grpSp>
          <p:nvGrpSpPr>
            <p:cNvPr id="363531" name="Group 11"/>
            <p:cNvGrpSpPr>
              <a:grpSpLocks/>
            </p:cNvGrpSpPr>
            <p:nvPr/>
          </p:nvGrpSpPr>
          <p:grpSpPr bwMode="auto">
            <a:xfrm>
              <a:off x="2064" y="2922"/>
              <a:ext cx="1056" cy="721"/>
              <a:chOff x="4032" y="2736"/>
              <a:chExt cx="624" cy="426"/>
            </a:xfrm>
          </p:grpSpPr>
          <p:sp>
            <p:nvSpPr>
              <p:cNvPr id="363532" name="Rectangle 12"/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624" cy="4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3" name="Rectangle 13"/>
              <p:cNvSpPr>
                <a:spLocks noChangeArrowheads="1"/>
              </p:cNvSpPr>
              <p:nvPr/>
            </p:nvSpPr>
            <p:spPr bwMode="auto">
              <a:xfrm>
                <a:off x="4064" y="2846"/>
                <a:ext cx="558" cy="2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4" name="Rectangle 14"/>
              <p:cNvSpPr>
                <a:spLocks noChangeArrowheads="1"/>
              </p:cNvSpPr>
              <p:nvPr/>
            </p:nvSpPr>
            <p:spPr bwMode="auto">
              <a:xfrm>
                <a:off x="4064" y="2846"/>
                <a:ext cx="53" cy="275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5" name="Rectangle 15"/>
              <p:cNvSpPr>
                <a:spLocks noChangeArrowheads="1"/>
              </p:cNvSpPr>
              <p:nvPr/>
            </p:nvSpPr>
            <p:spPr bwMode="auto">
              <a:xfrm>
                <a:off x="4064" y="2791"/>
                <a:ext cx="558" cy="54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6" name="Line 16"/>
              <p:cNvSpPr>
                <a:spLocks noChangeShapeType="1"/>
              </p:cNvSpPr>
              <p:nvPr/>
            </p:nvSpPr>
            <p:spPr bwMode="auto">
              <a:xfrm>
                <a:off x="4116" y="3015"/>
                <a:ext cx="50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7" name="Line 17"/>
              <p:cNvSpPr>
                <a:spLocks noChangeShapeType="1"/>
              </p:cNvSpPr>
              <p:nvPr/>
            </p:nvSpPr>
            <p:spPr bwMode="auto">
              <a:xfrm>
                <a:off x="4174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8" name="Line 18"/>
              <p:cNvSpPr>
                <a:spLocks noChangeShapeType="1"/>
              </p:cNvSpPr>
              <p:nvPr/>
            </p:nvSpPr>
            <p:spPr bwMode="auto">
              <a:xfrm>
                <a:off x="4229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39" name="Line 19"/>
              <p:cNvSpPr>
                <a:spLocks noChangeShapeType="1"/>
              </p:cNvSpPr>
              <p:nvPr/>
            </p:nvSpPr>
            <p:spPr bwMode="auto">
              <a:xfrm>
                <a:off x="4283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0" name="Line 20"/>
              <p:cNvSpPr>
                <a:spLocks noChangeShapeType="1"/>
              </p:cNvSpPr>
              <p:nvPr/>
            </p:nvSpPr>
            <p:spPr bwMode="auto">
              <a:xfrm>
                <a:off x="4337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1" name="Line 21"/>
              <p:cNvSpPr>
                <a:spLocks noChangeShapeType="1"/>
              </p:cNvSpPr>
              <p:nvPr/>
            </p:nvSpPr>
            <p:spPr bwMode="auto">
              <a:xfrm>
                <a:off x="4392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2" name="Line 22"/>
              <p:cNvSpPr>
                <a:spLocks noChangeShapeType="1"/>
              </p:cNvSpPr>
              <p:nvPr/>
            </p:nvSpPr>
            <p:spPr bwMode="auto">
              <a:xfrm>
                <a:off x="4446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3" name="Line 23"/>
              <p:cNvSpPr>
                <a:spLocks noChangeShapeType="1"/>
              </p:cNvSpPr>
              <p:nvPr/>
            </p:nvSpPr>
            <p:spPr bwMode="auto">
              <a:xfrm>
                <a:off x="4500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4" name="Line 24"/>
              <p:cNvSpPr>
                <a:spLocks noChangeShapeType="1"/>
              </p:cNvSpPr>
              <p:nvPr/>
            </p:nvSpPr>
            <p:spPr bwMode="auto">
              <a:xfrm>
                <a:off x="4554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5" name="Line 25"/>
              <p:cNvSpPr>
                <a:spLocks noChangeShapeType="1"/>
              </p:cNvSpPr>
              <p:nvPr/>
            </p:nvSpPr>
            <p:spPr bwMode="auto">
              <a:xfrm flipV="1">
                <a:off x="4120" y="2958"/>
                <a:ext cx="500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6" name="Line 26"/>
              <p:cNvSpPr>
                <a:spLocks noChangeShapeType="1"/>
              </p:cNvSpPr>
              <p:nvPr/>
            </p:nvSpPr>
            <p:spPr bwMode="auto">
              <a:xfrm>
                <a:off x="4116" y="2903"/>
                <a:ext cx="505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>
                <a:off x="4116" y="3068"/>
                <a:ext cx="506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63548" name="Rectangle 28"/>
            <p:cNvSpPr>
              <a:spLocks noChangeArrowheads="1"/>
            </p:cNvSpPr>
            <p:nvPr/>
          </p:nvSpPr>
          <p:spPr bwMode="auto">
            <a:xfrm>
              <a:off x="2544" y="3114"/>
              <a:ext cx="1056" cy="7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2598" y="3300"/>
              <a:ext cx="944" cy="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2598" y="3300"/>
              <a:ext cx="90" cy="466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2598" y="3207"/>
              <a:ext cx="944" cy="91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>
              <a:off x="2686" y="3586"/>
              <a:ext cx="85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3" name="Line 33"/>
            <p:cNvSpPr>
              <a:spLocks noChangeShapeType="1"/>
            </p:cNvSpPr>
            <p:nvPr/>
          </p:nvSpPr>
          <p:spPr bwMode="auto">
            <a:xfrm>
              <a:off x="2784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4" name="Line 34"/>
            <p:cNvSpPr>
              <a:spLocks noChangeShapeType="1"/>
            </p:cNvSpPr>
            <p:nvPr/>
          </p:nvSpPr>
          <p:spPr bwMode="auto">
            <a:xfrm>
              <a:off x="2877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5" name="Line 35"/>
            <p:cNvSpPr>
              <a:spLocks noChangeShapeType="1"/>
            </p:cNvSpPr>
            <p:nvPr/>
          </p:nvSpPr>
          <p:spPr bwMode="auto">
            <a:xfrm>
              <a:off x="2969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6" name="Line 36"/>
            <p:cNvSpPr>
              <a:spLocks noChangeShapeType="1"/>
            </p:cNvSpPr>
            <p:nvPr/>
          </p:nvSpPr>
          <p:spPr bwMode="auto">
            <a:xfrm>
              <a:off x="3060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7" name="Line 37"/>
            <p:cNvSpPr>
              <a:spLocks noChangeShapeType="1"/>
            </p:cNvSpPr>
            <p:nvPr/>
          </p:nvSpPr>
          <p:spPr bwMode="auto">
            <a:xfrm>
              <a:off x="3153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8" name="Line 38"/>
            <p:cNvSpPr>
              <a:spLocks noChangeShapeType="1"/>
            </p:cNvSpPr>
            <p:nvPr/>
          </p:nvSpPr>
          <p:spPr bwMode="auto">
            <a:xfrm>
              <a:off x="3245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9" name="Line 39"/>
            <p:cNvSpPr>
              <a:spLocks noChangeShapeType="1"/>
            </p:cNvSpPr>
            <p:nvPr/>
          </p:nvSpPr>
          <p:spPr bwMode="auto">
            <a:xfrm>
              <a:off x="3336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60" name="Line 40"/>
            <p:cNvSpPr>
              <a:spLocks noChangeShapeType="1"/>
            </p:cNvSpPr>
            <p:nvPr/>
          </p:nvSpPr>
          <p:spPr bwMode="auto">
            <a:xfrm>
              <a:off x="3427" y="3300"/>
              <a:ext cx="0" cy="4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 flipV="1">
              <a:off x="2693" y="3490"/>
              <a:ext cx="84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62" name="Line 42"/>
            <p:cNvSpPr>
              <a:spLocks noChangeShapeType="1"/>
            </p:cNvSpPr>
            <p:nvPr/>
          </p:nvSpPr>
          <p:spPr bwMode="auto">
            <a:xfrm>
              <a:off x="2686" y="3397"/>
              <a:ext cx="855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63" name="Line 43"/>
            <p:cNvSpPr>
              <a:spLocks noChangeShapeType="1"/>
            </p:cNvSpPr>
            <p:nvPr/>
          </p:nvSpPr>
          <p:spPr bwMode="auto">
            <a:xfrm>
              <a:off x="2686" y="3676"/>
              <a:ext cx="856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3962400" y="5897563"/>
            <a:ext cx="19050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00">
                <a:solidFill>
                  <a:schemeClr val="tx1"/>
                </a:solidFill>
                <a:latin typeface="Arial Narrow" panose="020B0606020202030204" pitchFamily="34" charset="0"/>
              </a:rPr>
              <a:t>Data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DataViews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DataViews Can be Customized to Present a Subset of Data from a DataTable</a:t>
            </a:r>
          </a:p>
          <a:p>
            <a:r>
              <a:rPr lang="en-US" altLang="en-US"/>
              <a:t>The DefaultView Property Returns the </a:t>
            </a:r>
            <a:r>
              <a:rPr lang="en-US" altLang="en-US">
                <a:cs typeface="Times New Roman" panose="02020603050405020304" pitchFamily="18" charset="0"/>
              </a:rPr>
              <a:t>Default DataView for the Table</a:t>
            </a:r>
          </a:p>
          <a:p>
            <a:pPr>
              <a:lnSpc>
                <a:spcPct val="170000"/>
              </a:lnSpc>
            </a:pPr>
            <a:endParaRPr lang="en-US" altLang="en-US"/>
          </a:p>
          <a:p>
            <a:r>
              <a:rPr lang="en-US" altLang="en-US"/>
              <a:t>Setting Up Different Views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38200" y="5029200"/>
            <a:ext cx="7391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myDataView.Sort = "Country";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myDataView.RowFilter = "Country = 'Argentina'";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914400" y="3505200"/>
            <a:ext cx="72390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DataView myDataView =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myDataSet.Tables["Customers"].DefaultView;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a Database From a DataSet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194550" cy="5257800"/>
          </a:xfrm>
        </p:spPr>
        <p:txBody>
          <a:bodyPr/>
          <a:lstStyle/>
          <a:p>
            <a:r>
              <a:rPr lang="en-US" altLang="en-US"/>
              <a:t>SQLCommandBuilder generates Update command</a:t>
            </a:r>
          </a:p>
          <a:p>
            <a:endParaRPr lang="en-US" altLang="en-US"/>
          </a:p>
          <a:p>
            <a:r>
              <a:rPr lang="en-US" altLang="en-US"/>
              <a:t>Set the MissingSchemaAction property</a:t>
            </a:r>
          </a:p>
          <a:p>
            <a:endParaRPr lang="en-US" altLang="en-US" sz="2000"/>
          </a:p>
          <a:p>
            <a:pPr>
              <a:lnSpc>
                <a:spcPct val="125000"/>
              </a:lnSpc>
            </a:pPr>
            <a:r>
              <a:rPr lang="en-US" altLang="en-US"/>
              <a:t>Add a row</a:t>
            </a:r>
          </a:p>
          <a:p>
            <a:pPr>
              <a:lnSpc>
                <a:spcPct val="255000"/>
              </a:lnSpc>
            </a:pPr>
            <a:endParaRPr lang="en-US" altLang="en-US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/>
              <a:t>To submit the data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314450" y="2571750"/>
            <a:ext cx="64960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mySqlDataAdapter.MissingSchemaAction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	MissingSchemaAction.AddWithKey;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009650" y="1476375"/>
            <a:ext cx="71056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SqlCommandBuilder mySqlCommandBuilder = new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	SqlCommandBuilder(mySqlDataAdapter);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666750" y="3743325"/>
            <a:ext cx="779145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DataRow myDataRow =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 myDataSet.Tables["Customers"].NewRow();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myDataRow["CustomerId"] = "NewID";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// ...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myDataSet.Tables["Customers"].Rows.Add(myDataRow);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828675" y="6019800"/>
            <a:ext cx="7467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mySqlDataAdapter.Update(myDataSet, "Customers");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Data in the DataGrid Control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79563"/>
            <a:ext cx="7194550" cy="4287837"/>
          </a:xfrm>
        </p:spPr>
        <p:txBody>
          <a:bodyPr/>
          <a:lstStyle/>
          <a:p>
            <a:r>
              <a:rPr lang="en-US" altLang="en-US"/>
              <a:t>Create a Windows Forms DataGrid control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r>
              <a:rPr lang="en-US" altLang="en-US"/>
              <a:t>Bind to a DataSet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r>
              <a:rPr lang="en-US" altLang="en-US"/>
              <a:t>Using a custom view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619125" y="2057400"/>
            <a:ext cx="78867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dataGrid1 = new System.Windows.Forms.DataGrid();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1771650" y="3581400"/>
            <a:ext cx="55816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dataGrid1.DataSource = myDataSet;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dataGrid1.DataMember = "Regions";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657225" y="4953000"/>
            <a:ext cx="7848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DataView myDataView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	myDataSet.Tables["Customers"].DefaultView;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myDataView.RowFilter = "Country = 'Argentina'";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dataGrid2.DataSource = myDataView;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Using Stored Procedures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Calling Stored Procedures</a:t>
            </a:r>
          </a:p>
          <a:p>
            <a:r>
              <a:rPr lang="en-US" altLang="en-US"/>
              <a:t>Passing Parameters</a:t>
            </a:r>
          </a:p>
          <a:p>
            <a:r>
              <a:rPr lang="en-US" altLang="en-US"/>
              <a:t>Calling Action Stored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Stored Procedures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74763"/>
            <a:ext cx="7194550" cy="428783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/>
              <a:t>Stored Procedures Provide Security for Database</a:t>
            </a:r>
          </a:p>
          <a:p>
            <a:pPr>
              <a:lnSpc>
                <a:spcPct val="115000"/>
              </a:lnSpc>
            </a:pPr>
            <a:r>
              <a:rPr lang="en-US" altLang="en-US"/>
              <a:t>Set Up the DataAdapter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>
              <a:lnSpc>
                <a:spcPct val="115000"/>
              </a:lnSpc>
            </a:pPr>
            <a:endParaRPr lang="en-US" altLang="en-US"/>
          </a:p>
          <a:p>
            <a:pPr>
              <a:lnSpc>
                <a:spcPct val="115000"/>
              </a:lnSpc>
            </a:pPr>
            <a:endParaRPr lang="en-US" altLang="en-US"/>
          </a:p>
          <a:p>
            <a:pPr>
              <a:lnSpc>
                <a:spcPct val="115000"/>
              </a:lnSpc>
            </a:pPr>
            <a:endParaRPr lang="en-US" altLang="en-US"/>
          </a:p>
          <a:p>
            <a:pPr>
              <a:lnSpc>
                <a:spcPct val="115000"/>
              </a:lnSpc>
            </a:pPr>
            <a:r>
              <a:rPr lang="en-US" altLang="en-US"/>
              <a:t>Run the Stored Procedure and Store Returned Records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609600" y="2438400"/>
            <a:ext cx="7848600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SqlDataAdapter mySqlDataAdapter = new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	SqlDataAdapter();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 = new SqlCommand();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mySqlDataAdapter.SelectCommand.Connection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	mySqlConnection;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mySqlDataAdapter.SelectCommand.CommandText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	"GetProducts";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mySqlDataAdapter.SelectCommand.CommandType =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	CommandType.StoredProcedure;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1143000" y="58674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mySqlDataAdapter.Fill(myDataSet,"Products");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447800"/>
            <a:ext cx="7194550" cy="4287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Create Parameter, Set Direction and Value, Add to the Parameters Collection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Run Stored Procedure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09600" y="2209800"/>
            <a:ext cx="7848600" cy="297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SqlParameter workParam = new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SqlParameter("@ProductName",SqlDbType.NChar, 40);</a:t>
            </a:r>
          </a:p>
          <a:p>
            <a:pPr algn="l"/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workParam.Direction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ParameterDirection.Input; // Input is default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workParam.Value = textBox1.Text;</a:t>
            </a:r>
          </a:p>
          <a:p>
            <a:pPr algn="l"/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mySqlDataAdapter.SelectCommand.Parameters.Add(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	workParam);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09600" y="5715000"/>
            <a:ext cx="7848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DataSet myDataSet = new DataSet();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mySqlDataAdapter.Fill(myDataSet,"ProductData");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Action Stored Procedures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49363"/>
            <a:ext cx="7194550" cy="4618037"/>
          </a:xfrm>
        </p:spPr>
        <p:txBody>
          <a:bodyPr/>
          <a:lstStyle/>
          <a:p>
            <a:r>
              <a:rPr lang="en-US" altLang="en-US"/>
              <a:t>Use SQLCommand object</a:t>
            </a:r>
            <a:br>
              <a:rPr lang="en-US" altLang="en-US"/>
            </a:br>
            <a:endParaRPr lang="en-US" altLang="en-US" sz="2000"/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r>
              <a:rPr lang="en-US" altLang="en-US"/>
              <a:t>Call the ExecuteNonQuery Method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Retrieve Output Parameters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561975" y="5562600"/>
            <a:ext cx="8001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textBox2.Text = 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mySqlCommand.Parameters["@ProductCount"].</a:t>
            </a:r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</a:t>
            </a:r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Value.ToString();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561975" y="1704975"/>
            <a:ext cx="8001000" cy="248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SqlCommand mySqlCommand = new 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SqlCommand("GetProductCount", mySqlConnection);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mySqlCommand.CommandType = 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CommandType.StoredProcedure;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SqlParameter workParam = new 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SqlParameter("@ProductCount", SqlDbType.Int);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workParam.Direction = ParameterDirection.Output;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mySqlCommand.Parameters.Add(workParam);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523875" y="4733925"/>
            <a:ext cx="8039100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mySqlCommand.ExecuteNonQuery();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 Accessing Data with DataReaders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Creating a DataReader</a:t>
            </a:r>
          </a:p>
          <a:p>
            <a:r>
              <a:rPr lang="en-US" altLang="en-US"/>
              <a:t>Reading Data from a DataReader</a:t>
            </a:r>
          </a:p>
          <a:p>
            <a:r>
              <a:rPr lang="en-US" altLang="en-US"/>
              <a:t>Using DataSets vs. DataReaders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22263"/>
            <a:ext cx="7724775" cy="585787"/>
          </a:xfrm>
        </p:spPr>
        <p:txBody>
          <a:bodyPr/>
          <a:lstStyle/>
          <a:p>
            <a:r>
              <a:rPr lang="en-US" altLang="en-US" sz="3600"/>
              <a:t>Agenda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321550" cy="4765675"/>
          </a:xfrm>
        </p:spPr>
        <p:txBody>
          <a:bodyPr/>
          <a:lstStyle/>
          <a:p>
            <a:r>
              <a:rPr lang="en-US" altLang="en-US" sz="3200"/>
              <a:t>Overview ADO .Net </a:t>
            </a:r>
          </a:p>
          <a:p>
            <a:r>
              <a:rPr lang="en-US" altLang="en-US" sz="3200"/>
              <a:t>Database Connection and the Web.config File</a:t>
            </a:r>
          </a:p>
          <a:p>
            <a:r>
              <a:rPr lang="en-US" altLang="en-US" sz="3200"/>
              <a:t>Relational Data and Data Source Controls</a:t>
            </a:r>
          </a:p>
          <a:p>
            <a:r>
              <a:rPr lang="en-US" altLang="en-US" sz="3200"/>
              <a:t>Object Data and Data Source Controls</a:t>
            </a:r>
          </a:p>
          <a:p>
            <a:r>
              <a:rPr lang="en-US" altLang="en-US" sz="3200"/>
              <a:t>XML Data and Data Source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DataReader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194550" cy="4648200"/>
          </a:xfrm>
        </p:spPr>
        <p:txBody>
          <a:bodyPr/>
          <a:lstStyle/>
          <a:p>
            <a:r>
              <a:rPr lang="en-US" altLang="en-US"/>
              <a:t>Create and Open the Database Connection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>
              <a:lnSpc>
                <a:spcPct val="130000"/>
              </a:lnSpc>
            </a:pPr>
            <a:endParaRPr lang="en-US" altLang="en-US"/>
          </a:p>
          <a:p>
            <a:r>
              <a:rPr lang="en-US" altLang="en-US"/>
              <a:t>Create the DataReader From a Command Object</a:t>
            </a:r>
          </a:p>
          <a:p>
            <a:endParaRPr lang="en-US" altLang="en-US"/>
          </a:p>
          <a:p>
            <a:endParaRPr lang="en-US" altLang="en-US"/>
          </a:p>
          <a:p>
            <a:pPr>
              <a:lnSpc>
                <a:spcPct val="40000"/>
              </a:lnSpc>
            </a:pPr>
            <a:endParaRPr lang="en-US" altLang="en-US"/>
          </a:p>
          <a:p>
            <a:r>
              <a:rPr lang="en-US" altLang="en-US"/>
              <a:t>Close the Reader and the Connection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687388" y="3505200"/>
            <a:ext cx="7770812" cy="1416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SqlCommand mySqlCommand = new  SqlCommand(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"select * from customers", mySqlConnection);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SqlDataReader myReader =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mySqlCommand.ExecuteReader();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SqlConnection mySqlConnection = new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SqlConnection("server=(local)\\NetSDK; 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sym typeface="Wingdings 3" panose="05040102010807070707" pitchFamily="18" charset="2"/>
              </a:rPr>
              <a:t>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Trusted_Connection=yes;database=northwind");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mySqlConnection.Open();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685800" y="5486400"/>
            <a:ext cx="7772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If (myReader != null) myReader.Close();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if (mySqlConnection.State == ConnectionState.Open)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 mySqlConnection.Close();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Data from a DataReader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465638"/>
          </a:xfrm>
        </p:spPr>
        <p:txBody>
          <a:bodyPr/>
          <a:lstStyle/>
          <a:p>
            <a:r>
              <a:rPr lang="en-US" altLang="en-US"/>
              <a:t>Call Read for Each Record</a:t>
            </a:r>
          </a:p>
          <a:p>
            <a:pPr lvl="1"/>
            <a:r>
              <a:rPr lang="en-US" altLang="en-US"/>
              <a:t>Returns false when there are no more records</a:t>
            </a:r>
          </a:p>
          <a:p>
            <a:r>
              <a:rPr lang="en-US" altLang="en-US"/>
              <a:t>Get Field(s)</a:t>
            </a:r>
          </a:p>
          <a:p>
            <a:pPr lvl="1"/>
            <a:r>
              <a:rPr lang="en-US" altLang="en-US"/>
              <a:t>Parameter is the ordinal position or name of the field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Call Close to Free Up the Reader and the Connection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466725" y="3657600"/>
            <a:ext cx="8191500" cy="172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while (myReader.Read())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{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 Console.Write(myReader["CustomerID"].ToString() +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	 "		");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 Console.WriteLine(myReader["CompanyName"].ToString());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1127125" y="1169988"/>
            <a:ext cx="6875463" cy="4875212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925513" y="293688"/>
            <a:ext cx="7689850" cy="639762"/>
          </a:xfrm>
        </p:spPr>
        <p:txBody>
          <a:bodyPr/>
          <a:lstStyle/>
          <a:p>
            <a:r>
              <a:rPr lang="en-US" altLang="en-US"/>
              <a:t>Using DataSets vs. DataReaders</a:t>
            </a:r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27125" y="1503363"/>
            <a:ext cx="3368675" cy="4287837"/>
          </a:xfrm>
          <a:noFill/>
          <a:ln/>
        </p:spPr>
        <p:txBody>
          <a:bodyPr lIns="91440" tIns="45720" rIns="91440" bIns="45720"/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/>
              <a:t>DataSet</a:t>
            </a:r>
          </a:p>
          <a:p>
            <a:pPr marL="457200" indent="-4572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1.</a:t>
            </a:r>
            <a:r>
              <a:rPr lang="en-US" altLang="en-US" sz="2000" b="1"/>
              <a:t>	Create a database connection</a:t>
            </a:r>
          </a:p>
          <a:p>
            <a:pPr marL="457200" indent="-4572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2</a:t>
            </a:r>
            <a:r>
              <a:rPr lang="en-US" altLang="en-US" sz="2000" b="1"/>
              <a:t>.	Store query in </a:t>
            </a:r>
            <a:r>
              <a:rPr lang="en-US" altLang="en-US" sz="2000"/>
              <a:t>DataAdapter</a:t>
            </a:r>
          </a:p>
          <a:p>
            <a:pPr marL="457200" indent="-4572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3.</a:t>
            </a:r>
            <a:r>
              <a:rPr lang="en-US" altLang="en-US" sz="2000" b="1"/>
              <a:t>	Populate </a:t>
            </a:r>
            <a:r>
              <a:rPr lang="en-US" altLang="en-US" sz="2000"/>
              <a:t>DataSet</a:t>
            </a:r>
            <a:r>
              <a:rPr lang="en-US" altLang="en-US" sz="2000" b="1"/>
              <a:t> with </a:t>
            </a:r>
            <a:br>
              <a:rPr lang="en-US" altLang="en-US" sz="2000" b="1"/>
            </a:br>
            <a:r>
              <a:rPr lang="en-US" altLang="en-US" sz="2000"/>
              <a:t>Fill</a:t>
            </a:r>
            <a:r>
              <a:rPr lang="en-US" altLang="en-US" sz="2000" b="1"/>
              <a:t> method</a:t>
            </a:r>
          </a:p>
          <a:p>
            <a:pPr marL="457200" indent="-4572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4</a:t>
            </a:r>
            <a:r>
              <a:rPr lang="en-US" altLang="en-US" sz="2000" b="1"/>
              <a:t>.	Create </a:t>
            </a:r>
            <a:r>
              <a:rPr lang="en-US" altLang="en-US" sz="2000"/>
              <a:t>DataView</a:t>
            </a:r>
          </a:p>
          <a:p>
            <a:pPr marL="457200" indent="-4572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5</a:t>
            </a:r>
            <a:r>
              <a:rPr lang="en-US" altLang="en-US" sz="2000" b="1"/>
              <a:t>.	Bind </a:t>
            </a:r>
            <a:r>
              <a:rPr lang="en-US" altLang="en-US" sz="2000"/>
              <a:t>DataView</a:t>
            </a:r>
            <a:r>
              <a:rPr lang="en-US" altLang="en-US" sz="2000" b="1"/>
              <a:t> to </a:t>
            </a:r>
            <a:br>
              <a:rPr lang="en-US" altLang="en-US" sz="2000" b="1"/>
            </a:br>
            <a:r>
              <a:rPr lang="en-US" altLang="en-US" sz="2000" b="1"/>
              <a:t>list-bound control</a:t>
            </a: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419600" y="1503363"/>
            <a:ext cx="38258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09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62063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90663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478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050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622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194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b="1">
                <a:latin typeface="Arial Narrow" panose="020B0606020202030204" pitchFamily="34" charset="0"/>
              </a:rPr>
              <a:t>DataReader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1.</a:t>
            </a:r>
            <a:r>
              <a:rPr lang="en-US" altLang="en-US" sz="2000">
                <a:latin typeface="Arial Narrow" panose="020B0606020202030204" pitchFamily="34" charset="0"/>
              </a:rPr>
              <a:t>	Create a database connection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.	Open the database connection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.	Store query in </a:t>
            </a:r>
            <a:r>
              <a:rPr lang="en-US" altLang="en-US" sz="2000" b="1">
                <a:latin typeface="Arial Narrow" panose="020B0606020202030204" pitchFamily="34" charset="0"/>
              </a:rPr>
              <a:t>SqlCommand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4</a:t>
            </a:r>
            <a:r>
              <a:rPr lang="en-US" altLang="en-US" sz="2000">
                <a:latin typeface="Arial Narrow" panose="020B0606020202030204" pitchFamily="34" charset="0"/>
              </a:rPr>
              <a:t>.	Populate </a:t>
            </a:r>
            <a:r>
              <a:rPr lang="en-US" altLang="en-US" sz="2000" b="1">
                <a:latin typeface="Arial Narrow" panose="020B0606020202030204" pitchFamily="34" charset="0"/>
              </a:rPr>
              <a:t>DataReader </a:t>
            </a:r>
            <a:r>
              <a:rPr lang="en-US" altLang="en-US" sz="2000">
                <a:latin typeface="Arial Narrow" panose="020B0606020202030204" pitchFamily="34" charset="0"/>
              </a:rPr>
              <a:t>with </a:t>
            </a:r>
            <a:r>
              <a:rPr lang="en-US" altLang="en-US" sz="2000" b="1">
                <a:latin typeface="Arial Narrow" panose="020B0606020202030204" pitchFamily="34" charset="0"/>
              </a:rPr>
              <a:t>ExecuteReader</a:t>
            </a:r>
            <a:r>
              <a:rPr lang="en-US" altLang="en-US" sz="2000">
                <a:latin typeface="Arial Narrow" panose="020B0606020202030204" pitchFamily="34" charset="0"/>
              </a:rPr>
              <a:t> method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5</a:t>
            </a:r>
            <a:r>
              <a:rPr lang="en-US" altLang="en-US" sz="2000">
                <a:latin typeface="Arial Narrow" panose="020B0606020202030204" pitchFamily="34" charset="0"/>
              </a:rPr>
              <a:t>.	Call </a:t>
            </a:r>
            <a:r>
              <a:rPr lang="en-US" altLang="en-US" sz="2000" b="1">
                <a:latin typeface="Arial Narrow" panose="020B0606020202030204" pitchFamily="34" charset="0"/>
              </a:rPr>
              <a:t>Read</a:t>
            </a:r>
            <a:r>
              <a:rPr lang="en-US" altLang="en-US" sz="2000">
                <a:latin typeface="Arial Narrow" panose="020B0606020202030204" pitchFamily="34" charset="0"/>
              </a:rPr>
              <a:t> for each record, </a:t>
            </a:r>
            <a:br>
              <a:rPr lang="en-US" altLang="en-US" sz="2000">
                <a:latin typeface="Arial Narrow" panose="020B0606020202030204" pitchFamily="34" charset="0"/>
              </a:rPr>
            </a:br>
            <a:r>
              <a:rPr lang="en-US" altLang="en-US" sz="2000">
                <a:latin typeface="Arial Narrow" panose="020B0606020202030204" pitchFamily="34" charset="0"/>
              </a:rPr>
              <a:t>and </a:t>
            </a:r>
            <a:r>
              <a:rPr lang="en-US" altLang="en-US" sz="2000" b="1">
                <a:latin typeface="Arial Narrow" panose="020B0606020202030204" pitchFamily="34" charset="0"/>
              </a:rPr>
              <a:t>Get</a:t>
            </a:r>
            <a:r>
              <a:rPr lang="en-US" altLang="en-US" sz="2000">
                <a:latin typeface="Arial Narrow" panose="020B0606020202030204" pitchFamily="34" charset="0"/>
              </a:rPr>
              <a:t> for each field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6</a:t>
            </a:r>
            <a:r>
              <a:rPr lang="en-US" altLang="en-US" sz="2000">
                <a:latin typeface="Arial Narrow" panose="020B0606020202030204" pitchFamily="34" charset="0"/>
              </a:rPr>
              <a:t>.	Manually display data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Arial Narrow" panose="020B0606020202030204" pitchFamily="34" charset="0"/>
              </a:rPr>
              <a:t>7</a:t>
            </a:r>
            <a:r>
              <a:rPr lang="en-US" altLang="en-US" sz="2000">
                <a:latin typeface="Arial Narrow" panose="020B0606020202030204" pitchFamily="34" charset="0"/>
              </a:rPr>
              <a:t>.	Close the </a:t>
            </a:r>
            <a:r>
              <a:rPr lang="en-US" altLang="en-US" sz="2000" b="1">
                <a:latin typeface="Arial Narrow" panose="020B0606020202030204" pitchFamily="34" charset="0"/>
              </a:rPr>
              <a:t>DataReader </a:t>
            </a:r>
            <a:r>
              <a:rPr lang="en-US" altLang="en-US" sz="2000">
                <a:latin typeface="Arial Narrow" panose="020B0606020202030204" pitchFamily="34" charset="0"/>
              </a:rPr>
              <a:t>and </a:t>
            </a:r>
            <a:br>
              <a:rPr lang="en-US" altLang="en-US" sz="2000">
                <a:latin typeface="Arial Narrow" panose="020B0606020202030204" pitchFamily="34" charset="0"/>
              </a:rPr>
            </a:br>
            <a:r>
              <a:rPr lang="en-US" altLang="en-US" sz="2000">
                <a:latin typeface="Arial Narrow" panose="020B0606020202030204" pitchFamily="34" charset="0"/>
              </a:rPr>
              <a:t>the connection</a:t>
            </a: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1143000" y="1905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Binding to XML Data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XML </a:t>
            </a:r>
          </a:p>
          <a:p>
            <a:r>
              <a:rPr lang="en-US" altLang="en-US"/>
              <a:t>Reading XML Data into a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XML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84363"/>
            <a:ext cx="7194550" cy="4287837"/>
          </a:xfrm>
        </p:spPr>
        <p:txBody>
          <a:bodyPr/>
          <a:lstStyle/>
          <a:p>
            <a:r>
              <a:rPr lang="en-US" altLang="en-US"/>
              <a:t>Machine-Readable and Human-Readable Data</a:t>
            </a:r>
          </a:p>
          <a:p>
            <a:r>
              <a:rPr lang="en-US" altLang="en-US"/>
              <a:t>Defines the Data Content and Structure</a:t>
            </a:r>
          </a:p>
          <a:p>
            <a:r>
              <a:rPr lang="en-US" altLang="en-US"/>
              <a:t>Separates Structure from Presentation</a:t>
            </a:r>
          </a:p>
          <a:p>
            <a:r>
              <a:rPr lang="en-US" altLang="en-US"/>
              <a:t>Allows You to </a:t>
            </a:r>
            <a:r>
              <a:rPr lang="en-US" altLang="en-US">
                <a:cs typeface="Times New Roman" panose="02020603050405020304" pitchFamily="18" charset="0"/>
              </a:rPr>
              <a:t>Define Your Own Tags and Attributes</a:t>
            </a:r>
            <a:endParaRPr lang="en-US" altLang="en-US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2495550" y="4114800"/>
            <a:ext cx="41148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&lt;employee&gt;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&lt;name&gt;Jake&lt;/name&gt;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&lt;salary&gt;25000&lt;/salary&gt;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&lt;region&gt;Ohio&lt;/region&gt;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&lt;/employee&gt;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XML Data into a DataSet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Setup the XML file for reading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r>
              <a:rPr lang="en-US" altLang="en-US"/>
              <a:t>Read the contents of the File into a DataSet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r>
              <a:rPr lang="en-US" altLang="en-US"/>
              <a:t>Bind a DataGrid to the DataSet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609600" y="2057400"/>
            <a:ext cx="8001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FileStream fs  = File.OpenRead("myFile.xml");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StreamReader myStreamReader = new StreamReader(fs);</a:t>
            </a:r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1371600" y="3429000"/>
            <a:ext cx="583882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DataSet myDataSet = new DataSet();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myDataSet.ReadXml(myStreamReader);</a:t>
            </a:r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371600" y="5181600"/>
            <a:ext cx="638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Lucida Sans Typewriter" panose="020B0509030504030204" pitchFamily="49" charset="0"/>
              </a:rPr>
              <a:t>dataGrid1.DataSource = myDataSet.Tables[0];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24775" cy="1190625"/>
          </a:xfrm>
        </p:spPr>
        <p:txBody>
          <a:bodyPr/>
          <a:lstStyle/>
          <a:p>
            <a:r>
              <a:rPr lang="en-US" altLang="en-US"/>
              <a:t>Overview of ADO.NET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321550" cy="2611438"/>
          </a:xfrm>
        </p:spPr>
        <p:txBody>
          <a:bodyPr/>
          <a:lstStyle/>
          <a:p>
            <a:r>
              <a:rPr lang="en-US" altLang="en-US"/>
              <a:t>Connecting to a Data Source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Accessing Data with DataSets</a:t>
            </a:r>
            <a:endParaRPr lang="en-US" altLang="en-US"/>
          </a:p>
          <a:p>
            <a:r>
              <a:rPr lang="en-US" altLang="en-US">
                <a:cs typeface="Times New Roman" panose="02020603050405020304" pitchFamily="18" charset="0"/>
              </a:rPr>
              <a:t>Using Stored Procedures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Accessing Data with DataReaders</a:t>
            </a:r>
            <a:endParaRPr lang="en-US" altLang="en-US"/>
          </a:p>
          <a:p>
            <a:r>
              <a:rPr lang="en-US" altLang="en-US">
                <a:cs typeface="Times New Roman" panose="02020603050405020304" pitchFamily="18" charset="0"/>
              </a:rPr>
              <a:t>Binding to XML Data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Overview of ADO.NET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ADO.NET Object Model</a:t>
            </a:r>
          </a:p>
          <a:p>
            <a:r>
              <a:rPr lang="en-US" altLang="en-US"/>
              <a:t>RecordSets vs. DataSets</a:t>
            </a:r>
          </a:p>
          <a:p>
            <a:r>
              <a:rPr lang="en-US" altLang="en-US"/>
              <a:t>Using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ADO.NET Object Model</a:t>
            </a:r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942975" y="1117600"/>
            <a:ext cx="7924800" cy="5008563"/>
            <a:chOff x="594" y="704"/>
            <a:chExt cx="4992" cy="3155"/>
          </a:xfrm>
        </p:grpSpPr>
        <p:sp>
          <p:nvSpPr>
            <p:cNvPr id="356356" name="Rectangle 4"/>
            <p:cNvSpPr>
              <a:spLocks noChangeArrowheads="1"/>
            </p:cNvSpPr>
            <p:nvPr/>
          </p:nvSpPr>
          <p:spPr bwMode="auto">
            <a:xfrm>
              <a:off x="594" y="704"/>
              <a:ext cx="4562" cy="3155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357" name="Line 5"/>
            <p:cNvSpPr>
              <a:spLocks noChangeShapeType="1"/>
            </p:cNvSpPr>
            <p:nvPr/>
          </p:nvSpPr>
          <p:spPr bwMode="auto">
            <a:xfrm>
              <a:off x="1704" y="2376"/>
              <a:ext cx="1212" cy="0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6358" name="Group 6"/>
            <p:cNvGrpSpPr>
              <a:grpSpLocks/>
            </p:cNvGrpSpPr>
            <p:nvPr/>
          </p:nvGrpSpPr>
          <p:grpSpPr bwMode="auto">
            <a:xfrm>
              <a:off x="2457" y="2364"/>
              <a:ext cx="939" cy="642"/>
              <a:chOff x="2592" y="2160"/>
              <a:chExt cx="939" cy="642"/>
            </a:xfrm>
          </p:grpSpPr>
          <p:sp>
            <p:nvSpPr>
              <p:cNvPr id="356359" name="Rectangle 7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939" cy="6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0" name="Rectangle 8"/>
              <p:cNvSpPr>
                <a:spLocks noChangeArrowheads="1"/>
              </p:cNvSpPr>
              <p:nvPr/>
            </p:nvSpPr>
            <p:spPr bwMode="auto">
              <a:xfrm>
                <a:off x="2640" y="2326"/>
                <a:ext cx="840" cy="41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1" name="Rectangle 9"/>
              <p:cNvSpPr>
                <a:spLocks noChangeArrowheads="1"/>
              </p:cNvSpPr>
              <p:nvPr/>
            </p:nvSpPr>
            <p:spPr bwMode="auto">
              <a:xfrm>
                <a:off x="2640" y="2326"/>
                <a:ext cx="80" cy="414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2" name="Rectangle 10"/>
              <p:cNvSpPr>
                <a:spLocks noChangeArrowheads="1"/>
              </p:cNvSpPr>
              <p:nvPr/>
            </p:nvSpPr>
            <p:spPr bwMode="auto">
              <a:xfrm>
                <a:off x="2640" y="2243"/>
                <a:ext cx="840" cy="81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3" name="Line 11"/>
              <p:cNvSpPr>
                <a:spLocks noChangeShapeType="1"/>
              </p:cNvSpPr>
              <p:nvPr/>
            </p:nvSpPr>
            <p:spPr bwMode="auto">
              <a:xfrm>
                <a:off x="2719" y="2580"/>
                <a:ext cx="75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4" name="Line 12"/>
              <p:cNvSpPr>
                <a:spLocks noChangeShapeType="1"/>
              </p:cNvSpPr>
              <p:nvPr/>
            </p:nvSpPr>
            <p:spPr bwMode="auto">
              <a:xfrm>
                <a:off x="2806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5" name="Line 13"/>
              <p:cNvSpPr>
                <a:spLocks noChangeShapeType="1"/>
              </p:cNvSpPr>
              <p:nvPr/>
            </p:nvSpPr>
            <p:spPr bwMode="auto">
              <a:xfrm>
                <a:off x="2888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6" name="Line 14"/>
              <p:cNvSpPr>
                <a:spLocks noChangeShapeType="1"/>
              </p:cNvSpPr>
              <p:nvPr/>
            </p:nvSpPr>
            <p:spPr bwMode="auto">
              <a:xfrm>
                <a:off x="2970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7" name="Line 15"/>
              <p:cNvSpPr>
                <a:spLocks noChangeShapeType="1"/>
              </p:cNvSpPr>
              <p:nvPr/>
            </p:nvSpPr>
            <p:spPr bwMode="auto">
              <a:xfrm>
                <a:off x="3051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8" name="Line 16"/>
              <p:cNvSpPr>
                <a:spLocks noChangeShapeType="1"/>
              </p:cNvSpPr>
              <p:nvPr/>
            </p:nvSpPr>
            <p:spPr bwMode="auto">
              <a:xfrm>
                <a:off x="3133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69" name="Line 17"/>
              <p:cNvSpPr>
                <a:spLocks noChangeShapeType="1"/>
              </p:cNvSpPr>
              <p:nvPr/>
            </p:nvSpPr>
            <p:spPr bwMode="auto">
              <a:xfrm>
                <a:off x="3215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70" name="Line 18"/>
              <p:cNvSpPr>
                <a:spLocks noChangeShapeType="1"/>
              </p:cNvSpPr>
              <p:nvPr/>
            </p:nvSpPr>
            <p:spPr bwMode="auto">
              <a:xfrm>
                <a:off x="3296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71" name="Line 19"/>
              <p:cNvSpPr>
                <a:spLocks noChangeShapeType="1"/>
              </p:cNvSpPr>
              <p:nvPr/>
            </p:nvSpPr>
            <p:spPr bwMode="auto">
              <a:xfrm>
                <a:off x="3378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72" name="Line 20"/>
              <p:cNvSpPr>
                <a:spLocks noChangeShapeType="1"/>
              </p:cNvSpPr>
              <p:nvPr/>
            </p:nvSpPr>
            <p:spPr bwMode="auto">
              <a:xfrm>
                <a:off x="2725" y="2496"/>
                <a:ext cx="756" cy="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73" name="Line 21"/>
              <p:cNvSpPr>
                <a:spLocks noChangeShapeType="1"/>
              </p:cNvSpPr>
              <p:nvPr/>
            </p:nvSpPr>
            <p:spPr bwMode="auto">
              <a:xfrm>
                <a:off x="2719" y="2412"/>
                <a:ext cx="759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374" name="Line 22"/>
              <p:cNvSpPr>
                <a:spLocks noChangeShapeType="1"/>
              </p:cNvSpPr>
              <p:nvPr/>
            </p:nvSpPr>
            <p:spPr bwMode="auto">
              <a:xfrm>
                <a:off x="2718" y="2660"/>
                <a:ext cx="762" cy="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pic>
          <p:nvPicPr>
            <p:cNvPr id="356375" name="Picture 23" descr="explor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" y="2550"/>
              <a:ext cx="1201" cy="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376" name="Picture 24" descr="explor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" y="984"/>
              <a:ext cx="1201" cy="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377" name="Rectangle 25"/>
            <p:cNvSpPr>
              <a:spLocks noChangeArrowheads="1"/>
            </p:cNvSpPr>
            <p:nvPr/>
          </p:nvSpPr>
          <p:spPr bwMode="auto">
            <a:xfrm>
              <a:off x="1704" y="2166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Arial Narrow" panose="020B0606020202030204" pitchFamily="34" charset="0"/>
                </a:rPr>
                <a:t>DataAdapter</a:t>
              </a:r>
            </a:p>
          </p:txBody>
        </p:sp>
        <p:sp>
          <p:nvSpPr>
            <p:cNvPr id="356378" name="Rectangle 26"/>
            <p:cNvSpPr>
              <a:spLocks noChangeArrowheads="1"/>
            </p:cNvSpPr>
            <p:nvPr/>
          </p:nvSpPr>
          <p:spPr bwMode="auto">
            <a:xfrm>
              <a:off x="1008" y="1968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Arial Narrow" panose="020B0606020202030204" pitchFamily="34" charset="0"/>
                </a:rPr>
                <a:t>Connection</a:t>
              </a:r>
            </a:p>
          </p:txBody>
        </p:sp>
        <p:sp>
          <p:nvSpPr>
            <p:cNvPr id="356379" name="Line 27"/>
            <p:cNvSpPr>
              <a:spLocks noChangeShapeType="1"/>
            </p:cNvSpPr>
            <p:nvPr/>
          </p:nvSpPr>
          <p:spPr bwMode="auto">
            <a:xfrm>
              <a:off x="1008" y="1968"/>
              <a:ext cx="721" cy="0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380" name="Line 28"/>
            <p:cNvSpPr>
              <a:spLocks noChangeShapeType="1"/>
            </p:cNvSpPr>
            <p:nvPr/>
          </p:nvSpPr>
          <p:spPr bwMode="auto">
            <a:xfrm rot="16200000">
              <a:off x="1309" y="1967"/>
              <a:ext cx="816" cy="1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381" name="Line 29"/>
            <p:cNvSpPr>
              <a:spLocks noChangeShapeType="1"/>
            </p:cNvSpPr>
            <p:nvPr/>
          </p:nvSpPr>
          <p:spPr bwMode="auto">
            <a:xfrm>
              <a:off x="1704" y="1560"/>
              <a:ext cx="1068" cy="0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382" name="AutoShape 30"/>
            <p:cNvSpPr>
              <a:spLocks noChangeArrowheads="1"/>
            </p:cNvSpPr>
            <p:nvPr/>
          </p:nvSpPr>
          <p:spPr bwMode="auto">
            <a:xfrm>
              <a:off x="649" y="1698"/>
              <a:ext cx="442" cy="528"/>
            </a:xfrm>
            <a:prstGeom prst="can">
              <a:avLst>
                <a:gd name="adj" fmla="val 15955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anchorCtr="1"/>
            <a:lstStyle/>
            <a:p>
              <a:r>
                <a:rPr lang="en-US" alt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Database</a:t>
              </a:r>
            </a:p>
          </p:txBody>
        </p:sp>
        <p:sp>
          <p:nvSpPr>
            <p:cNvPr id="356383" name="Rectangle 31"/>
            <p:cNvSpPr>
              <a:spLocks noChangeArrowheads="1"/>
            </p:cNvSpPr>
            <p:nvPr/>
          </p:nvSpPr>
          <p:spPr bwMode="auto">
            <a:xfrm>
              <a:off x="1704" y="1356"/>
              <a:ext cx="100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Arial Narrow" panose="020B0606020202030204" pitchFamily="34" charset="0"/>
                </a:rPr>
                <a:t>Command</a:t>
              </a:r>
            </a:p>
          </p:txBody>
        </p:sp>
        <p:sp>
          <p:nvSpPr>
            <p:cNvPr id="356384" name="Rectangle 32"/>
            <p:cNvSpPr>
              <a:spLocks noChangeArrowheads="1"/>
            </p:cNvSpPr>
            <p:nvPr/>
          </p:nvSpPr>
          <p:spPr bwMode="auto">
            <a:xfrm>
              <a:off x="2742" y="3600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2000" b="1">
                  <a:latin typeface="Arial Narrow" panose="020B0606020202030204" pitchFamily="34" charset="0"/>
                </a:rPr>
                <a:t>.ASPX Page</a:t>
              </a:r>
            </a:p>
          </p:txBody>
        </p:sp>
        <p:sp>
          <p:nvSpPr>
            <p:cNvPr id="356385" name="Rectangle 33"/>
            <p:cNvSpPr>
              <a:spLocks noChangeArrowheads="1"/>
            </p:cNvSpPr>
            <p:nvPr/>
          </p:nvSpPr>
          <p:spPr bwMode="auto">
            <a:xfrm>
              <a:off x="3845" y="978"/>
              <a:ext cx="1209" cy="1226"/>
            </a:xfrm>
            <a:prstGeom prst="rect">
              <a:avLst/>
            </a:prstGeom>
            <a:solidFill>
              <a:srgbClr val="FDFECE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386" name="Rectangle 34"/>
            <p:cNvSpPr>
              <a:spLocks noChangeArrowheads="1"/>
            </p:cNvSpPr>
            <p:nvPr/>
          </p:nvSpPr>
          <p:spPr bwMode="auto">
            <a:xfrm>
              <a:off x="3840" y="2544"/>
              <a:ext cx="1209" cy="1226"/>
            </a:xfrm>
            <a:prstGeom prst="rect">
              <a:avLst/>
            </a:prstGeom>
            <a:solidFill>
              <a:srgbClr val="FDFECE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6387" name="Group 35"/>
            <p:cNvGrpSpPr>
              <a:grpSpLocks/>
            </p:cNvGrpSpPr>
            <p:nvPr/>
          </p:nvGrpSpPr>
          <p:grpSpPr bwMode="auto">
            <a:xfrm>
              <a:off x="4418" y="3288"/>
              <a:ext cx="480" cy="378"/>
              <a:chOff x="4364" y="3288"/>
              <a:chExt cx="480" cy="378"/>
            </a:xfrm>
          </p:grpSpPr>
          <p:sp>
            <p:nvSpPr>
              <p:cNvPr id="356388" name="Rectangle 36"/>
              <p:cNvSpPr>
                <a:spLocks noChangeArrowheads="1"/>
              </p:cNvSpPr>
              <p:nvPr/>
            </p:nvSpPr>
            <p:spPr bwMode="auto">
              <a:xfrm>
                <a:off x="4368" y="3288"/>
                <a:ext cx="476" cy="3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300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6389" name="Line 37"/>
              <p:cNvSpPr>
                <a:spLocks noChangeShapeType="1"/>
              </p:cNvSpPr>
              <p:nvPr/>
            </p:nvSpPr>
            <p:spPr bwMode="auto">
              <a:xfrm flipH="1">
                <a:off x="4483" y="3288"/>
                <a:ext cx="1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390" name="Line 38"/>
              <p:cNvSpPr>
                <a:spLocks noChangeShapeType="1"/>
              </p:cNvSpPr>
              <p:nvPr/>
            </p:nvSpPr>
            <p:spPr bwMode="auto">
              <a:xfrm>
                <a:off x="4613" y="3290"/>
                <a:ext cx="0" cy="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391" name="Line 39"/>
              <p:cNvSpPr>
                <a:spLocks noChangeShapeType="1"/>
              </p:cNvSpPr>
              <p:nvPr/>
            </p:nvSpPr>
            <p:spPr bwMode="auto">
              <a:xfrm flipH="1">
                <a:off x="4744" y="3290"/>
                <a:ext cx="0" cy="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392" name="Line 40"/>
              <p:cNvSpPr>
                <a:spLocks noChangeShapeType="1"/>
              </p:cNvSpPr>
              <p:nvPr/>
            </p:nvSpPr>
            <p:spPr bwMode="auto">
              <a:xfrm>
                <a:off x="4367" y="3384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393" name="Line 41"/>
              <p:cNvSpPr>
                <a:spLocks noChangeShapeType="1"/>
              </p:cNvSpPr>
              <p:nvPr/>
            </p:nvSpPr>
            <p:spPr bwMode="auto">
              <a:xfrm>
                <a:off x="4364" y="34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394" name="Line 42"/>
              <p:cNvSpPr>
                <a:spLocks noChangeShapeType="1"/>
              </p:cNvSpPr>
              <p:nvPr/>
            </p:nvSpPr>
            <p:spPr bwMode="auto">
              <a:xfrm>
                <a:off x="4368" y="3576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6395" name="Rectangle 43"/>
            <p:cNvSpPr>
              <a:spLocks noChangeArrowheads="1"/>
            </p:cNvSpPr>
            <p:nvPr/>
          </p:nvSpPr>
          <p:spPr bwMode="auto">
            <a:xfrm>
              <a:off x="4962" y="3318"/>
              <a:ext cx="624" cy="308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List-Bound </a:t>
              </a:r>
              <a:b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Control</a:t>
              </a:r>
            </a:p>
          </p:txBody>
        </p:sp>
        <p:sp>
          <p:nvSpPr>
            <p:cNvPr id="356396" name="Rectangle 44"/>
            <p:cNvSpPr>
              <a:spLocks noChangeArrowheads="1"/>
            </p:cNvSpPr>
            <p:nvPr/>
          </p:nvSpPr>
          <p:spPr bwMode="auto">
            <a:xfrm>
              <a:off x="2352" y="1086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2000" b="1">
                  <a:latin typeface="Arial Narrow" panose="020B0606020202030204" pitchFamily="34" charset="0"/>
                </a:rPr>
                <a:t>DataReader</a:t>
              </a:r>
            </a:p>
          </p:txBody>
        </p:sp>
        <p:grpSp>
          <p:nvGrpSpPr>
            <p:cNvPr id="356397" name="Group 45"/>
            <p:cNvGrpSpPr>
              <a:grpSpLocks/>
            </p:cNvGrpSpPr>
            <p:nvPr/>
          </p:nvGrpSpPr>
          <p:grpSpPr bwMode="auto">
            <a:xfrm>
              <a:off x="2676" y="1320"/>
              <a:ext cx="384" cy="384"/>
              <a:chOff x="1632" y="1248"/>
              <a:chExt cx="2682" cy="2286"/>
            </a:xfrm>
          </p:grpSpPr>
          <p:sp>
            <p:nvSpPr>
              <p:cNvPr id="356398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  <p:sp>
            <p:nvSpPr>
              <p:cNvPr id="356399" name="AutoShape 47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  <p:sp>
            <p:nvSpPr>
              <p:cNvPr id="356400" name="AutoShape 48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</p:grpSp>
        <p:sp>
          <p:nvSpPr>
            <p:cNvPr id="356401" name="Rectangle 49"/>
            <p:cNvSpPr>
              <a:spLocks noChangeArrowheads="1"/>
            </p:cNvSpPr>
            <p:nvPr/>
          </p:nvSpPr>
          <p:spPr bwMode="auto">
            <a:xfrm>
              <a:off x="3942" y="1526"/>
              <a:ext cx="1008" cy="308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Company:  </a:t>
              </a:r>
              <a:b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Northwind Traders</a:t>
              </a:r>
            </a:p>
          </p:txBody>
        </p:sp>
        <p:grpSp>
          <p:nvGrpSpPr>
            <p:cNvPr id="356402" name="Group 50"/>
            <p:cNvGrpSpPr>
              <a:grpSpLocks/>
            </p:cNvGrpSpPr>
            <p:nvPr/>
          </p:nvGrpSpPr>
          <p:grpSpPr bwMode="auto">
            <a:xfrm rot="31500000">
              <a:off x="3060" y="1121"/>
              <a:ext cx="1584" cy="570"/>
              <a:chOff x="3634" y="3340"/>
              <a:chExt cx="900" cy="762"/>
            </a:xfrm>
          </p:grpSpPr>
          <p:sp>
            <p:nvSpPr>
              <p:cNvPr id="356403" name="Freeform 51"/>
              <p:cNvSpPr>
                <a:spLocks/>
              </p:cNvSpPr>
              <p:nvPr/>
            </p:nvSpPr>
            <p:spPr bwMode="auto">
              <a:xfrm>
                <a:off x="3634" y="3340"/>
                <a:ext cx="390" cy="747"/>
              </a:xfrm>
              <a:custGeom>
                <a:avLst/>
                <a:gdLst>
                  <a:gd name="T0" fmla="*/ 169 w 390"/>
                  <a:gd name="T1" fmla="*/ 0 h 747"/>
                  <a:gd name="T2" fmla="*/ 61 w 390"/>
                  <a:gd name="T3" fmla="*/ 205 h 747"/>
                  <a:gd name="T4" fmla="*/ 61 w 390"/>
                  <a:gd name="T5" fmla="*/ 215 h 747"/>
                  <a:gd name="T6" fmla="*/ 59 w 390"/>
                  <a:gd name="T7" fmla="*/ 225 h 747"/>
                  <a:gd name="T8" fmla="*/ 59 w 390"/>
                  <a:gd name="T9" fmla="*/ 236 h 747"/>
                  <a:gd name="T10" fmla="*/ 59 w 390"/>
                  <a:gd name="T11" fmla="*/ 246 h 747"/>
                  <a:gd name="T12" fmla="*/ 58 w 390"/>
                  <a:gd name="T13" fmla="*/ 257 h 747"/>
                  <a:gd name="T14" fmla="*/ 58 w 390"/>
                  <a:gd name="T15" fmla="*/ 273 h 747"/>
                  <a:gd name="T16" fmla="*/ 58 w 390"/>
                  <a:gd name="T17" fmla="*/ 290 h 747"/>
                  <a:gd name="T18" fmla="*/ 58 w 390"/>
                  <a:gd name="T19" fmla="*/ 307 h 747"/>
                  <a:gd name="T20" fmla="*/ 59 w 390"/>
                  <a:gd name="T21" fmla="*/ 326 h 747"/>
                  <a:gd name="T22" fmla="*/ 59 w 390"/>
                  <a:gd name="T23" fmla="*/ 345 h 747"/>
                  <a:gd name="T24" fmla="*/ 61 w 390"/>
                  <a:gd name="T25" fmla="*/ 367 h 747"/>
                  <a:gd name="T26" fmla="*/ 65 w 390"/>
                  <a:gd name="T27" fmla="*/ 390 h 747"/>
                  <a:gd name="T28" fmla="*/ 67 w 390"/>
                  <a:gd name="T29" fmla="*/ 413 h 747"/>
                  <a:gd name="T30" fmla="*/ 71 w 390"/>
                  <a:gd name="T31" fmla="*/ 432 h 747"/>
                  <a:gd name="T32" fmla="*/ 75 w 390"/>
                  <a:gd name="T33" fmla="*/ 453 h 747"/>
                  <a:gd name="T34" fmla="*/ 81 w 390"/>
                  <a:gd name="T35" fmla="*/ 472 h 747"/>
                  <a:gd name="T36" fmla="*/ 88 w 390"/>
                  <a:gd name="T37" fmla="*/ 491 h 747"/>
                  <a:gd name="T38" fmla="*/ 96 w 390"/>
                  <a:gd name="T39" fmla="*/ 512 h 747"/>
                  <a:gd name="T40" fmla="*/ 105 w 390"/>
                  <a:gd name="T41" fmla="*/ 532 h 747"/>
                  <a:gd name="T42" fmla="*/ 115 w 390"/>
                  <a:gd name="T43" fmla="*/ 551 h 747"/>
                  <a:gd name="T44" fmla="*/ 125 w 390"/>
                  <a:gd name="T45" fmla="*/ 568 h 747"/>
                  <a:gd name="T46" fmla="*/ 134 w 390"/>
                  <a:gd name="T47" fmla="*/ 583 h 747"/>
                  <a:gd name="T48" fmla="*/ 146 w 390"/>
                  <a:gd name="T49" fmla="*/ 599 h 747"/>
                  <a:gd name="T50" fmla="*/ 159 w 390"/>
                  <a:gd name="T51" fmla="*/ 614 h 747"/>
                  <a:gd name="T52" fmla="*/ 177 w 390"/>
                  <a:gd name="T53" fmla="*/ 633 h 747"/>
                  <a:gd name="T54" fmla="*/ 194 w 390"/>
                  <a:gd name="T55" fmla="*/ 651 h 747"/>
                  <a:gd name="T56" fmla="*/ 209 w 390"/>
                  <a:gd name="T57" fmla="*/ 664 h 747"/>
                  <a:gd name="T58" fmla="*/ 221 w 390"/>
                  <a:gd name="T59" fmla="*/ 672 h 747"/>
                  <a:gd name="T60" fmla="*/ 234 w 390"/>
                  <a:gd name="T61" fmla="*/ 679 h 747"/>
                  <a:gd name="T62" fmla="*/ 259 w 390"/>
                  <a:gd name="T63" fmla="*/ 695 h 747"/>
                  <a:gd name="T64" fmla="*/ 284 w 390"/>
                  <a:gd name="T65" fmla="*/ 708 h 747"/>
                  <a:gd name="T66" fmla="*/ 390 w 390"/>
                  <a:gd name="T67" fmla="*/ 747 h 747"/>
                  <a:gd name="T68" fmla="*/ 361 w 390"/>
                  <a:gd name="T69" fmla="*/ 731 h 747"/>
                  <a:gd name="T70" fmla="*/ 336 w 390"/>
                  <a:gd name="T71" fmla="*/ 714 h 747"/>
                  <a:gd name="T72" fmla="*/ 311 w 390"/>
                  <a:gd name="T73" fmla="*/ 697 h 747"/>
                  <a:gd name="T74" fmla="*/ 294 w 390"/>
                  <a:gd name="T75" fmla="*/ 681 h 747"/>
                  <a:gd name="T76" fmla="*/ 274 w 390"/>
                  <a:gd name="T77" fmla="*/ 664 h 747"/>
                  <a:gd name="T78" fmla="*/ 259 w 390"/>
                  <a:gd name="T79" fmla="*/ 647 h 747"/>
                  <a:gd name="T80" fmla="*/ 246 w 390"/>
                  <a:gd name="T81" fmla="*/ 628 h 747"/>
                  <a:gd name="T82" fmla="*/ 232 w 390"/>
                  <a:gd name="T83" fmla="*/ 608 h 747"/>
                  <a:gd name="T84" fmla="*/ 217 w 390"/>
                  <a:gd name="T85" fmla="*/ 582 h 747"/>
                  <a:gd name="T86" fmla="*/ 203 w 390"/>
                  <a:gd name="T87" fmla="*/ 555 h 747"/>
                  <a:gd name="T88" fmla="*/ 196 w 390"/>
                  <a:gd name="T89" fmla="*/ 528 h 747"/>
                  <a:gd name="T90" fmla="*/ 190 w 390"/>
                  <a:gd name="T91" fmla="*/ 507 h 747"/>
                  <a:gd name="T92" fmla="*/ 184 w 390"/>
                  <a:gd name="T93" fmla="*/ 487 h 747"/>
                  <a:gd name="T94" fmla="*/ 180 w 390"/>
                  <a:gd name="T95" fmla="*/ 468 h 747"/>
                  <a:gd name="T96" fmla="*/ 177 w 390"/>
                  <a:gd name="T97" fmla="*/ 453 h 747"/>
                  <a:gd name="T98" fmla="*/ 175 w 390"/>
                  <a:gd name="T99" fmla="*/ 436 h 747"/>
                  <a:gd name="T100" fmla="*/ 171 w 390"/>
                  <a:gd name="T101" fmla="*/ 416 h 747"/>
                  <a:gd name="T102" fmla="*/ 169 w 390"/>
                  <a:gd name="T103" fmla="*/ 395 h 747"/>
                  <a:gd name="T104" fmla="*/ 169 w 390"/>
                  <a:gd name="T105" fmla="*/ 378 h 747"/>
                  <a:gd name="T106" fmla="*/ 167 w 390"/>
                  <a:gd name="T107" fmla="*/ 361 h 747"/>
                  <a:gd name="T108" fmla="*/ 167 w 390"/>
                  <a:gd name="T109" fmla="*/ 344 h 747"/>
                  <a:gd name="T110" fmla="*/ 169 w 390"/>
                  <a:gd name="T111" fmla="*/ 328 h 747"/>
                  <a:gd name="T112" fmla="*/ 169 w 390"/>
                  <a:gd name="T113" fmla="*/ 313 h 747"/>
                  <a:gd name="T114" fmla="*/ 169 w 390"/>
                  <a:gd name="T115" fmla="*/ 297 h 747"/>
                  <a:gd name="T116" fmla="*/ 171 w 390"/>
                  <a:gd name="T117" fmla="*/ 284 h 747"/>
                  <a:gd name="T118" fmla="*/ 171 w 390"/>
                  <a:gd name="T119" fmla="*/ 271 h 747"/>
                  <a:gd name="T120" fmla="*/ 178 w 390"/>
                  <a:gd name="T121" fmla="*/ 226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0" h="747">
                    <a:moveTo>
                      <a:pt x="178" y="226"/>
                    </a:moveTo>
                    <a:lnTo>
                      <a:pt x="234" y="259"/>
                    </a:lnTo>
                    <a:lnTo>
                      <a:pt x="169" y="0"/>
                    </a:lnTo>
                    <a:lnTo>
                      <a:pt x="0" y="205"/>
                    </a:lnTo>
                    <a:lnTo>
                      <a:pt x="61" y="201"/>
                    </a:lnTo>
                    <a:lnTo>
                      <a:pt x="61" y="205"/>
                    </a:lnTo>
                    <a:lnTo>
                      <a:pt x="61" y="207"/>
                    </a:lnTo>
                    <a:lnTo>
                      <a:pt x="61" y="211"/>
                    </a:lnTo>
                    <a:lnTo>
                      <a:pt x="61" y="215"/>
                    </a:lnTo>
                    <a:lnTo>
                      <a:pt x="59" y="219"/>
                    </a:lnTo>
                    <a:lnTo>
                      <a:pt x="59" y="223"/>
                    </a:lnTo>
                    <a:lnTo>
                      <a:pt x="59" y="225"/>
                    </a:lnTo>
                    <a:lnTo>
                      <a:pt x="59" y="228"/>
                    </a:lnTo>
                    <a:lnTo>
                      <a:pt x="59" y="232"/>
                    </a:lnTo>
                    <a:lnTo>
                      <a:pt x="59" y="236"/>
                    </a:lnTo>
                    <a:lnTo>
                      <a:pt x="59" y="240"/>
                    </a:lnTo>
                    <a:lnTo>
                      <a:pt x="59" y="244"/>
                    </a:lnTo>
                    <a:lnTo>
                      <a:pt x="59" y="246"/>
                    </a:lnTo>
                    <a:lnTo>
                      <a:pt x="58" y="249"/>
                    </a:lnTo>
                    <a:lnTo>
                      <a:pt x="58" y="253"/>
                    </a:lnTo>
                    <a:lnTo>
                      <a:pt x="58" y="257"/>
                    </a:lnTo>
                    <a:lnTo>
                      <a:pt x="58" y="263"/>
                    </a:lnTo>
                    <a:lnTo>
                      <a:pt x="58" y="267"/>
                    </a:lnTo>
                    <a:lnTo>
                      <a:pt x="58" y="273"/>
                    </a:lnTo>
                    <a:lnTo>
                      <a:pt x="58" y="278"/>
                    </a:lnTo>
                    <a:lnTo>
                      <a:pt x="58" y="284"/>
                    </a:lnTo>
                    <a:lnTo>
                      <a:pt x="58" y="290"/>
                    </a:lnTo>
                    <a:lnTo>
                      <a:pt x="58" y="294"/>
                    </a:lnTo>
                    <a:lnTo>
                      <a:pt x="58" y="299"/>
                    </a:lnTo>
                    <a:lnTo>
                      <a:pt x="58" y="307"/>
                    </a:lnTo>
                    <a:lnTo>
                      <a:pt x="58" y="313"/>
                    </a:lnTo>
                    <a:lnTo>
                      <a:pt x="59" y="319"/>
                    </a:lnTo>
                    <a:lnTo>
                      <a:pt x="59" y="326"/>
                    </a:lnTo>
                    <a:lnTo>
                      <a:pt x="59" y="332"/>
                    </a:lnTo>
                    <a:lnTo>
                      <a:pt x="59" y="338"/>
                    </a:lnTo>
                    <a:lnTo>
                      <a:pt x="59" y="345"/>
                    </a:lnTo>
                    <a:lnTo>
                      <a:pt x="61" y="351"/>
                    </a:lnTo>
                    <a:lnTo>
                      <a:pt x="61" y="359"/>
                    </a:lnTo>
                    <a:lnTo>
                      <a:pt x="61" y="367"/>
                    </a:lnTo>
                    <a:lnTo>
                      <a:pt x="63" y="374"/>
                    </a:lnTo>
                    <a:lnTo>
                      <a:pt x="63" y="382"/>
                    </a:lnTo>
                    <a:lnTo>
                      <a:pt x="65" y="390"/>
                    </a:lnTo>
                    <a:lnTo>
                      <a:pt x="65" y="397"/>
                    </a:lnTo>
                    <a:lnTo>
                      <a:pt x="67" y="405"/>
                    </a:lnTo>
                    <a:lnTo>
                      <a:pt x="67" y="413"/>
                    </a:lnTo>
                    <a:lnTo>
                      <a:pt x="69" y="420"/>
                    </a:lnTo>
                    <a:lnTo>
                      <a:pt x="69" y="426"/>
                    </a:lnTo>
                    <a:lnTo>
                      <a:pt x="71" y="432"/>
                    </a:lnTo>
                    <a:lnTo>
                      <a:pt x="73" y="440"/>
                    </a:lnTo>
                    <a:lnTo>
                      <a:pt x="73" y="445"/>
                    </a:lnTo>
                    <a:lnTo>
                      <a:pt x="75" y="453"/>
                    </a:lnTo>
                    <a:lnTo>
                      <a:pt x="77" y="459"/>
                    </a:lnTo>
                    <a:lnTo>
                      <a:pt x="79" y="464"/>
                    </a:lnTo>
                    <a:lnTo>
                      <a:pt x="81" y="472"/>
                    </a:lnTo>
                    <a:lnTo>
                      <a:pt x="82" y="478"/>
                    </a:lnTo>
                    <a:lnTo>
                      <a:pt x="86" y="486"/>
                    </a:lnTo>
                    <a:lnTo>
                      <a:pt x="88" y="491"/>
                    </a:lnTo>
                    <a:lnTo>
                      <a:pt x="90" y="499"/>
                    </a:lnTo>
                    <a:lnTo>
                      <a:pt x="94" y="505"/>
                    </a:lnTo>
                    <a:lnTo>
                      <a:pt x="96" y="512"/>
                    </a:lnTo>
                    <a:lnTo>
                      <a:pt x="98" y="518"/>
                    </a:lnTo>
                    <a:lnTo>
                      <a:pt x="102" y="526"/>
                    </a:lnTo>
                    <a:lnTo>
                      <a:pt x="105" y="532"/>
                    </a:lnTo>
                    <a:lnTo>
                      <a:pt x="107" y="537"/>
                    </a:lnTo>
                    <a:lnTo>
                      <a:pt x="111" y="545"/>
                    </a:lnTo>
                    <a:lnTo>
                      <a:pt x="115" y="551"/>
                    </a:lnTo>
                    <a:lnTo>
                      <a:pt x="117" y="557"/>
                    </a:lnTo>
                    <a:lnTo>
                      <a:pt x="121" y="562"/>
                    </a:lnTo>
                    <a:lnTo>
                      <a:pt x="125" y="568"/>
                    </a:lnTo>
                    <a:lnTo>
                      <a:pt x="129" y="574"/>
                    </a:lnTo>
                    <a:lnTo>
                      <a:pt x="130" y="580"/>
                    </a:lnTo>
                    <a:lnTo>
                      <a:pt x="134" y="583"/>
                    </a:lnTo>
                    <a:lnTo>
                      <a:pt x="138" y="589"/>
                    </a:lnTo>
                    <a:lnTo>
                      <a:pt x="142" y="593"/>
                    </a:lnTo>
                    <a:lnTo>
                      <a:pt x="146" y="599"/>
                    </a:lnTo>
                    <a:lnTo>
                      <a:pt x="150" y="603"/>
                    </a:lnTo>
                    <a:lnTo>
                      <a:pt x="153" y="608"/>
                    </a:lnTo>
                    <a:lnTo>
                      <a:pt x="159" y="614"/>
                    </a:lnTo>
                    <a:lnTo>
                      <a:pt x="165" y="620"/>
                    </a:lnTo>
                    <a:lnTo>
                      <a:pt x="171" y="628"/>
                    </a:lnTo>
                    <a:lnTo>
                      <a:pt x="177" y="633"/>
                    </a:lnTo>
                    <a:lnTo>
                      <a:pt x="182" y="639"/>
                    </a:lnTo>
                    <a:lnTo>
                      <a:pt x="188" y="645"/>
                    </a:lnTo>
                    <a:lnTo>
                      <a:pt x="194" y="651"/>
                    </a:lnTo>
                    <a:lnTo>
                      <a:pt x="201" y="656"/>
                    </a:lnTo>
                    <a:lnTo>
                      <a:pt x="205" y="660"/>
                    </a:lnTo>
                    <a:lnTo>
                      <a:pt x="209" y="664"/>
                    </a:lnTo>
                    <a:lnTo>
                      <a:pt x="213" y="666"/>
                    </a:lnTo>
                    <a:lnTo>
                      <a:pt x="217" y="670"/>
                    </a:lnTo>
                    <a:lnTo>
                      <a:pt x="221" y="672"/>
                    </a:lnTo>
                    <a:lnTo>
                      <a:pt x="225" y="676"/>
                    </a:lnTo>
                    <a:lnTo>
                      <a:pt x="230" y="678"/>
                    </a:lnTo>
                    <a:lnTo>
                      <a:pt x="234" y="679"/>
                    </a:lnTo>
                    <a:lnTo>
                      <a:pt x="242" y="685"/>
                    </a:lnTo>
                    <a:lnTo>
                      <a:pt x="249" y="689"/>
                    </a:lnTo>
                    <a:lnTo>
                      <a:pt x="259" y="695"/>
                    </a:lnTo>
                    <a:lnTo>
                      <a:pt x="267" y="701"/>
                    </a:lnTo>
                    <a:lnTo>
                      <a:pt x="276" y="704"/>
                    </a:lnTo>
                    <a:lnTo>
                      <a:pt x="284" y="708"/>
                    </a:lnTo>
                    <a:lnTo>
                      <a:pt x="294" y="712"/>
                    </a:lnTo>
                    <a:lnTo>
                      <a:pt x="301" y="716"/>
                    </a:lnTo>
                    <a:lnTo>
                      <a:pt x="390" y="747"/>
                    </a:lnTo>
                    <a:lnTo>
                      <a:pt x="380" y="743"/>
                    </a:lnTo>
                    <a:lnTo>
                      <a:pt x="370" y="737"/>
                    </a:lnTo>
                    <a:lnTo>
                      <a:pt x="361" y="731"/>
                    </a:lnTo>
                    <a:lnTo>
                      <a:pt x="353" y="727"/>
                    </a:lnTo>
                    <a:lnTo>
                      <a:pt x="344" y="722"/>
                    </a:lnTo>
                    <a:lnTo>
                      <a:pt x="336" y="714"/>
                    </a:lnTo>
                    <a:lnTo>
                      <a:pt x="326" y="708"/>
                    </a:lnTo>
                    <a:lnTo>
                      <a:pt x="319" y="702"/>
                    </a:lnTo>
                    <a:lnTo>
                      <a:pt x="311" y="697"/>
                    </a:lnTo>
                    <a:lnTo>
                      <a:pt x="305" y="691"/>
                    </a:lnTo>
                    <a:lnTo>
                      <a:pt x="299" y="687"/>
                    </a:lnTo>
                    <a:lnTo>
                      <a:pt x="294" y="681"/>
                    </a:lnTo>
                    <a:lnTo>
                      <a:pt x="286" y="676"/>
                    </a:lnTo>
                    <a:lnTo>
                      <a:pt x="280" y="670"/>
                    </a:lnTo>
                    <a:lnTo>
                      <a:pt x="274" y="664"/>
                    </a:lnTo>
                    <a:lnTo>
                      <a:pt x="271" y="658"/>
                    </a:lnTo>
                    <a:lnTo>
                      <a:pt x="265" y="653"/>
                    </a:lnTo>
                    <a:lnTo>
                      <a:pt x="259" y="647"/>
                    </a:lnTo>
                    <a:lnTo>
                      <a:pt x="255" y="639"/>
                    </a:lnTo>
                    <a:lnTo>
                      <a:pt x="249" y="633"/>
                    </a:lnTo>
                    <a:lnTo>
                      <a:pt x="246" y="628"/>
                    </a:lnTo>
                    <a:lnTo>
                      <a:pt x="240" y="622"/>
                    </a:lnTo>
                    <a:lnTo>
                      <a:pt x="236" y="614"/>
                    </a:lnTo>
                    <a:lnTo>
                      <a:pt x="232" y="608"/>
                    </a:lnTo>
                    <a:lnTo>
                      <a:pt x="226" y="599"/>
                    </a:lnTo>
                    <a:lnTo>
                      <a:pt x="221" y="591"/>
                    </a:lnTo>
                    <a:lnTo>
                      <a:pt x="217" y="582"/>
                    </a:lnTo>
                    <a:lnTo>
                      <a:pt x="211" y="572"/>
                    </a:lnTo>
                    <a:lnTo>
                      <a:pt x="207" y="564"/>
                    </a:lnTo>
                    <a:lnTo>
                      <a:pt x="203" y="555"/>
                    </a:lnTo>
                    <a:lnTo>
                      <a:pt x="200" y="545"/>
                    </a:lnTo>
                    <a:lnTo>
                      <a:pt x="198" y="535"/>
                    </a:lnTo>
                    <a:lnTo>
                      <a:pt x="196" y="528"/>
                    </a:lnTo>
                    <a:lnTo>
                      <a:pt x="194" y="522"/>
                    </a:lnTo>
                    <a:lnTo>
                      <a:pt x="192" y="514"/>
                    </a:lnTo>
                    <a:lnTo>
                      <a:pt x="190" y="507"/>
                    </a:lnTo>
                    <a:lnTo>
                      <a:pt x="188" y="501"/>
                    </a:lnTo>
                    <a:lnTo>
                      <a:pt x="186" y="493"/>
                    </a:lnTo>
                    <a:lnTo>
                      <a:pt x="184" y="487"/>
                    </a:lnTo>
                    <a:lnTo>
                      <a:pt x="182" y="480"/>
                    </a:lnTo>
                    <a:lnTo>
                      <a:pt x="182" y="474"/>
                    </a:lnTo>
                    <a:lnTo>
                      <a:pt x="180" y="468"/>
                    </a:lnTo>
                    <a:lnTo>
                      <a:pt x="178" y="463"/>
                    </a:lnTo>
                    <a:lnTo>
                      <a:pt x="178" y="459"/>
                    </a:lnTo>
                    <a:lnTo>
                      <a:pt x="177" y="453"/>
                    </a:lnTo>
                    <a:lnTo>
                      <a:pt x="175" y="447"/>
                    </a:lnTo>
                    <a:lnTo>
                      <a:pt x="175" y="441"/>
                    </a:lnTo>
                    <a:lnTo>
                      <a:pt x="175" y="436"/>
                    </a:lnTo>
                    <a:lnTo>
                      <a:pt x="173" y="430"/>
                    </a:lnTo>
                    <a:lnTo>
                      <a:pt x="173" y="422"/>
                    </a:lnTo>
                    <a:lnTo>
                      <a:pt x="171" y="416"/>
                    </a:lnTo>
                    <a:lnTo>
                      <a:pt x="171" y="409"/>
                    </a:lnTo>
                    <a:lnTo>
                      <a:pt x="171" y="403"/>
                    </a:lnTo>
                    <a:lnTo>
                      <a:pt x="169" y="395"/>
                    </a:lnTo>
                    <a:lnTo>
                      <a:pt x="169" y="390"/>
                    </a:lnTo>
                    <a:lnTo>
                      <a:pt x="169" y="384"/>
                    </a:lnTo>
                    <a:lnTo>
                      <a:pt x="169" y="378"/>
                    </a:lnTo>
                    <a:lnTo>
                      <a:pt x="169" y="372"/>
                    </a:lnTo>
                    <a:lnTo>
                      <a:pt x="169" y="367"/>
                    </a:lnTo>
                    <a:lnTo>
                      <a:pt x="167" y="361"/>
                    </a:lnTo>
                    <a:lnTo>
                      <a:pt x="167" y="355"/>
                    </a:lnTo>
                    <a:lnTo>
                      <a:pt x="167" y="349"/>
                    </a:lnTo>
                    <a:lnTo>
                      <a:pt x="167" y="344"/>
                    </a:lnTo>
                    <a:lnTo>
                      <a:pt x="167" y="340"/>
                    </a:lnTo>
                    <a:lnTo>
                      <a:pt x="167" y="334"/>
                    </a:lnTo>
                    <a:lnTo>
                      <a:pt x="169" y="328"/>
                    </a:lnTo>
                    <a:lnTo>
                      <a:pt x="169" y="322"/>
                    </a:lnTo>
                    <a:lnTo>
                      <a:pt x="169" y="319"/>
                    </a:lnTo>
                    <a:lnTo>
                      <a:pt x="169" y="313"/>
                    </a:lnTo>
                    <a:lnTo>
                      <a:pt x="169" y="307"/>
                    </a:lnTo>
                    <a:lnTo>
                      <a:pt x="169" y="301"/>
                    </a:lnTo>
                    <a:lnTo>
                      <a:pt x="169" y="297"/>
                    </a:lnTo>
                    <a:lnTo>
                      <a:pt x="171" y="292"/>
                    </a:lnTo>
                    <a:lnTo>
                      <a:pt x="171" y="288"/>
                    </a:lnTo>
                    <a:lnTo>
                      <a:pt x="171" y="284"/>
                    </a:lnTo>
                    <a:lnTo>
                      <a:pt x="171" y="278"/>
                    </a:lnTo>
                    <a:lnTo>
                      <a:pt x="171" y="274"/>
                    </a:lnTo>
                    <a:lnTo>
                      <a:pt x="171" y="271"/>
                    </a:lnTo>
                    <a:lnTo>
                      <a:pt x="171" y="265"/>
                    </a:lnTo>
                    <a:lnTo>
                      <a:pt x="173" y="261"/>
                    </a:lnTo>
                    <a:lnTo>
                      <a:pt x="178" y="226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100000">
                    <a:srgbClr val="FFE1FF"/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404" name="Freeform 52"/>
              <p:cNvSpPr>
                <a:spLocks/>
              </p:cNvSpPr>
              <p:nvPr/>
            </p:nvSpPr>
            <p:spPr bwMode="auto">
              <a:xfrm>
                <a:off x="3879" y="3762"/>
                <a:ext cx="655" cy="340"/>
              </a:xfrm>
              <a:custGeom>
                <a:avLst/>
                <a:gdLst>
                  <a:gd name="T0" fmla="*/ 196 w 655"/>
                  <a:gd name="T1" fmla="*/ 334 h 340"/>
                  <a:gd name="T2" fmla="*/ 231 w 655"/>
                  <a:gd name="T3" fmla="*/ 338 h 340"/>
                  <a:gd name="T4" fmla="*/ 271 w 655"/>
                  <a:gd name="T5" fmla="*/ 338 h 340"/>
                  <a:gd name="T6" fmla="*/ 313 w 655"/>
                  <a:gd name="T7" fmla="*/ 334 h 340"/>
                  <a:gd name="T8" fmla="*/ 352 w 655"/>
                  <a:gd name="T9" fmla="*/ 327 h 340"/>
                  <a:gd name="T10" fmla="*/ 390 w 655"/>
                  <a:gd name="T11" fmla="*/ 315 h 340"/>
                  <a:gd name="T12" fmla="*/ 421 w 655"/>
                  <a:gd name="T13" fmla="*/ 302 h 340"/>
                  <a:gd name="T14" fmla="*/ 450 w 655"/>
                  <a:gd name="T15" fmla="*/ 288 h 340"/>
                  <a:gd name="T16" fmla="*/ 475 w 655"/>
                  <a:gd name="T17" fmla="*/ 273 h 340"/>
                  <a:gd name="T18" fmla="*/ 496 w 655"/>
                  <a:gd name="T19" fmla="*/ 256 h 340"/>
                  <a:gd name="T20" fmla="*/ 513 w 655"/>
                  <a:gd name="T21" fmla="*/ 242 h 340"/>
                  <a:gd name="T22" fmla="*/ 528 w 655"/>
                  <a:gd name="T23" fmla="*/ 229 h 340"/>
                  <a:gd name="T24" fmla="*/ 546 w 655"/>
                  <a:gd name="T25" fmla="*/ 213 h 340"/>
                  <a:gd name="T26" fmla="*/ 565 w 655"/>
                  <a:gd name="T27" fmla="*/ 196 h 340"/>
                  <a:gd name="T28" fmla="*/ 582 w 655"/>
                  <a:gd name="T29" fmla="*/ 175 h 340"/>
                  <a:gd name="T30" fmla="*/ 597 w 655"/>
                  <a:gd name="T31" fmla="*/ 152 h 340"/>
                  <a:gd name="T32" fmla="*/ 611 w 655"/>
                  <a:gd name="T33" fmla="*/ 131 h 340"/>
                  <a:gd name="T34" fmla="*/ 620 w 655"/>
                  <a:gd name="T35" fmla="*/ 113 h 340"/>
                  <a:gd name="T36" fmla="*/ 630 w 655"/>
                  <a:gd name="T37" fmla="*/ 96 h 340"/>
                  <a:gd name="T38" fmla="*/ 638 w 655"/>
                  <a:gd name="T39" fmla="*/ 79 h 340"/>
                  <a:gd name="T40" fmla="*/ 642 w 655"/>
                  <a:gd name="T41" fmla="*/ 64 h 340"/>
                  <a:gd name="T42" fmla="*/ 647 w 655"/>
                  <a:gd name="T43" fmla="*/ 50 h 340"/>
                  <a:gd name="T44" fmla="*/ 651 w 655"/>
                  <a:gd name="T45" fmla="*/ 2 h 340"/>
                  <a:gd name="T46" fmla="*/ 630 w 655"/>
                  <a:gd name="T47" fmla="*/ 33 h 340"/>
                  <a:gd name="T48" fmla="*/ 617 w 655"/>
                  <a:gd name="T49" fmla="*/ 50 h 340"/>
                  <a:gd name="T50" fmla="*/ 609 w 655"/>
                  <a:gd name="T51" fmla="*/ 60 h 340"/>
                  <a:gd name="T52" fmla="*/ 597 w 655"/>
                  <a:gd name="T53" fmla="*/ 73 h 340"/>
                  <a:gd name="T54" fmla="*/ 580 w 655"/>
                  <a:gd name="T55" fmla="*/ 90 h 340"/>
                  <a:gd name="T56" fmla="*/ 563 w 655"/>
                  <a:gd name="T57" fmla="*/ 108 h 340"/>
                  <a:gd name="T58" fmla="*/ 542 w 655"/>
                  <a:gd name="T59" fmla="*/ 125 h 340"/>
                  <a:gd name="T60" fmla="*/ 515 w 655"/>
                  <a:gd name="T61" fmla="*/ 142 h 340"/>
                  <a:gd name="T62" fmla="*/ 486 w 655"/>
                  <a:gd name="T63" fmla="*/ 163 h 340"/>
                  <a:gd name="T64" fmla="*/ 459 w 655"/>
                  <a:gd name="T65" fmla="*/ 179 h 340"/>
                  <a:gd name="T66" fmla="*/ 434 w 655"/>
                  <a:gd name="T67" fmla="*/ 194 h 340"/>
                  <a:gd name="T68" fmla="*/ 409 w 655"/>
                  <a:gd name="T69" fmla="*/ 206 h 340"/>
                  <a:gd name="T70" fmla="*/ 384 w 655"/>
                  <a:gd name="T71" fmla="*/ 217 h 340"/>
                  <a:gd name="T72" fmla="*/ 357 w 655"/>
                  <a:gd name="T73" fmla="*/ 227 h 340"/>
                  <a:gd name="T74" fmla="*/ 334 w 655"/>
                  <a:gd name="T75" fmla="*/ 238 h 340"/>
                  <a:gd name="T76" fmla="*/ 309 w 655"/>
                  <a:gd name="T77" fmla="*/ 246 h 340"/>
                  <a:gd name="T78" fmla="*/ 283 w 655"/>
                  <a:gd name="T79" fmla="*/ 254 h 340"/>
                  <a:gd name="T80" fmla="*/ 256 w 655"/>
                  <a:gd name="T81" fmla="*/ 259 h 340"/>
                  <a:gd name="T82" fmla="*/ 233 w 655"/>
                  <a:gd name="T83" fmla="*/ 263 h 340"/>
                  <a:gd name="T84" fmla="*/ 210 w 655"/>
                  <a:gd name="T85" fmla="*/ 269 h 340"/>
                  <a:gd name="T86" fmla="*/ 187 w 655"/>
                  <a:gd name="T87" fmla="*/ 271 h 340"/>
                  <a:gd name="T88" fmla="*/ 164 w 655"/>
                  <a:gd name="T89" fmla="*/ 275 h 340"/>
                  <a:gd name="T90" fmla="*/ 141 w 655"/>
                  <a:gd name="T91" fmla="*/ 275 h 340"/>
                  <a:gd name="T92" fmla="*/ 112 w 655"/>
                  <a:gd name="T93" fmla="*/ 277 h 340"/>
                  <a:gd name="T94" fmla="*/ 77 w 655"/>
                  <a:gd name="T95" fmla="*/ 275 h 340"/>
                  <a:gd name="T96" fmla="*/ 0 w 655"/>
                  <a:gd name="T97" fmla="*/ 265 h 340"/>
                  <a:gd name="T98" fmla="*/ 14 w 655"/>
                  <a:gd name="T99" fmla="*/ 273 h 340"/>
                  <a:gd name="T100" fmla="*/ 31 w 655"/>
                  <a:gd name="T101" fmla="*/ 284 h 340"/>
                  <a:gd name="T102" fmla="*/ 54 w 655"/>
                  <a:gd name="T103" fmla="*/ 296 h 340"/>
                  <a:gd name="T104" fmla="*/ 75 w 655"/>
                  <a:gd name="T105" fmla="*/ 304 h 340"/>
                  <a:gd name="T106" fmla="*/ 95 w 655"/>
                  <a:gd name="T107" fmla="*/ 311 h 340"/>
                  <a:gd name="T108" fmla="*/ 121 w 655"/>
                  <a:gd name="T109" fmla="*/ 319 h 340"/>
                  <a:gd name="T110" fmla="*/ 154 w 655"/>
                  <a:gd name="T111" fmla="*/ 32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340">
                    <a:moveTo>
                      <a:pt x="169" y="330"/>
                    </a:moveTo>
                    <a:lnTo>
                      <a:pt x="179" y="332"/>
                    </a:lnTo>
                    <a:lnTo>
                      <a:pt x="187" y="332"/>
                    </a:lnTo>
                    <a:lnTo>
                      <a:pt x="196" y="334"/>
                    </a:lnTo>
                    <a:lnTo>
                      <a:pt x="204" y="336"/>
                    </a:lnTo>
                    <a:lnTo>
                      <a:pt x="214" y="338"/>
                    </a:lnTo>
                    <a:lnTo>
                      <a:pt x="223" y="338"/>
                    </a:lnTo>
                    <a:lnTo>
                      <a:pt x="231" y="338"/>
                    </a:lnTo>
                    <a:lnTo>
                      <a:pt x="240" y="338"/>
                    </a:lnTo>
                    <a:lnTo>
                      <a:pt x="250" y="340"/>
                    </a:lnTo>
                    <a:lnTo>
                      <a:pt x="262" y="338"/>
                    </a:lnTo>
                    <a:lnTo>
                      <a:pt x="271" y="338"/>
                    </a:lnTo>
                    <a:lnTo>
                      <a:pt x="281" y="338"/>
                    </a:lnTo>
                    <a:lnTo>
                      <a:pt x="292" y="336"/>
                    </a:lnTo>
                    <a:lnTo>
                      <a:pt x="302" y="336"/>
                    </a:lnTo>
                    <a:lnTo>
                      <a:pt x="313" y="334"/>
                    </a:lnTo>
                    <a:lnTo>
                      <a:pt x="323" y="332"/>
                    </a:lnTo>
                    <a:lnTo>
                      <a:pt x="333" y="330"/>
                    </a:lnTo>
                    <a:lnTo>
                      <a:pt x="342" y="328"/>
                    </a:lnTo>
                    <a:lnTo>
                      <a:pt x="352" y="327"/>
                    </a:lnTo>
                    <a:lnTo>
                      <a:pt x="361" y="325"/>
                    </a:lnTo>
                    <a:lnTo>
                      <a:pt x="371" y="321"/>
                    </a:lnTo>
                    <a:lnTo>
                      <a:pt x="381" y="319"/>
                    </a:lnTo>
                    <a:lnTo>
                      <a:pt x="390" y="315"/>
                    </a:lnTo>
                    <a:lnTo>
                      <a:pt x="398" y="311"/>
                    </a:lnTo>
                    <a:lnTo>
                      <a:pt x="405" y="309"/>
                    </a:lnTo>
                    <a:lnTo>
                      <a:pt x="413" y="305"/>
                    </a:lnTo>
                    <a:lnTo>
                      <a:pt x="421" y="302"/>
                    </a:lnTo>
                    <a:lnTo>
                      <a:pt x="427" y="300"/>
                    </a:lnTo>
                    <a:lnTo>
                      <a:pt x="434" y="296"/>
                    </a:lnTo>
                    <a:lnTo>
                      <a:pt x="442" y="292"/>
                    </a:lnTo>
                    <a:lnTo>
                      <a:pt x="450" y="288"/>
                    </a:lnTo>
                    <a:lnTo>
                      <a:pt x="455" y="284"/>
                    </a:lnTo>
                    <a:lnTo>
                      <a:pt x="461" y="280"/>
                    </a:lnTo>
                    <a:lnTo>
                      <a:pt x="469" y="277"/>
                    </a:lnTo>
                    <a:lnTo>
                      <a:pt x="475" y="273"/>
                    </a:lnTo>
                    <a:lnTo>
                      <a:pt x="478" y="269"/>
                    </a:lnTo>
                    <a:lnTo>
                      <a:pt x="484" y="265"/>
                    </a:lnTo>
                    <a:lnTo>
                      <a:pt x="490" y="261"/>
                    </a:lnTo>
                    <a:lnTo>
                      <a:pt x="496" y="256"/>
                    </a:lnTo>
                    <a:lnTo>
                      <a:pt x="503" y="252"/>
                    </a:lnTo>
                    <a:lnTo>
                      <a:pt x="505" y="250"/>
                    </a:lnTo>
                    <a:lnTo>
                      <a:pt x="509" y="246"/>
                    </a:lnTo>
                    <a:lnTo>
                      <a:pt x="513" y="242"/>
                    </a:lnTo>
                    <a:lnTo>
                      <a:pt x="517" y="238"/>
                    </a:lnTo>
                    <a:lnTo>
                      <a:pt x="523" y="236"/>
                    </a:lnTo>
                    <a:lnTo>
                      <a:pt x="526" y="233"/>
                    </a:lnTo>
                    <a:lnTo>
                      <a:pt x="528" y="229"/>
                    </a:lnTo>
                    <a:lnTo>
                      <a:pt x="532" y="227"/>
                    </a:lnTo>
                    <a:lnTo>
                      <a:pt x="538" y="223"/>
                    </a:lnTo>
                    <a:lnTo>
                      <a:pt x="542" y="219"/>
                    </a:lnTo>
                    <a:lnTo>
                      <a:pt x="546" y="213"/>
                    </a:lnTo>
                    <a:lnTo>
                      <a:pt x="551" y="209"/>
                    </a:lnTo>
                    <a:lnTo>
                      <a:pt x="555" y="206"/>
                    </a:lnTo>
                    <a:lnTo>
                      <a:pt x="559" y="200"/>
                    </a:lnTo>
                    <a:lnTo>
                      <a:pt x="565" y="196"/>
                    </a:lnTo>
                    <a:lnTo>
                      <a:pt x="569" y="192"/>
                    </a:lnTo>
                    <a:lnTo>
                      <a:pt x="572" y="186"/>
                    </a:lnTo>
                    <a:lnTo>
                      <a:pt x="578" y="181"/>
                    </a:lnTo>
                    <a:lnTo>
                      <a:pt x="582" y="175"/>
                    </a:lnTo>
                    <a:lnTo>
                      <a:pt x="586" y="169"/>
                    </a:lnTo>
                    <a:lnTo>
                      <a:pt x="590" y="163"/>
                    </a:lnTo>
                    <a:lnTo>
                      <a:pt x="594" y="158"/>
                    </a:lnTo>
                    <a:lnTo>
                      <a:pt x="597" y="152"/>
                    </a:lnTo>
                    <a:lnTo>
                      <a:pt x="603" y="146"/>
                    </a:lnTo>
                    <a:lnTo>
                      <a:pt x="605" y="140"/>
                    </a:lnTo>
                    <a:lnTo>
                      <a:pt x="609" y="137"/>
                    </a:lnTo>
                    <a:lnTo>
                      <a:pt x="611" y="131"/>
                    </a:lnTo>
                    <a:lnTo>
                      <a:pt x="615" y="127"/>
                    </a:lnTo>
                    <a:lnTo>
                      <a:pt x="617" y="123"/>
                    </a:lnTo>
                    <a:lnTo>
                      <a:pt x="619" y="117"/>
                    </a:lnTo>
                    <a:lnTo>
                      <a:pt x="620" y="113"/>
                    </a:lnTo>
                    <a:lnTo>
                      <a:pt x="622" y="108"/>
                    </a:lnTo>
                    <a:lnTo>
                      <a:pt x="624" y="104"/>
                    </a:lnTo>
                    <a:lnTo>
                      <a:pt x="626" y="100"/>
                    </a:lnTo>
                    <a:lnTo>
                      <a:pt x="630" y="96"/>
                    </a:lnTo>
                    <a:lnTo>
                      <a:pt x="632" y="90"/>
                    </a:lnTo>
                    <a:lnTo>
                      <a:pt x="634" y="87"/>
                    </a:lnTo>
                    <a:lnTo>
                      <a:pt x="636" y="83"/>
                    </a:lnTo>
                    <a:lnTo>
                      <a:pt x="638" y="79"/>
                    </a:lnTo>
                    <a:lnTo>
                      <a:pt x="638" y="75"/>
                    </a:lnTo>
                    <a:lnTo>
                      <a:pt x="640" y="71"/>
                    </a:lnTo>
                    <a:lnTo>
                      <a:pt x="642" y="67"/>
                    </a:lnTo>
                    <a:lnTo>
                      <a:pt x="642" y="64"/>
                    </a:lnTo>
                    <a:lnTo>
                      <a:pt x="643" y="60"/>
                    </a:lnTo>
                    <a:lnTo>
                      <a:pt x="643" y="58"/>
                    </a:lnTo>
                    <a:lnTo>
                      <a:pt x="645" y="54"/>
                    </a:lnTo>
                    <a:lnTo>
                      <a:pt x="647" y="50"/>
                    </a:lnTo>
                    <a:lnTo>
                      <a:pt x="647" y="46"/>
                    </a:lnTo>
                    <a:lnTo>
                      <a:pt x="655" y="0"/>
                    </a:lnTo>
                    <a:lnTo>
                      <a:pt x="653" y="0"/>
                    </a:lnTo>
                    <a:lnTo>
                      <a:pt x="651" y="2"/>
                    </a:lnTo>
                    <a:lnTo>
                      <a:pt x="645" y="8"/>
                    </a:lnTo>
                    <a:lnTo>
                      <a:pt x="642" y="16"/>
                    </a:lnTo>
                    <a:lnTo>
                      <a:pt x="636" y="25"/>
                    </a:lnTo>
                    <a:lnTo>
                      <a:pt x="630" y="33"/>
                    </a:lnTo>
                    <a:lnTo>
                      <a:pt x="624" y="41"/>
                    </a:lnTo>
                    <a:lnTo>
                      <a:pt x="620" y="44"/>
                    </a:lnTo>
                    <a:lnTo>
                      <a:pt x="619" y="46"/>
                    </a:lnTo>
                    <a:lnTo>
                      <a:pt x="617" y="50"/>
                    </a:lnTo>
                    <a:lnTo>
                      <a:pt x="615" y="52"/>
                    </a:lnTo>
                    <a:lnTo>
                      <a:pt x="613" y="54"/>
                    </a:lnTo>
                    <a:lnTo>
                      <a:pt x="611" y="58"/>
                    </a:lnTo>
                    <a:lnTo>
                      <a:pt x="609" y="60"/>
                    </a:lnTo>
                    <a:lnTo>
                      <a:pt x="607" y="62"/>
                    </a:lnTo>
                    <a:lnTo>
                      <a:pt x="605" y="64"/>
                    </a:lnTo>
                    <a:lnTo>
                      <a:pt x="601" y="69"/>
                    </a:lnTo>
                    <a:lnTo>
                      <a:pt x="597" y="73"/>
                    </a:lnTo>
                    <a:lnTo>
                      <a:pt x="594" y="77"/>
                    </a:lnTo>
                    <a:lnTo>
                      <a:pt x="590" y="81"/>
                    </a:lnTo>
                    <a:lnTo>
                      <a:pt x="584" y="87"/>
                    </a:lnTo>
                    <a:lnTo>
                      <a:pt x="580" y="90"/>
                    </a:lnTo>
                    <a:lnTo>
                      <a:pt x="576" y="94"/>
                    </a:lnTo>
                    <a:lnTo>
                      <a:pt x="572" y="98"/>
                    </a:lnTo>
                    <a:lnTo>
                      <a:pt x="569" y="102"/>
                    </a:lnTo>
                    <a:lnTo>
                      <a:pt x="563" y="108"/>
                    </a:lnTo>
                    <a:lnTo>
                      <a:pt x="557" y="112"/>
                    </a:lnTo>
                    <a:lnTo>
                      <a:pt x="551" y="117"/>
                    </a:lnTo>
                    <a:lnTo>
                      <a:pt x="548" y="121"/>
                    </a:lnTo>
                    <a:lnTo>
                      <a:pt x="542" y="125"/>
                    </a:lnTo>
                    <a:lnTo>
                      <a:pt x="536" y="129"/>
                    </a:lnTo>
                    <a:lnTo>
                      <a:pt x="530" y="133"/>
                    </a:lnTo>
                    <a:lnTo>
                      <a:pt x="523" y="138"/>
                    </a:lnTo>
                    <a:lnTo>
                      <a:pt x="515" y="142"/>
                    </a:lnTo>
                    <a:lnTo>
                      <a:pt x="509" y="148"/>
                    </a:lnTo>
                    <a:lnTo>
                      <a:pt x="501" y="154"/>
                    </a:lnTo>
                    <a:lnTo>
                      <a:pt x="494" y="158"/>
                    </a:lnTo>
                    <a:lnTo>
                      <a:pt x="486" y="163"/>
                    </a:lnTo>
                    <a:lnTo>
                      <a:pt x="478" y="167"/>
                    </a:lnTo>
                    <a:lnTo>
                      <a:pt x="471" y="173"/>
                    </a:lnTo>
                    <a:lnTo>
                      <a:pt x="465" y="177"/>
                    </a:lnTo>
                    <a:lnTo>
                      <a:pt x="459" y="179"/>
                    </a:lnTo>
                    <a:lnTo>
                      <a:pt x="452" y="183"/>
                    </a:lnTo>
                    <a:lnTo>
                      <a:pt x="446" y="186"/>
                    </a:lnTo>
                    <a:lnTo>
                      <a:pt x="440" y="190"/>
                    </a:lnTo>
                    <a:lnTo>
                      <a:pt x="434" y="194"/>
                    </a:lnTo>
                    <a:lnTo>
                      <a:pt x="429" y="196"/>
                    </a:lnTo>
                    <a:lnTo>
                      <a:pt x="423" y="200"/>
                    </a:lnTo>
                    <a:lnTo>
                      <a:pt x="415" y="202"/>
                    </a:lnTo>
                    <a:lnTo>
                      <a:pt x="409" y="206"/>
                    </a:lnTo>
                    <a:lnTo>
                      <a:pt x="404" y="208"/>
                    </a:lnTo>
                    <a:lnTo>
                      <a:pt x="396" y="211"/>
                    </a:lnTo>
                    <a:lnTo>
                      <a:pt x="390" y="213"/>
                    </a:lnTo>
                    <a:lnTo>
                      <a:pt x="384" y="217"/>
                    </a:lnTo>
                    <a:lnTo>
                      <a:pt x="377" y="219"/>
                    </a:lnTo>
                    <a:lnTo>
                      <a:pt x="371" y="223"/>
                    </a:lnTo>
                    <a:lnTo>
                      <a:pt x="365" y="225"/>
                    </a:lnTo>
                    <a:lnTo>
                      <a:pt x="357" y="227"/>
                    </a:lnTo>
                    <a:lnTo>
                      <a:pt x="352" y="231"/>
                    </a:lnTo>
                    <a:lnTo>
                      <a:pt x="346" y="233"/>
                    </a:lnTo>
                    <a:lnTo>
                      <a:pt x="340" y="234"/>
                    </a:lnTo>
                    <a:lnTo>
                      <a:pt x="334" y="238"/>
                    </a:lnTo>
                    <a:lnTo>
                      <a:pt x="329" y="240"/>
                    </a:lnTo>
                    <a:lnTo>
                      <a:pt x="321" y="242"/>
                    </a:lnTo>
                    <a:lnTo>
                      <a:pt x="315" y="244"/>
                    </a:lnTo>
                    <a:lnTo>
                      <a:pt x="309" y="246"/>
                    </a:lnTo>
                    <a:lnTo>
                      <a:pt x="302" y="248"/>
                    </a:lnTo>
                    <a:lnTo>
                      <a:pt x="296" y="250"/>
                    </a:lnTo>
                    <a:lnTo>
                      <a:pt x="288" y="252"/>
                    </a:lnTo>
                    <a:lnTo>
                      <a:pt x="283" y="254"/>
                    </a:lnTo>
                    <a:lnTo>
                      <a:pt x="275" y="256"/>
                    </a:lnTo>
                    <a:lnTo>
                      <a:pt x="269" y="256"/>
                    </a:lnTo>
                    <a:lnTo>
                      <a:pt x="263" y="257"/>
                    </a:lnTo>
                    <a:lnTo>
                      <a:pt x="256" y="259"/>
                    </a:lnTo>
                    <a:lnTo>
                      <a:pt x="250" y="259"/>
                    </a:lnTo>
                    <a:lnTo>
                      <a:pt x="244" y="261"/>
                    </a:lnTo>
                    <a:lnTo>
                      <a:pt x="238" y="263"/>
                    </a:lnTo>
                    <a:lnTo>
                      <a:pt x="233" y="263"/>
                    </a:lnTo>
                    <a:lnTo>
                      <a:pt x="227" y="265"/>
                    </a:lnTo>
                    <a:lnTo>
                      <a:pt x="221" y="267"/>
                    </a:lnTo>
                    <a:lnTo>
                      <a:pt x="215" y="267"/>
                    </a:lnTo>
                    <a:lnTo>
                      <a:pt x="210" y="269"/>
                    </a:lnTo>
                    <a:lnTo>
                      <a:pt x="204" y="269"/>
                    </a:lnTo>
                    <a:lnTo>
                      <a:pt x="198" y="271"/>
                    </a:lnTo>
                    <a:lnTo>
                      <a:pt x="192" y="271"/>
                    </a:lnTo>
                    <a:lnTo>
                      <a:pt x="187" y="271"/>
                    </a:lnTo>
                    <a:lnTo>
                      <a:pt x="181" y="273"/>
                    </a:lnTo>
                    <a:lnTo>
                      <a:pt x="175" y="273"/>
                    </a:lnTo>
                    <a:lnTo>
                      <a:pt x="169" y="273"/>
                    </a:lnTo>
                    <a:lnTo>
                      <a:pt x="164" y="275"/>
                    </a:lnTo>
                    <a:lnTo>
                      <a:pt x="158" y="275"/>
                    </a:lnTo>
                    <a:lnTo>
                      <a:pt x="152" y="275"/>
                    </a:lnTo>
                    <a:lnTo>
                      <a:pt x="146" y="275"/>
                    </a:lnTo>
                    <a:lnTo>
                      <a:pt x="141" y="275"/>
                    </a:lnTo>
                    <a:lnTo>
                      <a:pt x="135" y="275"/>
                    </a:lnTo>
                    <a:lnTo>
                      <a:pt x="129" y="275"/>
                    </a:lnTo>
                    <a:lnTo>
                      <a:pt x="121" y="275"/>
                    </a:lnTo>
                    <a:lnTo>
                      <a:pt x="112" y="277"/>
                    </a:lnTo>
                    <a:lnTo>
                      <a:pt x="104" y="277"/>
                    </a:lnTo>
                    <a:lnTo>
                      <a:pt x="95" y="277"/>
                    </a:lnTo>
                    <a:lnTo>
                      <a:pt x="87" y="275"/>
                    </a:lnTo>
                    <a:lnTo>
                      <a:pt x="77" y="275"/>
                    </a:lnTo>
                    <a:lnTo>
                      <a:pt x="70" y="275"/>
                    </a:lnTo>
                    <a:lnTo>
                      <a:pt x="60" y="273"/>
                    </a:lnTo>
                    <a:lnTo>
                      <a:pt x="2" y="265"/>
                    </a:lnTo>
                    <a:lnTo>
                      <a:pt x="0" y="265"/>
                    </a:lnTo>
                    <a:lnTo>
                      <a:pt x="2" y="267"/>
                    </a:lnTo>
                    <a:lnTo>
                      <a:pt x="6" y="269"/>
                    </a:lnTo>
                    <a:lnTo>
                      <a:pt x="10" y="271"/>
                    </a:lnTo>
                    <a:lnTo>
                      <a:pt x="14" y="273"/>
                    </a:lnTo>
                    <a:lnTo>
                      <a:pt x="18" y="277"/>
                    </a:lnTo>
                    <a:lnTo>
                      <a:pt x="22" y="277"/>
                    </a:lnTo>
                    <a:lnTo>
                      <a:pt x="25" y="280"/>
                    </a:lnTo>
                    <a:lnTo>
                      <a:pt x="31" y="284"/>
                    </a:lnTo>
                    <a:lnTo>
                      <a:pt x="37" y="286"/>
                    </a:lnTo>
                    <a:lnTo>
                      <a:pt x="43" y="290"/>
                    </a:lnTo>
                    <a:lnTo>
                      <a:pt x="48" y="292"/>
                    </a:lnTo>
                    <a:lnTo>
                      <a:pt x="54" y="296"/>
                    </a:lnTo>
                    <a:lnTo>
                      <a:pt x="60" y="298"/>
                    </a:lnTo>
                    <a:lnTo>
                      <a:pt x="64" y="300"/>
                    </a:lnTo>
                    <a:lnTo>
                      <a:pt x="70" y="302"/>
                    </a:lnTo>
                    <a:lnTo>
                      <a:pt x="75" y="304"/>
                    </a:lnTo>
                    <a:lnTo>
                      <a:pt x="79" y="305"/>
                    </a:lnTo>
                    <a:lnTo>
                      <a:pt x="85" y="307"/>
                    </a:lnTo>
                    <a:lnTo>
                      <a:pt x="91" y="309"/>
                    </a:lnTo>
                    <a:lnTo>
                      <a:pt x="95" y="311"/>
                    </a:lnTo>
                    <a:lnTo>
                      <a:pt x="100" y="313"/>
                    </a:lnTo>
                    <a:lnTo>
                      <a:pt x="106" y="315"/>
                    </a:lnTo>
                    <a:lnTo>
                      <a:pt x="114" y="317"/>
                    </a:lnTo>
                    <a:lnTo>
                      <a:pt x="121" y="319"/>
                    </a:lnTo>
                    <a:lnTo>
                      <a:pt x="129" y="321"/>
                    </a:lnTo>
                    <a:lnTo>
                      <a:pt x="137" y="323"/>
                    </a:lnTo>
                    <a:lnTo>
                      <a:pt x="146" y="325"/>
                    </a:lnTo>
                    <a:lnTo>
                      <a:pt x="154" y="327"/>
                    </a:lnTo>
                    <a:lnTo>
                      <a:pt x="162" y="328"/>
                    </a:lnTo>
                    <a:lnTo>
                      <a:pt x="169" y="330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50000">
                    <a:srgbClr val="FFE1FF"/>
                  </a:gs>
                  <a:gs pos="100000">
                    <a:srgbClr val="DC0081"/>
                  </a:gs>
                </a:gsLst>
                <a:lin ang="189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6405" name="Rectangle 53"/>
            <p:cNvSpPr>
              <a:spLocks noChangeArrowheads="1"/>
            </p:cNvSpPr>
            <p:nvPr/>
          </p:nvSpPr>
          <p:spPr bwMode="auto">
            <a:xfrm>
              <a:off x="3840" y="744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2000" b="1">
                  <a:latin typeface="Arial Narrow" panose="020B0606020202030204" pitchFamily="34" charset="0"/>
                </a:rPr>
                <a:t>.ASPX Page</a:t>
              </a:r>
            </a:p>
          </p:txBody>
        </p:sp>
        <p:grpSp>
          <p:nvGrpSpPr>
            <p:cNvPr id="356406" name="Group 54"/>
            <p:cNvGrpSpPr>
              <a:grpSpLocks/>
            </p:cNvGrpSpPr>
            <p:nvPr/>
          </p:nvGrpSpPr>
          <p:grpSpPr bwMode="auto">
            <a:xfrm>
              <a:off x="4086" y="2736"/>
              <a:ext cx="624" cy="426"/>
              <a:chOff x="4032" y="2736"/>
              <a:chExt cx="624" cy="426"/>
            </a:xfrm>
          </p:grpSpPr>
          <p:sp>
            <p:nvSpPr>
              <p:cNvPr id="356407" name="Rectangle 55"/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624" cy="4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08" name="Rectangle 56"/>
              <p:cNvSpPr>
                <a:spLocks noChangeArrowheads="1"/>
              </p:cNvSpPr>
              <p:nvPr/>
            </p:nvSpPr>
            <p:spPr bwMode="auto">
              <a:xfrm>
                <a:off x="4064" y="2846"/>
                <a:ext cx="558" cy="2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09" name="Rectangle 57"/>
              <p:cNvSpPr>
                <a:spLocks noChangeArrowheads="1"/>
              </p:cNvSpPr>
              <p:nvPr/>
            </p:nvSpPr>
            <p:spPr bwMode="auto">
              <a:xfrm>
                <a:off x="4064" y="2846"/>
                <a:ext cx="53" cy="275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0" name="Rectangle 58"/>
              <p:cNvSpPr>
                <a:spLocks noChangeArrowheads="1"/>
              </p:cNvSpPr>
              <p:nvPr/>
            </p:nvSpPr>
            <p:spPr bwMode="auto">
              <a:xfrm>
                <a:off x="4064" y="2791"/>
                <a:ext cx="558" cy="54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1" name="Line 59"/>
              <p:cNvSpPr>
                <a:spLocks noChangeShapeType="1"/>
              </p:cNvSpPr>
              <p:nvPr/>
            </p:nvSpPr>
            <p:spPr bwMode="auto">
              <a:xfrm>
                <a:off x="4116" y="3015"/>
                <a:ext cx="50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2" name="Line 60"/>
              <p:cNvSpPr>
                <a:spLocks noChangeShapeType="1"/>
              </p:cNvSpPr>
              <p:nvPr/>
            </p:nvSpPr>
            <p:spPr bwMode="auto">
              <a:xfrm>
                <a:off x="4174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3" name="Line 61"/>
              <p:cNvSpPr>
                <a:spLocks noChangeShapeType="1"/>
              </p:cNvSpPr>
              <p:nvPr/>
            </p:nvSpPr>
            <p:spPr bwMode="auto">
              <a:xfrm>
                <a:off x="4229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4" name="Line 62"/>
              <p:cNvSpPr>
                <a:spLocks noChangeShapeType="1"/>
              </p:cNvSpPr>
              <p:nvPr/>
            </p:nvSpPr>
            <p:spPr bwMode="auto">
              <a:xfrm>
                <a:off x="4283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5" name="Line 63"/>
              <p:cNvSpPr>
                <a:spLocks noChangeShapeType="1"/>
              </p:cNvSpPr>
              <p:nvPr/>
            </p:nvSpPr>
            <p:spPr bwMode="auto">
              <a:xfrm>
                <a:off x="4337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6" name="Line 64"/>
              <p:cNvSpPr>
                <a:spLocks noChangeShapeType="1"/>
              </p:cNvSpPr>
              <p:nvPr/>
            </p:nvSpPr>
            <p:spPr bwMode="auto">
              <a:xfrm>
                <a:off x="4392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7" name="Line 65"/>
              <p:cNvSpPr>
                <a:spLocks noChangeShapeType="1"/>
              </p:cNvSpPr>
              <p:nvPr/>
            </p:nvSpPr>
            <p:spPr bwMode="auto">
              <a:xfrm>
                <a:off x="4446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8" name="Line 66"/>
              <p:cNvSpPr>
                <a:spLocks noChangeShapeType="1"/>
              </p:cNvSpPr>
              <p:nvPr/>
            </p:nvSpPr>
            <p:spPr bwMode="auto">
              <a:xfrm>
                <a:off x="4500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19" name="Line 67"/>
              <p:cNvSpPr>
                <a:spLocks noChangeShapeType="1"/>
              </p:cNvSpPr>
              <p:nvPr/>
            </p:nvSpPr>
            <p:spPr bwMode="auto">
              <a:xfrm>
                <a:off x="4554" y="2846"/>
                <a:ext cx="0" cy="2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20" name="Line 68"/>
              <p:cNvSpPr>
                <a:spLocks noChangeShapeType="1"/>
              </p:cNvSpPr>
              <p:nvPr/>
            </p:nvSpPr>
            <p:spPr bwMode="auto">
              <a:xfrm flipV="1">
                <a:off x="4120" y="2958"/>
                <a:ext cx="500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21" name="Line 69"/>
              <p:cNvSpPr>
                <a:spLocks noChangeShapeType="1"/>
              </p:cNvSpPr>
              <p:nvPr/>
            </p:nvSpPr>
            <p:spPr bwMode="auto">
              <a:xfrm>
                <a:off x="4116" y="2903"/>
                <a:ext cx="505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22" name="Line 70"/>
              <p:cNvSpPr>
                <a:spLocks noChangeShapeType="1"/>
              </p:cNvSpPr>
              <p:nvPr/>
            </p:nvSpPr>
            <p:spPr bwMode="auto">
              <a:xfrm>
                <a:off x="4116" y="3068"/>
                <a:ext cx="506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56423" name="Group 71"/>
            <p:cNvGrpSpPr>
              <a:grpSpLocks/>
            </p:cNvGrpSpPr>
            <p:nvPr/>
          </p:nvGrpSpPr>
          <p:grpSpPr bwMode="auto">
            <a:xfrm rot="6300000" flipH="1">
              <a:off x="4069" y="2985"/>
              <a:ext cx="643" cy="481"/>
              <a:chOff x="3634" y="3340"/>
              <a:chExt cx="900" cy="762"/>
            </a:xfrm>
          </p:grpSpPr>
          <p:sp>
            <p:nvSpPr>
              <p:cNvPr id="356424" name="Freeform 72"/>
              <p:cNvSpPr>
                <a:spLocks/>
              </p:cNvSpPr>
              <p:nvPr/>
            </p:nvSpPr>
            <p:spPr bwMode="auto">
              <a:xfrm>
                <a:off x="3634" y="3340"/>
                <a:ext cx="390" cy="747"/>
              </a:xfrm>
              <a:custGeom>
                <a:avLst/>
                <a:gdLst>
                  <a:gd name="T0" fmla="*/ 169 w 390"/>
                  <a:gd name="T1" fmla="*/ 0 h 747"/>
                  <a:gd name="T2" fmla="*/ 61 w 390"/>
                  <a:gd name="T3" fmla="*/ 205 h 747"/>
                  <a:gd name="T4" fmla="*/ 61 w 390"/>
                  <a:gd name="T5" fmla="*/ 215 h 747"/>
                  <a:gd name="T6" fmla="*/ 59 w 390"/>
                  <a:gd name="T7" fmla="*/ 225 h 747"/>
                  <a:gd name="T8" fmla="*/ 59 w 390"/>
                  <a:gd name="T9" fmla="*/ 236 h 747"/>
                  <a:gd name="T10" fmla="*/ 59 w 390"/>
                  <a:gd name="T11" fmla="*/ 246 h 747"/>
                  <a:gd name="T12" fmla="*/ 58 w 390"/>
                  <a:gd name="T13" fmla="*/ 257 h 747"/>
                  <a:gd name="T14" fmla="*/ 58 w 390"/>
                  <a:gd name="T15" fmla="*/ 273 h 747"/>
                  <a:gd name="T16" fmla="*/ 58 w 390"/>
                  <a:gd name="T17" fmla="*/ 290 h 747"/>
                  <a:gd name="T18" fmla="*/ 58 w 390"/>
                  <a:gd name="T19" fmla="*/ 307 h 747"/>
                  <a:gd name="T20" fmla="*/ 59 w 390"/>
                  <a:gd name="T21" fmla="*/ 326 h 747"/>
                  <a:gd name="T22" fmla="*/ 59 w 390"/>
                  <a:gd name="T23" fmla="*/ 345 h 747"/>
                  <a:gd name="T24" fmla="*/ 61 w 390"/>
                  <a:gd name="T25" fmla="*/ 367 h 747"/>
                  <a:gd name="T26" fmla="*/ 65 w 390"/>
                  <a:gd name="T27" fmla="*/ 390 h 747"/>
                  <a:gd name="T28" fmla="*/ 67 w 390"/>
                  <a:gd name="T29" fmla="*/ 413 h 747"/>
                  <a:gd name="T30" fmla="*/ 71 w 390"/>
                  <a:gd name="T31" fmla="*/ 432 h 747"/>
                  <a:gd name="T32" fmla="*/ 75 w 390"/>
                  <a:gd name="T33" fmla="*/ 453 h 747"/>
                  <a:gd name="T34" fmla="*/ 81 w 390"/>
                  <a:gd name="T35" fmla="*/ 472 h 747"/>
                  <a:gd name="T36" fmla="*/ 88 w 390"/>
                  <a:gd name="T37" fmla="*/ 491 h 747"/>
                  <a:gd name="T38" fmla="*/ 96 w 390"/>
                  <a:gd name="T39" fmla="*/ 512 h 747"/>
                  <a:gd name="T40" fmla="*/ 105 w 390"/>
                  <a:gd name="T41" fmla="*/ 532 h 747"/>
                  <a:gd name="T42" fmla="*/ 115 w 390"/>
                  <a:gd name="T43" fmla="*/ 551 h 747"/>
                  <a:gd name="T44" fmla="*/ 125 w 390"/>
                  <a:gd name="T45" fmla="*/ 568 h 747"/>
                  <a:gd name="T46" fmla="*/ 134 w 390"/>
                  <a:gd name="T47" fmla="*/ 583 h 747"/>
                  <a:gd name="T48" fmla="*/ 146 w 390"/>
                  <a:gd name="T49" fmla="*/ 599 h 747"/>
                  <a:gd name="T50" fmla="*/ 159 w 390"/>
                  <a:gd name="T51" fmla="*/ 614 h 747"/>
                  <a:gd name="T52" fmla="*/ 177 w 390"/>
                  <a:gd name="T53" fmla="*/ 633 h 747"/>
                  <a:gd name="T54" fmla="*/ 194 w 390"/>
                  <a:gd name="T55" fmla="*/ 651 h 747"/>
                  <a:gd name="T56" fmla="*/ 209 w 390"/>
                  <a:gd name="T57" fmla="*/ 664 h 747"/>
                  <a:gd name="T58" fmla="*/ 221 w 390"/>
                  <a:gd name="T59" fmla="*/ 672 h 747"/>
                  <a:gd name="T60" fmla="*/ 234 w 390"/>
                  <a:gd name="T61" fmla="*/ 679 h 747"/>
                  <a:gd name="T62" fmla="*/ 259 w 390"/>
                  <a:gd name="T63" fmla="*/ 695 h 747"/>
                  <a:gd name="T64" fmla="*/ 284 w 390"/>
                  <a:gd name="T65" fmla="*/ 708 h 747"/>
                  <a:gd name="T66" fmla="*/ 390 w 390"/>
                  <a:gd name="T67" fmla="*/ 747 h 747"/>
                  <a:gd name="T68" fmla="*/ 361 w 390"/>
                  <a:gd name="T69" fmla="*/ 731 h 747"/>
                  <a:gd name="T70" fmla="*/ 336 w 390"/>
                  <a:gd name="T71" fmla="*/ 714 h 747"/>
                  <a:gd name="T72" fmla="*/ 311 w 390"/>
                  <a:gd name="T73" fmla="*/ 697 h 747"/>
                  <a:gd name="T74" fmla="*/ 294 w 390"/>
                  <a:gd name="T75" fmla="*/ 681 h 747"/>
                  <a:gd name="T76" fmla="*/ 274 w 390"/>
                  <a:gd name="T77" fmla="*/ 664 h 747"/>
                  <a:gd name="T78" fmla="*/ 259 w 390"/>
                  <a:gd name="T79" fmla="*/ 647 h 747"/>
                  <a:gd name="T80" fmla="*/ 246 w 390"/>
                  <a:gd name="T81" fmla="*/ 628 h 747"/>
                  <a:gd name="T82" fmla="*/ 232 w 390"/>
                  <a:gd name="T83" fmla="*/ 608 h 747"/>
                  <a:gd name="T84" fmla="*/ 217 w 390"/>
                  <a:gd name="T85" fmla="*/ 582 h 747"/>
                  <a:gd name="T86" fmla="*/ 203 w 390"/>
                  <a:gd name="T87" fmla="*/ 555 h 747"/>
                  <a:gd name="T88" fmla="*/ 196 w 390"/>
                  <a:gd name="T89" fmla="*/ 528 h 747"/>
                  <a:gd name="T90" fmla="*/ 190 w 390"/>
                  <a:gd name="T91" fmla="*/ 507 h 747"/>
                  <a:gd name="T92" fmla="*/ 184 w 390"/>
                  <a:gd name="T93" fmla="*/ 487 h 747"/>
                  <a:gd name="T94" fmla="*/ 180 w 390"/>
                  <a:gd name="T95" fmla="*/ 468 h 747"/>
                  <a:gd name="T96" fmla="*/ 177 w 390"/>
                  <a:gd name="T97" fmla="*/ 453 h 747"/>
                  <a:gd name="T98" fmla="*/ 175 w 390"/>
                  <a:gd name="T99" fmla="*/ 436 h 747"/>
                  <a:gd name="T100" fmla="*/ 171 w 390"/>
                  <a:gd name="T101" fmla="*/ 416 h 747"/>
                  <a:gd name="T102" fmla="*/ 169 w 390"/>
                  <a:gd name="T103" fmla="*/ 395 h 747"/>
                  <a:gd name="T104" fmla="*/ 169 w 390"/>
                  <a:gd name="T105" fmla="*/ 378 h 747"/>
                  <a:gd name="T106" fmla="*/ 167 w 390"/>
                  <a:gd name="T107" fmla="*/ 361 h 747"/>
                  <a:gd name="T108" fmla="*/ 167 w 390"/>
                  <a:gd name="T109" fmla="*/ 344 h 747"/>
                  <a:gd name="T110" fmla="*/ 169 w 390"/>
                  <a:gd name="T111" fmla="*/ 328 h 747"/>
                  <a:gd name="T112" fmla="*/ 169 w 390"/>
                  <a:gd name="T113" fmla="*/ 313 h 747"/>
                  <a:gd name="T114" fmla="*/ 169 w 390"/>
                  <a:gd name="T115" fmla="*/ 297 h 747"/>
                  <a:gd name="T116" fmla="*/ 171 w 390"/>
                  <a:gd name="T117" fmla="*/ 284 h 747"/>
                  <a:gd name="T118" fmla="*/ 171 w 390"/>
                  <a:gd name="T119" fmla="*/ 271 h 747"/>
                  <a:gd name="T120" fmla="*/ 178 w 390"/>
                  <a:gd name="T121" fmla="*/ 226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0" h="747">
                    <a:moveTo>
                      <a:pt x="178" y="226"/>
                    </a:moveTo>
                    <a:lnTo>
                      <a:pt x="234" y="259"/>
                    </a:lnTo>
                    <a:lnTo>
                      <a:pt x="169" y="0"/>
                    </a:lnTo>
                    <a:lnTo>
                      <a:pt x="0" y="205"/>
                    </a:lnTo>
                    <a:lnTo>
                      <a:pt x="61" y="201"/>
                    </a:lnTo>
                    <a:lnTo>
                      <a:pt x="61" y="205"/>
                    </a:lnTo>
                    <a:lnTo>
                      <a:pt x="61" y="207"/>
                    </a:lnTo>
                    <a:lnTo>
                      <a:pt x="61" y="211"/>
                    </a:lnTo>
                    <a:lnTo>
                      <a:pt x="61" y="215"/>
                    </a:lnTo>
                    <a:lnTo>
                      <a:pt x="59" y="219"/>
                    </a:lnTo>
                    <a:lnTo>
                      <a:pt x="59" y="223"/>
                    </a:lnTo>
                    <a:lnTo>
                      <a:pt x="59" y="225"/>
                    </a:lnTo>
                    <a:lnTo>
                      <a:pt x="59" y="228"/>
                    </a:lnTo>
                    <a:lnTo>
                      <a:pt x="59" y="232"/>
                    </a:lnTo>
                    <a:lnTo>
                      <a:pt x="59" y="236"/>
                    </a:lnTo>
                    <a:lnTo>
                      <a:pt x="59" y="240"/>
                    </a:lnTo>
                    <a:lnTo>
                      <a:pt x="59" y="244"/>
                    </a:lnTo>
                    <a:lnTo>
                      <a:pt x="59" y="246"/>
                    </a:lnTo>
                    <a:lnTo>
                      <a:pt x="58" y="249"/>
                    </a:lnTo>
                    <a:lnTo>
                      <a:pt x="58" y="253"/>
                    </a:lnTo>
                    <a:lnTo>
                      <a:pt x="58" y="257"/>
                    </a:lnTo>
                    <a:lnTo>
                      <a:pt x="58" y="263"/>
                    </a:lnTo>
                    <a:lnTo>
                      <a:pt x="58" y="267"/>
                    </a:lnTo>
                    <a:lnTo>
                      <a:pt x="58" y="273"/>
                    </a:lnTo>
                    <a:lnTo>
                      <a:pt x="58" y="278"/>
                    </a:lnTo>
                    <a:lnTo>
                      <a:pt x="58" y="284"/>
                    </a:lnTo>
                    <a:lnTo>
                      <a:pt x="58" y="290"/>
                    </a:lnTo>
                    <a:lnTo>
                      <a:pt x="58" y="294"/>
                    </a:lnTo>
                    <a:lnTo>
                      <a:pt x="58" y="299"/>
                    </a:lnTo>
                    <a:lnTo>
                      <a:pt x="58" y="307"/>
                    </a:lnTo>
                    <a:lnTo>
                      <a:pt x="58" y="313"/>
                    </a:lnTo>
                    <a:lnTo>
                      <a:pt x="59" y="319"/>
                    </a:lnTo>
                    <a:lnTo>
                      <a:pt x="59" y="326"/>
                    </a:lnTo>
                    <a:lnTo>
                      <a:pt x="59" y="332"/>
                    </a:lnTo>
                    <a:lnTo>
                      <a:pt x="59" y="338"/>
                    </a:lnTo>
                    <a:lnTo>
                      <a:pt x="59" y="345"/>
                    </a:lnTo>
                    <a:lnTo>
                      <a:pt x="61" y="351"/>
                    </a:lnTo>
                    <a:lnTo>
                      <a:pt x="61" y="359"/>
                    </a:lnTo>
                    <a:lnTo>
                      <a:pt x="61" y="367"/>
                    </a:lnTo>
                    <a:lnTo>
                      <a:pt x="63" y="374"/>
                    </a:lnTo>
                    <a:lnTo>
                      <a:pt x="63" y="382"/>
                    </a:lnTo>
                    <a:lnTo>
                      <a:pt x="65" y="390"/>
                    </a:lnTo>
                    <a:lnTo>
                      <a:pt x="65" y="397"/>
                    </a:lnTo>
                    <a:lnTo>
                      <a:pt x="67" y="405"/>
                    </a:lnTo>
                    <a:lnTo>
                      <a:pt x="67" y="413"/>
                    </a:lnTo>
                    <a:lnTo>
                      <a:pt x="69" y="420"/>
                    </a:lnTo>
                    <a:lnTo>
                      <a:pt x="69" y="426"/>
                    </a:lnTo>
                    <a:lnTo>
                      <a:pt x="71" y="432"/>
                    </a:lnTo>
                    <a:lnTo>
                      <a:pt x="73" y="440"/>
                    </a:lnTo>
                    <a:lnTo>
                      <a:pt x="73" y="445"/>
                    </a:lnTo>
                    <a:lnTo>
                      <a:pt x="75" y="453"/>
                    </a:lnTo>
                    <a:lnTo>
                      <a:pt x="77" y="459"/>
                    </a:lnTo>
                    <a:lnTo>
                      <a:pt x="79" y="464"/>
                    </a:lnTo>
                    <a:lnTo>
                      <a:pt x="81" y="472"/>
                    </a:lnTo>
                    <a:lnTo>
                      <a:pt x="82" y="478"/>
                    </a:lnTo>
                    <a:lnTo>
                      <a:pt x="86" y="486"/>
                    </a:lnTo>
                    <a:lnTo>
                      <a:pt x="88" y="491"/>
                    </a:lnTo>
                    <a:lnTo>
                      <a:pt x="90" y="499"/>
                    </a:lnTo>
                    <a:lnTo>
                      <a:pt x="94" y="505"/>
                    </a:lnTo>
                    <a:lnTo>
                      <a:pt x="96" y="512"/>
                    </a:lnTo>
                    <a:lnTo>
                      <a:pt x="98" y="518"/>
                    </a:lnTo>
                    <a:lnTo>
                      <a:pt x="102" y="526"/>
                    </a:lnTo>
                    <a:lnTo>
                      <a:pt x="105" y="532"/>
                    </a:lnTo>
                    <a:lnTo>
                      <a:pt x="107" y="537"/>
                    </a:lnTo>
                    <a:lnTo>
                      <a:pt x="111" y="545"/>
                    </a:lnTo>
                    <a:lnTo>
                      <a:pt x="115" y="551"/>
                    </a:lnTo>
                    <a:lnTo>
                      <a:pt x="117" y="557"/>
                    </a:lnTo>
                    <a:lnTo>
                      <a:pt x="121" y="562"/>
                    </a:lnTo>
                    <a:lnTo>
                      <a:pt x="125" y="568"/>
                    </a:lnTo>
                    <a:lnTo>
                      <a:pt x="129" y="574"/>
                    </a:lnTo>
                    <a:lnTo>
                      <a:pt x="130" y="580"/>
                    </a:lnTo>
                    <a:lnTo>
                      <a:pt x="134" y="583"/>
                    </a:lnTo>
                    <a:lnTo>
                      <a:pt x="138" y="589"/>
                    </a:lnTo>
                    <a:lnTo>
                      <a:pt x="142" y="593"/>
                    </a:lnTo>
                    <a:lnTo>
                      <a:pt x="146" y="599"/>
                    </a:lnTo>
                    <a:lnTo>
                      <a:pt x="150" y="603"/>
                    </a:lnTo>
                    <a:lnTo>
                      <a:pt x="153" y="608"/>
                    </a:lnTo>
                    <a:lnTo>
                      <a:pt x="159" y="614"/>
                    </a:lnTo>
                    <a:lnTo>
                      <a:pt x="165" y="620"/>
                    </a:lnTo>
                    <a:lnTo>
                      <a:pt x="171" y="628"/>
                    </a:lnTo>
                    <a:lnTo>
                      <a:pt x="177" y="633"/>
                    </a:lnTo>
                    <a:lnTo>
                      <a:pt x="182" y="639"/>
                    </a:lnTo>
                    <a:lnTo>
                      <a:pt x="188" y="645"/>
                    </a:lnTo>
                    <a:lnTo>
                      <a:pt x="194" y="651"/>
                    </a:lnTo>
                    <a:lnTo>
                      <a:pt x="201" y="656"/>
                    </a:lnTo>
                    <a:lnTo>
                      <a:pt x="205" y="660"/>
                    </a:lnTo>
                    <a:lnTo>
                      <a:pt x="209" y="664"/>
                    </a:lnTo>
                    <a:lnTo>
                      <a:pt x="213" y="666"/>
                    </a:lnTo>
                    <a:lnTo>
                      <a:pt x="217" y="670"/>
                    </a:lnTo>
                    <a:lnTo>
                      <a:pt x="221" y="672"/>
                    </a:lnTo>
                    <a:lnTo>
                      <a:pt x="225" y="676"/>
                    </a:lnTo>
                    <a:lnTo>
                      <a:pt x="230" y="678"/>
                    </a:lnTo>
                    <a:lnTo>
                      <a:pt x="234" y="679"/>
                    </a:lnTo>
                    <a:lnTo>
                      <a:pt x="242" y="685"/>
                    </a:lnTo>
                    <a:lnTo>
                      <a:pt x="249" y="689"/>
                    </a:lnTo>
                    <a:lnTo>
                      <a:pt x="259" y="695"/>
                    </a:lnTo>
                    <a:lnTo>
                      <a:pt x="267" y="701"/>
                    </a:lnTo>
                    <a:lnTo>
                      <a:pt x="276" y="704"/>
                    </a:lnTo>
                    <a:lnTo>
                      <a:pt x="284" y="708"/>
                    </a:lnTo>
                    <a:lnTo>
                      <a:pt x="294" y="712"/>
                    </a:lnTo>
                    <a:lnTo>
                      <a:pt x="301" y="716"/>
                    </a:lnTo>
                    <a:lnTo>
                      <a:pt x="390" y="747"/>
                    </a:lnTo>
                    <a:lnTo>
                      <a:pt x="380" y="743"/>
                    </a:lnTo>
                    <a:lnTo>
                      <a:pt x="370" y="737"/>
                    </a:lnTo>
                    <a:lnTo>
                      <a:pt x="361" y="731"/>
                    </a:lnTo>
                    <a:lnTo>
                      <a:pt x="353" y="727"/>
                    </a:lnTo>
                    <a:lnTo>
                      <a:pt x="344" y="722"/>
                    </a:lnTo>
                    <a:lnTo>
                      <a:pt x="336" y="714"/>
                    </a:lnTo>
                    <a:lnTo>
                      <a:pt x="326" y="708"/>
                    </a:lnTo>
                    <a:lnTo>
                      <a:pt x="319" y="702"/>
                    </a:lnTo>
                    <a:lnTo>
                      <a:pt x="311" y="697"/>
                    </a:lnTo>
                    <a:lnTo>
                      <a:pt x="305" y="691"/>
                    </a:lnTo>
                    <a:lnTo>
                      <a:pt x="299" y="687"/>
                    </a:lnTo>
                    <a:lnTo>
                      <a:pt x="294" y="681"/>
                    </a:lnTo>
                    <a:lnTo>
                      <a:pt x="286" y="676"/>
                    </a:lnTo>
                    <a:lnTo>
                      <a:pt x="280" y="670"/>
                    </a:lnTo>
                    <a:lnTo>
                      <a:pt x="274" y="664"/>
                    </a:lnTo>
                    <a:lnTo>
                      <a:pt x="271" y="658"/>
                    </a:lnTo>
                    <a:lnTo>
                      <a:pt x="265" y="653"/>
                    </a:lnTo>
                    <a:lnTo>
                      <a:pt x="259" y="647"/>
                    </a:lnTo>
                    <a:lnTo>
                      <a:pt x="255" y="639"/>
                    </a:lnTo>
                    <a:lnTo>
                      <a:pt x="249" y="633"/>
                    </a:lnTo>
                    <a:lnTo>
                      <a:pt x="246" y="628"/>
                    </a:lnTo>
                    <a:lnTo>
                      <a:pt x="240" y="622"/>
                    </a:lnTo>
                    <a:lnTo>
                      <a:pt x="236" y="614"/>
                    </a:lnTo>
                    <a:lnTo>
                      <a:pt x="232" y="608"/>
                    </a:lnTo>
                    <a:lnTo>
                      <a:pt x="226" y="599"/>
                    </a:lnTo>
                    <a:lnTo>
                      <a:pt x="221" y="591"/>
                    </a:lnTo>
                    <a:lnTo>
                      <a:pt x="217" y="582"/>
                    </a:lnTo>
                    <a:lnTo>
                      <a:pt x="211" y="572"/>
                    </a:lnTo>
                    <a:lnTo>
                      <a:pt x="207" y="564"/>
                    </a:lnTo>
                    <a:lnTo>
                      <a:pt x="203" y="555"/>
                    </a:lnTo>
                    <a:lnTo>
                      <a:pt x="200" y="545"/>
                    </a:lnTo>
                    <a:lnTo>
                      <a:pt x="198" y="535"/>
                    </a:lnTo>
                    <a:lnTo>
                      <a:pt x="196" y="528"/>
                    </a:lnTo>
                    <a:lnTo>
                      <a:pt x="194" y="522"/>
                    </a:lnTo>
                    <a:lnTo>
                      <a:pt x="192" y="514"/>
                    </a:lnTo>
                    <a:lnTo>
                      <a:pt x="190" y="507"/>
                    </a:lnTo>
                    <a:lnTo>
                      <a:pt x="188" y="501"/>
                    </a:lnTo>
                    <a:lnTo>
                      <a:pt x="186" y="493"/>
                    </a:lnTo>
                    <a:lnTo>
                      <a:pt x="184" y="487"/>
                    </a:lnTo>
                    <a:lnTo>
                      <a:pt x="182" y="480"/>
                    </a:lnTo>
                    <a:lnTo>
                      <a:pt x="182" y="474"/>
                    </a:lnTo>
                    <a:lnTo>
                      <a:pt x="180" y="468"/>
                    </a:lnTo>
                    <a:lnTo>
                      <a:pt x="178" y="463"/>
                    </a:lnTo>
                    <a:lnTo>
                      <a:pt x="178" y="459"/>
                    </a:lnTo>
                    <a:lnTo>
                      <a:pt x="177" y="453"/>
                    </a:lnTo>
                    <a:lnTo>
                      <a:pt x="175" y="447"/>
                    </a:lnTo>
                    <a:lnTo>
                      <a:pt x="175" y="441"/>
                    </a:lnTo>
                    <a:lnTo>
                      <a:pt x="175" y="436"/>
                    </a:lnTo>
                    <a:lnTo>
                      <a:pt x="173" y="430"/>
                    </a:lnTo>
                    <a:lnTo>
                      <a:pt x="173" y="422"/>
                    </a:lnTo>
                    <a:lnTo>
                      <a:pt x="171" y="416"/>
                    </a:lnTo>
                    <a:lnTo>
                      <a:pt x="171" y="409"/>
                    </a:lnTo>
                    <a:lnTo>
                      <a:pt x="171" y="403"/>
                    </a:lnTo>
                    <a:lnTo>
                      <a:pt x="169" y="395"/>
                    </a:lnTo>
                    <a:lnTo>
                      <a:pt x="169" y="390"/>
                    </a:lnTo>
                    <a:lnTo>
                      <a:pt x="169" y="384"/>
                    </a:lnTo>
                    <a:lnTo>
                      <a:pt x="169" y="378"/>
                    </a:lnTo>
                    <a:lnTo>
                      <a:pt x="169" y="372"/>
                    </a:lnTo>
                    <a:lnTo>
                      <a:pt x="169" y="367"/>
                    </a:lnTo>
                    <a:lnTo>
                      <a:pt x="167" y="361"/>
                    </a:lnTo>
                    <a:lnTo>
                      <a:pt x="167" y="355"/>
                    </a:lnTo>
                    <a:lnTo>
                      <a:pt x="167" y="349"/>
                    </a:lnTo>
                    <a:lnTo>
                      <a:pt x="167" y="344"/>
                    </a:lnTo>
                    <a:lnTo>
                      <a:pt x="167" y="340"/>
                    </a:lnTo>
                    <a:lnTo>
                      <a:pt x="167" y="334"/>
                    </a:lnTo>
                    <a:lnTo>
                      <a:pt x="169" y="328"/>
                    </a:lnTo>
                    <a:lnTo>
                      <a:pt x="169" y="322"/>
                    </a:lnTo>
                    <a:lnTo>
                      <a:pt x="169" y="319"/>
                    </a:lnTo>
                    <a:lnTo>
                      <a:pt x="169" y="313"/>
                    </a:lnTo>
                    <a:lnTo>
                      <a:pt x="169" y="307"/>
                    </a:lnTo>
                    <a:lnTo>
                      <a:pt x="169" y="301"/>
                    </a:lnTo>
                    <a:lnTo>
                      <a:pt x="169" y="297"/>
                    </a:lnTo>
                    <a:lnTo>
                      <a:pt x="171" y="292"/>
                    </a:lnTo>
                    <a:lnTo>
                      <a:pt x="171" y="288"/>
                    </a:lnTo>
                    <a:lnTo>
                      <a:pt x="171" y="284"/>
                    </a:lnTo>
                    <a:lnTo>
                      <a:pt x="171" y="278"/>
                    </a:lnTo>
                    <a:lnTo>
                      <a:pt x="171" y="274"/>
                    </a:lnTo>
                    <a:lnTo>
                      <a:pt x="171" y="271"/>
                    </a:lnTo>
                    <a:lnTo>
                      <a:pt x="171" y="265"/>
                    </a:lnTo>
                    <a:lnTo>
                      <a:pt x="173" y="261"/>
                    </a:lnTo>
                    <a:lnTo>
                      <a:pt x="178" y="226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100000">
                    <a:srgbClr val="FFE1FF"/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425" name="Freeform 73"/>
              <p:cNvSpPr>
                <a:spLocks/>
              </p:cNvSpPr>
              <p:nvPr/>
            </p:nvSpPr>
            <p:spPr bwMode="auto">
              <a:xfrm>
                <a:off x="3879" y="3762"/>
                <a:ext cx="655" cy="340"/>
              </a:xfrm>
              <a:custGeom>
                <a:avLst/>
                <a:gdLst>
                  <a:gd name="T0" fmla="*/ 196 w 655"/>
                  <a:gd name="T1" fmla="*/ 334 h 340"/>
                  <a:gd name="T2" fmla="*/ 231 w 655"/>
                  <a:gd name="T3" fmla="*/ 338 h 340"/>
                  <a:gd name="T4" fmla="*/ 271 w 655"/>
                  <a:gd name="T5" fmla="*/ 338 h 340"/>
                  <a:gd name="T6" fmla="*/ 313 w 655"/>
                  <a:gd name="T7" fmla="*/ 334 h 340"/>
                  <a:gd name="T8" fmla="*/ 352 w 655"/>
                  <a:gd name="T9" fmla="*/ 327 h 340"/>
                  <a:gd name="T10" fmla="*/ 390 w 655"/>
                  <a:gd name="T11" fmla="*/ 315 h 340"/>
                  <a:gd name="T12" fmla="*/ 421 w 655"/>
                  <a:gd name="T13" fmla="*/ 302 h 340"/>
                  <a:gd name="T14" fmla="*/ 450 w 655"/>
                  <a:gd name="T15" fmla="*/ 288 h 340"/>
                  <a:gd name="T16" fmla="*/ 475 w 655"/>
                  <a:gd name="T17" fmla="*/ 273 h 340"/>
                  <a:gd name="T18" fmla="*/ 496 w 655"/>
                  <a:gd name="T19" fmla="*/ 256 h 340"/>
                  <a:gd name="T20" fmla="*/ 513 w 655"/>
                  <a:gd name="T21" fmla="*/ 242 h 340"/>
                  <a:gd name="T22" fmla="*/ 528 w 655"/>
                  <a:gd name="T23" fmla="*/ 229 h 340"/>
                  <a:gd name="T24" fmla="*/ 546 w 655"/>
                  <a:gd name="T25" fmla="*/ 213 h 340"/>
                  <a:gd name="T26" fmla="*/ 565 w 655"/>
                  <a:gd name="T27" fmla="*/ 196 h 340"/>
                  <a:gd name="T28" fmla="*/ 582 w 655"/>
                  <a:gd name="T29" fmla="*/ 175 h 340"/>
                  <a:gd name="T30" fmla="*/ 597 w 655"/>
                  <a:gd name="T31" fmla="*/ 152 h 340"/>
                  <a:gd name="T32" fmla="*/ 611 w 655"/>
                  <a:gd name="T33" fmla="*/ 131 h 340"/>
                  <a:gd name="T34" fmla="*/ 620 w 655"/>
                  <a:gd name="T35" fmla="*/ 113 h 340"/>
                  <a:gd name="T36" fmla="*/ 630 w 655"/>
                  <a:gd name="T37" fmla="*/ 96 h 340"/>
                  <a:gd name="T38" fmla="*/ 638 w 655"/>
                  <a:gd name="T39" fmla="*/ 79 h 340"/>
                  <a:gd name="T40" fmla="*/ 642 w 655"/>
                  <a:gd name="T41" fmla="*/ 64 h 340"/>
                  <a:gd name="T42" fmla="*/ 647 w 655"/>
                  <a:gd name="T43" fmla="*/ 50 h 340"/>
                  <a:gd name="T44" fmla="*/ 651 w 655"/>
                  <a:gd name="T45" fmla="*/ 2 h 340"/>
                  <a:gd name="T46" fmla="*/ 630 w 655"/>
                  <a:gd name="T47" fmla="*/ 33 h 340"/>
                  <a:gd name="T48" fmla="*/ 617 w 655"/>
                  <a:gd name="T49" fmla="*/ 50 h 340"/>
                  <a:gd name="T50" fmla="*/ 609 w 655"/>
                  <a:gd name="T51" fmla="*/ 60 h 340"/>
                  <a:gd name="T52" fmla="*/ 597 w 655"/>
                  <a:gd name="T53" fmla="*/ 73 h 340"/>
                  <a:gd name="T54" fmla="*/ 580 w 655"/>
                  <a:gd name="T55" fmla="*/ 90 h 340"/>
                  <a:gd name="T56" fmla="*/ 563 w 655"/>
                  <a:gd name="T57" fmla="*/ 108 h 340"/>
                  <a:gd name="T58" fmla="*/ 542 w 655"/>
                  <a:gd name="T59" fmla="*/ 125 h 340"/>
                  <a:gd name="T60" fmla="*/ 515 w 655"/>
                  <a:gd name="T61" fmla="*/ 142 h 340"/>
                  <a:gd name="T62" fmla="*/ 486 w 655"/>
                  <a:gd name="T63" fmla="*/ 163 h 340"/>
                  <a:gd name="T64" fmla="*/ 459 w 655"/>
                  <a:gd name="T65" fmla="*/ 179 h 340"/>
                  <a:gd name="T66" fmla="*/ 434 w 655"/>
                  <a:gd name="T67" fmla="*/ 194 h 340"/>
                  <a:gd name="T68" fmla="*/ 409 w 655"/>
                  <a:gd name="T69" fmla="*/ 206 h 340"/>
                  <a:gd name="T70" fmla="*/ 384 w 655"/>
                  <a:gd name="T71" fmla="*/ 217 h 340"/>
                  <a:gd name="T72" fmla="*/ 357 w 655"/>
                  <a:gd name="T73" fmla="*/ 227 h 340"/>
                  <a:gd name="T74" fmla="*/ 334 w 655"/>
                  <a:gd name="T75" fmla="*/ 238 h 340"/>
                  <a:gd name="T76" fmla="*/ 309 w 655"/>
                  <a:gd name="T77" fmla="*/ 246 h 340"/>
                  <a:gd name="T78" fmla="*/ 283 w 655"/>
                  <a:gd name="T79" fmla="*/ 254 h 340"/>
                  <a:gd name="T80" fmla="*/ 256 w 655"/>
                  <a:gd name="T81" fmla="*/ 259 h 340"/>
                  <a:gd name="T82" fmla="*/ 233 w 655"/>
                  <a:gd name="T83" fmla="*/ 263 h 340"/>
                  <a:gd name="T84" fmla="*/ 210 w 655"/>
                  <a:gd name="T85" fmla="*/ 269 h 340"/>
                  <a:gd name="T86" fmla="*/ 187 w 655"/>
                  <a:gd name="T87" fmla="*/ 271 h 340"/>
                  <a:gd name="T88" fmla="*/ 164 w 655"/>
                  <a:gd name="T89" fmla="*/ 275 h 340"/>
                  <a:gd name="T90" fmla="*/ 141 w 655"/>
                  <a:gd name="T91" fmla="*/ 275 h 340"/>
                  <a:gd name="T92" fmla="*/ 112 w 655"/>
                  <a:gd name="T93" fmla="*/ 277 h 340"/>
                  <a:gd name="T94" fmla="*/ 77 w 655"/>
                  <a:gd name="T95" fmla="*/ 275 h 340"/>
                  <a:gd name="T96" fmla="*/ 0 w 655"/>
                  <a:gd name="T97" fmla="*/ 265 h 340"/>
                  <a:gd name="T98" fmla="*/ 14 w 655"/>
                  <a:gd name="T99" fmla="*/ 273 h 340"/>
                  <a:gd name="T100" fmla="*/ 31 w 655"/>
                  <a:gd name="T101" fmla="*/ 284 h 340"/>
                  <a:gd name="T102" fmla="*/ 54 w 655"/>
                  <a:gd name="T103" fmla="*/ 296 h 340"/>
                  <a:gd name="T104" fmla="*/ 75 w 655"/>
                  <a:gd name="T105" fmla="*/ 304 h 340"/>
                  <a:gd name="T106" fmla="*/ 95 w 655"/>
                  <a:gd name="T107" fmla="*/ 311 h 340"/>
                  <a:gd name="T108" fmla="*/ 121 w 655"/>
                  <a:gd name="T109" fmla="*/ 319 h 340"/>
                  <a:gd name="T110" fmla="*/ 154 w 655"/>
                  <a:gd name="T111" fmla="*/ 32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340">
                    <a:moveTo>
                      <a:pt x="169" y="330"/>
                    </a:moveTo>
                    <a:lnTo>
                      <a:pt x="179" y="332"/>
                    </a:lnTo>
                    <a:lnTo>
                      <a:pt x="187" y="332"/>
                    </a:lnTo>
                    <a:lnTo>
                      <a:pt x="196" y="334"/>
                    </a:lnTo>
                    <a:lnTo>
                      <a:pt x="204" y="336"/>
                    </a:lnTo>
                    <a:lnTo>
                      <a:pt x="214" y="338"/>
                    </a:lnTo>
                    <a:lnTo>
                      <a:pt x="223" y="338"/>
                    </a:lnTo>
                    <a:lnTo>
                      <a:pt x="231" y="338"/>
                    </a:lnTo>
                    <a:lnTo>
                      <a:pt x="240" y="338"/>
                    </a:lnTo>
                    <a:lnTo>
                      <a:pt x="250" y="340"/>
                    </a:lnTo>
                    <a:lnTo>
                      <a:pt x="262" y="338"/>
                    </a:lnTo>
                    <a:lnTo>
                      <a:pt x="271" y="338"/>
                    </a:lnTo>
                    <a:lnTo>
                      <a:pt x="281" y="338"/>
                    </a:lnTo>
                    <a:lnTo>
                      <a:pt x="292" y="336"/>
                    </a:lnTo>
                    <a:lnTo>
                      <a:pt x="302" y="336"/>
                    </a:lnTo>
                    <a:lnTo>
                      <a:pt x="313" y="334"/>
                    </a:lnTo>
                    <a:lnTo>
                      <a:pt x="323" y="332"/>
                    </a:lnTo>
                    <a:lnTo>
                      <a:pt x="333" y="330"/>
                    </a:lnTo>
                    <a:lnTo>
                      <a:pt x="342" y="328"/>
                    </a:lnTo>
                    <a:lnTo>
                      <a:pt x="352" y="327"/>
                    </a:lnTo>
                    <a:lnTo>
                      <a:pt x="361" y="325"/>
                    </a:lnTo>
                    <a:lnTo>
                      <a:pt x="371" y="321"/>
                    </a:lnTo>
                    <a:lnTo>
                      <a:pt x="381" y="319"/>
                    </a:lnTo>
                    <a:lnTo>
                      <a:pt x="390" y="315"/>
                    </a:lnTo>
                    <a:lnTo>
                      <a:pt x="398" y="311"/>
                    </a:lnTo>
                    <a:lnTo>
                      <a:pt x="405" y="309"/>
                    </a:lnTo>
                    <a:lnTo>
                      <a:pt x="413" y="305"/>
                    </a:lnTo>
                    <a:lnTo>
                      <a:pt x="421" y="302"/>
                    </a:lnTo>
                    <a:lnTo>
                      <a:pt x="427" y="300"/>
                    </a:lnTo>
                    <a:lnTo>
                      <a:pt x="434" y="296"/>
                    </a:lnTo>
                    <a:lnTo>
                      <a:pt x="442" y="292"/>
                    </a:lnTo>
                    <a:lnTo>
                      <a:pt x="450" y="288"/>
                    </a:lnTo>
                    <a:lnTo>
                      <a:pt x="455" y="284"/>
                    </a:lnTo>
                    <a:lnTo>
                      <a:pt x="461" y="280"/>
                    </a:lnTo>
                    <a:lnTo>
                      <a:pt x="469" y="277"/>
                    </a:lnTo>
                    <a:lnTo>
                      <a:pt x="475" y="273"/>
                    </a:lnTo>
                    <a:lnTo>
                      <a:pt x="478" y="269"/>
                    </a:lnTo>
                    <a:lnTo>
                      <a:pt x="484" y="265"/>
                    </a:lnTo>
                    <a:lnTo>
                      <a:pt x="490" y="261"/>
                    </a:lnTo>
                    <a:lnTo>
                      <a:pt x="496" y="256"/>
                    </a:lnTo>
                    <a:lnTo>
                      <a:pt x="503" y="252"/>
                    </a:lnTo>
                    <a:lnTo>
                      <a:pt x="505" y="250"/>
                    </a:lnTo>
                    <a:lnTo>
                      <a:pt x="509" y="246"/>
                    </a:lnTo>
                    <a:lnTo>
                      <a:pt x="513" y="242"/>
                    </a:lnTo>
                    <a:lnTo>
                      <a:pt x="517" y="238"/>
                    </a:lnTo>
                    <a:lnTo>
                      <a:pt x="523" y="236"/>
                    </a:lnTo>
                    <a:lnTo>
                      <a:pt x="526" y="233"/>
                    </a:lnTo>
                    <a:lnTo>
                      <a:pt x="528" y="229"/>
                    </a:lnTo>
                    <a:lnTo>
                      <a:pt x="532" y="227"/>
                    </a:lnTo>
                    <a:lnTo>
                      <a:pt x="538" y="223"/>
                    </a:lnTo>
                    <a:lnTo>
                      <a:pt x="542" y="219"/>
                    </a:lnTo>
                    <a:lnTo>
                      <a:pt x="546" y="213"/>
                    </a:lnTo>
                    <a:lnTo>
                      <a:pt x="551" y="209"/>
                    </a:lnTo>
                    <a:lnTo>
                      <a:pt x="555" y="206"/>
                    </a:lnTo>
                    <a:lnTo>
                      <a:pt x="559" y="200"/>
                    </a:lnTo>
                    <a:lnTo>
                      <a:pt x="565" y="196"/>
                    </a:lnTo>
                    <a:lnTo>
                      <a:pt x="569" y="192"/>
                    </a:lnTo>
                    <a:lnTo>
                      <a:pt x="572" y="186"/>
                    </a:lnTo>
                    <a:lnTo>
                      <a:pt x="578" y="181"/>
                    </a:lnTo>
                    <a:lnTo>
                      <a:pt x="582" y="175"/>
                    </a:lnTo>
                    <a:lnTo>
                      <a:pt x="586" y="169"/>
                    </a:lnTo>
                    <a:lnTo>
                      <a:pt x="590" y="163"/>
                    </a:lnTo>
                    <a:lnTo>
                      <a:pt x="594" y="158"/>
                    </a:lnTo>
                    <a:lnTo>
                      <a:pt x="597" y="152"/>
                    </a:lnTo>
                    <a:lnTo>
                      <a:pt x="603" y="146"/>
                    </a:lnTo>
                    <a:lnTo>
                      <a:pt x="605" y="140"/>
                    </a:lnTo>
                    <a:lnTo>
                      <a:pt x="609" y="137"/>
                    </a:lnTo>
                    <a:lnTo>
                      <a:pt x="611" y="131"/>
                    </a:lnTo>
                    <a:lnTo>
                      <a:pt x="615" y="127"/>
                    </a:lnTo>
                    <a:lnTo>
                      <a:pt x="617" y="123"/>
                    </a:lnTo>
                    <a:lnTo>
                      <a:pt x="619" y="117"/>
                    </a:lnTo>
                    <a:lnTo>
                      <a:pt x="620" y="113"/>
                    </a:lnTo>
                    <a:lnTo>
                      <a:pt x="622" y="108"/>
                    </a:lnTo>
                    <a:lnTo>
                      <a:pt x="624" y="104"/>
                    </a:lnTo>
                    <a:lnTo>
                      <a:pt x="626" y="100"/>
                    </a:lnTo>
                    <a:lnTo>
                      <a:pt x="630" y="96"/>
                    </a:lnTo>
                    <a:lnTo>
                      <a:pt x="632" y="90"/>
                    </a:lnTo>
                    <a:lnTo>
                      <a:pt x="634" y="87"/>
                    </a:lnTo>
                    <a:lnTo>
                      <a:pt x="636" y="83"/>
                    </a:lnTo>
                    <a:lnTo>
                      <a:pt x="638" y="79"/>
                    </a:lnTo>
                    <a:lnTo>
                      <a:pt x="638" y="75"/>
                    </a:lnTo>
                    <a:lnTo>
                      <a:pt x="640" y="71"/>
                    </a:lnTo>
                    <a:lnTo>
                      <a:pt x="642" y="67"/>
                    </a:lnTo>
                    <a:lnTo>
                      <a:pt x="642" y="64"/>
                    </a:lnTo>
                    <a:lnTo>
                      <a:pt x="643" y="60"/>
                    </a:lnTo>
                    <a:lnTo>
                      <a:pt x="643" y="58"/>
                    </a:lnTo>
                    <a:lnTo>
                      <a:pt x="645" y="54"/>
                    </a:lnTo>
                    <a:lnTo>
                      <a:pt x="647" y="50"/>
                    </a:lnTo>
                    <a:lnTo>
                      <a:pt x="647" y="46"/>
                    </a:lnTo>
                    <a:lnTo>
                      <a:pt x="655" y="0"/>
                    </a:lnTo>
                    <a:lnTo>
                      <a:pt x="653" y="0"/>
                    </a:lnTo>
                    <a:lnTo>
                      <a:pt x="651" y="2"/>
                    </a:lnTo>
                    <a:lnTo>
                      <a:pt x="645" y="8"/>
                    </a:lnTo>
                    <a:lnTo>
                      <a:pt x="642" y="16"/>
                    </a:lnTo>
                    <a:lnTo>
                      <a:pt x="636" y="25"/>
                    </a:lnTo>
                    <a:lnTo>
                      <a:pt x="630" y="33"/>
                    </a:lnTo>
                    <a:lnTo>
                      <a:pt x="624" y="41"/>
                    </a:lnTo>
                    <a:lnTo>
                      <a:pt x="620" y="44"/>
                    </a:lnTo>
                    <a:lnTo>
                      <a:pt x="619" y="46"/>
                    </a:lnTo>
                    <a:lnTo>
                      <a:pt x="617" y="50"/>
                    </a:lnTo>
                    <a:lnTo>
                      <a:pt x="615" y="52"/>
                    </a:lnTo>
                    <a:lnTo>
                      <a:pt x="613" y="54"/>
                    </a:lnTo>
                    <a:lnTo>
                      <a:pt x="611" y="58"/>
                    </a:lnTo>
                    <a:lnTo>
                      <a:pt x="609" y="60"/>
                    </a:lnTo>
                    <a:lnTo>
                      <a:pt x="607" y="62"/>
                    </a:lnTo>
                    <a:lnTo>
                      <a:pt x="605" y="64"/>
                    </a:lnTo>
                    <a:lnTo>
                      <a:pt x="601" y="69"/>
                    </a:lnTo>
                    <a:lnTo>
                      <a:pt x="597" y="73"/>
                    </a:lnTo>
                    <a:lnTo>
                      <a:pt x="594" y="77"/>
                    </a:lnTo>
                    <a:lnTo>
                      <a:pt x="590" y="81"/>
                    </a:lnTo>
                    <a:lnTo>
                      <a:pt x="584" y="87"/>
                    </a:lnTo>
                    <a:lnTo>
                      <a:pt x="580" y="90"/>
                    </a:lnTo>
                    <a:lnTo>
                      <a:pt x="576" y="94"/>
                    </a:lnTo>
                    <a:lnTo>
                      <a:pt x="572" y="98"/>
                    </a:lnTo>
                    <a:lnTo>
                      <a:pt x="569" y="102"/>
                    </a:lnTo>
                    <a:lnTo>
                      <a:pt x="563" y="108"/>
                    </a:lnTo>
                    <a:lnTo>
                      <a:pt x="557" y="112"/>
                    </a:lnTo>
                    <a:lnTo>
                      <a:pt x="551" y="117"/>
                    </a:lnTo>
                    <a:lnTo>
                      <a:pt x="548" y="121"/>
                    </a:lnTo>
                    <a:lnTo>
                      <a:pt x="542" y="125"/>
                    </a:lnTo>
                    <a:lnTo>
                      <a:pt x="536" y="129"/>
                    </a:lnTo>
                    <a:lnTo>
                      <a:pt x="530" y="133"/>
                    </a:lnTo>
                    <a:lnTo>
                      <a:pt x="523" y="138"/>
                    </a:lnTo>
                    <a:lnTo>
                      <a:pt x="515" y="142"/>
                    </a:lnTo>
                    <a:lnTo>
                      <a:pt x="509" y="148"/>
                    </a:lnTo>
                    <a:lnTo>
                      <a:pt x="501" y="154"/>
                    </a:lnTo>
                    <a:lnTo>
                      <a:pt x="494" y="158"/>
                    </a:lnTo>
                    <a:lnTo>
                      <a:pt x="486" y="163"/>
                    </a:lnTo>
                    <a:lnTo>
                      <a:pt x="478" y="167"/>
                    </a:lnTo>
                    <a:lnTo>
                      <a:pt x="471" y="173"/>
                    </a:lnTo>
                    <a:lnTo>
                      <a:pt x="465" y="177"/>
                    </a:lnTo>
                    <a:lnTo>
                      <a:pt x="459" y="179"/>
                    </a:lnTo>
                    <a:lnTo>
                      <a:pt x="452" y="183"/>
                    </a:lnTo>
                    <a:lnTo>
                      <a:pt x="446" y="186"/>
                    </a:lnTo>
                    <a:lnTo>
                      <a:pt x="440" y="190"/>
                    </a:lnTo>
                    <a:lnTo>
                      <a:pt x="434" y="194"/>
                    </a:lnTo>
                    <a:lnTo>
                      <a:pt x="429" y="196"/>
                    </a:lnTo>
                    <a:lnTo>
                      <a:pt x="423" y="200"/>
                    </a:lnTo>
                    <a:lnTo>
                      <a:pt x="415" y="202"/>
                    </a:lnTo>
                    <a:lnTo>
                      <a:pt x="409" y="206"/>
                    </a:lnTo>
                    <a:lnTo>
                      <a:pt x="404" y="208"/>
                    </a:lnTo>
                    <a:lnTo>
                      <a:pt x="396" y="211"/>
                    </a:lnTo>
                    <a:lnTo>
                      <a:pt x="390" y="213"/>
                    </a:lnTo>
                    <a:lnTo>
                      <a:pt x="384" y="217"/>
                    </a:lnTo>
                    <a:lnTo>
                      <a:pt x="377" y="219"/>
                    </a:lnTo>
                    <a:lnTo>
                      <a:pt x="371" y="223"/>
                    </a:lnTo>
                    <a:lnTo>
                      <a:pt x="365" y="225"/>
                    </a:lnTo>
                    <a:lnTo>
                      <a:pt x="357" y="227"/>
                    </a:lnTo>
                    <a:lnTo>
                      <a:pt x="352" y="231"/>
                    </a:lnTo>
                    <a:lnTo>
                      <a:pt x="346" y="233"/>
                    </a:lnTo>
                    <a:lnTo>
                      <a:pt x="340" y="234"/>
                    </a:lnTo>
                    <a:lnTo>
                      <a:pt x="334" y="238"/>
                    </a:lnTo>
                    <a:lnTo>
                      <a:pt x="329" y="240"/>
                    </a:lnTo>
                    <a:lnTo>
                      <a:pt x="321" y="242"/>
                    </a:lnTo>
                    <a:lnTo>
                      <a:pt x="315" y="244"/>
                    </a:lnTo>
                    <a:lnTo>
                      <a:pt x="309" y="246"/>
                    </a:lnTo>
                    <a:lnTo>
                      <a:pt x="302" y="248"/>
                    </a:lnTo>
                    <a:lnTo>
                      <a:pt x="296" y="250"/>
                    </a:lnTo>
                    <a:lnTo>
                      <a:pt x="288" y="252"/>
                    </a:lnTo>
                    <a:lnTo>
                      <a:pt x="283" y="254"/>
                    </a:lnTo>
                    <a:lnTo>
                      <a:pt x="275" y="256"/>
                    </a:lnTo>
                    <a:lnTo>
                      <a:pt x="269" y="256"/>
                    </a:lnTo>
                    <a:lnTo>
                      <a:pt x="263" y="257"/>
                    </a:lnTo>
                    <a:lnTo>
                      <a:pt x="256" y="259"/>
                    </a:lnTo>
                    <a:lnTo>
                      <a:pt x="250" y="259"/>
                    </a:lnTo>
                    <a:lnTo>
                      <a:pt x="244" y="261"/>
                    </a:lnTo>
                    <a:lnTo>
                      <a:pt x="238" y="263"/>
                    </a:lnTo>
                    <a:lnTo>
                      <a:pt x="233" y="263"/>
                    </a:lnTo>
                    <a:lnTo>
                      <a:pt x="227" y="265"/>
                    </a:lnTo>
                    <a:lnTo>
                      <a:pt x="221" y="267"/>
                    </a:lnTo>
                    <a:lnTo>
                      <a:pt x="215" y="267"/>
                    </a:lnTo>
                    <a:lnTo>
                      <a:pt x="210" y="269"/>
                    </a:lnTo>
                    <a:lnTo>
                      <a:pt x="204" y="269"/>
                    </a:lnTo>
                    <a:lnTo>
                      <a:pt x="198" y="271"/>
                    </a:lnTo>
                    <a:lnTo>
                      <a:pt x="192" y="271"/>
                    </a:lnTo>
                    <a:lnTo>
                      <a:pt x="187" y="271"/>
                    </a:lnTo>
                    <a:lnTo>
                      <a:pt x="181" y="273"/>
                    </a:lnTo>
                    <a:lnTo>
                      <a:pt x="175" y="273"/>
                    </a:lnTo>
                    <a:lnTo>
                      <a:pt x="169" y="273"/>
                    </a:lnTo>
                    <a:lnTo>
                      <a:pt x="164" y="275"/>
                    </a:lnTo>
                    <a:lnTo>
                      <a:pt x="158" y="275"/>
                    </a:lnTo>
                    <a:lnTo>
                      <a:pt x="152" y="275"/>
                    </a:lnTo>
                    <a:lnTo>
                      <a:pt x="146" y="275"/>
                    </a:lnTo>
                    <a:lnTo>
                      <a:pt x="141" y="275"/>
                    </a:lnTo>
                    <a:lnTo>
                      <a:pt x="135" y="275"/>
                    </a:lnTo>
                    <a:lnTo>
                      <a:pt x="129" y="275"/>
                    </a:lnTo>
                    <a:lnTo>
                      <a:pt x="121" y="275"/>
                    </a:lnTo>
                    <a:lnTo>
                      <a:pt x="112" y="277"/>
                    </a:lnTo>
                    <a:lnTo>
                      <a:pt x="104" y="277"/>
                    </a:lnTo>
                    <a:lnTo>
                      <a:pt x="95" y="277"/>
                    </a:lnTo>
                    <a:lnTo>
                      <a:pt x="87" y="275"/>
                    </a:lnTo>
                    <a:lnTo>
                      <a:pt x="77" y="275"/>
                    </a:lnTo>
                    <a:lnTo>
                      <a:pt x="70" y="275"/>
                    </a:lnTo>
                    <a:lnTo>
                      <a:pt x="60" y="273"/>
                    </a:lnTo>
                    <a:lnTo>
                      <a:pt x="2" y="265"/>
                    </a:lnTo>
                    <a:lnTo>
                      <a:pt x="0" y="265"/>
                    </a:lnTo>
                    <a:lnTo>
                      <a:pt x="2" y="267"/>
                    </a:lnTo>
                    <a:lnTo>
                      <a:pt x="6" y="269"/>
                    </a:lnTo>
                    <a:lnTo>
                      <a:pt x="10" y="271"/>
                    </a:lnTo>
                    <a:lnTo>
                      <a:pt x="14" y="273"/>
                    </a:lnTo>
                    <a:lnTo>
                      <a:pt x="18" y="277"/>
                    </a:lnTo>
                    <a:lnTo>
                      <a:pt x="22" y="277"/>
                    </a:lnTo>
                    <a:lnTo>
                      <a:pt x="25" y="280"/>
                    </a:lnTo>
                    <a:lnTo>
                      <a:pt x="31" y="284"/>
                    </a:lnTo>
                    <a:lnTo>
                      <a:pt x="37" y="286"/>
                    </a:lnTo>
                    <a:lnTo>
                      <a:pt x="43" y="290"/>
                    </a:lnTo>
                    <a:lnTo>
                      <a:pt x="48" y="292"/>
                    </a:lnTo>
                    <a:lnTo>
                      <a:pt x="54" y="296"/>
                    </a:lnTo>
                    <a:lnTo>
                      <a:pt x="60" y="298"/>
                    </a:lnTo>
                    <a:lnTo>
                      <a:pt x="64" y="300"/>
                    </a:lnTo>
                    <a:lnTo>
                      <a:pt x="70" y="302"/>
                    </a:lnTo>
                    <a:lnTo>
                      <a:pt x="75" y="304"/>
                    </a:lnTo>
                    <a:lnTo>
                      <a:pt x="79" y="305"/>
                    </a:lnTo>
                    <a:lnTo>
                      <a:pt x="85" y="307"/>
                    </a:lnTo>
                    <a:lnTo>
                      <a:pt x="91" y="309"/>
                    </a:lnTo>
                    <a:lnTo>
                      <a:pt x="95" y="311"/>
                    </a:lnTo>
                    <a:lnTo>
                      <a:pt x="100" y="313"/>
                    </a:lnTo>
                    <a:lnTo>
                      <a:pt x="106" y="315"/>
                    </a:lnTo>
                    <a:lnTo>
                      <a:pt x="114" y="317"/>
                    </a:lnTo>
                    <a:lnTo>
                      <a:pt x="121" y="319"/>
                    </a:lnTo>
                    <a:lnTo>
                      <a:pt x="129" y="321"/>
                    </a:lnTo>
                    <a:lnTo>
                      <a:pt x="137" y="323"/>
                    </a:lnTo>
                    <a:lnTo>
                      <a:pt x="146" y="325"/>
                    </a:lnTo>
                    <a:lnTo>
                      <a:pt x="154" y="327"/>
                    </a:lnTo>
                    <a:lnTo>
                      <a:pt x="162" y="328"/>
                    </a:lnTo>
                    <a:lnTo>
                      <a:pt x="169" y="330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50000">
                    <a:srgbClr val="FFE1FF"/>
                  </a:gs>
                  <a:gs pos="100000">
                    <a:srgbClr val="DC0081"/>
                  </a:gs>
                </a:gsLst>
                <a:lin ang="189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6426" name="Rectangle 74"/>
            <p:cNvSpPr>
              <a:spLocks noChangeArrowheads="1"/>
            </p:cNvSpPr>
            <p:nvPr/>
          </p:nvSpPr>
          <p:spPr bwMode="auto">
            <a:xfrm>
              <a:off x="4764" y="2871"/>
              <a:ext cx="576" cy="174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r>
                <a:rPr lang="en-US" altLang="en-US" sz="1400" b="1">
                  <a:solidFill>
                    <a:schemeClr val="tx1"/>
                  </a:solidFill>
                  <a:latin typeface="Arial Narrow" panose="020B0606020202030204" pitchFamily="34" charset="0"/>
                </a:rPr>
                <a:t>DataView</a:t>
              </a:r>
            </a:p>
          </p:txBody>
        </p:sp>
        <p:grpSp>
          <p:nvGrpSpPr>
            <p:cNvPr id="356427" name="Group 75"/>
            <p:cNvGrpSpPr>
              <a:grpSpLocks/>
            </p:cNvGrpSpPr>
            <p:nvPr/>
          </p:nvGrpSpPr>
          <p:grpSpPr bwMode="auto">
            <a:xfrm>
              <a:off x="2553" y="2460"/>
              <a:ext cx="939" cy="642"/>
              <a:chOff x="2592" y="2160"/>
              <a:chExt cx="939" cy="642"/>
            </a:xfrm>
          </p:grpSpPr>
          <p:sp>
            <p:nvSpPr>
              <p:cNvPr id="356428" name="Rectangle 76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939" cy="6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29" name="Rectangle 77"/>
              <p:cNvSpPr>
                <a:spLocks noChangeArrowheads="1"/>
              </p:cNvSpPr>
              <p:nvPr/>
            </p:nvSpPr>
            <p:spPr bwMode="auto">
              <a:xfrm>
                <a:off x="2640" y="2326"/>
                <a:ext cx="840" cy="41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0" name="Rectangle 78"/>
              <p:cNvSpPr>
                <a:spLocks noChangeArrowheads="1"/>
              </p:cNvSpPr>
              <p:nvPr/>
            </p:nvSpPr>
            <p:spPr bwMode="auto">
              <a:xfrm>
                <a:off x="2640" y="2326"/>
                <a:ext cx="80" cy="414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1" name="Rectangle 79"/>
              <p:cNvSpPr>
                <a:spLocks noChangeArrowheads="1"/>
              </p:cNvSpPr>
              <p:nvPr/>
            </p:nvSpPr>
            <p:spPr bwMode="auto">
              <a:xfrm>
                <a:off x="2640" y="2243"/>
                <a:ext cx="840" cy="81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2" name="Line 80"/>
              <p:cNvSpPr>
                <a:spLocks noChangeShapeType="1"/>
              </p:cNvSpPr>
              <p:nvPr/>
            </p:nvSpPr>
            <p:spPr bwMode="auto">
              <a:xfrm>
                <a:off x="2719" y="2580"/>
                <a:ext cx="75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3" name="Line 81"/>
              <p:cNvSpPr>
                <a:spLocks noChangeShapeType="1"/>
              </p:cNvSpPr>
              <p:nvPr/>
            </p:nvSpPr>
            <p:spPr bwMode="auto">
              <a:xfrm>
                <a:off x="2806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4" name="Line 82"/>
              <p:cNvSpPr>
                <a:spLocks noChangeShapeType="1"/>
              </p:cNvSpPr>
              <p:nvPr/>
            </p:nvSpPr>
            <p:spPr bwMode="auto">
              <a:xfrm>
                <a:off x="2888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5" name="Line 83"/>
              <p:cNvSpPr>
                <a:spLocks noChangeShapeType="1"/>
              </p:cNvSpPr>
              <p:nvPr/>
            </p:nvSpPr>
            <p:spPr bwMode="auto">
              <a:xfrm>
                <a:off x="2970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6" name="Line 84"/>
              <p:cNvSpPr>
                <a:spLocks noChangeShapeType="1"/>
              </p:cNvSpPr>
              <p:nvPr/>
            </p:nvSpPr>
            <p:spPr bwMode="auto">
              <a:xfrm>
                <a:off x="3051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7" name="Line 85"/>
              <p:cNvSpPr>
                <a:spLocks noChangeShapeType="1"/>
              </p:cNvSpPr>
              <p:nvPr/>
            </p:nvSpPr>
            <p:spPr bwMode="auto">
              <a:xfrm>
                <a:off x="3133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8" name="Line 86"/>
              <p:cNvSpPr>
                <a:spLocks noChangeShapeType="1"/>
              </p:cNvSpPr>
              <p:nvPr/>
            </p:nvSpPr>
            <p:spPr bwMode="auto">
              <a:xfrm>
                <a:off x="3215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39" name="Line 87"/>
              <p:cNvSpPr>
                <a:spLocks noChangeShapeType="1"/>
              </p:cNvSpPr>
              <p:nvPr/>
            </p:nvSpPr>
            <p:spPr bwMode="auto">
              <a:xfrm>
                <a:off x="3296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40" name="Line 88"/>
              <p:cNvSpPr>
                <a:spLocks noChangeShapeType="1"/>
              </p:cNvSpPr>
              <p:nvPr/>
            </p:nvSpPr>
            <p:spPr bwMode="auto">
              <a:xfrm>
                <a:off x="3378" y="2326"/>
                <a:ext cx="0" cy="41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41" name="Line 89"/>
              <p:cNvSpPr>
                <a:spLocks noChangeShapeType="1"/>
              </p:cNvSpPr>
              <p:nvPr/>
            </p:nvSpPr>
            <p:spPr bwMode="auto">
              <a:xfrm>
                <a:off x="2725" y="2496"/>
                <a:ext cx="756" cy="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42" name="Line 90"/>
              <p:cNvSpPr>
                <a:spLocks noChangeShapeType="1"/>
              </p:cNvSpPr>
              <p:nvPr/>
            </p:nvSpPr>
            <p:spPr bwMode="auto">
              <a:xfrm>
                <a:off x="2719" y="2412"/>
                <a:ext cx="759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6443" name="Line 91"/>
              <p:cNvSpPr>
                <a:spLocks noChangeShapeType="1"/>
              </p:cNvSpPr>
              <p:nvPr/>
            </p:nvSpPr>
            <p:spPr bwMode="auto">
              <a:xfrm>
                <a:off x="2718" y="2660"/>
                <a:ext cx="762" cy="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56444" name="Rectangle 92"/>
            <p:cNvSpPr>
              <a:spLocks noChangeArrowheads="1"/>
            </p:cNvSpPr>
            <p:nvPr/>
          </p:nvSpPr>
          <p:spPr bwMode="auto">
            <a:xfrm>
              <a:off x="2649" y="2556"/>
              <a:ext cx="939" cy="6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45" name="Rectangle 93"/>
            <p:cNvSpPr>
              <a:spLocks noChangeArrowheads="1"/>
            </p:cNvSpPr>
            <p:nvPr/>
          </p:nvSpPr>
          <p:spPr bwMode="auto">
            <a:xfrm>
              <a:off x="2697" y="2722"/>
              <a:ext cx="840" cy="4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46" name="Rectangle 94"/>
            <p:cNvSpPr>
              <a:spLocks noChangeArrowheads="1"/>
            </p:cNvSpPr>
            <p:nvPr/>
          </p:nvSpPr>
          <p:spPr bwMode="auto">
            <a:xfrm>
              <a:off x="2697" y="2722"/>
              <a:ext cx="80" cy="41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47" name="Rectangle 95"/>
            <p:cNvSpPr>
              <a:spLocks noChangeArrowheads="1"/>
            </p:cNvSpPr>
            <p:nvPr/>
          </p:nvSpPr>
          <p:spPr bwMode="auto">
            <a:xfrm>
              <a:off x="2697" y="2639"/>
              <a:ext cx="840" cy="81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48" name="Line 96"/>
            <p:cNvSpPr>
              <a:spLocks noChangeShapeType="1"/>
            </p:cNvSpPr>
            <p:nvPr/>
          </p:nvSpPr>
          <p:spPr bwMode="auto">
            <a:xfrm>
              <a:off x="2776" y="2976"/>
              <a:ext cx="75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49" name="Line 97"/>
            <p:cNvSpPr>
              <a:spLocks noChangeShapeType="1"/>
            </p:cNvSpPr>
            <p:nvPr/>
          </p:nvSpPr>
          <p:spPr bwMode="auto">
            <a:xfrm>
              <a:off x="2863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0" name="Line 98"/>
            <p:cNvSpPr>
              <a:spLocks noChangeShapeType="1"/>
            </p:cNvSpPr>
            <p:nvPr/>
          </p:nvSpPr>
          <p:spPr bwMode="auto">
            <a:xfrm>
              <a:off x="2945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1" name="Line 99"/>
            <p:cNvSpPr>
              <a:spLocks noChangeShapeType="1"/>
            </p:cNvSpPr>
            <p:nvPr/>
          </p:nvSpPr>
          <p:spPr bwMode="auto">
            <a:xfrm>
              <a:off x="3027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2" name="Line 100"/>
            <p:cNvSpPr>
              <a:spLocks noChangeShapeType="1"/>
            </p:cNvSpPr>
            <p:nvPr/>
          </p:nvSpPr>
          <p:spPr bwMode="auto">
            <a:xfrm>
              <a:off x="3108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3" name="Line 101"/>
            <p:cNvSpPr>
              <a:spLocks noChangeShapeType="1"/>
            </p:cNvSpPr>
            <p:nvPr/>
          </p:nvSpPr>
          <p:spPr bwMode="auto">
            <a:xfrm>
              <a:off x="3190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4" name="Line 102"/>
            <p:cNvSpPr>
              <a:spLocks noChangeShapeType="1"/>
            </p:cNvSpPr>
            <p:nvPr/>
          </p:nvSpPr>
          <p:spPr bwMode="auto">
            <a:xfrm>
              <a:off x="3272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5" name="Line 103"/>
            <p:cNvSpPr>
              <a:spLocks noChangeShapeType="1"/>
            </p:cNvSpPr>
            <p:nvPr/>
          </p:nvSpPr>
          <p:spPr bwMode="auto">
            <a:xfrm>
              <a:off x="3353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6" name="Line 104"/>
            <p:cNvSpPr>
              <a:spLocks noChangeShapeType="1"/>
            </p:cNvSpPr>
            <p:nvPr/>
          </p:nvSpPr>
          <p:spPr bwMode="auto">
            <a:xfrm>
              <a:off x="3435" y="2722"/>
              <a:ext cx="0" cy="4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7" name="Line 105"/>
            <p:cNvSpPr>
              <a:spLocks noChangeShapeType="1"/>
            </p:cNvSpPr>
            <p:nvPr/>
          </p:nvSpPr>
          <p:spPr bwMode="auto">
            <a:xfrm>
              <a:off x="2782" y="2892"/>
              <a:ext cx="756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8" name="Line 106"/>
            <p:cNvSpPr>
              <a:spLocks noChangeShapeType="1"/>
            </p:cNvSpPr>
            <p:nvPr/>
          </p:nvSpPr>
          <p:spPr bwMode="auto">
            <a:xfrm>
              <a:off x="2776" y="2808"/>
              <a:ext cx="759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59" name="Line 107"/>
            <p:cNvSpPr>
              <a:spLocks noChangeShapeType="1"/>
            </p:cNvSpPr>
            <p:nvPr/>
          </p:nvSpPr>
          <p:spPr bwMode="auto">
            <a:xfrm>
              <a:off x="2775" y="3056"/>
              <a:ext cx="76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460" name="Rectangle 108"/>
            <p:cNvSpPr>
              <a:spLocks noChangeArrowheads="1"/>
            </p:cNvSpPr>
            <p:nvPr/>
          </p:nvSpPr>
          <p:spPr bwMode="auto">
            <a:xfrm>
              <a:off x="2400" y="3216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96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191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033463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4906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947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050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8622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2000" b="1">
                  <a:latin typeface="Arial Narrow" panose="020B0606020202030204" pitchFamily="34" charset="0"/>
                </a:rPr>
                <a:t>DataSet</a:t>
              </a:r>
            </a:p>
          </p:txBody>
        </p:sp>
        <p:grpSp>
          <p:nvGrpSpPr>
            <p:cNvPr id="356461" name="Group 109"/>
            <p:cNvGrpSpPr>
              <a:grpSpLocks/>
            </p:cNvGrpSpPr>
            <p:nvPr/>
          </p:nvGrpSpPr>
          <p:grpSpPr bwMode="auto">
            <a:xfrm rot="32400000">
              <a:off x="3348" y="2376"/>
              <a:ext cx="1296" cy="481"/>
              <a:chOff x="3634" y="3340"/>
              <a:chExt cx="900" cy="762"/>
            </a:xfrm>
          </p:grpSpPr>
          <p:sp>
            <p:nvSpPr>
              <p:cNvPr id="356462" name="Freeform 110"/>
              <p:cNvSpPr>
                <a:spLocks/>
              </p:cNvSpPr>
              <p:nvPr/>
            </p:nvSpPr>
            <p:spPr bwMode="auto">
              <a:xfrm>
                <a:off x="3634" y="3340"/>
                <a:ext cx="390" cy="747"/>
              </a:xfrm>
              <a:custGeom>
                <a:avLst/>
                <a:gdLst>
                  <a:gd name="T0" fmla="*/ 169 w 390"/>
                  <a:gd name="T1" fmla="*/ 0 h 747"/>
                  <a:gd name="T2" fmla="*/ 61 w 390"/>
                  <a:gd name="T3" fmla="*/ 205 h 747"/>
                  <a:gd name="T4" fmla="*/ 61 w 390"/>
                  <a:gd name="T5" fmla="*/ 215 h 747"/>
                  <a:gd name="T6" fmla="*/ 59 w 390"/>
                  <a:gd name="T7" fmla="*/ 225 h 747"/>
                  <a:gd name="T8" fmla="*/ 59 w 390"/>
                  <a:gd name="T9" fmla="*/ 236 h 747"/>
                  <a:gd name="T10" fmla="*/ 59 w 390"/>
                  <a:gd name="T11" fmla="*/ 246 h 747"/>
                  <a:gd name="T12" fmla="*/ 58 w 390"/>
                  <a:gd name="T13" fmla="*/ 257 h 747"/>
                  <a:gd name="T14" fmla="*/ 58 w 390"/>
                  <a:gd name="T15" fmla="*/ 273 h 747"/>
                  <a:gd name="T16" fmla="*/ 58 w 390"/>
                  <a:gd name="T17" fmla="*/ 290 h 747"/>
                  <a:gd name="T18" fmla="*/ 58 w 390"/>
                  <a:gd name="T19" fmla="*/ 307 h 747"/>
                  <a:gd name="T20" fmla="*/ 59 w 390"/>
                  <a:gd name="T21" fmla="*/ 326 h 747"/>
                  <a:gd name="T22" fmla="*/ 59 w 390"/>
                  <a:gd name="T23" fmla="*/ 345 h 747"/>
                  <a:gd name="T24" fmla="*/ 61 w 390"/>
                  <a:gd name="T25" fmla="*/ 367 h 747"/>
                  <a:gd name="T26" fmla="*/ 65 w 390"/>
                  <a:gd name="T27" fmla="*/ 390 h 747"/>
                  <a:gd name="T28" fmla="*/ 67 w 390"/>
                  <a:gd name="T29" fmla="*/ 413 h 747"/>
                  <a:gd name="T30" fmla="*/ 71 w 390"/>
                  <a:gd name="T31" fmla="*/ 432 h 747"/>
                  <a:gd name="T32" fmla="*/ 75 w 390"/>
                  <a:gd name="T33" fmla="*/ 453 h 747"/>
                  <a:gd name="T34" fmla="*/ 81 w 390"/>
                  <a:gd name="T35" fmla="*/ 472 h 747"/>
                  <a:gd name="T36" fmla="*/ 88 w 390"/>
                  <a:gd name="T37" fmla="*/ 491 h 747"/>
                  <a:gd name="T38" fmla="*/ 96 w 390"/>
                  <a:gd name="T39" fmla="*/ 512 h 747"/>
                  <a:gd name="T40" fmla="*/ 105 w 390"/>
                  <a:gd name="T41" fmla="*/ 532 h 747"/>
                  <a:gd name="T42" fmla="*/ 115 w 390"/>
                  <a:gd name="T43" fmla="*/ 551 h 747"/>
                  <a:gd name="T44" fmla="*/ 125 w 390"/>
                  <a:gd name="T45" fmla="*/ 568 h 747"/>
                  <a:gd name="T46" fmla="*/ 134 w 390"/>
                  <a:gd name="T47" fmla="*/ 583 h 747"/>
                  <a:gd name="T48" fmla="*/ 146 w 390"/>
                  <a:gd name="T49" fmla="*/ 599 h 747"/>
                  <a:gd name="T50" fmla="*/ 159 w 390"/>
                  <a:gd name="T51" fmla="*/ 614 h 747"/>
                  <a:gd name="T52" fmla="*/ 177 w 390"/>
                  <a:gd name="T53" fmla="*/ 633 h 747"/>
                  <a:gd name="T54" fmla="*/ 194 w 390"/>
                  <a:gd name="T55" fmla="*/ 651 h 747"/>
                  <a:gd name="T56" fmla="*/ 209 w 390"/>
                  <a:gd name="T57" fmla="*/ 664 h 747"/>
                  <a:gd name="T58" fmla="*/ 221 w 390"/>
                  <a:gd name="T59" fmla="*/ 672 h 747"/>
                  <a:gd name="T60" fmla="*/ 234 w 390"/>
                  <a:gd name="T61" fmla="*/ 679 h 747"/>
                  <a:gd name="T62" fmla="*/ 259 w 390"/>
                  <a:gd name="T63" fmla="*/ 695 h 747"/>
                  <a:gd name="T64" fmla="*/ 284 w 390"/>
                  <a:gd name="T65" fmla="*/ 708 h 747"/>
                  <a:gd name="T66" fmla="*/ 390 w 390"/>
                  <a:gd name="T67" fmla="*/ 747 h 747"/>
                  <a:gd name="T68" fmla="*/ 361 w 390"/>
                  <a:gd name="T69" fmla="*/ 731 h 747"/>
                  <a:gd name="T70" fmla="*/ 336 w 390"/>
                  <a:gd name="T71" fmla="*/ 714 h 747"/>
                  <a:gd name="T72" fmla="*/ 311 w 390"/>
                  <a:gd name="T73" fmla="*/ 697 h 747"/>
                  <a:gd name="T74" fmla="*/ 294 w 390"/>
                  <a:gd name="T75" fmla="*/ 681 h 747"/>
                  <a:gd name="T76" fmla="*/ 274 w 390"/>
                  <a:gd name="T77" fmla="*/ 664 h 747"/>
                  <a:gd name="T78" fmla="*/ 259 w 390"/>
                  <a:gd name="T79" fmla="*/ 647 h 747"/>
                  <a:gd name="T80" fmla="*/ 246 w 390"/>
                  <a:gd name="T81" fmla="*/ 628 h 747"/>
                  <a:gd name="T82" fmla="*/ 232 w 390"/>
                  <a:gd name="T83" fmla="*/ 608 h 747"/>
                  <a:gd name="T84" fmla="*/ 217 w 390"/>
                  <a:gd name="T85" fmla="*/ 582 h 747"/>
                  <a:gd name="T86" fmla="*/ 203 w 390"/>
                  <a:gd name="T87" fmla="*/ 555 h 747"/>
                  <a:gd name="T88" fmla="*/ 196 w 390"/>
                  <a:gd name="T89" fmla="*/ 528 h 747"/>
                  <a:gd name="T90" fmla="*/ 190 w 390"/>
                  <a:gd name="T91" fmla="*/ 507 h 747"/>
                  <a:gd name="T92" fmla="*/ 184 w 390"/>
                  <a:gd name="T93" fmla="*/ 487 h 747"/>
                  <a:gd name="T94" fmla="*/ 180 w 390"/>
                  <a:gd name="T95" fmla="*/ 468 h 747"/>
                  <a:gd name="T96" fmla="*/ 177 w 390"/>
                  <a:gd name="T97" fmla="*/ 453 h 747"/>
                  <a:gd name="T98" fmla="*/ 175 w 390"/>
                  <a:gd name="T99" fmla="*/ 436 h 747"/>
                  <a:gd name="T100" fmla="*/ 171 w 390"/>
                  <a:gd name="T101" fmla="*/ 416 h 747"/>
                  <a:gd name="T102" fmla="*/ 169 w 390"/>
                  <a:gd name="T103" fmla="*/ 395 h 747"/>
                  <a:gd name="T104" fmla="*/ 169 w 390"/>
                  <a:gd name="T105" fmla="*/ 378 h 747"/>
                  <a:gd name="T106" fmla="*/ 167 w 390"/>
                  <a:gd name="T107" fmla="*/ 361 h 747"/>
                  <a:gd name="T108" fmla="*/ 167 w 390"/>
                  <a:gd name="T109" fmla="*/ 344 h 747"/>
                  <a:gd name="T110" fmla="*/ 169 w 390"/>
                  <a:gd name="T111" fmla="*/ 328 h 747"/>
                  <a:gd name="T112" fmla="*/ 169 w 390"/>
                  <a:gd name="T113" fmla="*/ 313 h 747"/>
                  <a:gd name="T114" fmla="*/ 169 w 390"/>
                  <a:gd name="T115" fmla="*/ 297 h 747"/>
                  <a:gd name="T116" fmla="*/ 171 w 390"/>
                  <a:gd name="T117" fmla="*/ 284 h 747"/>
                  <a:gd name="T118" fmla="*/ 171 w 390"/>
                  <a:gd name="T119" fmla="*/ 271 h 747"/>
                  <a:gd name="T120" fmla="*/ 178 w 390"/>
                  <a:gd name="T121" fmla="*/ 226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0" h="747">
                    <a:moveTo>
                      <a:pt x="178" y="226"/>
                    </a:moveTo>
                    <a:lnTo>
                      <a:pt x="234" y="259"/>
                    </a:lnTo>
                    <a:lnTo>
                      <a:pt x="169" y="0"/>
                    </a:lnTo>
                    <a:lnTo>
                      <a:pt x="0" y="205"/>
                    </a:lnTo>
                    <a:lnTo>
                      <a:pt x="61" y="201"/>
                    </a:lnTo>
                    <a:lnTo>
                      <a:pt x="61" y="205"/>
                    </a:lnTo>
                    <a:lnTo>
                      <a:pt x="61" y="207"/>
                    </a:lnTo>
                    <a:lnTo>
                      <a:pt x="61" y="211"/>
                    </a:lnTo>
                    <a:lnTo>
                      <a:pt x="61" y="215"/>
                    </a:lnTo>
                    <a:lnTo>
                      <a:pt x="59" y="219"/>
                    </a:lnTo>
                    <a:lnTo>
                      <a:pt x="59" y="223"/>
                    </a:lnTo>
                    <a:lnTo>
                      <a:pt x="59" y="225"/>
                    </a:lnTo>
                    <a:lnTo>
                      <a:pt x="59" y="228"/>
                    </a:lnTo>
                    <a:lnTo>
                      <a:pt x="59" y="232"/>
                    </a:lnTo>
                    <a:lnTo>
                      <a:pt x="59" y="236"/>
                    </a:lnTo>
                    <a:lnTo>
                      <a:pt x="59" y="240"/>
                    </a:lnTo>
                    <a:lnTo>
                      <a:pt x="59" y="244"/>
                    </a:lnTo>
                    <a:lnTo>
                      <a:pt x="59" y="246"/>
                    </a:lnTo>
                    <a:lnTo>
                      <a:pt x="58" y="249"/>
                    </a:lnTo>
                    <a:lnTo>
                      <a:pt x="58" y="253"/>
                    </a:lnTo>
                    <a:lnTo>
                      <a:pt x="58" y="257"/>
                    </a:lnTo>
                    <a:lnTo>
                      <a:pt x="58" y="263"/>
                    </a:lnTo>
                    <a:lnTo>
                      <a:pt x="58" y="267"/>
                    </a:lnTo>
                    <a:lnTo>
                      <a:pt x="58" y="273"/>
                    </a:lnTo>
                    <a:lnTo>
                      <a:pt x="58" y="278"/>
                    </a:lnTo>
                    <a:lnTo>
                      <a:pt x="58" y="284"/>
                    </a:lnTo>
                    <a:lnTo>
                      <a:pt x="58" y="290"/>
                    </a:lnTo>
                    <a:lnTo>
                      <a:pt x="58" y="294"/>
                    </a:lnTo>
                    <a:lnTo>
                      <a:pt x="58" y="299"/>
                    </a:lnTo>
                    <a:lnTo>
                      <a:pt x="58" y="307"/>
                    </a:lnTo>
                    <a:lnTo>
                      <a:pt x="58" y="313"/>
                    </a:lnTo>
                    <a:lnTo>
                      <a:pt x="59" y="319"/>
                    </a:lnTo>
                    <a:lnTo>
                      <a:pt x="59" y="326"/>
                    </a:lnTo>
                    <a:lnTo>
                      <a:pt x="59" y="332"/>
                    </a:lnTo>
                    <a:lnTo>
                      <a:pt x="59" y="338"/>
                    </a:lnTo>
                    <a:lnTo>
                      <a:pt x="59" y="345"/>
                    </a:lnTo>
                    <a:lnTo>
                      <a:pt x="61" y="351"/>
                    </a:lnTo>
                    <a:lnTo>
                      <a:pt x="61" y="359"/>
                    </a:lnTo>
                    <a:lnTo>
                      <a:pt x="61" y="367"/>
                    </a:lnTo>
                    <a:lnTo>
                      <a:pt x="63" y="374"/>
                    </a:lnTo>
                    <a:lnTo>
                      <a:pt x="63" y="382"/>
                    </a:lnTo>
                    <a:lnTo>
                      <a:pt x="65" y="390"/>
                    </a:lnTo>
                    <a:lnTo>
                      <a:pt x="65" y="397"/>
                    </a:lnTo>
                    <a:lnTo>
                      <a:pt x="67" y="405"/>
                    </a:lnTo>
                    <a:lnTo>
                      <a:pt x="67" y="413"/>
                    </a:lnTo>
                    <a:lnTo>
                      <a:pt x="69" y="420"/>
                    </a:lnTo>
                    <a:lnTo>
                      <a:pt x="69" y="426"/>
                    </a:lnTo>
                    <a:lnTo>
                      <a:pt x="71" y="432"/>
                    </a:lnTo>
                    <a:lnTo>
                      <a:pt x="73" y="440"/>
                    </a:lnTo>
                    <a:lnTo>
                      <a:pt x="73" y="445"/>
                    </a:lnTo>
                    <a:lnTo>
                      <a:pt x="75" y="453"/>
                    </a:lnTo>
                    <a:lnTo>
                      <a:pt x="77" y="459"/>
                    </a:lnTo>
                    <a:lnTo>
                      <a:pt x="79" y="464"/>
                    </a:lnTo>
                    <a:lnTo>
                      <a:pt x="81" y="472"/>
                    </a:lnTo>
                    <a:lnTo>
                      <a:pt x="82" y="478"/>
                    </a:lnTo>
                    <a:lnTo>
                      <a:pt x="86" y="486"/>
                    </a:lnTo>
                    <a:lnTo>
                      <a:pt x="88" y="491"/>
                    </a:lnTo>
                    <a:lnTo>
                      <a:pt x="90" y="499"/>
                    </a:lnTo>
                    <a:lnTo>
                      <a:pt x="94" y="505"/>
                    </a:lnTo>
                    <a:lnTo>
                      <a:pt x="96" y="512"/>
                    </a:lnTo>
                    <a:lnTo>
                      <a:pt x="98" y="518"/>
                    </a:lnTo>
                    <a:lnTo>
                      <a:pt x="102" y="526"/>
                    </a:lnTo>
                    <a:lnTo>
                      <a:pt x="105" y="532"/>
                    </a:lnTo>
                    <a:lnTo>
                      <a:pt x="107" y="537"/>
                    </a:lnTo>
                    <a:lnTo>
                      <a:pt x="111" y="545"/>
                    </a:lnTo>
                    <a:lnTo>
                      <a:pt x="115" y="551"/>
                    </a:lnTo>
                    <a:lnTo>
                      <a:pt x="117" y="557"/>
                    </a:lnTo>
                    <a:lnTo>
                      <a:pt x="121" y="562"/>
                    </a:lnTo>
                    <a:lnTo>
                      <a:pt x="125" y="568"/>
                    </a:lnTo>
                    <a:lnTo>
                      <a:pt x="129" y="574"/>
                    </a:lnTo>
                    <a:lnTo>
                      <a:pt x="130" y="580"/>
                    </a:lnTo>
                    <a:lnTo>
                      <a:pt x="134" y="583"/>
                    </a:lnTo>
                    <a:lnTo>
                      <a:pt x="138" y="589"/>
                    </a:lnTo>
                    <a:lnTo>
                      <a:pt x="142" y="593"/>
                    </a:lnTo>
                    <a:lnTo>
                      <a:pt x="146" y="599"/>
                    </a:lnTo>
                    <a:lnTo>
                      <a:pt x="150" y="603"/>
                    </a:lnTo>
                    <a:lnTo>
                      <a:pt x="153" y="608"/>
                    </a:lnTo>
                    <a:lnTo>
                      <a:pt x="159" y="614"/>
                    </a:lnTo>
                    <a:lnTo>
                      <a:pt x="165" y="620"/>
                    </a:lnTo>
                    <a:lnTo>
                      <a:pt x="171" y="628"/>
                    </a:lnTo>
                    <a:lnTo>
                      <a:pt x="177" y="633"/>
                    </a:lnTo>
                    <a:lnTo>
                      <a:pt x="182" y="639"/>
                    </a:lnTo>
                    <a:lnTo>
                      <a:pt x="188" y="645"/>
                    </a:lnTo>
                    <a:lnTo>
                      <a:pt x="194" y="651"/>
                    </a:lnTo>
                    <a:lnTo>
                      <a:pt x="201" y="656"/>
                    </a:lnTo>
                    <a:lnTo>
                      <a:pt x="205" y="660"/>
                    </a:lnTo>
                    <a:lnTo>
                      <a:pt x="209" y="664"/>
                    </a:lnTo>
                    <a:lnTo>
                      <a:pt x="213" y="666"/>
                    </a:lnTo>
                    <a:lnTo>
                      <a:pt x="217" y="670"/>
                    </a:lnTo>
                    <a:lnTo>
                      <a:pt x="221" y="672"/>
                    </a:lnTo>
                    <a:lnTo>
                      <a:pt x="225" y="676"/>
                    </a:lnTo>
                    <a:lnTo>
                      <a:pt x="230" y="678"/>
                    </a:lnTo>
                    <a:lnTo>
                      <a:pt x="234" y="679"/>
                    </a:lnTo>
                    <a:lnTo>
                      <a:pt x="242" y="685"/>
                    </a:lnTo>
                    <a:lnTo>
                      <a:pt x="249" y="689"/>
                    </a:lnTo>
                    <a:lnTo>
                      <a:pt x="259" y="695"/>
                    </a:lnTo>
                    <a:lnTo>
                      <a:pt x="267" y="701"/>
                    </a:lnTo>
                    <a:lnTo>
                      <a:pt x="276" y="704"/>
                    </a:lnTo>
                    <a:lnTo>
                      <a:pt x="284" y="708"/>
                    </a:lnTo>
                    <a:lnTo>
                      <a:pt x="294" y="712"/>
                    </a:lnTo>
                    <a:lnTo>
                      <a:pt x="301" y="716"/>
                    </a:lnTo>
                    <a:lnTo>
                      <a:pt x="390" y="747"/>
                    </a:lnTo>
                    <a:lnTo>
                      <a:pt x="380" y="743"/>
                    </a:lnTo>
                    <a:lnTo>
                      <a:pt x="370" y="737"/>
                    </a:lnTo>
                    <a:lnTo>
                      <a:pt x="361" y="731"/>
                    </a:lnTo>
                    <a:lnTo>
                      <a:pt x="353" y="727"/>
                    </a:lnTo>
                    <a:lnTo>
                      <a:pt x="344" y="722"/>
                    </a:lnTo>
                    <a:lnTo>
                      <a:pt x="336" y="714"/>
                    </a:lnTo>
                    <a:lnTo>
                      <a:pt x="326" y="708"/>
                    </a:lnTo>
                    <a:lnTo>
                      <a:pt x="319" y="702"/>
                    </a:lnTo>
                    <a:lnTo>
                      <a:pt x="311" y="697"/>
                    </a:lnTo>
                    <a:lnTo>
                      <a:pt x="305" y="691"/>
                    </a:lnTo>
                    <a:lnTo>
                      <a:pt x="299" y="687"/>
                    </a:lnTo>
                    <a:lnTo>
                      <a:pt x="294" y="681"/>
                    </a:lnTo>
                    <a:lnTo>
                      <a:pt x="286" y="676"/>
                    </a:lnTo>
                    <a:lnTo>
                      <a:pt x="280" y="670"/>
                    </a:lnTo>
                    <a:lnTo>
                      <a:pt x="274" y="664"/>
                    </a:lnTo>
                    <a:lnTo>
                      <a:pt x="271" y="658"/>
                    </a:lnTo>
                    <a:lnTo>
                      <a:pt x="265" y="653"/>
                    </a:lnTo>
                    <a:lnTo>
                      <a:pt x="259" y="647"/>
                    </a:lnTo>
                    <a:lnTo>
                      <a:pt x="255" y="639"/>
                    </a:lnTo>
                    <a:lnTo>
                      <a:pt x="249" y="633"/>
                    </a:lnTo>
                    <a:lnTo>
                      <a:pt x="246" y="628"/>
                    </a:lnTo>
                    <a:lnTo>
                      <a:pt x="240" y="622"/>
                    </a:lnTo>
                    <a:lnTo>
                      <a:pt x="236" y="614"/>
                    </a:lnTo>
                    <a:lnTo>
                      <a:pt x="232" y="608"/>
                    </a:lnTo>
                    <a:lnTo>
                      <a:pt x="226" y="599"/>
                    </a:lnTo>
                    <a:lnTo>
                      <a:pt x="221" y="591"/>
                    </a:lnTo>
                    <a:lnTo>
                      <a:pt x="217" y="582"/>
                    </a:lnTo>
                    <a:lnTo>
                      <a:pt x="211" y="572"/>
                    </a:lnTo>
                    <a:lnTo>
                      <a:pt x="207" y="564"/>
                    </a:lnTo>
                    <a:lnTo>
                      <a:pt x="203" y="555"/>
                    </a:lnTo>
                    <a:lnTo>
                      <a:pt x="200" y="545"/>
                    </a:lnTo>
                    <a:lnTo>
                      <a:pt x="198" y="535"/>
                    </a:lnTo>
                    <a:lnTo>
                      <a:pt x="196" y="528"/>
                    </a:lnTo>
                    <a:lnTo>
                      <a:pt x="194" y="522"/>
                    </a:lnTo>
                    <a:lnTo>
                      <a:pt x="192" y="514"/>
                    </a:lnTo>
                    <a:lnTo>
                      <a:pt x="190" y="507"/>
                    </a:lnTo>
                    <a:lnTo>
                      <a:pt x="188" y="501"/>
                    </a:lnTo>
                    <a:lnTo>
                      <a:pt x="186" y="493"/>
                    </a:lnTo>
                    <a:lnTo>
                      <a:pt x="184" y="487"/>
                    </a:lnTo>
                    <a:lnTo>
                      <a:pt x="182" y="480"/>
                    </a:lnTo>
                    <a:lnTo>
                      <a:pt x="182" y="474"/>
                    </a:lnTo>
                    <a:lnTo>
                      <a:pt x="180" y="468"/>
                    </a:lnTo>
                    <a:lnTo>
                      <a:pt x="178" y="463"/>
                    </a:lnTo>
                    <a:lnTo>
                      <a:pt x="178" y="459"/>
                    </a:lnTo>
                    <a:lnTo>
                      <a:pt x="177" y="453"/>
                    </a:lnTo>
                    <a:lnTo>
                      <a:pt x="175" y="447"/>
                    </a:lnTo>
                    <a:lnTo>
                      <a:pt x="175" y="441"/>
                    </a:lnTo>
                    <a:lnTo>
                      <a:pt x="175" y="436"/>
                    </a:lnTo>
                    <a:lnTo>
                      <a:pt x="173" y="430"/>
                    </a:lnTo>
                    <a:lnTo>
                      <a:pt x="173" y="422"/>
                    </a:lnTo>
                    <a:lnTo>
                      <a:pt x="171" y="416"/>
                    </a:lnTo>
                    <a:lnTo>
                      <a:pt x="171" y="409"/>
                    </a:lnTo>
                    <a:lnTo>
                      <a:pt x="171" y="403"/>
                    </a:lnTo>
                    <a:lnTo>
                      <a:pt x="169" y="395"/>
                    </a:lnTo>
                    <a:lnTo>
                      <a:pt x="169" y="390"/>
                    </a:lnTo>
                    <a:lnTo>
                      <a:pt x="169" y="384"/>
                    </a:lnTo>
                    <a:lnTo>
                      <a:pt x="169" y="378"/>
                    </a:lnTo>
                    <a:lnTo>
                      <a:pt x="169" y="372"/>
                    </a:lnTo>
                    <a:lnTo>
                      <a:pt x="169" y="367"/>
                    </a:lnTo>
                    <a:lnTo>
                      <a:pt x="167" y="361"/>
                    </a:lnTo>
                    <a:lnTo>
                      <a:pt x="167" y="355"/>
                    </a:lnTo>
                    <a:lnTo>
                      <a:pt x="167" y="349"/>
                    </a:lnTo>
                    <a:lnTo>
                      <a:pt x="167" y="344"/>
                    </a:lnTo>
                    <a:lnTo>
                      <a:pt x="167" y="340"/>
                    </a:lnTo>
                    <a:lnTo>
                      <a:pt x="167" y="334"/>
                    </a:lnTo>
                    <a:lnTo>
                      <a:pt x="169" y="328"/>
                    </a:lnTo>
                    <a:lnTo>
                      <a:pt x="169" y="322"/>
                    </a:lnTo>
                    <a:lnTo>
                      <a:pt x="169" y="319"/>
                    </a:lnTo>
                    <a:lnTo>
                      <a:pt x="169" y="313"/>
                    </a:lnTo>
                    <a:lnTo>
                      <a:pt x="169" y="307"/>
                    </a:lnTo>
                    <a:lnTo>
                      <a:pt x="169" y="301"/>
                    </a:lnTo>
                    <a:lnTo>
                      <a:pt x="169" y="297"/>
                    </a:lnTo>
                    <a:lnTo>
                      <a:pt x="171" y="292"/>
                    </a:lnTo>
                    <a:lnTo>
                      <a:pt x="171" y="288"/>
                    </a:lnTo>
                    <a:lnTo>
                      <a:pt x="171" y="284"/>
                    </a:lnTo>
                    <a:lnTo>
                      <a:pt x="171" y="278"/>
                    </a:lnTo>
                    <a:lnTo>
                      <a:pt x="171" y="274"/>
                    </a:lnTo>
                    <a:lnTo>
                      <a:pt x="171" y="271"/>
                    </a:lnTo>
                    <a:lnTo>
                      <a:pt x="171" y="265"/>
                    </a:lnTo>
                    <a:lnTo>
                      <a:pt x="173" y="261"/>
                    </a:lnTo>
                    <a:lnTo>
                      <a:pt x="178" y="226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100000">
                    <a:srgbClr val="FFE1FF"/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463" name="Freeform 111"/>
              <p:cNvSpPr>
                <a:spLocks/>
              </p:cNvSpPr>
              <p:nvPr/>
            </p:nvSpPr>
            <p:spPr bwMode="auto">
              <a:xfrm>
                <a:off x="3879" y="3762"/>
                <a:ext cx="655" cy="340"/>
              </a:xfrm>
              <a:custGeom>
                <a:avLst/>
                <a:gdLst>
                  <a:gd name="T0" fmla="*/ 196 w 655"/>
                  <a:gd name="T1" fmla="*/ 334 h 340"/>
                  <a:gd name="T2" fmla="*/ 231 w 655"/>
                  <a:gd name="T3" fmla="*/ 338 h 340"/>
                  <a:gd name="T4" fmla="*/ 271 w 655"/>
                  <a:gd name="T5" fmla="*/ 338 h 340"/>
                  <a:gd name="T6" fmla="*/ 313 w 655"/>
                  <a:gd name="T7" fmla="*/ 334 h 340"/>
                  <a:gd name="T8" fmla="*/ 352 w 655"/>
                  <a:gd name="T9" fmla="*/ 327 h 340"/>
                  <a:gd name="T10" fmla="*/ 390 w 655"/>
                  <a:gd name="T11" fmla="*/ 315 h 340"/>
                  <a:gd name="T12" fmla="*/ 421 w 655"/>
                  <a:gd name="T13" fmla="*/ 302 h 340"/>
                  <a:gd name="T14" fmla="*/ 450 w 655"/>
                  <a:gd name="T15" fmla="*/ 288 h 340"/>
                  <a:gd name="T16" fmla="*/ 475 w 655"/>
                  <a:gd name="T17" fmla="*/ 273 h 340"/>
                  <a:gd name="T18" fmla="*/ 496 w 655"/>
                  <a:gd name="T19" fmla="*/ 256 h 340"/>
                  <a:gd name="T20" fmla="*/ 513 w 655"/>
                  <a:gd name="T21" fmla="*/ 242 h 340"/>
                  <a:gd name="T22" fmla="*/ 528 w 655"/>
                  <a:gd name="T23" fmla="*/ 229 h 340"/>
                  <a:gd name="T24" fmla="*/ 546 w 655"/>
                  <a:gd name="T25" fmla="*/ 213 h 340"/>
                  <a:gd name="T26" fmla="*/ 565 w 655"/>
                  <a:gd name="T27" fmla="*/ 196 h 340"/>
                  <a:gd name="T28" fmla="*/ 582 w 655"/>
                  <a:gd name="T29" fmla="*/ 175 h 340"/>
                  <a:gd name="T30" fmla="*/ 597 w 655"/>
                  <a:gd name="T31" fmla="*/ 152 h 340"/>
                  <a:gd name="T32" fmla="*/ 611 w 655"/>
                  <a:gd name="T33" fmla="*/ 131 h 340"/>
                  <a:gd name="T34" fmla="*/ 620 w 655"/>
                  <a:gd name="T35" fmla="*/ 113 h 340"/>
                  <a:gd name="T36" fmla="*/ 630 w 655"/>
                  <a:gd name="T37" fmla="*/ 96 h 340"/>
                  <a:gd name="T38" fmla="*/ 638 w 655"/>
                  <a:gd name="T39" fmla="*/ 79 h 340"/>
                  <a:gd name="T40" fmla="*/ 642 w 655"/>
                  <a:gd name="T41" fmla="*/ 64 h 340"/>
                  <a:gd name="T42" fmla="*/ 647 w 655"/>
                  <a:gd name="T43" fmla="*/ 50 h 340"/>
                  <a:gd name="T44" fmla="*/ 651 w 655"/>
                  <a:gd name="T45" fmla="*/ 2 h 340"/>
                  <a:gd name="T46" fmla="*/ 630 w 655"/>
                  <a:gd name="T47" fmla="*/ 33 h 340"/>
                  <a:gd name="T48" fmla="*/ 617 w 655"/>
                  <a:gd name="T49" fmla="*/ 50 h 340"/>
                  <a:gd name="T50" fmla="*/ 609 w 655"/>
                  <a:gd name="T51" fmla="*/ 60 h 340"/>
                  <a:gd name="T52" fmla="*/ 597 w 655"/>
                  <a:gd name="T53" fmla="*/ 73 h 340"/>
                  <a:gd name="T54" fmla="*/ 580 w 655"/>
                  <a:gd name="T55" fmla="*/ 90 h 340"/>
                  <a:gd name="T56" fmla="*/ 563 w 655"/>
                  <a:gd name="T57" fmla="*/ 108 h 340"/>
                  <a:gd name="T58" fmla="*/ 542 w 655"/>
                  <a:gd name="T59" fmla="*/ 125 h 340"/>
                  <a:gd name="T60" fmla="*/ 515 w 655"/>
                  <a:gd name="T61" fmla="*/ 142 h 340"/>
                  <a:gd name="T62" fmla="*/ 486 w 655"/>
                  <a:gd name="T63" fmla="*/ 163 h 340"/>
                  <a:gd name="T64" fmla="*/ 459 w 655"/>
                  <a:gd name="T65" fmla="*/ 179 h 340"/>
                  <a:gd name="T66" fmla="*/ 434 w 655"/>
                  <a:gd name="T67" fmla="*/ 194 h 340"/>
                  <a:gd name="T68" fmla="*/ 409 w 655"/>
                  <a:gd name="T69" fmla="*/ 206 h 340"/>
                  <a:gd name="T70" fmla="*/ 384 w 655"/>
                  <a:gd name="T71" fmla="*/ 217 h 340"/>
                  <a:gd name="T72" fmla="*/ 357 w 655"/>
                  <a:gd name="T73" fmla="*/ 227 h 340"/>
                  <a:gd name="T74" fmla="*/ 334 w 655"/>
                  <a:gd name="T75" fmla="*/ 238 h 340"/>
                  <a:gd name="T76" fmla="*/ 309 w 655"/>
                  <a:gd name="T77" fmla="*/ 246 h 340"/>
                  <a:gd name="T78" fmla="*/ 283 w 655"/>
                  <a:gd name="T79" fmla="*/ 254 h 340"/>
                  <a:gd name="T80" fmla="*/ 256 w 655"/>
                  <a:gd name="T81" fmla="*/ 259 h 340"/>
                  <a:gd name="T82" fmla="*/ 233 w 655"/>
                  <a:gd name="T83" fmla="*/ 263 h 340"/>
                  <a:gd name="T84" fmla="*/ 210 w 655"/>
                  <a:gd name="T85" fmla="*/ 269 h 340"/>
                  <a:gd name="T86" fmla="*/ 187 w 655"/>
                  <a:gd name="T87" fmla="*/ 271 h 340"/>
                  <a:gd name="T88" fmla="*/ 164 w 655"/>
                  <a:gd name="T89" fmla="*/ 275 h 340"/>
                  <a:gd name="T90" fmla="*/ 141 w 655"/>
                  <a:gd name="T91" fmla="*/ 275 h 340"/>
                  <a:gd name="T92" fmla="*/ 112 w 655"/>
                  <a:gd name="T93" fmla="*/ 277 h 340"/>
                  <a:gd name="T94" fmla="*/ 77 w 655"/>
                  <a:gd name="T95" fmla="*/ 275 h 340"/>
                  <a:gd name="T96" fmla="*/ 0 w 655"/>
                  <a:gd name="T97" fmla="*/ 265 h 340"/>
                  <a:gd name="T98" fmla="*/ 14 w 655"/>
                  <a:gd name="T99" fmla="*/ 273 h 340"/>
                  <a:gd name="T100" fmla="*/ 31 w 655"/>
                  <a:gd name="T101" fmla="*/ 284 h 340"/>
                  <a:gd name="T102" fmla="*/ 54 w 655"/>
                  <a:gd name="T103" fmla="*/ 296 h 340"/>
                  <a:gd name="T104" fmla="*/ 75 w 655"/>
                  <a:gd name="T105" fmla="*/ 304 h 340"/>
                  <a:gd name="T106" fmla="*/ 95 w 655"/>
                  <a:gd name="T107" fmla="*/ 311 h 340"/>
                  <a:gd name="T108" fmla="*/ 121 w 655"/>
                  <a:gd name="T109" fmla="*/ 319 h 340"/>
                  <a:gd name="T110" fmla="*/ 154 w 655"/>
                  <a:gd name="T111" fmla="*/ 32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340">
                    <a:moveTo>
                      <a:pt x="169" y="330"/>
                    </a:moveTo>
                    <a:lnTo>
                      <a:pt x="179" y="332"/>
                    </a:lnTo>
                    <a:lnTo>
                      <a:pt x="187" y="332"/>
                    </a:lnTo>
                    <a:lnTo>
                      <a:pt x="196" y="334"/>
                    </a:lnTo>
                    <a:lnTo>
                      <a:pt x="204" y="336"/>
                    </a:lnTo>
                    <a:lnTo>
                      <a:pt x="214" y="338"/>
                    </a:lnTo>
                    <a:lnTo>
                      <a:pt x="223" y="338"/>
                    </a:lnTo>
                    <a:lnTo>
                      <a:pt x="231" y="338"/>
                    </a:lnTo>
                    <a:lnTo>
                      <a:pt x="240" y="338"/>
                    </a:lnTo>
                    <a:lnTo>
                      <a:pt x="250" y="340"/>
                    </a:lnTo>
                    <a:lnTo>
                      <a:pt x="262" y="338"/>
                    </a:lnTo>
                    <a:lnTo>
                      <a:pt x="271" y="338"/>
                    </a:lnTo>
                    <a:lnTo>
                      <a:pt x="281" y="338"/>
                    </a:lnTo>
                    <a:lnTo>
                      <a:pt x="292" y="336"/>
                    </a:lnTo>
                    <a:lnTo>
                      <a:pt x="302" y="336"/>
                    </a:lnTo>
                    <a:lnTo>
                      <a:pt x="313" y="334"/>
                    </a:lnTo>
                    <a:lnTo>
                      <a:pt x="323" y="332"/>
                    </a:lnTo>
                    <a:lnTo>
                      <a:pt x="333" y="330"/>
                    </a:lnTo>
                    <a:lnTo>
                      <a:pt x="342" y="328"/>
                    </a:lnTo>
                    <a:lnTo>
                      <a:pt x="352" y="327"/>
                    </a:lnTo>
                    <a:lnTo>
                      <a:pt x="361" y="325"/>
                    </a:lnTo>
                    <a:lnTo>
                      <a:pt x="371" y="321"/>
                    </a:lnTo>
                    <a:lnTo>
                      <a:pt x="381" y="319"/>
                    </a:lnTo>
                    <a:lnTo>
                      <a:pt x="390" y="315"/>
                    </a:lnTo>
                    <a:lnTo>
                      <a:pt x="398" y="311"/>
                    </a:lnTo>
                    <a:lnTo>
                      <a:pt x="405" y="309"/>
                    </a:lnTo>
                    <a:lnTo>
                      <a:pt x="413" y="305"/>
                    </a:lnTo>
                    <a:lnTo>
                      <a:pt x="421" y="302"/>
                    </a:lnTo>
                    <a:lnTo>
                      <a:pt x="427" y="300"/>
                    </a:lnTo>
                    <a:lnTo>
                      <a:pt x="434" y="296"/>
                    </a:lnTo>
                    <a:lnTo>
                      <a:pt x="442" y="292"/>
                    </a:lnTo>
                    <a:lnTo>
                      <a:pt x="450" y="288"/>
                    </a:lnTo>
                    <a:lnTo>
                      <a:pt x="455" y="284"/>
                    </a:lnTo>
                    <a:lnTo>
                      <a:pt x="461" y="280"/>
                    </a:lnTo>
                    <a:lnTo>
                      <a:pt x="469" y="277"/>
                    </a:lnTo>
                    <a:lnTo>
                      <a:pt x="475" y="273"/>
                    </a:lnTo>
                    <a:lnTo>
                      <a:pt x="478" y="269"/>
                    </a:lnTo>
                    <a:lnTo>
                      <a:pt x="484" y="265"/>
                    </a:lnTo>
                    <a:lnTo>
                      <a:pt x="490" y="261"/>
                    </a:lnTo>
                    <a:lnTo>
                      <a:pt x="496" y="256"/>
                    </a:lnTo>
                    <a:lnTo>
                      <a:pt x="503" y="252"/>
                    </a:lnTo>
                    <a:lnTo>
                      <a:pt x="505" y="250"/>
                    </a:lnTo>
                    <a:lnTo>
                      <a:pt x="509" y="246"/>
                    </a:lnTo>
                    <a:lnTo>
                      <a:pt x="513" y="242"/>
                    </a:lnTo>
                    <a:lnTo>
                      <a:pt x="517" y="238"/>
                    </a:lnTo>
                    <a:lnTo>
                      <a:pt x="523" y="236"/>
                    </a:lnTo>
                    <a:lnTo>
                      <a:pt x="526" y="233"/>
                    </a:lnTo>
                    <a:lnTo>
                      <a:pt x="528" y="229"/>
                    </a:lnTo>
                    <a:lnTo>
                      <a:pt x="532" y="227"/>
                    </a:lnTo>
                    <a:lnTo>
                      <a:pt x="538" y="223"/>
                    </a:lnTo>
                    <a:lnTo>
                      <a:pt x="542" y="219"/>
                    </a:lnTo>
                    <a:lnTo>
                      <a:pt x="546" y="213"/>
                    </a:lnTo>
                    <a:lnTo>
                      <a:pt x="551" y="209"/>
                    </a:lnTo>
                    <a:lnTo>
                      <a:pt x="555" y="206"/>
                    </a:lnTo>
                    <a:lnTo>
                      <a:pt x="559" y="200"/>
                    </a:lnTo>
                    <a:lnTo>
                      <a:pt x="565" y="196"/>
                    </a:lnTo>
                    <a:lnTo>
                      <a:pt x="569" y="192"/>
                    </a:lnTo>
                    <a:lnTo>
                      <a:pt x="572" y="186"/>
                    </a:lnTo>
                    <a:lnTo>
                      <a:pt x="578" y="181"/>
                    </a:lnTo>
                    <a:lnTo>
                      <a:pt x="582" y="175"/>
                    </a:lnTo>
                    <a:lnTo>
                      <a:pt x="586" y="169"/>
                    </a:lnTo>
                    <a:lnTo>
                      <a:pt x="590" y="163"/>
                    </a:lnTo>
                    <a:lnTo>
                      <a:pt x="594" y="158"/>
                    </a:lnTo>
                    <a:lnTo>
                      <a:pt x="597" y="152"/>
                    </a:lnTo>
                    <a:lnTo>
                      <a:pt x="603" y="146"/>
                    </a:lnTo>
                    <a:lnTo>
                      <a:pt x="605" y="140"/>
                    </a:lnTo>
                    <a:lnTo>
                      <a:pt x="609" y="137"/>
                    </a:lnTo>
                    <a:lnTo>
                      <a:pt x="611" y="131"/>
                    </a:lnTo>
                    <a:lnTo>
                      <a:pt x="615" y="127"/>
                    </a:lnTo>
                    <a:lnTo>
                      <a:pt x="617" y="123"/>
                    </a:lnTo>
                    <a:lnTo>
                      <a:pt x="619" y="117"/>
                    </a:lnTo>
                    <a:lnTo>
                      <a:pt x="620" y="113"/>
                    </a:lnTo>
                    <a:lnTo>
                      <a:pt x="622" y="108"/>
                    </a:lnTo>
                    <a:lnTo>
                      <a:pt x="624" y="104"/>
                    </a:lnTo>
                    <a:lnTo>
                      <a:pt x="626" y="100"/>
                    </a:lnTo>
                    <a:lnTo>
                      <a:pt x="630" y="96"/>
                    </a:lnTo>
                    <a:lnTo>
                      <a:pt x="632" y="90"/>
                    </a:lnTo>
                    <a:lnTo>
                      <a:pt x="634" y="87"/>
                    </a:lnTo>
                    <a:lnTo>
                      <a:pt x="636" y="83"/>
                    </a:lnTo>
                    <a:lnTo>
                      <a:pt x="638" y="79"/>
                    </a:lnTo>
                    <a:lnTo>
                      <a:pt x="638" y="75"/>
                    </a:lnTo>
                    <a:lnTo>
                      <a:pt x="640" y="71"/>
                    </a:lnTo>
                    <a:lnTo>
                      <a:pt x="642" y="67"/>
                    </a:lnTo>
                    <a:lnTo>
                      <a:pt x="642" y="64"/>
                    </a:lnTo>
                    <a:lnTo>
                      <a:pt x="643" y="60"/>
                    </a:lnTo>
                    <a:lnTo>
                      <a:pt x="643" y="58"/>
                    </a:lnTo>
                    <a:lnTo>
                      <a:pt x="645" y="54"/>
                    </a:lnTo>
                    <a:lnTo>
                      <a:pt x="647" y="50"/>
                    </a:lnTo>
                    <a:lnTo>
                      <a:pt x="647" y="46"/>
                    </a:lnTo>
                    <a:lnTo>
                      <a:pt x="655" y="0"/>
                    </a:lnTo>
                    <a:lnTo>
                      <a:pt x="653" y="0"/>
                    </a:lnTo>
                    <a:lnTo>
                      <a:pt x="651" y="2"/>
                    </a:lnTo>
                    <a:lnTo>
                      <a:pt x="645" y="8"/>
                    </a:lnTo>
                    <a:lnTo>
                      <a:pt x="642" y="16"/>
                    </a:lnTo>
                    <a:lnTo>
                      <a:pt x="636" y="25"/>
                    </a:lnTo>
                    <a:lnTo>
                      <a:pt x="630" y="33"/>
                    </a:lnTo>
                    <a:lnTo>
                      <a:pt x="624" y="41"/>
                    </a:lnTo>
                    <a:lnTo>
                      <a:pt x="620" y="44"/>
                    </a:lnTo>
                    <a:lnTo>
                      <a:pt x="619" y="46"/>
                    </a:lnTo>
                    <a:lnTo>
                      <a:pt x="617" y="50"/>
                    </a:lnTo>
                    <a:lnTo>
                      <a:pt x="615" y="52"/>
                    </a:lnTo>
                    <a:lnTo>
                      <a:pt x="613" y="54"/>
                    </a:lnTo>
                    <a:lnTo>
                      <a:pt x="611" y="58"/>
                    </a:lnTo>
                    <a:lnTo>
                      <a:pt x="609" y="60"/>
                    </a:lnTo>
                    <a:lnTo>
                      <a:pt x="607" y="62"/>
                    </a:lnTo>
                    <a:lnTo>
                      <a:pt x="605" y="64"/>
                    </a:lnTo>
                    <a:lnTo>
                      <a:pt x="601" y="69"/>
                    </a:lnTo>
                    <a:lnTo>
                      <a:pt x="597" y="73"/>
                    </a:lnTo>
                    <a:lnTo>
                      <a:pt x="594" y="77"/>
                    </a:lnTo>
                    <a:lnTo>
                      <a:pt x="590" y="81"/>
                    </a:lnTo>
                    <a:lnTo>
                      <a:pt x="584" y="87"/>
                    </a:lnTo>
                    <a:lnTo>
                      <a:pt x="580" y="90"/>
                    </a:lnTo>
                    <a:lnTo>
                      <a:pt x="576" y="94"/>
                    </a:lnTo>
                    <a:lnTo>
                      <a:pt x="572" y="98"/>
                    </a:lnTo>
                    <a:lnTo>
                      <a:pt x="569" y="102"/>
                    </a:lnTo>
                    <a:lnTo>
                      <a:pt x="563" y="108"/>
                    </a:lnTo>
                    <a:lnTo>
                      <a:pt x="557" y="112"/>
                    </a:lnTo>
                    <a:lnTo>
                      <a:pt x="551" y="117"/>
                    </a:lnTo>
                    <a:lnTo>
                      <a:pt x="548" y="121"/>
                    </a:lnTo>
                    <a:lnTo>
                      <a:pt x="542" y="125"/>
                    </a:lnTo>
                    <a:lnTo>
                      <a:pt x="536" y="129"/>
                    </a:lnTo>
                    <a:lnTo>
                      <a:pt x="530" y="133"/>
                    </a:lnTo>
                    <a:lnTo>
                      <a:pt x="523" y="138"/>
                    </a:lnTo>
                    <a:lnTo>
                      <a:pt x="515" y="142"/>
                    </a:lnTo>
                    <a:lnTo>
                      <a:pt x="509" y="148"/>
                    </a:lnTo>
                    <a:lnTo>
                      <a:pt x="501" y="154"/>
                    </a:lnTo>
                    <a:lnTo>
                      <a:pt x="494" y="158"/>
                    </a:lnTo>
                    <a:lnTo>
                      <a:pt x="486" y="163"/>
                    </a:lnTo>
                    <a:lnTo>
                      <a:pt x="478" y="167"/>
                    </a:lnTo>
                    <a:lnTo>
                      <a:pt x="471" y="173"/>
                    </a:lnTo>
                    <a:lnTo>
                      <a:pt x="465" y="177"/>
                    </a:lnTo>
                    <a:lnTo>
                      <a:pt x="459" y="179"/>
                    </a:lnTo>
                    <a:lnTo>
                      <a:pt x="452" y="183"/>
                    </a:lnTo>
                    <a:lnTo>
                      <a:pt x="446" y="186"/>
                    </a:lnTo>
                    <a:lnTo>
                      <a:pt x="440" y="190"/>
                    </a:lnTo>
                    <a:lnTo>
                      <a:pt x="434" y="194"/>
                    </a:lnTo>
                    <a:lnTo>
                      <a:pt x="429" y="196"/>
                    </a:lnTo>
                    <a:lnTo>
                      <a:pt x="423" y="200"/>
                    </a:lnTo>
                    <a:lnTo>
                      <a:pt x="415" y="202"/>
                    </a:lnTo>
                    <a:lnTo>
                      <a:pt x="409" y="206"/>
                    </a:lnTo>
                    <a:lnTo>
                      <a:pt x="404" y="208"/>
                    </a:lnTo>
                    <a:lnTo>
                      <a:pt x="396" y="211"/>
                    </a:lnTo>
                    <a:lnTo>
                      <a:pt x="390" y="213"/>
                    </a:lnTo>
                    <a:lnTo>
                      <a:pt x="384" y="217"/>
                    </a:lnTo>
                    <a:lnTo>
                      <a:pt x="377" y="219"/>
                    </a:lnTo>
                    <a:lnTo>
                      <a:pt x="371" y="223"/>
                    </a:lnTo>
                    <a:lnTo>
                      <a:pt x="365" y="225"/>
                    </a:lnTo>
                    <a:lnTo>
                      <a:pt x="357" y="227"/>
                    </a:lnTo>
                    <a:lnTo>
                      <a:pt x="352" y="231"/>
                    </a:lnTo>
                    <a:lnTo>
                      <a:pt x="346" y="233"/>
                    </a:lnTo>
                    <a:lnTo>
                      <a:pt x="340" y="234"/>
                    </a:lnTo>
                    <a:lnTo>
                      <a:pt x="334" y="238"/>
                    </a:lnTo>
                    <a:lnTo>
                      <a:pt x="329" y="240"/>
                    </a:lnTo>
                    <a:lnTo>
                      <a:pt x="321" y="242"/>
                    </a:lnTo>
                    <a:lnTo>
                      <a:pt x="315" y="244"/>
                    </a:lnTo>
                    <a:lnTo>
                      <a:pt x="309" y="246"/>
                    </a:lnTo>
                    <a:lnTo>
                      <a:pt x="302" y="248"/>
                    </a:lnTo>
                    <a:lnTo>
                      <a:pt x="296" y="250"/>
                    </a:lnTo>
                    <a:lnTo>
                      <a:pt x="288" y="252"/>
                    </a:lnTo>
                    <a:lnTo>
                      <a:pt x="283" y="254"/>
                    </a:lnTo>
                    <a:lnTo>
                      <a:pt x="275" y="256"/>
                    </a:lnTo>
                    <a:lnTo>
                      <a:pt x="269" y="256"/>
                    </a:lnTo>
                    <a:lnTo>
                      <a:pt x="263" y="257"/>
                    </a:lnTo>
                    <a:lnTo>
                      <a:pt x="256" y="259"/>
                    </a:lnTo>
                    <a:lnTo>
                      <a:pt x="250" y="259"/>
                    </a:lnTo>
                    <a:lnTo>
                      <a:pt x="244" y="261"/>
                    </a:lnTo>
                    <a:lnTo>
                      <a:pt x="238" y="263"/>
                    </a:lnTo>
                    <a:lnTo>
                      <a:pt x="233" y="263"/>
                    </a:lnTo>
                    <a:lnTo>
                      <a:pt x="227" y="265"/>
                    </a:lnTo>
                    <a:lnTo>
                      <a:pt x="221" y="267"/>
                    </a:lnTo>
                    <a:lnTo>
                      <a:pt x="215" y="267"/>
                    </a:lnTo>
                    <a:lnTo>
                      <a:pt x="210" y="269"/>
                    </a:lnTo>
                    <a:lnTo>
                      <a:pt x="204" y="269"/>
                    </a:lnTo>
                    <a:lnTo>
                      <a:pt x="198" y="271"/>
                    </a:lnTo>
                    <a:lnTo>
                      <a:pt x="192" y="271"/>
                    </a:lnTo>
                    <a:lnTo>
                      <a:pt x="187" y="271"/>
                    </a:lnTo>
                    <a:lnTo>
                      <a:pt x="181" y="273"/>
                    </a:lnTo>
                    <a:lnTo>
                      <a:pt x="175" y="273"/>
                    </a:lnTo>
                    <a:lnTo>
                      <a:pt x="169" y="273"/>
                    </a:lnTo>
                    <a:lnTo>
                      <a:pt x="164" y="275"/>
                    </a:lnTo>
                    <a:lnTo>
                      <a:pt x="158" y="275"/>
                    </a:lnTo>
                    <a:lnTo>
                      <a:pt x="152" y="275"/>
                    </a:lnTo>
                    <a:lnTo>
                      <a:pt x="146" y="275"/>
                    </a:lnTo>
                    <a:lnTo>
                      <a:pt x="141" y="275"/>
                    </a:lnTo>
                    <a:lnTo>
                      <a:pt x="135" y="275"/>
                    </a:lnTo>
                    <a:lnTo>
                      <a:pt x="129" y="275"/>
                    </a:lnTo>
                    <a:lnTo>
                      <a:pt x="121" y="275"/>
                    </a:lnTo>
                    <a:lnTo>
                      <a:pt x="112" y="277"/>
                    </a:lnTo>
                    <a:lnTo>
                      <a:pt x="104" y="277"/>
                    </a:lnTo>
                    <a:lnTo>
                      <a:pt x="95" y="277"/>
                    </a:lnTo>
                    <a:lnTo>
                      <a:pt x="87" y="275"/>
                    </a:lnTo>
                    <a:lnTo>
                      <a:pt x="77" y="275"/>
                    </a:lnTo>
                    <a:lnTo>
                      <a:pt x="70" y="275"/>
                    </a:lnTo>
                    <a:lnTo>
                      <a:pt x="60" y="273"/>
                    </a:lnTo>
                    <a:lnTo>
                      <a:pt x="2" y="265"/>
                    </a:lnTo>
                    <a:lnTo>
                      <a:pt x="0" y="265"/>
                    </a:lnTo>
                    <a:lnTo>
                      <a:pt x="2" y="267"/>
                    </a:lnTo>
                    <a:lnTo>
                      <a:pt x="6" y="269"/>
                    </a:lnTo>
                    <a:lnTo>
                      <a:pt x="10" y="271"/>
                    </a:lnTo>
                    <a:lnTo>
                      <a:pt x="14" y="273"/>
                    </a:lnTo>
                    <a:lnTo>
                      <a:pt x="18" y="277"/>
                    </a:lnTo>
                    <a:lnTo>
                      <a:pt x="22" y="277"/>
                    </a:lnTo>
                    <a:lnTo>
                      <a:pt x="25" y="280"/>
                    </a:lnTo>
                    <a:lnTo>
                      <a:pt x="31" y="284"/>
                    </a:lnTo>
                    <a:lnTo>
                      <a:pt x="37" y="286"/>
                    </a:lnTo>
                    <a:lnTo>
                      <a:pt x="43" y="290"/>
                    </a:lnTo>
                    <a:lnTo>
                      <a:pt x="48" y="292"/>
                    </a:lnTo>
                    <a:lnTo>
                      <a:pt x="54" y="296"/>
                    </a:lnTo>
                    <a:lnTo>
                      <a:pt x="60" y="298"/>
                    </a:lnTo>
                    <a:lnTo>
                      <a:pt x="64" y="300"/>
                    </a:lnTo>
                    <a:lnTo>
                      <a:pt x="70" y="302"/>
                    </a:lnTo>
                    <a:lnTo>
                      <a:pt x="75" y="304"/>
                    </a:lnTo>
                    <a:lnTo>
                      <a:pt x="79" y="305"/>
                    </a:lnTo>
                    <a:lnTo>
                      <a:pt x="85" y="307"/>
                    </a:lnTo>
                    <a:lnTo>
                      <a:pt x="91" y="309"/>
                    </a:lnTo>
                    <a:lnTo>
                      <a:pt x="95" y="311"/>
                    </a:lnTo>
                    <a:lnTo>
                      <a:pt x="100" y="313"/>
                    </a:lnTo>
                    <a:lnTo>
                      <a:pt x="106" y="315"/>
                    </a:lnTo>
                    <a:lnTo>
                      <a:pt x="114" y="317"/>
                    </a:lnTo>
                    <a:lnTo>
                      <a:pt x="121" y="319"/>
                    </a:lnTo>
                    <a:lnTo>
                      <a:pt x="129" y="321"/>
                    </a:lnTo>
                    <a:lnTo>
                      <a:pt x="137" y="323"/>
                    </a:lnTo>
                    <a:lnTo>
                      <a:pt x="146" y="325"/>
                    </a:lnTo>
                    <a:lnTo>
                      <a:pt x="154" y="327"/>
                    </a:lnTo>
                    <a:lnTo>
                      <a:pt x="162" y="328"/>
                    </a:lnTo>
                    <a:lnTo>
                      <a:pt x="169" y="330"/>
                    </a:lnTo>
                  </a:path>
                </a:pathLst>
              </a:custGeom>
              <a:gradFill rotWithShape="0">
                <a:gsLst>
                  <a:gs pos="0">
                    <a:srgbClr val="DC0081"/>
                  </a:gs>
                  <a:gs pos="50000">
                    <a:srgbClr val="FFE1FF"/>
                  </a:gs>
                  <a:gs pos="100000">
                    <a:srgbClr val="DC0081"/>
                  </a:gs>
                </a:gsLst>
                <a:lin ang="18900000" scaled="1"/>
              </a:gra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5513" y="293688"/>
            <a:ext cx="7689850" cy="639762"/>
          </a:xfrm>
        </p:spPr>
        <p:txBody>
          <a:bodyPr/>
          <a:lstStyle/>
          <a:p>
            <a:r>
              <a:rPr lang="en-US" altLang="en-US"/>
              <a:t>Recordsets vs. DataSets</a:t>
            </a:r>
          </a:p>
        </p:txBody>
      </p:sp>
      <p:graphicFrame>
        <p:nvGraphicFramePr>
          <p:cNvPr id="358403" name="Group 3"/>
          <p:cNvGraphicFramePr>
            <a:graphicFrameLocks noGrp="1"/>
          </p:cNvGraphicFramePr>
          <p:nvPr/>
        </p:nvGraphicFramePr>
        <p:xfrm>
          <a:off x="1019175" y="1524000"/>
          <a:ext cx="7086600" cy="4419600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1345285957"/>
                    </a:ext>
                  </a:extLst>
                </a:gridCol>
                <a:gridCol w="2446338">
                  <a:extLst>
                    <a:ext uri="{9D8B030D-6E8A-4147-A177-3AD203B41FA5}">
                      <a16:colId xmlns:a16="http://schemas.microsoft.com/office/drawing/2014/main" val="1120554800"/>
                    </a:ext>
                  </a:extLst>
                </a:gridCol>
                <a:gridCol w="2446337">
                  <a:extLst>
                    <a:ext uri="{9D8B030D-6E8A-4147-A177-3AD203B41FA5}">
                      <a16:colId xmlns:a16="http://schemas.microsoft.com/office/drawing/2014/main" val="39543023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Recordset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1359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0500" algn="l"/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Number of tables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One table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Multiple tables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78506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0500" algn="l"/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Relationships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Based on join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Includes relationships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44263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0500" algn="l"/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Moving through data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Move row-by-row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Navigate via relationships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67247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0500" algn="l"/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Data connections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Connected or disconnected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Disconnected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6339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190500" algn="l"/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0500" algn="l"/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Transmitting data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COM marshalling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0099FF"/>
                        </a:buClr>
                        <a:buSzPct val="7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FFCC00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4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5000"/>
                        <a:buFont typeface="Wingdings" panose="05000000000000000000" pitchFamily="2" charset="2"/>
                        <a:tabLst>
                          <a:tab pos="3429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Transmit XML file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739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Namespaces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Namespaces Used with ADO.NET Include:</a:t>
            </a:r>
          </a:p>
          <a:p>
            <a:pPr lvl="1"/>
            <a:r>
              <a:rPr lang="en-US" altLang="en-US"/>
              <a:t>System.Data</a:t>
            </a:r>
          </a:p>
          <a:p>
            <a:pPr lvl="1"/>
            <a:r>
              <a:rPr lang="en-US" altLang="en-US"/>
              <a:t>System.Data.OleDb</a:t>
            </a:r>
          </a:p>
          <a:p>
            <a:pPr lvl="1"/>
            <a:r>
              <a:rPr lang="en-US" altLang="en-US"/>
              <a:t>System.Data.SqlClient</a:t>
            </a:r>
          </a:p>
          <a:p>
            <a:pPr lvl="1"/>
            <a:r>
              <a:rPr lang="en-US" altLang="en-US"/>
              <a:t>System.Data.SqlTypes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to a Data Source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SqlConnection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Using OleDbConnection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477960" y="2106612"/>
            <a:ext cx="81534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SqlConnection mySqlConnection = new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SqlConnection("server=(local)\\NetSDK;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sym typeface="Wingdings 3" panose="05040102010807070707" pitchFamily="18" charset="2"/>
              </a:rPr>
              <a:t></a:t>
            </a:r>
            <a:endParaRPr lang="en-US" altLang="en-US" sz="2000">
              <a:solidFill>
                <a:schemeClr val="tx1"/>
              </a:solidFill>
              <a:latin typeface="Lucida Sans Typewriter" panose="020B0509030504030204" pitchFamily="49" charset="0"/>
            </a:endParaRP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Trusted_Connection=yes;database=northwind");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409575" y="4572000"/>
            <a:ext cx="8201025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OleDbConnection myOleDbConnection = new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OleDbConnection("server=(local)\\NetSDK; 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sym typeface="Wingdings 3" panose="05040102010807070707" pitchFamily="18" charset="2"/>
              </a:rPr>
              <a:t>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Trusted_Connection=yes;database=northwind; 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  <a:sym typeface="Wingdings 3" panose="05040102010807070707" pitchFamily="18" charset="2"/>
              </a:rPr>
              <a:t></a:t>
            </a:r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Lucida Sans Typewriter" panose="020B0509030504030204" pitchFamily="49" charset="0"/>
              </a:rPr>
              <a:t> provider=sqloledb");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Accessing Data with DataSets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DataSets to Read Data</a:t>
            </a:r>
          </a:p>
          <a:p>
            <a:r>
              <a:rPr lang="en-US" altLang="en-US"/>
              <a:t>Storing Multiple Tables in a DataSet</a:t>
            </a:r>
          </a:p>
          <a:p>
            <a:r>
              <a:rPr lang="en-US" altLang="en-US"/>
              <a:t>Using DataViews</a:t>
            </a:r>
          </a:p>
          <a:p>
            <a:r>
              <a:rPr lang="en-US" altLang="en-US"/>
              <a:t>Updating a Database from a DataSet</a:t>
            </a:r>
          </a:p>
          <a:p>
            <a:r>
              <a:rPr lang="en-US" altLang="en-US"/>
              <a:t>Displaying Data in the DataGrid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ta2_ASP.NET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A50021"/>
      </a:accent2>
      <a:accent3>
        <a:srgbClr val="FFFFFF"/>
      </a:accent3>
      <a:accent4>
        <a:srgbClr val="000000"/>
      </a:accent4>
      <a:accent5>
        <a:srgbClr val="DCFEFB"/>
      </a:accent5>
      <a:accent6>
        <a:srgbClr val="95001D"/>
      </a:accent6>
      <a:hlink>
        <a:srgbClr val="618FFD"/>
      </a:hlink>
      <a:folHlink>
        <a:srgbClr val="CECECE"/>
      </a:folHlink>
    </a:clrScheme>
    <a:fontScheme name="Beta2_ASP.NE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E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E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ta2_ASP.NE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ta2_ASP.NE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a2_ASP.NE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EA691E14ABB4585DE0F70D56B44E3" ma:contentTypeVersion="0" ma:contentTypeDescription="Create a new document." ma:contentTypeScope="" ma:versionID="e15b9f0a69c98cae789ec68af87c07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EAA86-EDC8-4944-96CD-4578B4C74FBD}"/>
</file>

<file path=customXml/itemProps2.xml><?xml version="1.0" encoding="utf-8"?>
<ds:datastoreItem xmlns:ds="http://schemas.openxmlformats.org/officeDocument/2006/customXml" ds:itemID="{593333B6-2469-4644-9034-FC5B08C4F623}"/>
</file>

<file path=customXml/itemProps3.xml><?xml version="1.0" encoding="utf-8"?>
<ds:datastoreItem xmlns:ds="http://schemas.openxmlformats.org/officeDocument/2006/customXml" ds:itemID="{61EF389F-5649-4896-9BD0-77CD4CFE521B}"/>
</file>

<file path=docProps/app.xml><?xml version="1.0" encoding="utf-8"?>
<Properties xmlns="http://schemas.openxmlformats.org/officeDocument/2006/extended-properties" xmlns:vt="http://schemas.openxmlformats.org/officeDocument/2006/docPropsVTypes">
  <Template>Beta2_ASP.NET</Template>
  <TotalTime>1167</TotalTime>
  <Words>867</Words>
  <Application>Microsoft Office PowerPoint</Application>
  <PresentationFormat>On-screen Show (4:3)</PresentationFormat>
  <Paragraphs>303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Arial</vt:lpstr>
      <vt:lpstr>Arial Narrow</vt:lpstr>
      <vt:lpstr>Lucida Sans Typewriter</vt:lpstr>
      <vt:lpstr>Times New Roman</vt:lpstr>
      <vt:lpstr>Wingdings</vt:lpstr>
      <vt:lpstr>Wingdings 3</vt:lpstr>
      <vt:lpstr>Beta2_ASP.NET</vt:lpstr>
      <vt:lpstr>PowerPoint Presentation</vt:lpstr>
      <vt:lpstr>Agenda</vt:lpstr>
      <vt:lpstr>Overview of ADO.NET </vt:lpstr>
      <vt:lpstr> Overview of ADO.NET</vt:lpstr>
      <vt:lpstr>The ADO.NET Object Model</vt:lpstr>
      <vt:lpstr>Recordsets vs. DataSets</vt:lpstr>
      <vt:lpstr>Using Namespaces</vt:lpstr>
      <vt:lpstr>Connecting to a Data Source</vt:lpstr>
      <vt:lpstr> Accessing Data with DataSets</vt:lpstr>
      <vt:lpstr>Using DataSets to Read Data</vt:lpstr>
      <vt:lpstr>Storing Multiple Tables in a DataSet</vt:lpstr>
      <vt:lpstr>Using DataViews</vt:lpstr>
      <vt:lpstr>Updating a Database From a DataSet </vt:lpstr>
      <vt:lpstr>Displaying Data in the DataGrid Control</vt:lpstr>
      <vt:lpstr> Using Stored Procedures</vt:lpstr>
      <vt:lpstr>Calling Stored Procedures</vt:lpstr>
      <vt:lpstr>Passing Parameters</vt:lpstr>
      <vt:lpstr>Calling Action Stored Procedures</vt:lpstr>
      <vt:lpstr>  Accessing Data with DataReaders</vt:lpstr>
      <vt:lpstr>Creating a DataReader</vt:lpstr>
      <vt:lpstr>Reading Data from a DataReader</vt:lpstr>
      <vt:lpstr>Using DataSets vs. DataReaders</vt:lpstr>
      <vt:lpstr> Binding to XML Data</vt:lpstr>
      <vt:lpstr>Overview of XML</vt:lpstr>
      <vt:lpstr>Reading XML Data into a DataSet</vt:lpstr>
      <vt:lpstr>Full</vt:lpstr>
    </vt:vector>
  </TitlesOfParts>
  <Company>newtelligence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Microsoft .NET Developer Tools Readiness Kit</dc:subject>
  <dc:creator>Joerg Freiberger</dc:creator>
  <dc:description>Microsoft .NET Developer Tools Readiness Kit_x000d_
Module "ASP.NET"_x000d_
_x000d_
By Joerg M. Freiberger_x000d_
Final touchup by Udo Riedel</dc:description>
  <cp:lastModifiedBy>CHARUSAT</cp:lastModifiedBy>
  <cp:revision>116</cp:revision>
  <dcterms:created xsi:type="dcterms:W3CDTF">2001-06-21T07:49:23Z</dcterms:created>
  <dcterms:modified xsi:type="dcterms:W3CDTF">2024-07-18T03:13:28Z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0x010100DB5EA691E14ABB4585DE0F70D56B44E3</vt:lpwstr>
  </property>
</Properties>
</file>