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0693400" cy="7556500"/>
  <p:notesSz cx="6858000" cy="9144000"/>
  <p:embeddedFontLst>
    <p:embeddedFont>
      <p:font typeface="Alibaba Sans Bold" panose="020B0604020202020204" charset="0"/>
      <p:regular r:id="rId7"/>
    </p:embeddedFont>
    <p:embeddedFont>
      <p:font typeface="Canva Sans Bold" panose="020B0604020202020204" charset="0"/>
      <p:regular r:id="rId8"/>
    </p:embeddedFont>
    <p:embeddedFont>
      <p:font typeface="Agrandir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ibre Baskerville Bold" panose="020B0604020202020204" charset="0"/>
      <p:regular r:id="rId14"/>
    </p:embeddedFont>
    <p:embeddedFont>
      <p:font typeface="ITC Benguiat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14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2000" cy="7560000"/>
          </a:xfrm>
          <a:custGeom>
            <a:avLst/>
            <a:gdLst/>
            <a:ahLst/>
            <a:cxnLst/>
            <a:rect l="l" t="t" r="r" b="b"/>
            <a:pathLst>
              <a:path w="10692000" h="7560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2039" t="-17756" r="-203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6158469"/>
            <a:ext cx="10693400" cy="1401531"/>
            <a:chOff x="0" y="0"/>
            <a:chExt cx="404219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42190" cy="812800"/>
            </a:xfrm>
            <a:custGeom>
              <a:avLst/>
              <a:gdLst/>
              <a:ahLst/>
              <a:cxnLst/>
              <a:rect l="l" t="t" r="r" b="b"/>
              <a:pathLst>
                <a:path w="4042190" h="812800">
                  <a:moveTo>
                    <a:pt x="0" y="0"/>
                  </a:moveTo>
                  <a:lnTo>
                    <a:pt x="4042190" y="0"/>
                  </a:lnTo>
                  <a:lnTo>
                    <a:pt x="404219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4219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62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28551" y="6612712"/>
            <a:ext cx="2737101" cy="523471"/>
          </a:xfrm>
          <a:custGeom>
            <a:avLst/>
            <a:gdLst/>
            <a:ahLst/>
            <a:cxnLst/>
            <a:rect l="l" t="t" r="r" b="b"/>
            <a:pathLst>
              <a:path w="2737101" h="523471">
                <a:moveTo>
                  <a:pt x="0" y="0"/>
                </a:moveTo>
                <a:lnTo>
                  <a:pt x="2737101" y="0"/>
                </a:lnTo>
                <a:lnTo>
                  <a:pt x="2737101" y="523471"/>
                </a:lnTo>
                <a:lnTo>
                  <a:pt x="0" y="523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051377" y="6462494"/>
            <a:ext cx="1222234" cy="683013"/>
          </a:xfrm>
          <a:custGeom>
            <a:avLst/>
            <a:gdLst/>
            <a:ahLst/>
            <a:cxnLst/>
            <a:rect l="l" t="t" r="r" b="b"/>
            <a:pathLst>
              <a:path w="1222234" h="683013">
                <a:moveTo>
                  <a:pt x="0" y="0"/>
                </a:moveTo>
                <a:lnTo>
                  <a:pt x="1222234" y="0"/>
                </a:lnTo>
                <a:lnTo>
                  <a:pt x="1222234" y="683012"/>
                </a:lnTo>
                <a:lnTo>
                  <a:pt x="0" y="68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285297" y="6418488"/>
            <a:ext cx="911918" cy="911918"/>
          </a:xfrm>
          <a:custGeom>
            <a:avLst/>
            <a:gdLst/>
            <a:ahLst/>
            <a:cxnLst/>
            <a:rect l="l" t="t" r="r" b="b"/>
            <a:pathLst>
              <a:path w="911918" h="911918">
                <a:moveTo>
                  <a:pt x="0" y="0"/>
                </a:moveTo>
                <a:lnTo>
                  <a:pt x="911918" y="0"/>
                </a:lnTo>
                <a:lnTo>
                  <a:pt x="911918" y="911918"/>
                </a:lnTo>
                <a:lnTo>
                  <a:pt x="0" y="911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108764" y="6444447"/>
            <a:ext cx="948983" cy="932376"/>
          </a:xfrm>
          <a:custGeom>
            <a:avLst/>
            <a:gdLst/>
            <a:ahLst/>
            <a:cxnLst/>
            <a:rect l="l" t="t" r="r" b="b"/>
            <a:pathLst>
              <a:path w="948983" h="932376">
                <a:moveTo>
                  <a:pt x="0" y="0"/>
                </a:moveTo>
                <a:lnTo>
                  <a:pt x="948983" y="0"/>
                </a:lnTo>
                <a:lnTo>
                  <a:pt x="948983" y="932376"/>
                </a:lnTo>
                <a:lnTo>
                  <a:pt x="0" y="9323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423620" y="6528937"/>
            <a:ext cx="2227176" cy="691021"/>
          </a:xfrm>
          <a:custGeom>
            <a:avLst/>
            <a:gdLst/>
            <a:ahLst/>
            <a:cxnLst/>
            <a:rect l="l" t="t" r="r" b="b"/>
            <a:pathLst>
              <a:path w="2227176" h="691021">
                <a:moveTo>
                  <a:pt x="0" y="0"/>
                </a:moveTo>
                <a:lnTo>
                  <a:pt x="2227176" y="0"/>
                </a:lnTo>
                <a:lnTo>
                  <a:pt x="2227176" y="691021"/>
                </a:lnTo>
                <a:lnTo>
                  <a:pt x="0" y="691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643779" y="6509968"/>
            <a:ext cx="782216" cy="728959"/>
          </a:xfrm>
          <a:custGeom>
            <a:avLst/>
            <a:gdLst/>
            <a:ahLst/>
            <a:cxnLst/>
            <a:rect l="l" t="t" r="r" b="b"/>
            <a:pathLst>
              <a:path w="782216" h="728959">
                <a:moveTo>
                  <a:pt x="0" y="0"/>
                </a:moveTo>
                <a:lnTo>
                  <a:pt x="782216" y="0"/>
                </a:lnTo>
                <a:lnTo>
                  <a:pt x="782216" y="728959"/>
                </a:lnTo>
                <a:lnTo>
                  <a:pt x="0" y="7289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 flipV="1">
            <a:off x="4378386" y="6382301"/>
            <a:ext cx="0" cy="984293"/>
          </a:xfrm>
          <a:prstGeom prst="line">
            <a:avLst/>
          </a:prstGeom>
          <a:ln w="38100" cap="flat">
            <a:solidFill>
              <a:srgbClr val="126BB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7673645" y="6418488"/>
            <a:ext cx="0" cy="984293"/>
          </a:xfrm>
          <a:prstGeom prst="line">
            <a:avLst/>
          </a:prstGeom>
          <a:ln w="38100" cap="flat">
            <a:solidFill>
              <a:srgbClr val="126BB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3842291" y="99472"/>
            <a:ext cx="3007419" cy="1482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8"/>
              </a:lnSpc>
              <a:spcBef>
                <a:spcPct val="0"/>
              </a:spcBef>
            </a:pPr>
            <a:r>
              <a:rPr lang="en-US" sz="7799" dirty="0">
                <a:solidFill>
                  <a:srgbClr val="FFFFFF"/>
                </a:solidFill>
                <a:latin typeface="ITC Benguiat"/>
                <a:ea typeface="ITC Benguiat"/>
                <a:cs typeface="ITC Benguiat"/>
                <a:sym typeface="ITC Benguiat"/>
              </a:rPr>
              <a:t>ICACS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76514" y="1226384"/>
            <a:ext cx="1046789" cy="604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ITC Benguiat"/>
                <a:ea typeface="ITC Benguiat"/>
                <a:cs typeface="ITC Benguiat"/>
                <a:sym typeface="ITC Benguiat"/>
              </a:rPr>
              <a:t>2025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2597106"/>
            <a:ext cx="10692000" cy="1471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International Conference on 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Artificial Intelligence, Communication Technologies &amp; Smart Cities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2477" y="4666996"/>
            <a:ext cx="2072521" cy="33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MARCH 01, 2025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04514" y="4666996"/>
            <a:ext cx="4915486" cy="33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CHARUSAT, CHANGA, GUJARAT, 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692000" cy="7560000"/>
            <a:chOff x="0" y="0"/>
            <a:chExt cx="2253983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3983" cy="1593725"/>
            </a:xfrm>
            <a:custGeom>
              <a:avLst/>
              <a:gdLst/>
              <a:ahLst/>
              <a:cxnLst/>
              <a:rect l="l" t="t" r="r" b="b"/>
              <a:pathLst>
                <a:path w="2253983" h="1593725">
                  <a:moveTo>
                    <a:pt x="0" y="0"/>
                  </a:moveTo>
                  <a:lnTo>
                    <a:pt x="2253983" y="0"/>
                  </a:lnTo>
                  <a:lnTo>
                    <a:pt x="2253983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>
                <a:alphaModFix amt="15000"/>
              </a:blip>
              <a:stretch>
                <a:fillRect t="-6571" b="-6571"/>
              </a:stretch>
            </a:blipFill>
            <a:ln w="38100" cap="sq">
              <a:solidFill>
                <a:srgbClr val="25709F">
                  <a:alpha val="14902"/>
                </a:srgbClr>
              </a:solidFill>
              <a:prstDash val="solid"/>
              <a:miter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0" y="4925284"/>
            <a:ext cx="7694749" cy="447546"/>
            <a:chOff x="0" y="0"/>
            <a:chExt cx="2757624" cy="1603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57625" cy="160390"/>
            </a:xfrm>
            <a:custGeom>
              <a:avLst/>
              <a:gdLst/>
              <a:ahLst/>
              <a:cxnLst/>
              <a:rect l="l" t="t" r="r" b="b"/>
              <a:pathLst>
                <a:path w="2757625" h="160390">
                  <a:moveTo>
                    <a:pt x="0" y="0"/>
                  </a:moveTo>
                  <a:lnTo>
                    <a:pt x="2757625" y="0"/>
                  </a:lnTo>
                  <a:lnTo>
                    <a:pt x="2757625" y="160390"/>
                  </a:lnTo>
                  <a:lnTo>
                    <a:pt x="0" y="160390"/>
                  </a:lnTo>
                  <a:close/>
                </a:path>
              </a:pathLst>
            </a:custGeom>
            <a:solidFill>
              <a:srgbClr val="1A3E7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57624" cy="198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62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067492" y="293774"/>
            <a:ext cx="2268000" cy="572715"/>
            <a:chOff x="0" y="0"/>
            <a:chExt cx="812800" cy="2052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05248"/>
            </a:xfrm>
            <a:custGeom>
              <a:avLst/>
              <a:gdLst/>
              <a:ahLst/>
              <a:cxnLst/>
              <a:rect l="l" t="t" r="r" b="b"/>
              <a:pathLst>
                <a:path w="812800" h="205248">
                  <a:moveTo>
                    <a:pt x="10241" y="0"/>
                  </a:moveTo>
                  <a:lnTo>
                    <a:pt x="802559" y="0"/>
                  </a:lnTo>
                  <a:cubicBezTo>
                    <a:pt x="808215" y="0"/>
                    <a:pt x="812800" y="4585"/>
                    <a:pt x="812800" y="10241"/>
                  </a:cubicBezTo>
                  <a:lnTo>
                    <a:pt x="812800" y="195008"/>
                  </a:lnTo>
                  <a:cubicBezTo>
                    <a:pt x="812800" y="200663"/>
                    <a:pt x="808215" y="205248"/>
                    <a:pt x="802559" y="205248"/>
                  </a:cubicBezTo>
                  <a:lnTo>
                    <a:pt x="10241" y="205248"/>
                  </a:lnTo>
                  <a:cubicBezTo>
                    <a:pt x="4585" y="205248"/>
                    <a:pt x="0" y="200663"/>
                    <a:pt x="0" y="195008"/>
                  </a:cubicBezTo>
                  <a:lnTo>
                    <a:pt x="0" y="10241"/>
                  </a:lnTo>
                  <a:cubicBezTo>
                    <a:pt x="0" y="4585"/>
                    <a:pt x="4585" y="0"/>
                    <a:pt x="10241" y="0"/>
                  </a:cubicBezTo>
                  <a:close/>
                </a:path>
              </a:pathLst>
            </a:custGeom>
            <a:solidFill>
              <a:srgbClr val="1A3E7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243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62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131323" y="391219"/>
            <a:ext cx="2140339" cy="33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MARCH 01, 2025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6508" y="140980"/>
            <a:ext cx="1379225" cy="60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5"/>
              </a:lnSpc>
              <a:spcBef>
                <a:spcPct val="0"/>
              </a:spcBef>
            </a:pPr>
            <a:r>
              <a:rPr lang="en-US" sz="3518" b="1">
                <a:solidFill>
                  <a:srgbClr val="1A3E7A"/>
                </a:solidFill>
                <a:latin typeface="Alibaba Sans Bold"/>
                <a:ea typeface="Alibaba Sans Bold"/>
                <a:cs typeface="Alibaba Sans Bold"/>
                <a:sym typeface="Alibaba Sans Bold"/>
              </a:rPr>
              <a:t>ICACS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6120" y="642489"/>
            <a:ext cx="529749" cy="300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2"/>
              </a:lnSpc>
              <a:spcBef>
                <a:spcPct val="0"/>
              </a:spcBef>
            </a:pPr>
            <a:r>
              <a:rPr lang="en-US" sz="1759" b="1">
                <a:solidFill>
                  <a:srgbClr val="1A3E7A"/>
                </a:solidFill>
                <a:latin typeface="Alibaba Sans Bold"/>
                <a:ea typeface="Alibaba Sans Bold"/>
                <a:cs typeface="Alibaba Sans Bold"/>
                <a:sym typeface="Alibaba Sans Bold"/>
              </a:rPr>
              <a:t>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9733" y="188605"/>
            <a:ext cx="5700444" cy="871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 b="1">
                <a:solidFill>
                  <a:srgbClr val="1A3E7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International Conference on 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 b="1">
                <a:solidFill>
                  <a:srgbClr val="1A3E7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Artificial Intelligence, Communication Technologies &amp; Smart Cities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08049" y="1209262"/>
            <a:ext cx="6089253" cy="2337869"/>
            <a:chOff x="0" y="0"/>
            <a:chExt cx="8119004" cy="3117158"/>
          </a:xfrm>
        </p:grpSpPr>
        <p:grpSp>
          <p:nvGrpSpPr>
            <p:cNvPr id="15" name="Group 15"/>
            <p:cNvGrpSpPr/>
            <p:nvPr/>
          </p:nvGrpSpPr>
          <p:grpSpPr>
            <a:xfrm>
              <a:off x="2462321" y="83986"/>
              <a:ext cx="3123332" cy="561055"/>
              <a:chOff x="0" y="0"/>
              <a:chExt cx="1079813" cy="19397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079813" cy="193971"/>
              </a:xfrm>
              <a:custGeom>
                <a:avLst/>
                <a:gdLst/>
                <a:ahLst/>
                <a:cxnLst/>
                <a:rect l="l" t="t" r="r" b="b"/>
                <a:pathLst>
                  <a:path w="1079813" h="193971">
                    <a:moveTo>
                      <a:pt x="0" y="0"/>
                    </a:moveTo>
                    <a:lnTo>
                      <a:pt x="1079813" y="0"/>
                    </a:lnTo>
                    <a:lnTo>
                      <a:pt x="1079813" y="193971"/>
                    </a:lnTo>
                    <a:lnTo>
                      <a:pt x="0" y="1939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1A3E7A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079813" cy="2320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62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2415735" y="0"/>
              <a:ext cx="3058470" cy="561055"/>
              <a:chOff x="0" y="0"/>
              <a:chExt cx="1057388" cy="1939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057388" cy="193971"/>
              </a:xfrm>
              <a:custGeom>
                <a:avLst/>
                <a:gdLst/>
                <a:ahLst/>
                <a:cxnLst/>
                <a:rect l="l" t="t" r="r" b="b"/>
                <a:pathLst>
                  <a:path w="1057388" h="193971">
                    <a:moveTo>
                      <a:pt x="0" y="0"/>
                    </a:moveTo>
                    <a:lnTo>
                      <a:pt x="1057388" y="0"/>
                    </a:lnTo>
                    <a:lnTo>
                      <a:pt x="1057388" y="193971"/>
                    </a:lnTo>
                    <a:lnTo>
                      <a:pt x="0" y="193971"/>
                    </a:lnTo>
                    <a:close/>
                  </a:path>
                </a:pathLst>
              </a:custGeom>
              <a:solidFill>
                <a:srgbClr val="1A3E7A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057388" cy="2320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62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2642494" y="47995"/>
              <a:ext cx="2604951" cy="3888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6"/>
                </a:lnSpc>
                <a:spcBef>
                  <a:spcPct val="0"/>
                </a:spcBef>
              </a:pPr>
              <a:r>
                <a:rPr lang="en-US" sz="1554" b="1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PAPER TITLE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01065"/>
              <a:ext cx="8119004" cy="1907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79"/>
                </a:lnSpc>
              </a:pPr>
              <a:r>
                <a:rPr lang="en-US" sz="1985" b="1">
                  <a:solidFill>
                    <a:srgbClr val="5E17E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 study on fostering Emotional Green Leadership:  Advancing Sustainability in Higher Education</a:t>
              </a:r>
            </a:p>
            <a:p>
              <a:pPr algn="ctr">
                <a:lnSpc>
                  <a:spcPts val="2779"/>
                </a:lnSpc>
                <a:spcBef>
                  <a:spcPct val="0"/>
                </a:spcBef>
              </a:pPr>
              <a:endParaRPr lang="en-US" sz="1985" b="1">
                <a:solidFill>
                  <a:srgbClr val="5E17EB"/>
                </a:solidFill>
                <a:latin typeface="Agrandir Bold"/>
                <a:ea typeface="Agrandir Bold"/>
                <a:cs typeface="Agrandir Bold"/>
                <a:sym typeface="Agrandir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632834" y="2515813"/>
              <a:ext cx="2952818" cy="60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399" b="1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Paper ID: </a:t>
              </a:r>
              <a:r>
                <a:rPr lang="en-US" sz="2399" b="1">
                  <a:solidFill>
                    <a:srgbClr val="FF3131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112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249223" y="3854525"/>
            <a:ext cx="2113861" cy="468686"/>
            <a:chOff x="0" y="0"/>
            <a:chExt cx="874843" cy="19397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4843" cy="193971"/>
            </a:xfrm>
            <a:custGeom>
              <a:avLst/>
              <a:gdLst/>
              <a:ahLst/>
              <a:cxnLst/>
              <a:rect l="l" t="t" r="r" b="b"/>
              <a:pathLst>
                <a:path w="874843" h="193971">
                  <a:moveTo>
                    <a:pt x="0" y="0"/>
                  </a:moveTo>
                  <a:lnTo>
                    <a:pt x="874843" y="0"/>
                  </a:lnTo>
                  <a:lnTo>
                    <a:pt x="874843" y="193971"/>
                  </a:lnTo>
                  <a:lnTo>
                    <a:pt x="0" y="193971"/>
                  </a:lnTo>
                  <a:close/>
                </a:path>
              </a:pathLst>
            </a:custGeom>
            <a:solidFill>
              <a:srgbClr val="25709F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74843" cy="232070"/>
            </a:xfrm>
            <a:prstGeom prst="rect">
              <a:avLst/>
            </a:prstGeom>
          </p:spPr>
          <p:txBody>
            <a:bodyPr lIns="43990" tIns="43990" rIns="43990" bIns="43990" rtlCol="0" anchor="ctr"/>
            <a:lstStyle/>
            <a:p>
              <a:pPr algn="ctr">
                <a:lnSpc>
                  <a:spcPts val="2462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217694" y="3784366"/>
            <a:ext cx="2069963" cy="468686"/>
            <a:chOff x="0" y="0"/>
            <a:chExt cx="856676" cy="19397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56676" cy="193971"/>
            </a:xfrm>
            <a:custGeom>
              <a:avLst/>
              <a:gdLst/>
              <a:ahLst/>
              <a:cxnLst/>
              <a:rect l="l" t="t" r="r" b="b"/>
              <a:pathLst>
                <a:path w="856676" h="193971">
                  <a:moveTo>
                    <a:pt x="0" y="0"/>
                  </a:moveTo>
                  <a:lnTo>
                    <a:pt x="856676" y="0"/>
                  </a:lnTo>
                  <a:lnTo>
                    <a:pt x="856676" y="193971"/>
                  </a:lnTo>
                  <a:lnTo>
                    <a:pt x="0" y="193971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5709F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56676" cy="232070"/>
            </a:xfrm>
            <a:prstGeom prst="rect">
              <a:avLst/>
            </a:prstGeom>
          </p:spPr>
          <p:txBody>
            <a:bodyPr lIns="43990" tIns="43990" rIns="43990" bIns="43990" rtlCol="0" anchor="ctr"/>
            <a:lstStyle/>
            <a:p>
              <a:pPr algn="ctr">
                <a:lnSpc>
                  <a:spcPts val="2462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371164" y="3802389"/>
            <a:ext cx="1763023" cy="346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4"/>
              </a:lnSpc>
              <a:spcBef>
                <a:spcPct val="0"/>
              </a:spcBef>
            </a:pPr>
            <a:r>
              <a:rPr lang="en-US" sz="1731" b="1">
                <a:solidFill>
                  <a:srgbClr val="25709F"/>
                </a:solidFill>
                <a:latin typeface="Agrandir Bold"/>
                <a:ea typeface="Agrandir Bold"/>
                <a:cs typeface="Agrandir Bold"/>
                <a:sym typeface="Agrandir Bold"/>
              </a:rPr>
              <a:t>AUTHORS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56508" y="4418461"/>
            <a:ext cx="5867764" cy="33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2"/>
              </a:lnSpc>
              <a:spcBef>
                <a:spcPct val="0"/>
              </a:spcBef>
            </a:pPr>
            <a:r>
              <a:rPr lang="en-US" sz="1759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Viraj Patel, Parth Goel &amp; Vraj Patel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6550664" y="2875055"/>
            <a:ext cx="2497776" cy="249777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t="-16666" b="-16666"/>
              </a:stretch>
            </a:blipFill>
            <a:ln w="38100" cap="sq">
              <a:solidFill>
                <a:srgbClr val="25709F"/>
              </a:solidFill>
              <a:prstDash val="solid"/>
              <a:miter/>
            </a:ln>
          </p:spPr>
        </p:sp>
      </p:grpSp>
      <p:sp>
        <p:nvSpPr>
          <p:cNvPr id="34" name="TextBox 34"/>
          <p:cNvSpPr txBox="1"/>
          <p:nvPr/>
        </p:nvSpPr>
        <p:spPr>
          <a:xfrm>
            <a:off x="2548171" y="4902994"/>
            <a:ext cx="1813247" cy="396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Viraj Patel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77898" y="5458555"/>
            <a:ext cx="475379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Charotar University of Science and Technology</a:t>
            </a: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Anand, India</a:t>
            </a:r>
          </a:p>
        </p:txBody>
      </p:sp>
      <p:sp>
        <p:nvSpPr>
          <p:cNvPr id="36" name="TextBox 36"/>
          <p:cNvSpPr txBox="1"/>
          <p:nvPr/>
        </p:nvSpPr>
        <p:spPr>
          <a:xfrm rot="-5400000">
            <a:off x="7737374" y="2852242"/>
            <a:ext cx="4860230" cy="1049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Anand, India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-2" y="6206918"/>
            <a:ext cx="10692001" cy="1371105"/>
            <a:chOff x="0" y="0"/>
            <a:chExt cx="4042191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042190" cy="812800"/>
            </a:xfrm>
            <a:custGeom>
              <a:avLst/>
              <a:gdLst/>
              <a:ahLst/>
              <a:cxnLst/>
              <a:rect l="l" t="t" r="r" b="b"/>
              <a:pathLst>
                <a:path w="4042190" h="812800">
                  <a:moveTo>
                    <a:pt x="0" y="0"/>
                  </a:moveTo>
                  <a:lnTo>
                    <a:pt x="4042190" y="0"/>
                  </a:lnTo>
                  <a:lnTo>
                    <a:pt x="404219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404219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62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352477" y="6704748"/>
            <a:ext cx="2737101" cy="523471"/>
          </a:xfrm>
          <a:custGeom>
            <a:avLst/>
            <a:gdLst/>
            <a:ahLst/>
            <a:cxnLst/>
            <a:rect l="l" t="t" r="r" b="b"/>
            <a:pathLst>
              <a:path w="2737101" h="523471">
                <a:moveTo>
                  <a:pt x="0" y="0"/>
                </a:moveTo>
                <a:lnTo>
                  <a:pt x="2737102" y="0"/>
                </a:lnTo>
                <a:lnTo>
                  <a:pt x="2737102" y="523471"/>
                </a:lnTo>
                <a:lnTo>
                  <a:pt x="0" y="523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3139185" y="6584019"/>
            <a:ext cx="1222234" cy="683013"/>
          </a:xfrm>
          <a:custGeom>
            <a:avLst/>
            <a:gdLst/>
            <a:ahLst/>
            <a:cxnLst/>
            <a:rect l="l" t="t" r="r" b="b"/>
            <a:pathLst>
              <a:path w="1222234" h="683013">
                <a:moveTo>
                  <a:pt x="0" y="0"/>
                </a:moveTo>
                <a:lnTo>
                  <a:pt x="1222233" y="0"/>
                </a:lnTo>
                <a:lnTo>
                  <a:pt x="1222233" y="683013"/>
                </a:lnTo>
                <a:lnTo>
                  <a:pt x="0" y="6830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9411205" y="6412641"/>
            <a:ext cx="911918" cy="911918"/>
          </a:xfrm>
          <a:custGeom>
            <a:avLst/>
            <a:gdLst/>
            <a:ahLst/>
            <a:cxnLst/>
            <a:rect l="l" t="t" r="r" b="b"/>
            <a:pathLst>
              <a:path w="911918" h="911918">
                <a:moveTo>
                  <a:pt x="0" y="0"/>
                </a:moveTo>
                <a:lnTo>
                  <a:pt x="911918" y="0"/>
                </a:lnTo>
                <a:lnTo>
                  <a:pt x="911918" y="911918"/>
                </a:lnTo>
                <a:lnTo>
                  <a:pt x="0" y="9119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8234672" y="6438599"/>
            <a:ext cx="948983" cy="932376"/>
          </a:xfrm>
          <a:custGeom>
            <a:avLst/>
            <a:gdLst/>
            <a:ahLst/>
            <a:cxnLst/>
            <a:rect l="l" t="t" r="r" b="b"/>
            <a:pathLst>
              <a:path w="948983" h="932376">
                <a:moveTo>
                  <a:pt x="0" y="0"/>
                </a:moveTo>
                <a:lnTo>
                  <a:pt x="948983" y="0"/>
                </a:lnTo>
                <a:lnTo>
                  <a:pt x="948983" y="932377"/>
                </a:lnTo>
                <a:lnTo>
                  <a:pt x="0" y="9323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4570968" y="6595600"/>
            <a:ext cx="2227176" cy="691021"/>
          </a:xfrm>
          <a:custGeom>
            <a:avLst/>
            <a:gdLst/>
            <a:ahLst/>
            <a:cxnLst/>
            <a:rect l="l" t="t" r="r" b="b"/>
            <a:pathLst>
              <a:path w="2227176" h="691021">
                <a:moveTo>
                  <a:pt x="0" y="0"/>
                </a:moveTo>
                <a:lnTo>
                  <a:pt x="2227176" y="0"/>
                </a:lnTo>
                <a:lnTo>
                  <a:pt x="2227176" y="691021"/>
                </a:lnTo>
                <a:lnTo>
                  <a:pt x="0" y="69102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6762217" y="6595600"/>
            <a:ext cx="782216" cy="728959"/>
          </a:xfrm>
          <a:custGeom>
            <a:avLst/>
            <a:gdLst/>
            <a:ahLst/>
            <a:cxnLst/>
            <a:rect l="l" t="t" r="r" b="b"/>
            <a:pathLst>
              <a:path w="782216" h="728959">
                <a:moveTo>
                  <a:pt x="0" y="0"/>
                </a:moveTo>
                <a:lnTo>
                  <a:pt x="782216" y="0"/>
                </a:lnTo>
                <a:lnTo>
                  <a:pt x="782216" y="728959"/>
                </a:lnTo>
                <a:lnTo>
                  <a:pt x="0" y="7289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46" name="AutoShape 46"/>
          <p:cNvSpPr/>
          <p:nvPr/>
        </p:nvSpPr>
        <p:spPr>
          <a:xfrm flipV="1">
            <a:off x="4504293" y="6412641"/>
            <a:ext cx="0" cy="984293"/>
          </a:xfrm>
          <a:prstGeom prst="line">
            <a:avLst/>
          </a:prstGeom>
          <a:ln w="38100" cap="flat">
            <a:solidFill>
              <a:srgbClr val="126BB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47"/>
          <p:cNvSpPr/>
          <p:nvPr/>
        </p:nvSpPr>
        <p:spPr>
          <a:xfrm flipV="1">
            <a:off x="7799552" y="6412641"/>
            <a:ext cx="0" cy="984293"/>
          </a:xfrm>
          <a:prstGeom prst="line">
            <a:avLst/>
          </a:prstGeom>
          <a:ln w="38100" cap="flat">
            <a:solidFill>
              <a:srgbClr val="126BB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212" y="1311612"/>
            <a:ext cx="10515600" cy="6014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+mn-lt"/>
              </a:rPr>
              <a:t>Outline</a:t>
            </a:r>
            <a:endParaRPr lang="en-IN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153471"/>
            <a:ext cx="1063609" cy="62347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4B7576D-1D25-0915-3E24-E56589B9CCEF}"/>
              </a:ext>
            </a:extLst>
          </p:cNvPr>
          <p:cNvSpPr txBox="1">
            <a:spLocks/>
          </p:cNvSpPr>
          <p:nvPr/>
        </p:nvSpPr>
        <p:spPr>
          <a:xfrm>
            <a:off x="12700" y="2219563"/>
            <a:ext cx="10515600" cy="377274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Introduction </a:t>
            </a:r>
            <a:r>
              <a:rPr lang="en-US" dirty="0" smtClean="0">
                <a:solidFill>
                  <a:srgbClr val="000099"/>
                </a:solidFill>
              </a:rPr>
              <a:t>(try to answer: what it is, why it is, where it is and what is  (are) existing problem)</a:t>
            </a:r>
          </a:p>
          <a:p>
            <a:pPr algn="just"/>
            <a:r>
              <a:rPr lang="en-US" dirty="0" smtClean="0"/>
              <a:t>Problem addressed in this work </a:t>
            </a:r>
            <a:r>
              <a:rPr lang="en-US" dirty="0" smtClean="0">
                <a:solidFill>
                  <a:srgbClr val="000099"/>
                </a:solidFill>
              </a:rPr>
              <a:t>(original contribution and novelty)</a:t>
            </a:r>
          </a:p>
          <a:p>
            <a:pPr algn="just"/>
            <a:r>
              <a:rPr lang="en-US" dirty="0" smtClean="0"/>
              <a:t>Methodology 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dirty="0" smtClean="0">
                <a:solidFill>
                  <a:srgbClr val="000099"/>
                </a:solidFill>
              </a:rPr>
              <a:t>like Modeling, simulation, hardware experiment or combination of them, tools and major hardware used)</a:t>
            </a:r>
          </a:p>
          <a:p>
            <a:r>
              <a:rPr lang="en-US" dirty="0" smtClean="0"/>
              <a:t>Design/Development/Analysis/Algorithm</a:t>
            </a:r>
          </a:p>
          <a:p>
            <a:r>
              <a:rPr lang="en-US" dirty="0" smtClean="0"/>
              <a:t>Results and Discussion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</a:p>
          <a:p>
            <a:endParaRPr lang="en-IN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89100" y="6955696"/>
            <a:ext cx="7456714" cy="365125"/>
          </a:xfrm>
        </p:spPr>
        <p:txBody>
          <a:bodyPr/>
          <a:lstStyle/>
          <a:p>
            <a:r>
              <a:rPr lang="fr-FR" b="1" dirty="0" smtClean="0">
                <a:solidFill>
                  <a:srgbClr val="000099"/>
                </a:solidFill>
              </a:rPr>
              <a:t>International </a:t>
            </a:r>
            <a:r>
              <a:rPr lang="fr-FR" b="1" dirty="0" err="1" smtClean="0">
                <a:solidFill>
                  <a:srgbClr val="000099"/>
                </a:solidFill>
              </a:rPr>
              <a:t>Conference</a:t>
            </a:r>
            <a:r>
              <a:rPr lang="fr-FR" b="1" dirty="0" smtClean="0">
                <a:solidFill>
                  <a:srgbClr val="000099"/>
                </a:solidFill>
              </a:rPr>
              <a:t> on Artificiel Intelligence, Communication Technologies &amp; Smart </a:t>
            </a:r>
            <a:r>
              <a:rPr lang="fr-FR" b="1" dirty="0" err="1" smtClean="0">
                <a:solidFill>
                  <a:srgbClr val="000099"/>
                </a:solidFill>
              </a:rPr>
              <a:t>Cities</a:t>
            </a:r>
            <a:r>
              <a:rPr lang="fr-FR" b="1" dirty="0" smtClean="0">
                <a:solidFill>
                  <a:srgbClr val="000099"/>
                </a:solidFill>
              </a:rPr>
              <a:t> (ICACS 2025</a:t>
            </a:r>
            <a:r>
              <a:rPr lang="fr-FR" b="1" dirty="0" smtClean="0"/>
              <a:t>)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" y="54210"/>
            <a:ext cx="4703885" cy="8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7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750" y="1416050"/>
            <a:ext cx="10515600" cy="6014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+mn-lt"/>
              </a:rPr>
              <a:t>Title of Slide</a:t>
            </a:r>
            <a:endParaRPr lang="en-IN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741" y="60560"/>
            <a:ext cx="1063609" cy="623478"/>
          </a:xfrm>
          <a:prstGeom prst="rect">
            <a:avLst/>
          </a:prstGeom>
        </p:spPr>
      </p:pic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17700" y="6978650"/>
            <a:ext cx="7456714" cy="365125"/>
          </a:xfrm>
        </p:spPr>
        <p:txBody>
          <a:bodyPr/>
          <a:lstStyle/>
          <a:p>
            <a:r>
              <a:rPr lang="fr-FR" b="1" dirty="0" smtClean="0">
                <a:solidFill>
                  <a:srgbClr val="000099"/>
                </a:solidFill>
              </a:rPr>
              <a:t>International </a:t>
            </a:r>
            <a:r>
              <a:rPr lang="fr-FR" b="1" dirty="0" err="1" smtClean="0">
                <a:solidFill>
                  <a:srgbClr val="000099"/>
                </a:solidFill>
              </a:rPr>
              <a:t>Conference</a:t>
            </a:r>
            <a:r>
              <a:rPr lang="fr-FR" b="1" dirty="0" smtClean="0">
                <a:solidFill>
                  <a:srgbClr val="000099"/>
                </a:solidFill>
              </a:rPr>
              <a:t> on Artificiel Intelligence, Communication Technologies &amp; Smart </a:t>
            </a:r>
            <a:r>
              <a:rPr lang="fr-FR" b="1" dirty="0" err="1" smtClean="0">
                <a:solidFill>
                  <a:srgbClr val="000099"/>
                </a:solidFill>
              </a:rPr>
              <a:t>Cities</a:t>
            </a:r>
            <a:r>
              <a:rPr lang="fr-FR" b="1" dirty="0" smtClean="0">
                <a:solidFill>
                  <a:srgbClr val="000099"/>
                </a:solidFill>
              </a:rPr>
              <a:t> (ICACS 2025</a:t>
            </a:r>
            <a:r>
              <a:rPr lang="fr-FR" b="1" dirty="0" smtClean="0"/>
              <a:t>)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" y="54210"/>
            <a:ext cx="4703885" cy="8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1333" y="3397250"/>
            <a:ext cx="10515600" cy="6014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+mn-lt"/>
              </a:rPr>
              <a:t>Thank You</a:t>
            </a:r>
            <a:endParaRPr lang="en-IN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160889"/>
            <a:ext cx="1063609" cy="623478"/>
          </a:xfrm>
          <a:prstGeom prst="rect">
            <a:avLst/>
          </a:prstGeom>
        </p:spPr>
      </p:pic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65300" y="6978650"/>
            <a:ext cx="7456714" cy="365125"/>
          </a:xfrm>
        </p:spPr>
        <p:txBody>
          <a:bodyPr/>
          <a:lstStyle/>
          <a:p>
            <a:r>
              <a:rPr lang="fr-FR" b="1" dirty="0" smtClean="0">
                <a:solidFill>
                  <a:srgbClr val="000099"/>
                </a:solidFill>
              </a:rPr>
              <a:t>International </a:t>
            </a:r>
            <a:r>
              <a:rPr lang="fr-FR" b="1" dirty="0" err="1" smtClean="0">
                <a:solidFill>
                  <a:srgbClr val="000099"/>
                </a:solidFill>
              </a:rPr>
              <a:t>Conference</a:t>
            </a:r>
            <a:r>
              <a:rPr lang="fr-FR" b="1" dirty="0" smtClean="0">
                <a:solidFill>
                  <a:srgbClr val="000099"/>
                </a:solidFill>
              </a:rPr>
              <a:t> on Artificiel Intelligence, Communication Technologies &amp; Smart </a:t>
            </a:r>
            <a:r>
              <a:rPr lang="fr-FR" b="1" dirty="0" err="1" smtClean="0">
                <a:solidFill>
                  <a:srgbClr val="000099"/>
                </a:solidFill>
              </a:rPr>
              <a:t>Cities</a:t>
            </a:r>
            <a:r>
              <a:rPr lang="fr-FR" b="1" dirty="0" smtClean="0">
                <a:solidFill>
                  <a:srgbClr val="000099"/>
                </a:solidFill>
              </a:rPr>
              <a:t> (ICACS 2025</a:t>
            </a:r>
            <a:r>
              <a:rPr lang="fr-FR" b="1" dirty="0" smtClean="0"/>
              <a:t>)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" y="54210"/>
            <a:ext cx="4703885" cy="8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197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Alibaba Sans Bold</vt:lpstr>
      <vt:lpstr>Arial</vt:lpstr>
      <vt:lpstr>Canva Sans Bold</vt:lpstr>
      <vt:lpstr>Agrandir Bold</vt:lpstr>
      <vt:lpstr>Calibri</vt:lpstr>
      <vt:lpstr>Libre Baskerville Bold</vt:lpstr>
      <vt:lpstr>ITC Benguiat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ICACS</dc:title>
  <cp:lastModifiedBy>Windows User</cp:lastModifiedBy>
  <cp:revision>5</cp:revision>
  <dcterms:created xsi:type="dcterms:W3CDTF">2006-08-16T00:00:00Z</dcterms:created>
  <dcterms:modified xsi:type="dcterms:W3CDTF">2025-02-07T04:30:05Z</dcterms:modified>
  <dc:identifier>DAGdvg9E72E</dc:identifier>
</cp:coreProperties>
</file>