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3809e9f48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3809e9f48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3809e9f48_1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3809e9f48_1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3809e9f48_1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3809e9f48_1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3809e9f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3809e9f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3809e9f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3809e9f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3809e9f48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3809e9f48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3809e9f48_1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809e9f48_1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3809e9f48_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3809e9f48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3809e9f48_1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3809e9f48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3809e9f48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3809e9f48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3809e9f48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3809e9f48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pi.org/project/google_images_download/" TargetMode="External"/><Relationship Id="rId4" Type="http://schemas.openxmlformats.org/officeDocument/2006/relationships/hyperlink" Target="https://github.com/ravichaubey/Hack4Heritage-Hackathon/tree/master/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FRi9AxN8rHdwkc8_91Z6YJKgzibE9o-x?usp=sharin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ArWQoPLqNRYS4ZakdQV_P0m_AsRfx4a/view"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60750" y="1287575"/>
            <a:ext cx="4508100" cy="11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latin typeface="Nunito"/>
                <a:ea typeface="Nunito"/>
                <a:cs typeface="Nunito"/>
                <a:sym typeface="Nunito"/>
              </a:rPr>
              <a:t>Tech4Heritage</a:t>
            </a:r>
            <a:endParaRPr sz="4300">
              <a:latin typeface="Nunito"/>
              <a:ea typeface="Nunito"/>
              <a:cs typeface="Nunito"/>
              <a:sym typeface="Nunito"/>
            </a:endParaRPr>
          </a:p>
        </p:txBody>
      </p:sp>
      <p:sp>
        <p:nvSpPr>
          <p:cNvPr id="55" name="Google Shape;55;p13"/>
          <p:cNvSpPr txBox="1"/>
          <p:nvPr>
            <p:ph idx="1" type="subTitle"/>
          </p:nvPr>
        </p:nvSpPr>
        <p:spPr>
          <a:xfrm>
            <a:off x="2438450" y="2251050"/>
            <a:ext cx="4284000" cy="5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Sample Phase 1 Submission</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700"/>
          </a:p>
          <a:p>
            <a:pPr indent="0" lvl="0" marL="0" rtl="0" algn="l">
              <a:spcBef>
                <a:spcPts val="0"/>
              </a:spcBef>
              <a:spcAft>
                <a:spcPts val="0"/>
              </a:spcAft>
              <a:buNone/>
            </a:pPr>
            <a:r>
              <a:rPr lang="en" sz="1700"/>
              <a:t>                            							</a:t>
            </a:r>
            <a:endParaRPr/>
          </a:p>
          <a:p>
            <a:pPr indent="0" lvl="0" marL="0" rtl="0" algn="ctr">
              <a:spcBef>
                <a:spcPts val="0"/>
              </a:spcBef>
              <a:spcAft>
                <a:spcPts val="0"/>
              </a:spcAft>
              <a:buNone/>
            </a:pPr>
            <a:r>
              <a:t/>
            </a:r>
            <a:endParaRPr/>
          </a:p>
        </p:txBody>
      </p:sp>
      <p:sp>
        <p:nvSpPr>
          <p:cNvPr id="56" name="Google Shape;56;p13"/>
          <p:cNvSpPr txBox="1"/>
          <p:nvPr/>
        </p:nvSpPr>
        <p:spPr>
          <a:xfrm>
            <a:off x="5764825" y="3996925"/>
            <a:ext cx="3564000" cy="9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Team Name :</a:t>
            </a:r>
            <a:r>
              <a:rPr lang="en" sz="1500">
                <a:solidFill>
                  <a:schemeClr val="lt2"/>
                </a:solidFill>
              </a:rPr>
              <a:t> </a:t>
            </a:r>
            <a:r>
              <a:rPr lang="en" sz="1500">
                <a:solidFill>
                  <a:srgbClr val="FFD966"/>
                </a:solidFill>
              </a:rPr>
              <a:t>Coffee Addicts</a:t>
            </a:r>
            <a:endParaRPr sz="1500">
              <a:solidFill>
                <a:srgbClr val="FFD966"/>
              </a:solidFill>
            </a:endParaRPr>
          </a:p>
          <a:p>
            <a:pPr indent="0" lvl="0" marL="0" rtl="0" algn="l">
              <a:spcBef>
                <a:spcPts val="0"/>
              </a:spcBef>
              <a:spcAft>
                <a:spcPts val="0"/>
              </a:spcAft>
              <a:buNone/>
            </a:pPr>
            <a:r>
              <a:rPr lang="en" sz="1500">
                <a:solidFill>
                  <a:schemeClr val="dk1"/>
                </a:solidFill>
              </a:rPr>
              <a:t>Team Id :</a:t>
            </a:r>
            <a:r>
              <a:rPr lang="en" sz="1500">
                <a:solidFill>
                  <a:schemeClr val="lt2"/>
                </a:solidFill>
              </a:rPr>
              <a:t> </a:t>
            </a:r>
            <a:r>
              <a:rPr lang="en" sz="1500">
                <a:solidFill>
                  <a:srgbClr val="FFD966"/>
                </a:solidFill>
              </a:rPr>
              <a:t>91</a:t>
            </a:r>
            <a:endParaRPr sz="1500">
              <a:solidFill>
                <a:srgbClr val="FFD966"/>
              </a:solidFill>
            </a:endParaRPr>
          </a:p>
          <a:p>
            <a:pPr indent="0" lvl="0" marL="0" rtl="0" algn="l">
              <a:spcBef>
                <a:spcPts val="0"/>
              </a:spcBef>
              <a:spcAft>
                <a:spcPts val="0"/>
              </a:spcAft>
              <a:buNone/>
            </a:pPr>
            <a:r>
              <a:rPr lang="en" sz="1500">
                <a:solidFill>
                  <a:schemeClr val="dk1"/>
                </a:solidFill>
              </a:rPr>
              <a:t>Team Leader Name : </a:t>
            </a:r>
            <a:r>
              <a:rPr lang="en" sz="1500">
                <a:solidFill>
                  <a:srgbClr val="FFD966"/>
                </a:solidFill>
              </a:rPr>
              <a:t>Aman Gupta</a:t>
            </a:r>
            <a:endParaRPr sz="1500">
              <a:solidFill>
                <a:srgbClr val="FFD9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91725" y="11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Output</a:t>
            </a:r>
            <a:endParaRPr/>
          </a:p>
        </p:txBody>
      </p:sp>
      <p:sp>
        <p:nvSpPr>
          <p:cNvPr id="114" name="Google Shape;114;p22"/>
          <p:cNvSpPr txBox="1"/>
          <p:nvPr>
            <p:ph idx="1" type="body"/>
          </p:nvPr>
        </p:nvSpPr>
        <p:spPr>
          <a:xfrm>
            <a:off x="311700" y="687825"/>
            <a:ext cx="8520600" cy="15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sharing output, Please remember we need lot of iteration to get actual </a:t>
            </a:r>
            <a:r>
              <a:rPr lang="en"/>
              <a:t>regenerated</a:t>
            </a:r>
            <a:r>
              <a:rPr lang="en"/>
              <a:t> image because problem is complex. Due to lack resources we can not afford such large training in this short time. So we are sharing snap of training number 11000 approx , We will optimize this in Phase 2.</a:t>
            </a:r>
            <a:endParaRPr/>
          </a:p>
          <a:p>
            <a:pPr indent="0" lvl="0" marL="0" rtl="0" algn="l">
              <a:spcBef>
                <a:spcPts val="160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6229225" y="2378562"/>
            <a:ext cx="2821650" cy="2698650"/>
          </a:xfrm>
          <a:prstGeom prst="rect">
            <a:avLst/>
          </a:prstGeom>
          <a:noFill/>
          <a:ln>
            <a:noFill/>
          </a:ln>
        </p:spPr>
      </p:pic>
      <p:pic>
        <p:nvPicPr>
          <p:cNvPr id="116" name="Google Shape;116;p22"/>
          <p:cNvPicPr preferRelativeResize="0"/>
          <p:nvPr/>
        </p:nvPicPr>
        <p:blipFill>
          <a:blip r:embed="rId4">
            <a:alphaModFix/>
          </a:blip>
          <a:stretch>
            <a:fillRect/>
          </a:stretch>
        </p:blipFill>
        <p:spPr>
          <a:xfrm>
            <a:off x="63600" y="2378550"/>
            <a:ext cx="3645182" cy="2592350"/>
          </a:xfrm>
          <a:prstGeom prst="rect">
            <a:avLst/>
          </a:prstGeom>
          <a:noFill/>
          <a:ln>
            <a:noFill/>
          </a:ln>
        </p:spPr>
      </p:pic>
      <p:sp>
        <p:nvSpPr>
          <p:cNvPr id="117" name="Google Shape;117;p22"/>
          <p:cNvSpPr txBox="1"/>
          <p:nvPr/>
        </p:nvSpPr>
        <p:spPr>
          <a:xfrm>
            <a:off x="4010625" y="3294450"/>
            <a:ext cx="20445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nvSpPr>
        <p:spPr>
          <a:xfrm>
            <a:off x="3867400" y="3242350"/>
            <a:ext cx="1899000" cy="39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Generating Image=&gt;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and Action</a:t>
            </a:r>
            <a:endParaRPr/>
          </a:p>
        </p:txBody>
      </p:sp>
      <p:sp>
        <p:nvSpPr>
          <p:cNvPr id="124" name="Google Shape;124;p23"/>
          <p:cNvSpPr txBox="1"/>
          <p:nvPr>
            <p:ph idx="1" type="body"/>
          </p:nvPr>
        </p:nvSpPr>
        <p:spPr>
          <a:xfrm>
            <a:off x="311700" y="1152475"/>
            <a:ext cx="85206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reporting our action of our deep learning model is to bring system to work for users. Reporting is either reporting visuals or reporting information like metrics or some relationship. In this case we are reducing _loss_function_name_.</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Action :-</a:t>
            </a:r>
            <a:endParaRPr/>
          </a:p>
          <a:p>
            <a:pPr indent="0" lvl="0" marL="0" rtl="0" algn="l">
              <a:spcBef>
                <a:spcPts val="1600"/>
              </a:spcBef>
              <a:spcAft>
                <a:spcPts val="1600"/>
              </a:spcAft>
              <a:buNone/>
            </a:pPr>
            <a:r>
              <a:rPr lang="en"/>
              <a:t>We are going to create a webpage to deploy our model. User can upload an image and get back re-generated image on same webpage. ‘Please note that we are not going to show this webpage in Phase 1, due to lack of time. But we are prepared for phase 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442650" y="2214300"/>
            <a:ext cx="7872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2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2" name="Google Shape;62;p14"/>
          <p:cNvSpPr txBox="1"/>
          <p:nvPr>
            <p:ph idx="1" type="body"/>
          </p:nvPr>
        </p:nvSpPr>
        <p:spPr>
          <a:xfrm>
            <a:off x="385950" y="810900"/>
            <a:ext cx="8520600" cy="22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lanning of art restoration using deep learning to preserve our Heritage. Image below represents one aspect of problem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rotWithShape="1">
          <a:blip r:embed="rId3">
            <a:alphaModFix/>
          </a:blip>
          <a:srcRect b="0" l="0" r="0" t="55771"/>
          <a:stretch/>
        </p:blipFill>
        <p:spPr>
          <a:xfrm>
            <a:off x="924674" y="2009425"/>
            <a:ext cx="7153276" cy="254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34000" y="11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1: Data Set Selection</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234000" y="859450"/>
            <a:ext cx="86760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selected this dataset because it is required to train our model for the solution to the given problem. We need data that have some discontinuity or similar to the given image examples and thus we ingested these images to our Data Folder using the sources given below with the help of Python Script:-</a:t>
            </a:r>
            <a:endParaRPr/>
          </a:p>
          <a:p>
            <a:pPr indent="-342900" lvl="0" marL="457200" rtl="0" algn="l">
              <a:spcBef>
                <a:spcPts val="1600"/>
              </a:spcBef>
              <a:spcAft>
                <a:spcPts val="0"/>
              </a:spcAft>
              <a:buSzPts val="1800"/>
              <a:buAutoNum type="arabicPeriod"/>
            </a:pPr>
            <a:r>
              <a:rPr lang="en"/>
              <a:t>Google Images</a:t>
            </a:r>
            <a:endParaRPr/>
          </a:p>
          <a:p>
            <a:pPr indent="0" lvl="0" marL="0" rtl="0" algn="l">
              <a:spcBef>
                <a:spcPts val="1600"/>
              </a:spcBef>
              <a:spcAft>
                <a:spcPts val="0"/>
              </a:spcAft>
              <a:buNone/>
            </a:pPr>
            <a:r>
              <a:rPr lang="en"/>
              <a:t>Data Inside Folder :-</a:t>
            </a:r>
            <a:endParaRPr/>
          </a:p>
          <a:p>
            <a:pPr indent="-342900" lvl="0" marL="457200" rtl="0" algn="l">
              <a:spcBef>
                <a:spcPts val="1600"/>
              </a:spcBef>
              <a:spcAft>
                <a:spcPts val="0"/>
              </a:spcAft>
              <a:buSzPts val="1800"/>
              <a:buAutoNum type="arabicPeriod"/>
            </a:pPr>
            <a:r>
              <a:rPr lang="en"/>
              <a:t>Martand Sun Temple Damaged Sculptures</a:t>
            </a:r>
            <a:endParaRPr/>
          </a:p>
          <a:p>
            <a:pPr indent="-342900" lvl="0" marL="457200" rtl="0" algn="l">
              <a:spcBef>
                <a:spcPts val="0"/>
              </a:spcBef>
              <a:spcAft>
                <a:spcPts val="0"/>
              </a:spcAft>
              <a:buSzPts val="1800"/>
              <a:buAutoNum type="arabicPeriod"/>
            </a:pPr>
            <a:r>
              <a:rPr lang="en"/>
              <a:t>Ancient Damaged Wall Painting of India</a:t>
            </a:r>
            <a:endParaRPr/>
          </a:p>
          <a:p>
            <a:pPr indent="-342900" lvl="0" marL="457200" rtl="0" algn="l">
              <a:spcBef>
                <a:spcPts val="0"/>
              </a:spcBef>
              <a:spcAft>
                <a:spcPts val="0"/>
              </a:spcAft>
              <a:buSzPts val="1800"/>
              <a:buAutoNum type="arabicPeriod"/>
            </a:pPr>
            <a:r>
              <a:rPr lang="en"/>
              <a:t>Ellora Caves Damaged Sculptures</a:t>
            </a:r>
            <a:endParaRPr/>
          </a:p>
          <a:p>
            <a:pPr indent="-342900" lvl="0" marL="457200" rtl="0" algn="l">
              <a:spcBef>
                <a:spcPts val="0"/>
              </a:spcBef>
              <a:spcAft>
                <a:spcPts val="0"/>
              </a:spcAft>
              <a:buSzPts val="1800"/>
              <a:buAutoNum type="arabicPeriod"/>
            </a:pPr>
            <a:r>
              <a:rPr lang="en"/>
              <a:t>Ajanta Caves Wall Painting</a:t>
            </a:r>
            <a:endParaRPr/>
          </a:p>
          <a:p>
            <a:pPr indent="-342900" lvl="0" marL="457200" rtl="0" algn="l">
              <a:spcBef>
                <a:spcPts val="0"/>
              </a:spcBef>
              <a:spcAft>
                <a:spcPts val="0"/>
              </a:spcAft>
              <a:buSzPts val="1800"/>
              <a:buAutoNum type="arabicPeriod"/>
            </a:pPr>
            <a:r>
              <a:rPr lang="en"/>
              <a:t>Khajuraho Damaged Sculptures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220475" y="467675"/>
            <a:ext cx="6703051" cy="4444450"/>
          </a:xfrm>
          <a:prstGeom prst="rect">
            <a:avLst/>
          </a:prstGeom>
          <a:noFill/>
          <a:ln>
            <a:noFill/>
          </a:ln>
        </p:spPr>
      </p:pic>
      <p:sp>
        <p:nvSpPr>
          <p:cNvPr id="75" name="Google Shape;75;p16"/>
          <p:cNvSpPr txBox="1"/>
          <p:nvPr>
            <p:ph type="title"/>
          </p:nvPr>
        </p:nvSpPr>
        <p:spPr>
          <a:xfrm>
            <a:off x="311700" y="15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7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&amp; Storage</a:t>
            </a:r>
            <a:endParaRPr/>
          </a:p>
        </p:txBody>
      </p:sp>
      <p:sp>
        <p:nvSpPr>
          <p:cNvPr id="81" name="Google Shape;81;p17"/>
          <p:cNvSpPr txBox="1"/>
          <p:nvPr>
            <p:ph idx="1" type="body"/>
          </p:nvPr>
        </p:nvSpPr>
        <p:spPr>
          <a:xfrm>
            <a:off x="274500" y="957525"/>
            <a:ext cx="8595000" cy="366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ingested data to our local system using Python Script from Google Images.</a:t>
            </a:r>
            <a:endParaRPr/>
          </a:p>
          <a:p>
            <a:pPr indent="-342900" lvl="0" marL="457200" rtl="0" algn="l">
              <a:spcBef>
                <a:spcPts val="0"/>
              </a:spcBef>
              <a:spcAft>
                <a:spcPts val="0"/>
              </a:spcAft>
              <a:buSzPts val="1800"/>
              <a:buAutoNum type="arabicPeriod"/>
            </a:pPr>
            <a:r>
              <a:rPr lang="en"/>
              <a:t>After Ingestion, Generally we store data on some database , But for phase 1 and smaller set of problem we used our local system as storage.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700"/>
              <a:t>Link to google_image_download : </a:t>
            </a:r>
            <a:r>
              <a:rPr lang="en" sz="1700" u="sng">
                <a:solidFill>
                  <a:schemeClr val="hlink"/>
                </a:solidFill>
                <a:hlinkClick r:id="rId3"/>
              </a:rPr>
              <a:t>https://pypi.org/project/google_images_download/</a:t>
            </a:r>
            <a:endParaRPr/>
          </a:p>
          <a:p>
            <a:pPr indent="0" lvl="0" marL="0" rtl="0" algn="l">
              <a:spcBef>
                <a:spcPts val="1600"/>
              </a:spcBef>
              <a:spcAft>
                <a:spcPts val="1600"/>
              </a:spcAft>
              <a:buNone/>
            </a:pPr>
            <a:r>
              <a:rPr lang="en" sz="1600"/>
              <a:t>Acquired Data : </a:t>
            </a:r>
            <a:r>
              <a:rPr lang="en" sz="1600" u="sng">
                <a:solidFill>
                  <a:schemeClr val="hlink"/>
                </a:solidFill>
                <a:hlinkClick r:id="rId4"/>
              </a:rPr>
              <a:t>https://github.com/ravichaubey/Hack4Heritage-Hackathon/tree/master/Data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06050" y="186875"/>
            <a:ext cx="857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Retrieval</a:t>
            </a:r>
            <a:endParaRPr/>
          </a:p>
        </p:txBody>
      </p:sp>
      <p:sp>
        <p:nvSpPr>
          <p:cNvPr id="87" name="Google Shape;87;p18"/>
          <p:cNvSpPr txBox="1"/>
          <p:nvPr>
            <p:ph idx="1" type="body"/>
          </p:nvPr>
        </p:nvSpPr>
        <p:spPr>
          <a:xfrm>
            <a:off x="623400" y="1012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t>
            </a:r>
            <a:r>
              <a:rPr lang="en"/>
              <a:t>retrieved</a:t>
            </a:r>
            <a:r>
              <a:rPr lang="en"/>
              <a:t> our data from local using Python (OpenCV) :-</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924100" y="1611700"/>
            <a:ext cx="6348775" cy="328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6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t>
            </a:r>
            <a:endParaRPr/>
          </a:p>
        </p:txBody>
      </p:sp>
      <p:sp>
        <p:nvSpPr>
          <p:cNvPr id="94" name="Google Shape;94;p19"/>
          <p:cNvSpPr txBox="1"/>
          <p:nvPr>
            <p:ph idx="1" type="body"/>
          </p:nvPr>
        </p:nvSpPr>
        <p:spPr>
          <a:xfrm>
            <a:off x="426300" y="1721575"/>
            <a:ext cx="7690500" cy="191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phase 1, We are just creating a simpler solution so we have resized image to a particular pixel. Later for complete solution we are going to build a Pipeline to read image, resize image image and augment image.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62275" y="14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Analyse</a:t>
            </a:r>
            <a:endParaRPr/>
          </a:p>
        </p:txBody>
      </p:sp>
      <p:sp>
        <p:nvSpPr>
          <p:cNvPr id="100" name="Google Shape;100;p20"/>
          <p:cNvSpPr txBox="1"/>
          <p:nvPr>
            <p:ph idx="1" type="body"/>
          </p:nvPr>
        </p:nvSpPr>
        <p:spPr>
          <a:xfrm>
            <a:off x="262275" y="944125"/>
            <a:ext cx="8520600" cy="38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have uses encoder-decoder with skip connections . Encoder downsample our image and decoder generate a new image by using upsample the output of encoder. “Our Project is working absolutely fine on Google Colab, Please find link below.”</a:t>
            </a:r>
            <a:endParaRPr sz="950">
              <a:solidFill>
                <a:srgbClr val="A31515"/>
              </a:solidFill>
              <a:highlight>
                <a:srgbClr val="FFFFFE"/>
              </a:highlight>
              <a:latin typeface="Courier New"/>
              <a:ea typeface="Courier New"/>
              <a:cs typeface="Courier New"/>
              <a:sym typeface="Courier New"/>
            </a:endParaRPr>
          </a:p>
          <a:p>
            <a:pPr indent="0" lvl="0" marL="0" rtl="0" algn="l">
              <a:spcBef>
                <a:spcPts val="1600"/>
              </a:spcBef>
              <a:spcAft>
                <a:spcPts val="0"/>
              </a:spcAft>
              <a:buNone/>
            </a:pPr>
            <a:r>
              <a:rPr lang="en"/>
              <a:t>Parameters of Network are below:</a:t>
            </a:r>
            <a:endParaRPr/>
          </a:p>
          <a:p>
            <a:pPr indent="-342900" lvl="0" marL="457200" rtl="0" algn="l">
              <a:spcBef>
                <a:spcPts val="1600"/>
              </a:spcBef>
              <a:spcAft>
                <a:spcPts val="0"/>
              </a:spcAft>
              <a:buSzPts val="1800"/>
              <a:buAutoNum type="arabicPeriod"/>
            </a:pPr>
            <a:r>
              <a:rPr lang="en"/>
              <a:t>Activation Function : LeakyReLU</a:t>
            </a:r>
            <a:endParaRPr/>
          </a:p>
          <a:p>
            <a:pPr indent="-342900" lvl="0" marL="457200" rtl="0" algn="l">
              <a:spcBef>
                <a:spcPts val="0"/>
              </a:spcBef>
              <a:spcAft>
                <a:spcPts val="0"/>
              </a:spcAft>
              <a:buSzPts val="1800"/>
              <a:buAutoNum type="arabicPeriod"/>
            </a:pPr>
            <a:r>
              <a:rPr lang="en"/>
              <a:t>Upsample Mode: bilinear</a:t>
            </a:r>
            <a:endParaRPr/>
          </a:p>
          <a:p>
            <a:pPr indent="-342900" lvl="0" marL="457200" rtl="0" algn="l">
              <a:spcBef>
                <a:spcPts val="0"/>
              </a:spcBef>
              <a:spcAft>
                <a:spcPts val="0"/>
              </a:spcAft>
              <a:buSzPts val="1800"/>
              <a:buAutoNum type="arabicPeriod"/>
            </a:pPr>
            <a:r>
              <a:rPr lang="en"/>
              <a:t>Downsample Mode : stride</a:t>
            </a:r>
            <a:endParaRPr/>
          </a:p>
          <a:p>
            <a:pPr indent="-342900" lvl="0" marL="457200" rtl="0" algn="l">
              <a:spcBef>
                <a:spcPts val="0"/>
              </a:spcBef>
              <a:spcAft>
                <a:spcPts val="0"/>
              </a:spcAft>
              <a:buSzPts val="1800"/>
              <a:buAutoNum type="arabicPeriod"/>
            </a:pPr>
            <a:r>
              <a:rPr lang="en"/>
              <a:t>Total Trainable Params: 2217573</a:t>
            </a:r>
            <a:endParaRPr/>
          </a:p>
          <a:p>
            <a:pPr indent="0" lvl="0" marL="0" rtl="0" algn="l">
              <a:spcBef>
                <a:spcPts val="1600"/>
              </a:spcBef>
              <a:spcAft>
                <a:spcPts val="0"/>
              </a:spcAft>
              <a:buNone/>
            </a:pPr>
            <a:r>
              <a:rPr lang="en" sz="1700"/>
              <a:t>Google Colab Link :- </a:t>
            </a:r>
            <a:r>
              <a:rPr lang="en" sz="1300" u="sng">
                <a:solidFill>
                  <a:schemeClr val="hlink"/>
                </a:solidFill>
                <a:hlinkClick r:id="rId3"/>
              </a:rPr>
              <a:t>https://colab.research.google.com/drive/1FRi9AxN8rHdwkc8_91Z6YJKgzibE9o-x?usp=sharing</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4">
            <a:alphaModFix/>
          </a:blip>
          <a:stretch>
            <a:fillRect/>
          </a:stretch>
        </p:blipFill>
        <p:spPr>
          <a:xfrm>
            <a:off x="4372800" y="2304813"/>
            <a:ext cx="4410075" cy="11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Information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providing video to show the architecture and parameters for phase 1 model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21" title="Untitled: Sep 27, 2020 8:19 PM.webm">
            <a:hlinkClick r:id="rId3"/>
          </p:cNvPr>
          <p:cNvPicPr preferRelativeResize="0"/>
          <p:nvPr/>
        </p:nvPicPr>
        <p:blipFill>
          <a:blip r:embed="rId4">
            <a:alphaModFix/>
          </a:blip>
          <a:stretch>
            <a:fillRect/>
          </a:stretch>
        </p:blipFill>
        <p:spPr>
          <a:xfrm>
            <a:off x="1805025" y="2013925"/>
            <a:ext cx="4837450" cy="283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