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7432000" cy="36576000"/>
  <p:notesSz cx="9290050" cy="7004050"/>
  <p:defaultTextStyle>
    <a:defPPr>
      <a:defRPr lang="en-US"/>
    </a:defPPr>
    <a:lvl1pPr marL="0" algn="l" defTabSz="2742623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1pPr>
    <a:lvl2pPr marL="1371312" algn="l" defTabSz="2742623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2pPr>
    <a:lvl3pPr marL="2742623" algn="l" defTabSz="2742623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3pPr>
    <a:lvl4pPr marL="4113935" algn="l" defTabSz="2742623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4pPr>
    <a:lvl5pPr marL="5485246" algn="l" defTabSz="2742623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5pPr>
    <a:lvl6pPr marL="6856557" algn="l" defTabSz="2742623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6pPr>
    <a:lvl7pPr marL="8227868" algn="l" defTabSz="2742623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7pPr>
    <a:lvl8pPr marL="9599181" algn="l" defTabSz="2742623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8pPr>
    <a:lvl9pPr marL="10970493" algn="l" defTabSz="2742623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6">
          <p15:clr>
            <a:srgbClr val="A4A3A4"/>
          </p15:clr>
        </p15:guide>
        <p15:guide id="2" pos="29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A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85D68-DCC1-4D05-B44B-BF98A5D96BBA}" v="48" dt="2019-05-10T01:17:54.065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74" autoAdjust="0"/>
    <p:restoredTop sz="94629" autoAdjust="0"/>
  </p:normalViewPr>
  <p:slideViewPr>
    <p:cSldViewPr>
      <p:cViewPr>
        <p:scale>
          <a:sx n="30" d="100"/>
          <a:sy n="30" d="100"/>
        </p:scale>
        <p:origin x="715" y="-1670"/>
      </p:cViewPr>
      <p:guideLst>
        <p:guide orient="horz" pos="1152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-2912" y="-104"/>
      </p:cViewPr>
      <p:guideLst>
        <p:guide orient="horz" pos="2206"/>
        <p:guide pos="29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C" userId="c874c47c9e1ffb23" providerId="LiveId" clId="{64285D68-DCC1-4D05-B44B-BF98A5D96BBA}"/>
    <pc:docChg chg="undo custSel modSld">
      <pc:chgData name="Ravi C" userId="c874c47c9e1ffb23" providerId="LiveId" clId="{64285D68-DCC1-4D05-B44B-BF98A5D96BBA}" dt="2019-05-10T01:18:10.915" v="4516" actId="14100"/>
      <pc:docMkLst>
        <pc:docMk/>
      </pc:docMkLst>
      <pc:sldChg chg="addSp delSp modSp">
        <pc:chgData name="Ravi C" userId="c874c47c9e1ffb23" providerId="LiveId" clId="{64285D68-DCC1-4D05-B44B-BF98A5D96BBA}" dt="2019-05-10T01:18:10.915" v="4516" actId="14100"/>
        <pc:sldMkLst>
          <pc:docMk/>
          <pc:sldMk cId="2251251862" sldId="256"/>
        </pc:sldMkLst>
        <pc:spChg chg="mod">
          <ac:chgData name="Ravi C" userId="c874c47c9e1ffb23" providerId="LiveId" clId="{64285D68-DCC1-4D05-B44B-BF98A5D96BBA}" dt="2019-05-09T23:54:49.384" v="2616" actId="20577"/>
          <ac:spMkLst>
            <pc:docMk/>
            <pc:sldMk cId="2251251862" sldId="256"/>
            <ac:spMk id="7" creationId="{00000000-0000-0000-0000-000000000000}"/>
          </ac:spMkLst>
        </pc:spChg>
        <pc:spChg chg="mod">
          <ac:chgData name="Ravi C" userId="c874c47c9e1ffb23" providerId="LiveId" clId="{64285D68-DCC1-4D05-B44B-BF98A5D96BBA}" dt="2019-05-09T03:34:56.781" v="586" actId="20577"/>
          <ac:spMkLst>
            <pc:docMk/>
            <pc:sldMk cId="2251251862" sldId="256"/>
            <ac:spMk id="11" creationId="{00000000-0000-0000-0000-000000000000}"/>
          </ac:spMkLst>
        </pc:spChg>
        <pc:spChg chg="del mod">
          <ac:chgData name="Ravi C" userId="c874c47c9e1ffb23" providerId="LiveId" clId="{64285D68-DCC1-4D05-B44B-BF98A5D96BBA}" dt="2019-05-10T00:04:18.257" v="2618" actId="478"/>
          <ac:spMkLst>
            <pc:docMk/>
            <pc:sldMk cId="2251251862" sldId="256"/>
            <ac:spMk id="14" creationId="{00000000-0000-0000-0000-000000000000}"/>
          </ac:spMkLst>
        </pc:spChg>
        <pc:spChg chg="add del mod">
          <ac:chgData name="Ravi C" userId="c874c47c9e1ffb23" providerId="LiveId" clId="{64285D68-DCC1-4D05-B44B-BF98A5D96BBA}" dt="2019-05-09T23:32:47.394" v="1799" actId="478"/>
          <ac:spMkLst>
            <pc:docMk/>
            <pc:sldMk cId="2251251862" sldId="256"/>
            <ac:spMk id="63" creationId="{4C6BEC04-9602-4BB7-AE97-F23B3A71121D}"/>
          </ac:spMkLst>
        </pc:spChg>
        <pc:spChg chg="mod">
          <ac:chgData name="Ravi C" userId="c874c47c9e1ffb23" providerId="LiveId" clId="{64285D68-DCC1-4D05-B44B-BF98A5D96BBA}" dt="2019-05-09T07:40:25.988" v="1740" actId="14100"/>
          <ac:spMkLst>
            <pc:docMk/>
            <pc:sldMk cId="2251251862" sldId="256"/>
            <ac:spMk id="76" creationId="{00000000-0000-0000-0000-000000000000}"/>
          </ac:spMkLst>
        </pc:spChg>
        <pc:spChg chg="mod">
          <ac:chgData name="Ravi C" userId="c874c47c9e1ffb23" providerId="LiveId" clId="{64285D68-DCC1-4D05-B44B-BF98A5D96BBA}" dt="2019-05-09T03:49:09.358" v="935" actId="1036"/>
          <ac:spMkLst>
            <pc:docMk/>
            <pc:sldMk cId="2251251862" sldId="256"/>
            <ac:spMk id="77" creationId="{00000000-0000-0000-0000-000000000000}"/>
          </ac:spMkLst>
        </pc:spChg>
        <pc:spChg chg="mod">
          <ac:chgData name="Ravi C" userId="c874c47c9e1ffb23" providerId="LiveId" clId="{64285D68-DCC1-4D05-B44B-BF98A5D96BBA}" dt="2019-05-09T03:48:52.213" v="819" actId="1035"/>
          <ac:spMkLst>
            <pc:docMk/>
            <pc:sldMk cId="2251251862" sldId="256"/>
            <ac:spMk id="373" creationId="{00000000-0000-0000-0000-000000000000}"/>
          </ac:spMkLst>
        </pc:spChg>
        <pc:spChg chg="mod">
          <ac:chgData name="Ravi C" userId="c874c47c9e1ffb23" providerId="LiveId" clId="{64285D68-DCC1-4D05-B44B-BF98A5D96BBA}" dt="2019-05-10T01:07:58.895" v="3906" actId="20577"/>
          <ac:spMkLst>
            <pc:docMk/>
            <pc:sldMk cId="2251251862" sldId="256"/>
            <ac:spMk id="376" creationId="{00000000-0000-0000-0000-000000000000}"/>
          </ac:spMkLst>
        </pc:spChg>
        <pc:spChg chg="del mod">
          <ac:chgData name="Ravi C" userId="c874c47c9e1ffb23" providerId="LiveId" clId="{64285D68-DCC1-4D05-B44B-BF98A5D96BBA}" dt="2019-05-09T07:38:34.783" v="1673"/>
          <ac:spMkLst>
            <pc:docMk/>
            <pc:sldMk cId="2251251862" sldId="256"/>
            <ac:spMk id="378" creationId="{00000000-0000-0000-0000-000000000000}"/>
          </ac:spMkLst>
        </pc:spChg>
        <pc:spChg chg="mod">
          <ac:chgData name="Ravi C" userId="c874c47c9e1ffb23" providerId="LiveId" clId="{64285D68-DCC1-4D05-B44B-BF98A5D96BBA}" dt="2019-05-09T07:41:04.879" v="1746" actId="14100"/>
          <ac:spMkLst>
            <pc:docMk/>
            <pc:sldMk cId="2251251862" sldId="256"/>
            <ac:spMk id="379" creationId="{00000000-0000-0000-0000-000000000000}"/>
          </ac:spMkLst>
        </pc:spChg>
        <pc:spChg chg="add del mod">
          <ac:chgData name="Ravi C" userId="c874c47c9e1ffb23" providerId="LiveId" clId="{64285D68-DCC1-4D05-B44B-BF98A5D96BBA}" dt="2019-05-10T01:17:46.020" v="4507" actId="478"/>
          <ac:spMkLst>
            <pc:docMk/>
            <pc:sldMk cId="2251251862" sldId="256"/>
            <ac:spMk id="486" creationId="{00000000-0000-0000-0000-000000000000}"/>
          </ac:spMkLst>
        </pc:spChg>
        <pc:spChg chg="del mod">
          <ac:chgData name="Ravi C" userId="c874c47c9e1ffb23" providerId="LiveId" clId="{64285D68-DCC1-4D05-B44B-BF98A5D96BBA}" dt="2019-05-10T01:17:49.984" v="4509" actId="478"/>
          <ac:spMkLst>
            <pc:docMk/>
            <pc:sldMk cId="2251251862" sldId="256"/>
            <ac:spMk id="487" creationId="{00000000-0000-0000-0000-000000000000}"/>
          </ac:spMkLst>
        </pc:spChg>
        <pc:spChg chg="add mod">
          <ac:chgData name="Ravi C" userId="c874c47c9e1ffb23" providerId="LiveId" clId="{64285D68-DCC1-4D05-B44B-BF98A5D96BBA}" dt="2019-05-09T07:41:21.790" v="1754" actId="20577"/>
          <ac:spMkLst>
            <pc:docMk/>
            <pc:sldMk cId="2251251862" sldId="256"/>
            <ac:spMk id="493" creationId="{22357157-5C34-42AD-8199-6F0C7A7558CC}"/>
          </ac:spMkLst>
        </pc:spChg>
        <pc:spChg chg="add mod">
          <ac:chgData name="Ravi C" userId="c874c47c9e1ffb23" providerId="LiveId" clId="{64285D68-DCC1-4D05-B44B-BF98A5D96BBA}" dt="2019-05-10T01:17:12.518" v="4490" actId="255"/>
          <ac:spMkLst>
            <pc:docMk/>
            <pc:sldMk cId="2251251862" sldId="256"/>
            <ac:spMk id="494" creationId="{729805DC-718F-48F1-94E5-62F25DD0E46C}"/>
          </ac:spMkLst>
        </pc:spChg>
        <pc:spChg chg="add mod">
          <ac:chgData name="Ravi C" userId="c874c47c9e1ffb23" providerId="LiveId" clId="{64285D68-DCC1-4D05-B44B-BF98A5D96BBA}" dt="2019-05-10T01:09:48.979" v="4471" actId="1035"/>
          <ac:spMkLst>
            <pc:docMk/>
            <pc:sldMk cId="2251251862" sldId="256"/>
            <ac:spMk id="495" creationId="{6F13D84E-A178-4189-820E-FCB1CC6C6C48}"/>
          </ac:spMkLst>
        </pc:spChg>
        <pc:spChg chg="del mod">
          <ac:chgData name="Ravi C" userId="c874c47c9e1ffb23" providerId="LiveId" clId="{64285D68-DCC1-4D05-B44B-BF98A5D96BBA}" dt="2019-05-10T00:11:57.347" v="3266" actId="478"/>
          <ac:spMkLst>
            <pc:docMk/>
            <pc:sldMk cId="2251251862" sldId="256"/>
            <ac:spMk id="928" creationId="{00000000-0000-0000-0000-000000000000}"/>
          </ac:spMkLst>
        </pc:spChg>
        <pc:spChg chg="mod">
          <ac:chgData name="Ravi C" userId="c874c47c9e1ffb23" providerId="LiveId" clId="{64285D68-DCC1-4D05-B44B-BF98A5D96BBA}" dt="2019-05-09T07:30:21.671" v="1100" actId="20577"/>
          <ac:spMkLst>
            <pc:docMk/>
            <pc:sldMk cId="2251251862" sldId="256"/>
            <ac:spMk id="930" creationId="{00000000-0000-0000-0000-000000000000}"/>
          </ac:spMkLst>
        </pc:spChg>
        <pc:spChg chg="mod">
          <ac:chgData name="Ravi C" userId="c874c47c9e1ffb23" providerId="LiveId" clId="{64285D68-DCC1-4D05-B44B-BF98A5D96BBA}" dt="2019-05-10T00:17:19.071" v="3400" actId="20577"/>
          <ac:spMkLst>
            <pc:docMk/>
            <pc:sldMk cId="2251251862" sldId="256"/>
            <ac:spMk id="932" creationId="{00000000-0000-0000-0000-000000000000}"/>
          </ac:spMkLst>
        </pc:spChg>
        <pc:spChg chg="mod">
          <ac:chgData name="Ravi C" userId="c874c47c9e1ffb23" providerId="LiveId" clId="{64285D68-DCC1-4D05-B44B-BF98A5D96BBA}" dt="2019-05-10T01:17:42.794" v="4506" actId="20577"/>
          <ac:spMkLst>
            <pc:docMk/>
            <pc:sldMk cId="2251251862" sldId="256"/>
            <ac:spMk id="933" creationId="{00000000-0000-0000-0000-000000000000}"/>
          </ac:spMkLst>
        </pc:spChg>
        <pc:spChg chg="mod">
          <ac:chgData name="Ravi C" userId="c874c47c9e1ffb23" providerId="LiveId" clId="{64285D68-DCC1-4D05-B44B-BF98A5D96BBA}" dt="2019-05-10T01:18:10.915" v="4516" actId="14100"/>
          <ac:spMkLst>
            <pc:docMk/>
            <pc:sldMk cId="2251251862" sldId="256"/>
            <ac:spMk id="934" creationId="{00000000-0000-0000-0000-000000000000}"/>
          </ac:spMkLst>
        </pc:spChg>
        <pc:spChg chg="mod">
          <ac:chgData name="Ravi C" userId="c874c47c9e1ffb23" providerId="LiveId" clId="{64285D68-DCC1-4D05-B44B-BF98A5D96BBA}" dt="2019-05-09T23:36:45.589" v="2280" actId="20577"/>
          <ac:spMkLst>
            <pc:docMk/>
            <pc:sldMk cId="2251251862" sldId="256"/>
            <ac:spMk id="1191" creationId="{00000000-0000-0000-0000-000000000000}"/>
          </ac:spMkLst>
        </pc:spChg>
        <pc:graphicFrameChg chg="del modGraphic">
          <ac:chgData name="Ravi C" userId="c874c47c9e1ffb23" providerId="LiveId" clId="{64285D68-DCC1-4D05-B44B-BF98A5D96BBA}" dt="2019-05-09T07:26:23.121" v="1004" actId="478"/>
          <ac:graphicFrameMkLst>
            <pc:docMk/>
            <pc:sldMk cId="2251251862" sldId="256"/>
            <ac:graphicFrameMk id="13" creationId="{00000000-0000-0000-0000-000000000000}"/>
          </ac:graphicFrameMkLst>
        </pc:graphicFrameChg>
        <pc:graphicFrameChg chg="del">
          <ac:chgData name="Ravi C" userId="c874c47c9e1ffb23" providerId="LiveId" clId="{64285D68-DCC1-4D05-B44B-BF98A5D96BBA}" dt="2019-05-09T02:36:05.809" v="1" actId="478"/>
          <ac:graphicFrameMkLst>
            <pc:docMk/>
            <pc:sldMk cId="2251251862" sldId="256"/>
            <ac:graphicFrameMk id="23" creationId="{00000000-0000-0000-0000-000000000000}"/>
          </ac:graphicFrameMkLst>
        </pc:graphicFrameChg>
        <pc:graphicFrameChg chg="add mod modGraphic">
          <ac:chgData name="Ravi C" userId="c874c47c9e1ffb23" providerId="LiveId" clId="{64285D68-DCC1-4D05-B44B-BF98A5D96BBA}" dt="2019-05-10T00:19:47.818" v="3474" actId="20577"/>
          <ac:graphicFrameMkLst>
            <pc:docMk/>
            <pc:sldMk cId="2251251862" sldId="256"/>
            <ac:graphicFrameMk id="496" creationId="{A2785E24-0698-4CEA-AA3B-CA0550ADE7E3}"/>
          </ac:graphicFrameMkLst>
        </pc:graphicFrameChg>
        <pc:graphicFrameChg chg="add mod modGraphic">
          <ac:chgData name="Ravi C" userId="c874c47c9e1ffb23" providerId="LiveId" clId="{64285D68-DCC1-4D05-B44B-BF98A5D96BBA}" dt="2019-05-10T00:19:42.593" v="3473" actId="20577"/>
          <ac:graphicFrameMkLst>
            <pc:docMk/>
            <pc:sldMk cId="2251251862" sldId="256"/>
            <ac:graphicFrameMk id="960" creationId="{E5DCD738-9DF8-4273-A043-91A806833B0D}"/>
          </ac:graphicFrameMkLst>
        </pc:graphicFrameChg>
        <pc:graphicFrameChg chg="add mod modGraphic">
          <ac:chgData name="Ravi C" userId="c874c47c9e1ffb23" providerId="LiveId" clId="{64285D68-DCC1-4D05-B44B-BF98A5D96BBA}" dt="2019-05-10T00:29:32.362" v="3586" actId="1035"/>
          <ac:graphicFrameMkLst>
            <pc:docMk/>
            <pc:sldMk cId="2251251862" sldId="256"/>
            <ac:graphicFrameMk id="961" creationId="{4C9DFB3C-C7F6-487E-AD7E-4239D07CA94F}"/>
          </ac:graphicFrameMkLst>
        </pc:graphicFrameChg>
        <pc:picChg chg="del">
          <ac:chgData name="Ravi C" userId="c874c47c9e1ffb23" providerId="LiveId" clId="{64285D68-DCC1-4D05-B44B-BF98A5D96BBA}" dt="2019-05-09T07:26:15.612" v="1002" actId="478"/>
          <ac:picMkLst>
            <pc:docMk/>
            <pc:sldMk cId="2251251862" sldId="256"/>
            <ac:picMk id="3" creationId="{00000000-0000-0000-0000-000000000000}"/>
          </ac:picMkLst>
        </pc:picChg>
        <pc:picChg chg="del">
          <ac:chgData name="Ravi C" userId="c874c47c9e1ffb23" providerId="LiveId" clId="{64285D68-DCC1-4D05-B44B-BF98A5D96BBA}" dt="2019-05-10T00:56:29.853" v="3638" actId="478"/>
          <ac:picMkLst>
            <pc:docMk/>
            <pc:sldMk cId="2251251862" sldId="256"/>
            <ac:picMk id="35" creationId="{00000000-0000-0000-0000-000000000000}"/>
          </ac:picMkLst>
        </pc:picChg>
        <pc:picChg chg="add del mod">
          <ac:chgData name="Ravi C" userId="c874c47c9e1ffb23" providerId="LiveId" clId="{64285D68-DCC1-4D05-B44B-BF98A5D96BBA}" dt="2019-05-10T00:26:42.257" v="3548" actId="478"/>
          <ac:picMkLst>
            <pc:docMk/>
            <pc:sldMk cId="2251251862" sldId="256"/>
            <ac:picMk id="54" creationId="{34DFA381-1760-4632-BE8E-C92AFFF9DFEC}"/>
          </ac:picMkLst>
        </pc:picChg>
        <pc:picChg chg="add mod">
          <ac:chgData name="Ravi C" userId="c874c47c9e1ffb23" providerId="LiveId" clId="{64285D68-DCC1-4D05-B44B-BF98A5D96BBA}" dt="2019-05-09T07:39:25.914" v="1731" actId="1076"/>
          <ac:picMkLst>
            <pc:docMk/>
            <pc:sldMk cId="2251251862" sldId="256"/>
            <ac:picMk id="56" creationId="{1E515B63-BB94-4CD2-92EC-FDD4C128E087}"/>
          </ac:picMkLst>
        </pc:picChg>
        <pc:picChg chg="add mod">
          <ac:chgData name="Ravi C" userId="c874c47c9e1ffb23" providerId="LiveId" clId="{64285D68-DCC1-4D05-B44B-BF98A5D96BBA}" dt="2019-05-09T07:41:48.338" v="1757" actId="1076"/>
          <ac:picMkLst>
            <pc:docMk/>
            <pc:sldMk cId="2251251862" sldId="256"/>
            <ac:picMk id="58" creationId="{614978B7-198E-4A0E-8F0D-7485F0BAEC0E}"/>
          </ac:picMkLst>
        </pc:picChg>
        <pc:picChg chg="add mod">
          <ac:chgData name="Ravi C" userId="c874c47c9e1ffb23" providerId="LiveId" clId="{64285D68-DCC1-4D05-B44B-BF98A5D96BBA}" dt="2019-05-09T07:41:54.546" v="1764" actId="1035"/>
          <ac:picMkLst>
            <pc:docMk/>
            <pc:sldMk cId="2251251862" sldId="256"/>
            <ac:picMk id="60" creationId="{80432E45-E06F-4FEB-AC86-E572267DFF5B}"/>
          </ac:picMkLst>
        </pc:picChg>
        <pc:picChg chg="add mod">
          <ac:chgData name="Ravi C" userId="c874c47c9e1ffb23" providerId="LiveId" clId="{64285D68-DCC1-4D05-B44B-BF98A5D96BBA}" dt="2019-05-09T07:41:43.482" v="1756" actId="1076"/>
          <ac:picMkLst>
            <pc:docMk/>
            <pc:sldMk cId="2251251862" sldId="256"/>
            <ac:picMk id="62" creationId="{C7A004B0-0AD8-4292-B793-7E895A70E43E}"/>
          </ac:picMkLst>
        </pc:picChg>
        <pc:picChg chg="add mod">
          <ac:chgData name="Ravi C" userId="c874c47c9e1ffb23" providerId="LiveId" clId="{64285D68-DCC1-4D05-B44B-BF98A5D96BBA}" dt="2019-05-10T01:02:22.358" v="3690" actId="1036"/>
          <ac:picMkLst>
            <pc:docMk/>
            <pc:sldMk cId="2251251862" sldId="256"/>
            <ac:picMk id="963" creationId="{D1382298-06D6-4CC4-B3E4-1162A3E5CCD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5969" cy="350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1976" y="0"/>
            <a:ext cx="4025969" cy="350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DAB1E-13EA-304D-BDEC-C2BB2C172C73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2172"/>
            <a:ext cx="4025969" cy="3506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1976" y="6652172"/>
            <a:ext cx="4025969" cy="3506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8D801-2A3C-D648-A678-C5E485F6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38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5969" cy="350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1976" y="0"/>
            <a:ext cx="4025969" cy="350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92EF-4A2E-974F-AA30-541356BD9E1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60775" y="525463"/>
            <a:ext cx="1968500" cy="2625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585" y="3327283"/>
            <a:ext cx="7432882" cy="315134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2172"/>
            <a:ext cx="4025969" cy="3506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1976" y="6652172"/>
            <a:ext cx="4025969" cy="3506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DCFE8-C3CD-4448-BDE3-18FFE91D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3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0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0985" algn="l" defTabSz="380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1970" algn="l" defTabSz="380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2954" algn="l" defTabSz="380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23939" algn="l" defTabSz="380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04924" algn="l" defTabSz="380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909" algn="l" defTabSz="380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893" algn="l" defTabSz="380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878" algn="l" defTabSz="3809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26974800" y="0"/>
            <a:ext cx="457200" cy="36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38" tIns="28569" rIns="57138" bIns="28569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457200" cy="36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38" tIns="28569" rIns="57138" bIns="28569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274320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5D3D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38" tIns="28569" rIns="57138" bIns="28569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35729333"/>
            <a:ext cx="27432000" cy="846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38" tIns="28569" rIns="57138" bIns="28569" rtlCol="0" anchor="ctr"/>
          <a:lstStyle/>
          <a:p>
            <a:pPr algn="ctr"/>
            <a:endParaRPr lang="en-US" dirty="0"/>
          </a:p>
        </p:txBody>
      </p:sp>
      <p:pic>
        <p:nvPicPr>
          <p:cNvPr id="6" name="Picture 16" descr="PosterTemplateCopyrigh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3" y="36195003"/>
            <a:ext cx="1641842" cy="2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</p:spPr>
        <p:txBody>
          <a:bodyPr lIns="76197" tIns="38098" rIns="76197" bIns="38098"/>
          <a:lstStyle/>
          <a:p>
            <a:fld id="{985D6BDF-9D0E-4E2B-85B8-D8F4790360C9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</p:spPr>
        <p:txBody>
          <a:bodyPr lIns="76197" tIns="38098" rIns="76197" bIns="38098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</p:spPr>
        <p:txBody>
          <a:bodyPr lIns="76197" tIns="38098" rIns="76197" bIns="38098"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274262" tIns="137131" rIns="274262" bIns="13713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4"/>
            <a:ext cx="24688800" cy="27448931"/>
          </a:xfrm>
          <a:prstGeom prst="rect">
            <a:avLst/>
          </a:prstGeom>
        </p:spPr>
        <p:txBody>
          <a:bodyPr vert="horz" lIns="274262" tIns="137131" rIns="274262" bIns="1371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2742623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690" indent="-285690" algn="l" defTabSz="274262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1380" indent="-285690" algn="l" defTabSz="2742623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70" indent="-285690" algn="l" defTabSz="274262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759" indent="-285690" algn="l" defTabSz="2742623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8450" indent="-285690" algn="l" defTabSz="2742623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7542213" indent="-685656" algn="l" defTabSz="2742623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8913525" indent="-685656" algn="l" defTabSz="2742623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4836" indent="-685656" algn="l" defTabSz="2742623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6147" indent="-685656" algn="l" defTabSz="2742623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2623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312" algn="l" defTabSz="2742623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2pPr>
      <a:lvl3pPr marL="2742623" algn="l" defTabSz="2742623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3pPr>
      <a:lvl4pPr marL="4113935" algn="l" defTabSz="2742623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5485246" algn="l" defTabSz="2742623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6856557" algn="l" defTabSz="2742623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8227868" algn="l" defTabSz="2742623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599181" algn="l" defTabSz="2742623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0493" algn="l" defTabSz="2742623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AE1AB64-D112-4DA4-8092-1DC32326BE1C}"/>
              </a:ext>
            </a:extLst>
          </p:cNvPr>
          <p:cNvSpPr/>
          <p:nvPr/>
        </p:nvSpPr>
        <p:spPr>
          <a:xfrm>
            <a:off x="11654864" y="6172200"/>
            <a:ext cx="257736" cy="1424695"/>
          </a:xfrm>
          <a:prstGeom prst="rect">
            <a:avLst/>
          </a:prstGeom>
          <a:solidFill>
            <a:srgbClr val="EAF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4" name="Text Box 192"/>
          <p:cNvSpPr txBox="1">
            <a:spLocks noChangeArrowheads="1"/>
          </p:cNvSpPr>
          <p:nvPr/>
        </p:nvSpPr>
        <p:spPr bwMode="auto">
          <a:xfrm>
            <a:off x="21031200" y="12115799"/>
            <a:ext cx="5791200" cy="11081773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14276" tIns="114276" rIns="114276" bIns="114276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342900" eaLnBrk="1" hangingPunct="1"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  <a:cs typeface="Arial"/>
              </a:rPr>
              <a:t>Using the full image increases the model AUC for 4 classes as compared to using Resized images for Resnet18.</a:t>
            </a:r>
          </a:p>
          <a:p>
            <a:pPr marL="571500" indent="-342900" eaLnBrk="1" hangingPunct="1">
              <a:buFont typeface="Wingdings" panose="05000000000000000000" pitchFamily="2" charset="2"/>
              <a:buChar char="Ø"/>
            </a:pPr>
            <a:endParaRPr lang="en-US" sz="2800" dirty="0">
              <a:latin typeface="+mj-lt"/>
              <a:cs typeface="Arial"/>
            </a:endParaRPr>
          </a:p>
          <a:p>
            <a:pPr marL="571500" indent="-342900" eaLnBrk="1" hangingPunct="1"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  <a:cs typeface="Arial"/>
              </a:rPr>
              <a:t>Changing the position of Batch Norm does increase the performance in case of 4 classes. So does similar domain pre-training – Chest X-ray.</a:t>
            </a:r>
          </a:p>
          <a:p>
            <a:pPr marL="571500" indent="-342900" eaLnBrk="1" hangingPunct="1">
              <a:buFont typeface="Wingdings" panose="05000000000000000000" pitchFamily="2" charset="2"/>
              <a:buChar char="Ø"/>
            </a:pPr>
            <a:endParaRPr lang="en-US" sz="2800" dirty="0">
              <a:latin typeface="+mj-lt"/>
              <a:cs typeface="Arial"/>
            </a:endParaRPr>
          </a:p>
          <a:p>
            <a:pPr marL="571500" indent="-342900" eaLnBrk="1" hangingPunct="1"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  <a:cs typeface="Arial"/>
              </a:rPr>
              <a:t>Increasing the model capacity though a very deep or wide model can overcome most of the hurdles we envisioned with signal to noise ratio as proved by Resnet 50 and Inception Resnet V2. </a:t>
            </a:r>
          </a:p>
          <a:p>
            <a:pPr marL="571500" indent="-342900" eaLnBrk="1" hangingPunct="1">
              <a:buFont typeface="Wingdings" panose="05000000000000000000" pitchFamily="2" charset="2"/>
              <a:buChar char="Ø"/>
            </a:pPr>
            <a:endParaRPr lang="en-US" sz="2800" dirty="0">
              <a:latin typeface="+mj-lt"/>
              <a:cs typeface="Arial"/>
            </a:endParaRPr>
          </a:p>
          <a:p>
            <a:pPr marL="571500" indent="-342900" eaLnBrk="1" hangingPunct="1"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</a:rPr>
              <a:t>Patch based model seems to be much more ideal for further improvement in performance since lesions can be very tiny. They have been proven to work by </a:t>
            </a:r>
            <a:r>
              <a:rPr lang="en-US" sz="2800" dirty="0" err="1">
                <a:latin typeface="+mj-lt"/>
              </a:rPr>
              <a:t>Yasolav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Nikulin</a:t>
            </a:r>
            <a:r>
              <a:rPr lang="en-US" sz="2800" dirty="0">
                <a:latin typeface="+mj-lt"/>
              </a:rPr>
              <a:t> et. al. and Nan Wu et. al.</a:t>
            </a:r>
          </a:p>
        </p:txBody>
      </p:sp>
      <p:sp>
        <p:nvSpPr>
          <p:cNvPr id="932" name="Text Box 192"/>
          <p:cNvSpPr txBox="1">
            <a:spLocks noChangeArrowheads="1"/>
          </p:cNvSpPr>
          <p:nvPr/>
        </p:nvSpPr>
        <p:spPr bwMode="auto">
          <a:xfrm>
            <a:off x="20955000" y="5078951"/>
            <a:ext cx="5867400" cy="5480076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14276" tIns="114276" rIns="114276" bIns="114276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pitchFamily="34" charset="0"/>
              </a:rPr>
              <a:t>CBIS DDSM (Curated Breast Imaging Subset of Digital Database for Screening Mammography) </a:t>
            </a:r>
          </a:p>
        </p:txBody>
      </p:sp>
      <p:sp>
        <p:nvSpPr>
          <p:cNvPr id="78" name="Text Box 192"/>
          <p:cNvSpPr txBox="1">
            <a:spLocks noChangeArrowheads="1"/>
          </p:cNvSpPr>
          <p:nvPr/>
        </p:nvSpPr>
        <p:spPr bwMode="auto">
          <a:xfrm>
            <a:off x="6800850" y="4927600"/>
            <a:ext cx="13925550" cy="9570712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14276" tIns="114276" rIns="114276" bIns="114276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700">
              <a:latin typeface="Calibri" pitchFamily="34" charset="0"/>
            </a:endParaRPr>
          </a:p>
          <a:p>
            <a:pPr eaLnBrk="1" hangingPunct="1"/>
            <a:endParaRPr lang="en-US" sz="2700">
              <a:latin typeface="Calibri" pitchFamily="34" charset="0"/>
            </a:endParaRPr>
          </a:p>
          <a:p>
            <a:pPr eaLnBrk="1" hangingPunct="1"/>
            <a:endParaRPr lang="en-US" sz="2700">
              <a:latin typeface="Calibri" pitchFamily="34" charset="0"/>
            </a:endParaRPr>
          </a:p>
          <a:p>
            <a:pPr eaLnBrk="1" hangingPunct="1"/>
            <a:endParaRPr lang="en-US" sz="2700">
              <a:latin typeface="Calibri" pitchFamily="34" charset="0"/>
            </a:endParaRPr>
          </a:p>
          <a:p>
            <a:pPr eaLnBrk="1" hangingPunct="1"/>
            <a:endParaRPr lang="en-US" sz="2700">
              <a:latin typeface="Calibri" pitchFamily="34" charset="0"/>
            </a:endParaRPr>
          </a:p>
          <a:p>
            <a:pPr eaLnBrk="1" hangingPunct="1"/>
            <a:endParaRPr lang="en-US" sz="2700">
              <a:latin typeface="Calibri" pitchFamily="34" charset="0"/>
            </a:endParaRPr>
          </a:p>
          <a:p>
            <a:pPr eaLnBrk="1" hangingPunct="1"/>
            <a:endParaRPr lang="en-US" sz="2700">
              <a:latin typeface="Calibri" pitchFamily="34" charset="0"/>
            </a:endParaRPr>
          </a:p>
          <a:p>
            <a:pPr eaLnBrk="1" hangingPunct="1"/>
            <a:endParaRPr lang="en-US" sz="2700">
              <a:latin typeface="Calibri" pitchFamily="34" charset="0"/>
            </a:endParaRPr>
          </a:p>
          <a:p>
            <a:pPr eaLnBrk="1" hangingPunct="1"/>
            <a:endParaRPr lang="en-US" sz="2700">
              <a:latin typeface="Calibri" pitchFamily="34" charset="0"/>
            </a:endParaRPr>
          </a:p>
          <a:p>
            <a:pPr eaLnBrk="1" hangingPunct="1"/>
            <a:endParaRPr lang="en-US" sz="2700">
              <a:latin typeface="Calibri" pitchFamily="34" charset="0"/>
            </a:endParaRPr>
          </a:p>
          <a:p>
            <a:pPr eaLnBrk="1" hangingPunct="1"/>
            <a:endParaRPr lang="en-US" sz="2700">
              <a:latin typeface="Calibri" pitchFamily="34" charset="0"/>
            </a:endParaRPr>
          </a:p>
          <a:p>
            <a:pPr eaLnBrk="1" hangingPunct="1"/>
            <a:endParaRPr lang="en-US" sz="2700">
              <a:latin typeface="Calibri" pitchFamily="34" charset="0"/>
            </a:endParaRPr>
          </a:p>
          <a:p>
            <a:pPr eaLnBrk="1" hangingPunct="1"/>
            <a:endParaRPr lang="en-US" sz="2700" dirty="0">
              <a:latin typeface="Calibri" pitchFamily="34" charset="0"/>
            </a:endParaRPr>
          </a:p>
        </p:txBody>
      </p:sp>
      <p:sp>
        <p:nvSpPr>
          <p:cNvPr id="76" name="Text Box 192"/>
          <p:cNvSpPr txBox="1">
            <a:spLocks noChangeArrowheads="1"/>
          </p:cNvSpPr>
          <p:nvPr/>
        </p:nvSpPr>
        <p:spPr bwMode="auto">
          <a:xfrm>
            <a:off x="6781800" y="15417800"/>
            <a:ext cx="13944600" cy="1445260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14276" tIns="114276" rIns="114276" bIns="114276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8600" eaLnBrk="1" hangingPunct="1"/>
            <a:r>
              <a:rPr lang="en-US" sz="2800" dirty="0">
                <a:latin typeface="+mj-lt"/>
                <a:cs typeface="Arial"/>
              </a:rPr>
              <a:t>Final model selected over validation performance. AUCs reported on test set. For 4 classes Micro AUC is reported.</a:t>
            </a:r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343400" y="26449"/>
            <a:ext cx="23012400" cy="2792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4276" tIns="285690" rIns="114276" bIns="285690" anchor="t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7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Breast Cancer Detection Through High Resolution Screening Mammograms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495800" y="2286000"/>
            <a:ext cx="22936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276" tIns="114276" rIns="114276" bIns="114276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Nhung Le, </a:t>
            </a:r>
            <a:r>
              <a:rPr lang="en-US" sz="4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Nithish</a:t>
            </a: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4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Addepalli</a:t>
            </a: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Ravi Choudhary</a:t>
            </a:r>
          </a:p>
          <a:p>
            <a:pPr eaLnBrk="1" hangingPunct="1"/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New York University, Center For Data Science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581025" y="5029201"/>
            <a:ext cx="6038850" cy="1954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14276" tIns="114276" rIns="114276" bIns="11427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pitchFamily="34" charset="0"/>
              </a:rPr>
              <a:t>Classification of Screening Mammograms to detect Malignant Lesions and the type of Lesion (Mass vs Calcification) using CNN.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1025" y="4267200"/>
            <a:ext cx="603885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38" tIns="28569" rIns="57138" bIns="28569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1025" y="7162800"/>
            <a:ext cx="6048375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38" tIns="28569" rIns="57138" bIns="28569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Motivation</a:t>
            </a:r>
          </a:p>
        </p:txBody>
      </p:sp>
      <p:pic>
        <p:nvPicPr>
          <p:cNvPr id="2" name="Picture 1" descr="nyulogo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9" y="304800"/>
            <a:ext cx="3529721" cy="3508012"/>
          </a:xfrm>
          <a:prstGeom prst="rect">
            <a:avLst/>
          </a:prstGeom>
        </p:spPr>
      </p:pic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571500" y="7924800"/>
            <a:ext cx="6048375" cy="657351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14276" tIns="114276" rIns="91440" bIns="114276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>
                <a:latin typeface="+mj-lt"/>
              </a:rPr>
              <a:t>Breast cancer is the second most common cancer in women worldwide. The five year survival rates for stage 0 or stage 1 breast cancers are close to 100%, but the rates go down dramatically for later stages: 93% for stage II, 72% for stage III and 22% for stage IV. Screening Mammogram is a routine exam administered to detect abnormalities. Identifying Breast Cancer in the early stages through Screening Mammograms can save the need for follow-up procedures in case of False Positives and save time for follow-ups for True Positives.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781800" y="14706600"/>
            <a:ext cx="13944600" cy="711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38" tIns="28569" rIns="57138" bIns="28569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800850" y="4267201"/>
            <a:ext cx="13925550" cy="76199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38" tIns="28569" rIns="57138" bIns="28569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Model Architectures</a:t>
            </a:r>
          </a:p>
        </p:txBody>
      </p:sp>
      <p:sp>
        <p:nvSpPr>
          <p:cNvPr id="608" name="TextBox 607"/>
          <p:cNvSpPr txBox="1"/>
          <p:nvPr/>
        </p:nvSpPr>
        <p:spPr>
          <a:xfrm>
            <a:off x="9427875" y="5204480"/>
            <a:ext cx="197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Resnet - 50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20932186" y="4267200"/>
            <a:ext cx="5920173" cy="819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38" tIns="28569" rIns="57138" bIns="28569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933" name="Rectangle 932"/>
          <p:cNvSpPr/>
          <p:nvPr/>
        </p:nvSpPr>
        <p:spPr>
          <a:xfrm>
            <a:off x="21031200" y="10820400"/>
            <a:ext cx="57912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38" tIns="28569" rIns="57138" bIns="28569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Discussion and Conclusion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024" y="26670000"/>
            <a:ext cx="6000649" cy="89916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lIns="18288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We believe that the signal to Noise ratio in the Mammograms is very low, compared to </a:t>
            </a:r>
            <a:r>
              <a:rPr lang="en-US" sz="2800" dirty="0" err="1"/>
              <a:t>Imagenet</a:t>
            </a:r>
            <a:r>
              <a:rPr lang="en-US" sz="2800" dirty="0"/>
              <a:t> data. Therefore, we propose a few changes to the Resnet architecture.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Batch Norm after activations instead of before activations to prevent loss of signal.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Use of Leaky </a:t>
            </a:r>
            <a:r>
              <a:rPr lang="en-US" sz="2800" dirty="0" err="1"/>
              <a:t>ReLU</a:t>
            </a:r>
            <a:r>
              <a:rPr lang="en-US" sz="2800" dirty="0"/>
              <a:t>/ Exponential Linear Unit (ELU) / </a:t>
            </a:r>
            <a:r>
              <a:rPr lang="en-US" sz="2800" dirty="0" err="1"/>
              <a:t>PReLU</a:t>
            </a:r>
            <a:r>
              <a:rPr lang="en-US" sz="2800" dirty="0"/>
              <a:t> instead of </a:t>
            </a:r>
            <a:r>
              <a:rPr lang="en-US" sz="2800" dirty="0" err="1"/>
              <a:t>ReLU</a:t>
            </a:r>
            <a:r>
              <a:rPr lang="en-US" sz="2800" dirty="0"/>
              <a:t> to get more representations.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Usage of full image instead of resized image to prevent loss of information.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Use of multiple views to get the model to learn about characteristics of Lesion.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  <p:sp>
        <p:nvSpPr>
          <p:cNvPr id="373" name="Rectangle 372"/>
          <p:cNvSpPr/>
          <p:nvPr/>
        </p:nvSpPr>
        <p:spPr>
          <a:xfrm>
            <a:off x="533400" y="14706600"/>
            <a:ext cx="6048375" cy="6895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38" tIns="28569" rIns="57138" bIns="28569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Related Work</a:t>
            </a:r>
          </a:p>
        </p:txBody>
      </p:sp>
      <p:sp>
        <p:nvSpPr>
          <p:cNvPr id="376" name="Text Box 190"/>
          <p:cNvSpPr txBox="1">
            <a:spLocks noChangeArrowheads="1"/>
          </p:cNvSpPr>
          <p:nvPr/>
        </p:nvSpPr>
        <p:spPr bwMode="auto">
          <a:xfrm>
            <a:off x="533400" y="15418092"/>
            <a:ext cx="6048375" cy="9974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14276" tIns="114276" rIns="91440" bIns="114276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+mj-lt"/>
              </a:rPr>
              <a:t>Krzystof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Geras</a:t>
            </a:r>
            <a:r>
              <a:rPr lang="en-US" sz="2800" dirty="0">
                <a:latin typeface="+mj-lt"/>
              </a:rPr>
              <a:t> et. al. proposed the use of multi-view CNN architecture on the screening images to predict BIRADS score.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+mj-lt"/>
              </a:rPr>
              <a:t>Dezső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Ribli</a:t>
            </a:r>
            <a:r>
              <a:rPr lang="en-US" sz="2800" dirty="0">
                <a:latin typeface="+mj-lt"/>
              </a:rPr>
              <a:t> et. al. used RCNN to propose regions from a Mammogram and classify the region based on malignancy.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</a:rPr>
              <a:t>Trent </a:t>
            </a:r>
            <a:r>
              <a:rPr lang="en-US" sz="2800" dirty="0" err="1">
                <a:latin typeface="+mj-lt"/>
              </a:rPr>
              <a:t>Kyono</a:t>
            </a:r>
            <a:r>
              <a:rPr lang="en-US" sz="2800" dirty="0">
                <a:latin typeface="+mj-lt"/>
              </a:rPr>
              <a:t> et. al. proposed the usage of multi-view CNN in addition to the patient’s non-imaging data to reduce the number of patients to be reviewed by a Radiologist.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+mj-lt"/>
              </a:rPr>
              <a:t>Yaroslav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Nikulin</a:t>
            </a:r>
            <a:r>
              <a:rPr lang="en-US" sz="2800" dirty="0">
                <a:latin typeface="+mj-lt"/>
              </a:rPr>
              <a:t> et. al. used a CNN model on the small patches of the image and using the result from this model in another model for final prediction in their winning submission for the DREAM Challenge.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  <p:sp>
        <p:nvSpPr>
          <p:cNvPr id="379" name="Text Box 190"/>
          <p:cNvSpPr txBox="1">
            <a:spLocks noChangeArrowheads="1"/>
          </p:cNvSpPr>
          <p:nvPr/>
        </p:nvSpPr>
        <p:spPr bwMode="auto">
          <a:xfrm>
            <a:off x="6731000" y="30973775"/>
            <a:ext cx="13995400" cy="463702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14276" tIns="114276" rIns="91440" bIns="114276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2800" dirty="0">
              <a:latin typeface="+mj-lt"/>
            </a:endParaRPr>
          </a:p>
        </p:txBody>
      </p:sp>
      <p:sp>
        <p:nvSpPr>
          <p:cNvPr id="1191" name="Rectangle 1190"/>
          <p:cNvSpPr/>
          <p:nvPr/>
        </p:nvSpPr>
        <p:spPr>
          <a:xfrm>
            <a:off x="581024" y="25576696"/>
            <a:ext cx="6000649" cy="10933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38" tIns="28569" rIns="57138" bIns="28569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Proposed Architecture Changes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6A59FF-6554-4A4F-9945-507673D57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78" y="5916742"/>
            <a:ext cx="2697714" cy="265188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73CBFC-E75E-4724-849B-D9F292F554CD}"/>
              </a:ext>
            </a:extLst>
          </p:cNvPr>
          <p:cNvCxnSpPr>
            <a:cxnSpLocks/>
          </p:cNvCxnSpPr>
          <p:nvPr/>
        </p:nvCxnSpPr>
        <p:spPr>
          <a:xfrm flipV="1">
            <a:off x="11277600" y="7000023"/>
            <a:ext cx="403631" cy="1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88E6F77-896C-4725-93F4-C3E9B3FB1BC5}"/>
              </a:ext>
            </a:extLst>
          </p:cNvPr>
          <p:cNvSpPr/>
          <p:nvPr/>
        </p:nvSpPr>
        <p:spPr>
          <a:xfrm>
            <a:off x="9971444" y="6629401"/>
            <a:ext cx="1306156" cy="76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solidFill>
                  <a:schemeClr val="tx1"/>
                </a:solidFill>
              </a:rPr>
              <a:t>50 Blocks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3C1ADD-2A3C-4271-AA4A-50DC13417A14}"/>
              </a:ext>
            </a:extLst>
          </p:cNvPr>
          <p:cNvSpPr txBox="1"/>
          <p:nvPr/>
        </p:nvSpPr>
        <p:spPr>
          <a:xfrm>
            <a:off x="11256518" y="7655933"/>
            <a:ext cx="1500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Average Pooling</a:t>
            </a:r>
          </a:p>
        </p:txBody>
      </p:sp>
      <p:cxnSp>
        <p:nvCxnSpPr>
          <p:cNvPr id="383" name="Shape 88">
            <a:extLst>
              <a:ext uri="{FF2B5EF4-FFF2-40B4-BE49-F238E27FC236}">
                <a16:creationId xmlns:a16="http://schemas.microsoft.com/office/drawing/2014/main" id="{41E14BCF-69B1-47CF-880F-C43639878902}"/>
              </a:ext>
            </a:extLst>
          </p:cNvPr>
          <p:cNvCxnSpPr>
            <a:cxnSpLocks/>
          </p:cNvCxnSpPr>
          <p:nvPr/>
        </p:nvCxnSpPr>
        <p:spPr>
          <a:xfrm flipV="1">
            <a:off x="11807264" y="6092521"/>
            <a:ext cx="930084" cy="1446093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85" name="Shape 88">
            <a:extLst>
              <a:ext uri="{FF2B5EF4-FFF2-40B4-BE49-F238E27FC236}">
                <a16:creationId xmlns:a16="http://schemas.microsoft.com/office/drawing/2014/main" id="{BB010FB3-85C1-4DFB-B65B-C29BD65646A8}"/>
              </a:ext>
            </a:extLst>
          </p:cNvPr>
          <p:cNvCxnSpPr>
            <a:cxnSpLocks/>
          </p:cNvCxnSpPr>
          <p:nvPr/>
        </p:nvCxnSpPr>
        <p:spPr>
          <a:xfrm flipV="1">
            <a:off x="11764386" y="6092521"/>
            <a:ext cx="1010082" cy="126488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89" name="Shape 82">
            <a:extLst>
              <a:ext uri="{FF2B5EF4-FFF2-40B4-BE49-F238E27FC236}">
                <a16:creationId xmlns:a16="http://schemas.microsoft.com/office/drawing/2014/main" id="{234F561A-E63D-4CD2-9E3A-5F15FB6B54A8}"/>
              </a:ext>
            </a:extLst>
          </p:cNvPr>
          <p:cNvSpPr/>
          <p:nvPr/>
        </p:nvSpPr>
        <p:spPr>
          <a:xfrm>
            <a:off x="12725400" y="6019800"/>
            <a:ext cx="168364" cy="130219"/>
          </a:xfrm>
          <a:prstGeom prst="ellipse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8000"/>
          </a:p>
        </p:txBody>
      </p:sp>
      <p:cxnSp>
        <p:nvCxnSpPr>
          <p:cNvPr id="390" name="Shape 88">
            <a:extLst>
              <a:ext uri="{FF2B5EF4-FFF2-40B4-BE49-F238E27FC236}">
                <a16:creationId xmlns:a16="http://schemas.microsoft.com/office/drawing/2014/main" id="{06395E4A-7BD5-48C5-8584-0E7A399B4988}"/>
              </a:ext>
            </a:extLst>
          </p:cNvPr>
          <p:cNvCxnSpPr>
            <a:cxnSpLocks/>
          </p:cNvCxnSpPr>
          <p:nvPr/>
        </p:nvCxnSpPr>
        <p:spPr>
          <a:xfrm>
            <a:off x="11883464" y="7564416"/>
            <a:ext cx="975185" cy="79288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94" name="Shape 88">
            <a:extLst>
              <a:ext uri="{FF2B5EF4-FFF2-40B4-BE49-F238E27FC236}">
                <a16:creationId xmlns:a16="http://schemas.microsoft.com/office/drawing/2014/main" id="{D50577C8-8DFC-47D4-A48F-E865B0B2497E}"/>
              </a:ext>
            </a:extLst>
          </p:cNvPr>
          <p:cNvCxnSpPr>
            <a:cxnSpLocks/>
          </p:cNvCxnSpPr>
          <p:nvPr/>
        </p:nvCxnSpPr>
        <p:spPr>
          <a:xfrm>
            <a:off x="11764386" y="6219009"/>
            <a:ext cx="1069609" cy="1452912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97" name="Shape 81">
            <a:extLst>
              <a:ext uri="{FF2B5EF4-FFF2-40B4-BE49-F238E27FC236}">
                <a16:creationId xmlns:a16="http://schemas.microsoft.com/office/drawing/2014/main" id="{6F09C53D-8054-45E2-9960-C0410416A26B}"/>
              </a:ext>
            </a:extLst>
          </p:cNvPr>
          <p:cNvSpPr/>
          <p:nvPr/>
        </p:nvSpPr>
        <p:spPr>
          <a:xfrm>
            <a:off x="12861836" y="7620000"/>
            <a:ext cx="168364" cy="130219"/>
          </a:xfrm>
          <a:prstGeom prst="ellipse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8000"/>
          </a:p>
        </p:txBody>
      </p:sp>
      <p:pic>
        <p:nvPicPr>
          <p:cNvPr id="940" name="Picture 939">
            <a:extLst>
              <a:ext uri="{FF2B5EF4-FFF2-40B4-BE49-F238E27FC236}">
                <a16:creationId xmlns:a16="http://schemas.microsoft.com/office/drawing/2014/main" id="{CAE0C40E-8C10-43EA-BF86-FAB0926892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904" y="9030802"/>
            <a:ext cx="6096000" cy="4518754"/>
          </a:xfrm>
          <a:prstGeom prst="rect">
            <a:avLst/>
          </a:prstGeom>
        </p:spPr>
      </p:pic>
      <p:pic>
        <p:nvPicPr>
          <p:cNvPr id="950" name="Picture 94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48FFE47-49F9-4850-91BD-E37D967474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403" y="10744200"/>
            <a:ext cx="2628983" cy="2651890"/>
          </a:xfrm>
          <a:prstGeom prst="rect">
            <a:avLst/>
          </a:prstGeom>
          <a:ln>
            <a:noFill/>
          </a:ln>
        </p:spPr>
      </p:pic>
      <p:cxnSp>
        <p:nvCxnSpPr>
          <p:cNvPr id="952" name="Straight Arrow Connector 951">
            <a:extLst>
              <a:ext uri="{FF2B5EF4-FFF2-40B4-BE49-F238E27FC236}">
                <a16:creationId xmlns:a16="http://schemas.microsoft.com/office/drawing/2014/main" id="{33D276B8-4BAE-4319-AFE1-EC0B3D18C404}"/>
              </a:ext>
            </a:extLst>
          </p:cNvPr>
          <p:cNvCxnSpPr>
            <a:cxnSpLocks/>
          </p:cNvCxnSpPr>
          <p:nvPr/>
        </p:nvCxnSpPr>
        <p:spPr>
          <a:xfrm flipV="1">
            <a:off x="17862594" y="10559028"/>
            <a:ext cx="0" cy="41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E3D7784-2D9A-4A11-9DE2-2EBDEDAD0194}"/>
              </a:ext>
            </a:extLst>
          </p:cNvPr>
          <p:cNvSpPr txBox="1"/>
          <p:nvPr/>
        </p:nvSpPr>
        <p:spPr>
          <a:xfrm>
            <a:off x="16764000" y="12634091"/>
            <a:ext cx="4619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3x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ACCC00-D206-4529-AAE6-A75641928612}"/>
              </a:ext>
            </a:extLst>
          </p:cNvPr>
          <p:cNvSpPr/>
          <p:nvPr/>
        </p:nvSpPr>
        <p:spPr>
          <a:xfrm>
            <a:off x="17225986" y="10145254"/>
            <a:ext cx="1206718" cy="413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F9BAFC-25D4-46E8-9A6B-F47FE7CAD18B}"/>
              </a:ext>
            </a:extLst>
          </p:cNvPr>
          <p:cNvSpPr/>
          <p:nvPr/>
        </p:nvSpPr>
        <p:spPr>
          <a:xfrm>
            <a:off x="16535403" y="10058400"/>
            <a:ext cx="2628983" cy="3337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6BD38DA6-A5BA-4B92-B74E-C1EBA1F9BE03}"/>
              </a:ext>
            </a:extLst>
          </p:cNvPr>
          <p:cNvCxnSpPr>
            <a:cxnSpLocks/>
          </p:cNvCxnSpPr>
          <p:nvPr/>
        </p:nvCxnSpPr>
        <p:spPr>
          <a:xfrm flipV="1">
            <a:off x="17754600" y="9753600"/>
            <a:ext cx="0" cy="41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42B8BAD-964D-403C-999A-24942734EB72}"/>
              </a:ext>
            </a:extLst>
          </p:cNvPr>
          <p:cNvSpPr/>
          <p:nvPr/>
        </p:nvSpPr>
        <p:spPr>
          <a:xfrm>
            <a:off x="17225986" y="9409514"/>
            <a:ext cx="1206716" cy="344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Max Pool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B9D87FCE-4000-4069-8EF0-18CA60540273}"/>
              </a:ext>
            </a:extLst>
          </p:cNvPr>
          <p:cNvSpPr/>
          <p:nvPr/>
        </p:nvSpPr>
        <p:spPr>
          <a:xfrm>
            <a:off x="17233684" y="8876115"/>
            <a:ext cx="1206716" cy="344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Conv 3x3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6C42B342-5F51-4B27-A468-C96496D20B4D}"/>
              </a:ext>
            </a:extLst>
          </p:cNvPr>
          <p:cNvCxnSpPr>
            <a:cxnSpLocks/>
          </p:cNvCxnSpPr>
          <p:nvPr/>
        </p:nvCxnSpPr>
        <p:spPr>
          <a:xfrm flipV="1">
            <a:off x="17754600" y="9220200"/>
            <a:ext cx="0" cy="18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08637DD-FBB2-4010-8AF9-67DCCA08E497}"/>
              </a:ext>
            </a:extLst>
          </p:cNvPr>
          <p:cNvGrpSpPr/>
          <p:nvPr/>
        </p:nvGrpSpPr>
        <p:grpSpPr>
          <a:xfrm rot="16200000">
            <a:off x="17286767" y="6889179"/>
            <a:ext cx="1180434" cy="1500407"/>
            <a:chOff x="17117537" y="6244921"/>
            <a:chExt cx="1094263" cy="1579400"/>
          </a:xfrm>
        </p:grpSpPr>
        <p:cxnSp>
          <p:nvCxnSpPr>
            <p:cNvPr id="476" name="Shape 88">
              <a:extLst>
                <a:ext uri="{FF2B5EF4-FFF2-40B4-BE49-F238E27FC236}">
                  <a16:creationId xmlns:a16="http://schemas.microsoft.com/office/drawing/2014/main" id="{3BF47DB0-C863-4992-8C38-15AAE09F56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0415" y="6244921"/>
              <a:ext cx="930084" cy="1446093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  <p:cxnSp>
          <p:nvCxnSpPr>
            <p:cNvPr id="477" name="Shape 88">
              <a:extLst>
                <a:ext uri="{FF2B5EF4-FFF2-40B4-BE49-F238E27FC236}">
                  <a16:creationId xmlns:a16="http://schemas.microsoft.com/office/drawing/2014/main" id="{AD48107C-F340-4869-B698-8CDC9D71CA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17537" y="6244921"/>
              <a:ext cx="1010082" cy="126488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  <p:cxnSp>
          <p:nvCxnSpPr>
            <p:cNvPr id="478" name="Shape 88">
              <a:extLst>
                <a:ext uri="{FF2B5EF4-FFF2-40B4-BE49-F238E27FC236}">
                  <a16:creationId xmlns:a16="http://schemas.microsoft.com/office/drawing/2014/main" id="{C84D0E92-290B-42D6-B9D8-63433F137803}"/>
                </a:ext>
              </a:extLst>
            </p:cNvPr>
            <p:cNvCxnSpPr>
              <a:cxnSpLocks/>
            </p:cNvCxnSpPr>
            <p:nvPr/>
          </p:nvCxnSpPr>
          <p:spPr>
            <a:xfrm>
              <a:off x="17236615" y="7716816"/>
              <a:ext cx="975185" cy="79288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  <p:cxnSp>
          <p:nvCxnSpPr>
            <p:cNvPr id="479" name="Shape 88">
              <a:extLst>
                <a:ext uri="{FF2B5EF4-FFF2-40B4-BE49-F238E27FC236}">
                  <a16:creationId xmlns:a16="http://schemas.microsoft.com/office/drawing/2014/main" id="{C50BD3AA-A668-4D6E-B720-E434F7AC8A6C}"/>
                </a:ext>
              </a:extLst>
            </p:cNvPr>
            <p:cNvCxnSpPr>
              <a:cxnSpLocks/>
            </p:cNvCxnSpPr>
            <p:nvPr/>
          </p:nvCxnSpPr>
          <p:spPr>
            <a:xfrm>
              <a:off x="17117537" y="6371409"/>
              <a:ext cx="1069609" cy="1452912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sp>
        <p:nvSpPr>
          <p:cNvPr id="484" name="Rectangle 483">
            <a:extLst>
              <a:ext uri="{FF2B5EF4-FFF2-40B4-BE49-F238E27FC236}">
                <a16:creationId xmlns:a16="http://schemas.microsoft.com/office/drawing/2014/main" id="{36ADF819-F868-486C-9288-01D8305E8E47}"/>
              </a:ext>
            </a:extLst>
          </p:cNvPr>
          <p:cNvSpPr/>
          <p:nvPr/>
        </p:nvSpPr>
        <p:spPr>
          <a:xfrm>
            <a:off x="17297400" y="8229600"/>
            <a:ext cx="1206716" cy="344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Avg Pool</a:t>
            </a:r>
          </a:p>
        </p:txBody>
      </p: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9A1A6B4A-5D64-4F1D-A956-5EEC3B2179BB}"/>
              </a:ext>
            </a:extLst>
          </p:cNvPr>
          <p:cNvCxnSpPr>
            <a:cxnSpLocks/>
            <a:stCxn id="474" idx="0"/>
          </p:cNvCxnSpPr>
          <p:nvPr/>
        </p:nvCxnSpPr>
        <p:spPr>
          <a:xfrm flipH="1" flipV="1">
            <a:off x="17829344" y="8610600"/>
            <a:ext cx="7698" cy="26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Shape 82">
            <a:extLst>
              <a:ext uri="{FF2B5EF4-FFF2-40B4-BE49-F238E27FC236}">
                <a16:creationId xmlns:a16="http://schemas.microsoft.com/office/drawing/2014/main" id="{D7B7D084-606E-41E0-BE4F-685C0E2208A3}"/>
              </a:ext>
            </a:extLst>
          </p:cNvPr>
          <p:cNvSpPr/>
          <p:nvPr/>
        </p:nvSpPr>
        <p:spPr>
          <a:xfrm>
            <a:off x="17052836" y="7108781"/>
            <a:ext cx="168364" cy="130219"/>
          </a:xfrm>
          <a:prstGeom prst="ellipse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8000"/>
          </a:p>
        </p:txBody>
      </p:sp>
      <p:sp>
        <p:nvSpPr>
          <p:cNvPr id="489" name="Shape 82">
            <a:extLst>
              <a:ext uri="{FF2B5EF4-FFF2-40B4-BE49-F238E27FC236}">
                <a16:creationId xmlns:a16="http://schemas.microsoft.com/office/drawing/2014/main" id="{1F199A6F-0508-4F2B-9A4B-913D559480FB}"/>
              </a:ext>
            </a:extLst>
          </p:cNvPr>
          <p:cNvSpPr/>
          <p:nvPr/>
        </p:nvSpPr>
        <p:spPr>
          <a:xfrm>
            <a:off x="18500636" y="7010400"/>
            <a:ext cx="168364" cy="130219"/>
          </a:xfrm>
          <a:prstGeom prst="ellipse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8000"/>
          </a:p>
        </p:txBody>
      </p:sp>
      <p:sp>
        <p:nvSpPr>
          <p:cNvPr id="490" name="Shape 92">
            <a:extLst>
              <a:ext uri="{FF2B5EF4-FFF2-40B4-BE49-F238E27FC236}">
                <a16:creationId xmlns:a16="http://schemas.microsoft.com/office/drawing/2014/main" id="{FBEB8DC0-8843-44A5-AF68-9A2B82BD2184}"/>
              </a:ext>
            </a:extLst>
          </p:cNvPr>
          <p:cNvSpPr txBox="1"/>
          <p:nvPr/>
        </p:nvSpPr>
        <p:spPr>
          <a:xfrm>
            <a:off x="15917760" y="6781800"/>
            <a:ext cx="2294040" cy="221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P(Y=0|input)</a:t>
            </a:r>
          </a:p>
        </p:txBody>
      </p:sp>
      <p:sp>
        <p:nvSpPr>
          <p:cNvPr id="491" name="Shape 80">
            <a:extLst>
              <a:ext uri="{FF2B5EF4-FFF2-40B4-BE49-F238E27FC236}">
                <a16:creationId xmlns:a16="http://schemas.microsoft.com/office/drawing/2014/main" id="{E9E869F9-DA75-4AC5-9680-10F82DB43C47}"/>
              </a:ext>
            </a:extLst>
          </p:cNvPr>
          <p:cNvSpPr txBox="1"/>
          <p:nvPr/>
        </p:nvSpPr>
        <p:spPr>
          <a:xfrm>
            <a:off x="18017075" y="6705600"/>
            <a:ext cx="2328325" cy="221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P(Y=1|input)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D183D4FA-FCC3-40DF-B8F1-13828ED44D3C}"/>
              </a:ext>
            </a:extLst>
          </p:cNvPr>
          <p:cNvSpPr txBox="1"/>
          <p:nvPr/>
        </p:nvSpPr>
        <p:spPr>
          <a:xfrm>
            <a:off x="16763999" y="6029980"/>
            <a:ext cx="232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Custom Model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E515B63-BB94-4CD2-92EC-FDD4C128E0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19839684"/>
            <a:ext cx="6400800" cy="454919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14978B7-198E-4A0E-8F0D-7485F0BAEC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632" y="25334372"/>
            <a:ext cx="4395201" cy="3505999"/>
          </a:xfrm>
          <a:prstGeom prst="rect">
            <a:avLst/>
          </a:prstGeom>
        </p:spPr>
      </p:pic>
      <p:pic>
        <p:nvPicPr>
          <p:cNvPr id="60" name="Picture 5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0432E45-E06F-4FEB-AC86-E572267DFF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615" y="19507200"/>
            <a:ext cx="6516585" cy="500494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7A004B0-0AD8-4292-B793-7E895A70E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56" y="24776974"/>
            <a:ext cx="6048376" cy="5121699"/>
          </a:xfrm>
          <a:prstGeom prst="rect">
            <a:avLst/>
          </a:prstGeom>
        </p:spPr>
      </p:pic>
      <p:sp>
        <p:nvSpPr>
          <p:cNvPr id="493" name="Rectangle 492">
            <a:extLst>
              <a:ext uri="{FF2B5EF4-FFF2-40B4-BE49-F238E27FC236}">
                <a16:creationId xmlns:a16="http://schemas.microsoft.com/office/drawing/2014/main" id="{22357157-5C34-42AD-8199-6F0C7A7558CC}"/>
              </a:ext>
            </a:extLst>
          </p:cNvPr>
          <p:cNvSpPr/>
          <p:nvPr/>
        </p:nvSpPr>
        <p:spPr>
          <a:xfrm>
            <a:off x="6724751" y="29974873"/>
            <a:ext cx="13976249" cy="10933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38" tIns="28569" rIns="57138" bIns="28569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Heat Map</a:t>
            </a:r>
          </a:p>
        </p:txBody>
      </p:sp>
      <p:sp>
        <p:nvSpPr>
          <p:cNvPr id="494" name="Text Box 192">
            <a:extLst>
              <a:ext uri="{FF2B5EF4-FFF2-40B4-BE49-F238E27FC236}">
                <a16:creationId xmlns:a16="http://schemas.microsoft.com/office/drawing/2014/main" id="{729805DC-718F-48F1-94E5-62F25DD0E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0" y="24384001"/>
            <a:ext cx="5791200" cy="11277599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14276" tIns="114276" rIns="114276" bIns="114276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342900" eaLnBrk="1" hangingPunct="1">
              <a:buFont typeface="Wingdings" panose="05000000000000000000" pitchFamily="2" charset="2"/>
              <a:buChar char="Ø"/>
            </a:pPr>
            <a:r>
              <a:rPr lang="en-US" sz="2150" dirty="0" err="1"/>
              <a:t>Geras</a:t>
            </a:r>
            <a:r>
              <a:rPr lang="en-US" sz="2150" dirty="0"/>
              <a:t>, K. J., Wolfson, S., Shen, Y., Wu, N., Kim, S. G., Kim, E., . . . Cho, K. (2018, June 28). High-Resolution Breast Cancer Screening with Multi-View Deep Convolutional Neural Networks.</a:t>
            </a:r>
          </a:p>
          <a:p>
            <a:pPr marL="228600" eaLnBrk="1" hangingPunct="1"/>
            <a:endParaRPr lang="en-US" sz="2150" dirty="0"/>
          </a:p>
          <a:p>
            <a:pPr marL="571500" indent="-342900" eaLnBrk="1" hangingPunct="1">
              <a:buFont typeface="Wingdings" panose="05000000000000000000" pitchFamily="2" charset="2"/>
              <a:buChar char="Ø"/>
            </a:pPr>
            <a:r>
              <a:rPr lang="en-US" sz="2150" dirty="0" err="1"/>
              <a:t>Ribli</a:t>
            </a:r>
            <a:r>
              <a:rPr lang="en-US" sz="2150" dirty="0"/>
              <a:t>, D., </a:t>
            </a:r>
            <a:r>
              <a:rPr lang="en-US" sz="2150" dirty="0" err="1"/>
              <a:t>Horváth</a:t>
            </a:r>
            <a:r>
              <a:rPr lang="en-US" sz="2150" dirty="0"/>
              <a:t>, A., Unger, Z., &amp; </a:t>
            </a:r>
            <a:r>
              <a:rPr lang="en-US" sz="2150" dirty="0" err="1"/>
              <a:t>Pollner</a:t>
            </a:r>
            <a:r>
              <a:rPr lang="en-US" sz="2150" dirty="0"/>
              <a:t>, I. (2017, November 09). Detecting and classifying lesions in mammograms with Deep Learning.</a:t>
            </a:r>
          </a:p>
          <a:p>
            <a:pPr marL="228600" eaLnBrk="1" hangingPunct="1"/>
            <a:endParaRPr lang="en-US" sz="2150" dirty="0"/>
          </a:p>
          <a:p>
            <a:pPr marL="571500" indent="-342900" eaLnBrk="1" hangingPunct="1">
              <a:buFont typeface="Wingdings" panose="05000000000000000000" pitchFamily="2" charset="2"/>
              <a:buChar char="Ø"/>
            </a:pPr>
            <a:r>
              <a:rPr lang="en-US" sz="2150" dirty="0" err="1"/>
              <a:t>Kyono</a:t>
            </a:r>
            <a:r>
              <a:rPr lang="en-US" sz="2150" dirty="0"/>
              <a:t>, T., Gilbert, F., &amp; </a:t>
            </a:r>
            <a:r>
              <a:rPr lang="en-US" sz="2150" dirty="0" err="1"/>
              <a:t>Schaar</a:t>
            </a:r>
            <a:r>
              <a:rPr lang="en-US" sz="2150" dirty="0"/>
              <a:t>, M. V. (2018, October 30). MAMMO: A Deep Learning Solution for Facilitating Radiologist-Machine Collaboration in Breast Cancer Diagnosis.</a:t>
            </a:r>
          </a:p>
          <a:p>
            <a:pPr marL="228600" eaLnBrk="1" hangingPunct="1"/>
            <a:endParaRPr lang="en-US" sz="2150" dirty="0">
              <a:latin typeface="Arial"/>
              <a:cs typeface="Arial"/>
            </a:endParaRPr>
          </a:p>
          <a:p>
            <a:pPr marL="571500" indent="-342900" eaLnBrk="1" hangingPunct="1">
              <a:buFont typeface="Wingdings" panose="05000000000000000000" pitchFamily="2" charset="2"/>
              <a:buChar char="Ø"/>
            </a:pPr>
            <a:r>
              <a:rPr lang="en-US" sz="2150" dirty="0" err="1"/>
              <a:t>Nikulin</a:t>
            </a:r>
            <a:r>
              <a:rPr lang="en-US" sz="2150" dirty="0"/>
              <a:t>, Y. (n.d.). DM Challenge </a:t>
            </a:r>
            <a:r>
              <a:rPr lang="en-US" sz="2150" dirty="0" err="1"/>
              <a:t>Yaroslav</a:t>
            </a:r>
            <a:r>
              <a:rPr lang="en-US" sz="2150" dirty="0"/>
              <a:t> </a:t>
            </a:r>
            <a:r>
              <a:rPr lang="en-US" sz="2150" dirty="0" err="1"/>
              <a:t>Nikulin</a:t>
            </a:r>
            <a:r>
              <a:rPr lang="en-US" sz="2150" dirty="0"/>
              <a:t> (</a:t>
            </a:r>
            <a:r>
              <a:rPr lang="en-US" sz="2150" dirty="0" err="1"/>
              <a:t>Therapixel</a:t>
            </a:r>
            <a:r>
              <a:rPr lang="en-US" sz="2150" dirty="0"/>
              <a:t>) Submission.</a:t>
            </a:r>
            <a:endParaRPr lang="en-US" sz="2150" dirty="0">
              <a:latin typeface="Arial"/>
              <a:cs typeface="Arial"/>
            </a:endParaRPr>
          </a:p>
          <a:p>
            <a:pPr marL="571500" indent="-342900" eaLnBrk="1" hangingPunct="1">
              <a:buFont typeface="Wingdings" panose="05000000000000000000" pitchFamily="2" charset="2"/>
              <a:buChar char="Ø"/>
            </a:pPr>
            <a:endParaRPr lang="en-US" sz="2150" dirty="0">
              <a:latin typeface="Arial"/>
              <a:cs typeface="Arial"/>
            </a:endParaRPr>
          </a:p>
          <a:p>
            <a:pPr marL="571500" indent="-342900" eaLnBrk="1" hangingPunct="1">
              <a:buFont typeface="Wingdings" panose="05000000000000000000" pitchFamily="2" charset="2"/>
              <a:buChar char="Ø"/>
            </a:pPr>
            <a:r>
              <a:rPr lang="en-US" sz="2150" dirty="0"/>
              <a:t>Wu, N., </a:t>
            </a:r>
            <a:r>
              <a:rPr lang="en-US" sz="2150" dirty="0" err="1"/>
              <a:t>Phang</a:t>
            </a:r>
            <a:r>
              <a:rPr lang="en-US" sz="2150" dirty="0"/>
              <a:t>, J., Park, J., Shen, Y., Huang, Z., </a:t>
            </a:r>
            <a:r>
              <a:rPr lang="en-US" sz="2150" dirty="0" err="1"/>
              <a:t>Zorin</a:t>
            </a:r>
            <a:r>
              <a:rPr lang="en-US" sz="2150" dirty="0"/>
              <a:t>, M., </a:t>
            </a:r>
            <a:r>
              <a:rPr lang="en-US" sz="2150" dirty="0" err="1"/>
              <a:t>Jastrzębski</a:t>
            </a:r>
            <a:r>
              <a:rPr lang="en-US" sz="2150" dirty="0"/>
              <a:t>, S., </a:t>
            </a:r>
            <a:r>
              <a:rPr lang="en-US" sz="2150" dirty="0" err="1"/>
              <a:t>Févry</a:t>
            </a:r>
            <a:r>
              <a:rPr lang="en-US" sz="2150" dirty="0"/>
              <a:t>, T., </a:t>
            </a:r>
            <a:r>
              <a:rPr lang="en-US" sz="2150" dirty="0" err="1"/>
              <a:t>Katsnelson</a:t>
            </a:r>
            <a:r>
              <a:rPr lang="en-US" sz="2150" dirty="0"/>
              <a:t>, J., Kim, E., Wolfson, S., Parikh, U., </a:t>
            </a:r>
            <a:r>
              <a:rPr lang="en-US" sz="2150" dirty="0" err="1"/>
              <a:t>Gaddam</a:t>
            </a:r>
            <a:r>
              <a:rPr lang="en-US" sz="2150" dirty="0"/>
              <a:t>, S., Lin, L., Ho, K., Weinstein, J., </a:t>
            </a:r>
            <a:r>
              <a:rPr lang="en-US" sz="2150" dirty="0" err="1"/>
              <a:t>Reig</a:t>
            </a:r>
            <a:r>
              <a:rPr lang="en-US" sz="2150" dirty="0"/>
              <a:t>, B., Gao, Y., Toth, H., </a:t>
            </a:r>
            <a:r>
              <a:rPr lang="en-US" sz="2150" dirty="0" err="1"/>
              <a:t>Pysarenko</a:t>
            </a:r>
            <a:r>
              <a:rPr lang="en-US" sz="2150" dirty="0"/>
              <a:t>, K., Lewin, A., Lee, J., </a:t>
            </a:r>
            <a:r>
              <a:rPr lang="en-US" sz="2150" dirty="0" err="1"/>
              <a:t>Airola</a:t>
            </a:r>
            <a:r>
              <a:rPr lang="en-US" sz="2150" dirty="0"/>
              <a:t>, K., </a:t>
            </a:r>
            <a:r>
              <a:rPr lang="en-US" sz="2150" dirty="0" err="1"/>
              <a:t>Mema</a:t>
            </a:r>
            <a:r>
              <a:rPr lang="en-US" sz="2150" dirty="0"/>
              <a:t>, E., Chung, S., Hwang, E., </a:t>
            </a:r>
            <a:r>
              <a:rPr lang="en-US" sz="2150" dirty="0" err="1"/>
              <a:t>Samreen</a:t>
            </a:r>
            <a:r>
              <a:rPr lang="en-US" sz="2150" dirty="0"/>
              <a:t>, N., Kim, S., </a:t>
            </a:r>
            <a:r>
              <a:rPr lang="en-US" sz="2150" dirty="0" err="1"/>
              <a:t>Heacock</a:t>
            </a:r>
            <a:r>
              <a:rPr lang="en-US" sz="2150" dirty="0"/>
              <a:t>, L., Moy, L., Cho, K. and </a:t>
            </a:r>
            <a:r>
              <a:rPr lang="en-US" sz="2150" dirty="0" err="1"/>
              <a:t>Geras</a:t>
            </a:r>
            <a:r>
              <a:rPr lang="en-US" sz="2150" dirty="0"/>
              <a:t>, K. (2019). </a:t>
            </a:r>
            <a:r>
              <a:rPr lang="en-US" sz="2150" i="1" dirty="0"/>
              <a:t>Deep Neural Networks Improve Radiologists' Performance in Breast Cancer Screening</a:t>
            </a:r>
            <a:r>
              <a:rPr lang="en-US" sz="2150" dirty="0"/>
              <a:t>.</a:t>
            </a:r>
            <a:endParaRPr lang="en-US" sz="2150" dirty="0">
              <a:latin typeface="Arial"/>
              <a:cs typeface="Arial"/>
            </a:endParaRPr>
          </a:p>
          <a:p>
            <a:pPr marL="228600" eaLnBrk="1" hangingPunct="1"/>
            <a:endParaRPr lang="en-US" sz="2150" dirty="0">
              <a:latin typeface="Arial"/>
              <a:cs typeface="Arial"/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6F13D84E-A178-4189-820E-FCB1CC6C6C48}"/>
              </a:ext>
            </a:extLst>
          </p:cNvPr>
          <p:cNvSpPr/>
          <p:nvPr/>
        </p:nvSpPr>
        <p:spPr>
          <a:xfrm>
            <a:off x="20955000" y="23622000"/>
            <a:ext cx="5791200" cy="7620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38" tIns="28569" rIns="57138" bIns="28569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References</a:t>
            </a:r>
          </a:p>
        </p:txBody>
      </p:sp>
      <p:graphicFrame>
        <p:nvGraphicFramePr>
          <p:cNvPr id="960" name="Table 959">
            <a:extLst>
              <a:ext uri="{FF2B5EF4-FFF2-40B4-BE49-F238E27FC236}">
                <a16:creationId xmlns:a16="http://schemas.microsoft.com/office/drawing/2014/main" id="{E5DCD738-9DF8-4273-A043-91A806833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457115"/>
              </p:ext>
            </p:extLst>
          </p:nvPr>
        </p:nvGraphicFramePr>
        <p:xfrm>
          <a:off x="21226723" y="6604001"/>
          <a:ext cx="5361840" cy="1600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2923502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45966563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18238955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61950715"/>
                    </a:ext>
                  </a:extLst>
                </a:gridCol>
                <a:gridCol w="942240">
                  <a:extLst>
                    <a:ext uri="{9D8B030D-6E8A-4147-A177-3AD203B41FA5}">
                      <a16:colId xmlns:a16="http://schemas.microsoft.com/office/drawing/2014/main" val="3510175966"/>
                    </a:ext>
                  </a:extLst>
                </a:gridCol>
              </a:tblGrid>
              <a:tr h="533608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39833"/>
                  </a:ext>
                </a:extLst>
              </a:tr>
              <a:tr h="533608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# Patients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1,607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1,097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836918"/>
                  </a:ext>
                </a:extLst>
              </a:tr>
              <a:tr h="533608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# Scans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3,103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2,158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664410"/>
                  </a:ext>
                </a:extLst>
              </a:tr>
            </a:tbl>
          </a:graphicData>
        </a:graphic>
      </p:graphicFrame>
      <p:graphicFrame>
        <p:nvGraphicFramePr>
          <p:cNvPr id="496" name="Table 495">
            <a:extLst>
              <a:ext uri="{FF2B5EF4-FFF2-40B4-BE49-F238E27FC236}">
                <a16:creationId xmlns:a16="http://schemas.microsoft.com/office/drawing/2014/main" id="{A2785E24-0698-4CEA-AA3B-CA0550ADE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89130"/>
              </p:ext>
            </p:extLst>
          </p:nvPr>
        </p:nvGraphicFramePr>
        <p:xfrm>
          <a:off x="21183600" y="8533776"/>
          <a:ext cx="5361839" cy="1600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2923502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8238955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61950715"/>
                    </a:ext>
                  </a:extLst>
                </a:gridCol>
                <a:gridCol w="1018439">
                  <a:extLst>
                    <a:ext uri="{9D8B030D-6E8A-4147-A177-3AD203B41FA5}">
                      <a16:colId xmlns:a16="http://schemas.microsoft.com/office/drawing/2014/main" val="3510175966"/>
                    </a:ext>
                  </a:extLst>
                </a:gridCol>
              </a:tblGrid>
              <a:tr h="533608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39833"/>
                  </a:ext>
                </a:extLst>
              </a:tr>
              <a:tr h="533608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# 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1,172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836918"/>
                  </a:ext>
                </a:extLst>
              </a:tr>
              <a:tr h="533608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# Malignant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664410"/>
                  </a:ext>
                </a:extLst>
              </a:tr>
            </a:tbl>
          </a:graphicData>
        </a:graphic>
      </p:graphicFrame>
      <p:graphicFrame>
        <p:nvGraphicFramePr>
          <p:cNvPr id="961" name="Table 960">
            <a:extLst>
              <a:ext uri="{FF2B5EF4-FFF2-40B4-BE49-F238E27FC236}">
                <a16:creationId xmlns:a16="http://schemas.microsoft.com/office/drawing/2014/main" id="{4C9DFB3C-C7F6-487E-AD7E-4239D07CA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735624"/>
              </p:ext>
            </p:extLst>
          </p:nvPr>
        </p:nvGraphicFramePr>
        <p:xfrm>
          <a:off x="7465987" y="16459200"/>
          <a:ext cx="12322226" cy="29489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06822">
                  <a:extLst>
                    <a:ext uri="{9D8B030D-6E8A-4147-A177-3AD203B41FA5}">
                      <a16:colId xmlns:a16="http://schemas.microsoft.com/office/drawing/2014/main" val="232134629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664731417"/>
                    </a:ext>
                  </a:extLst>
                </a:gridCol>
                <a:gridCol w="1485901">
                  <a:extLst>
                    <a:ext uri="{9D8B030D-6E8A-4147-A177-3AD203B41FA5}">
                      <a16:colId xmlns:a16="http://schemas.microsoft.com/office/drawing/2014/main" val="4003601397"/>
                    </a:ext>
                  </a:extLst>
                </a:gridCol>
                <a:gridCol w="1485901">
                  <a:extLst>
                    <a:ext uri="{9D8B030D-6E8A-4147-A177-3AD203B41FA5}">
                      <a16:colId xmlns:a16="http://schemas.microsoft.com/office/drawing/2014/main" val="590104056"/>
                    </a:ext>
                  </a:extLst>
                </a:gridCol>
                <a:gridCol w="1485901">
                  <a:extLst>
                    <a:ext uri="{9D8B030D-6E8A-4147-A177-3AD203B41FA5}">
                      <a16:colId xmlns:a16="http://schemas.microsoft.com/office/drawing/2014/main" val="1554298499"/>
                    </a:ext>
                  </a:extLst>
                </a:gridCol>
                <a:gridCol w="1485901">
                  <a:extLst>
                    <a:ext uri="{9D8B030D-6E8A-4147-A177-3AD203B41FA5}">
                      <a16:colId xmlns:a16="http://schemas.microsoft.com/office/drawing/2014/main" val="2265847537"/>
                    </a:ext>
                  </a:extLst>
                </a:gridCol>
              </a:tblGrid>
              <a:tr h="31738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Architecture 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effectLst/>
                        </a:rPr>
                        <a:t>Transfer Learning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 Classes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4 Classes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816744"/>
                  </a:ext>
                </a:extLst>
              </a:tr>
              <a:tr h="3173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effectLst/>
                        </a:rPr>
                        <a:t>AUC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Accuracy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AUC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Accuracy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2398282"/>
                  </a:ext>
                </a:extLst>
              </a:tr>
              <a:tr h="317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ResNet18 (full image)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-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effectLst/>
                        </a:rPr>
                        <a:t>-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effectLst/>
                        </a:rPr>
                        <a:t>-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0.63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0.36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4584688"/>
                  </a:ext>
                </a:extLst>
              </a:tr>
              <a:tr h="317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Custom CNN with PReLU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-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-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effectLst/>
                        </a:rPr>
                        <a:t>-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effectLst/>
                        </a:rPr>
                        <a:t>0.64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0.35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7096472"/>
                  </a:ext>
                </a:extLst>
              </a:tr>
              <a:tr h="317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ResNet18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Imagenet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0.71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0.65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effectLst/>
                        </a:rPr>
                        <a:t>0.53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effectLst/>
                        </a:rPr>
                        <a:t>0.32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5247258"/>
                  </a:ext>
                </a:extLst>
              </a:tr>
              <a:tr h="317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ResNet34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Imagenet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0.67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0.65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-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effectLst/>
                        </a:rPr>
                        <a:t>-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8138447"/>
                  </a:ext>
                </a:extLst>
              </a:tr>
              <a:tr h="317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Custom CNN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Chest X-Ray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0.64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0.56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0.73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effectLst/>
                        </a:rPr>
                        <a:t>0.43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1565660"/>
                  </a:ext>
                </a:extLst>
              </a:tr>
              <a:tr h="317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ResNet50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Imagenet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0.82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0.72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-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effectLst/>
                        </a:rPr>
                        <a:t>-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2817833"/>
                  </a:ext>
                </a:extLst>
              </a:tr>
              <a:tr h="317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Inception Resnet V2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Imagenet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0.84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0.74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0.85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effectLst/>
                        </a:rPr>
                        <a:t>0.6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7470713"/>
                  </a:ext>
                </a:extLst>
              </a:tr>
            </a:tbl>
          </a:graphicData>
        </a:graphic>
      </p:graphicFrame>
      <p:pic>
        <p:nvPicPr>
          <p:cNvPr id="963" name="Picture 962">
            <a:extLst>
              <a:ext uri="{FF2B5EF4-FFF2-40B4-BE49-F238E27FC236}">
                <a16:creationId xmlns:a16="http://schemas.microsoft.com/office/drawing/2014/main" id="{D1382298-06D6-4CC4-B3E4-1162A3E5CC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454" y="31352340"/>
            <a:ext cx="10809292" cy="40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7417</TotalTime>
  <Words>928</Words>
  <Application>Microsoft Office PowerPoint</Application>
  <PresentationFormat>Custom</PresentationFormat>
  <Paragraphs>148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Ravi C</cp:lastModifiedBy>
  <cp:revision>366</cp:revision>
  <cp:lastPrinted>2013-02-12T02:21:55Z</cp:lastPrinted>
  <dcterms:created xsi:type="dcterms:W3CDTF">2013-02-10T21:14:48Z</dcterms:created>
  <dcterms:modified xsi:type="dcterms:W3CDTF">2019-05-10T01:18:14Z</dcterms:modified>
</cp:coreProperties>
</file>