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213D61-EBD3-490D-9C5D-CEF4E96327E4}">
  <a:tblStyle styleId="{61213D61-EBD3-490D-9C5D-CEF4E96327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d54e8a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bd54e8a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79c39cf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79c39cf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79c39cf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79c39cf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c1dead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c1dead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79c39cf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79c39cf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d25a01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d25a01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25a016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d25a016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25a016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25a016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bd25a016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bd25a016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bd54e8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bd54e8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bd54e8a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bd54e8a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79c39cf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79c39cf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9c39cf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9c39cf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Inference and Representation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 Choudhary (rc3620)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3963"/>
            <a:ext cx="2738425" cy="179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600" y="2243950"/>
            <a:ext cx="2738425" cy="17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275" y="2198600"/>
            <a:ext cx="3062512" cy="18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/>
        </p:nvSpPr>
        <p:spPr>
          <a:xfrm>
            <a:off x="488150" y="4079150"/>
            <a:ext cx="1583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Online LDA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3967150" y="4155338"/>
            <a:ext cx="1583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AVITM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6804325" y="4155350"/>
            <a:ext cx="1583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ATM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750100"/>
            <a:ext cx="70305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Coherence Scores</a:t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1276925" y="1508900"/>
            <a:ext cx="6873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- open datasets published by NASA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750100"/>
            <a:ext cx="70305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Topics</a:t>
            </a:r>
            <a:endParaRPr/>
          </a:p>
        </p:txBody>
      </p:sp>
      <p:graphicFrame>
        <p:nvGraphicFramePr>
          <p:cNvPr id="350" name="Google Shape;350;p23"/>
          <p:cNvGraphicFramePr/>
          <p:nvPr/>
        </p:nvGraphicFramePr>
        <p:xfrm>
          <a:off x="9525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{61213D61-EBD3-490D-9C5D-CEF4E96327E4}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Coherence (k = 5)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Topic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Associated Words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LDA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 Missions - </a:t>
                      </a:r>
                      <a:r>
                        <a:rPr lang="en"/>
                        <a:t>data, power, mission, navigation, high, network, phase, model, base, academy,space, spacecraft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AVITM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Chemistry - alkalis, physicochemical, solidify, catalysts, dry, lithograph, wastewater, hybridize, dioxide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Thermodynamics - internally, rotational, plight, pyrogen, subcooling, airmoss, intumescents, condensational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750100"/>
            <a:ext cx="70305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440650"/>
            <a:ext cx="70305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Wasserstein Distance in </a:t>
            </a:r>
            <a:r>
              <a:rPr lang="en"/>
              <a:t>WGAN-GP</a:t>
            </a:r>
            <a:r>
              <a:rPr lang="en"/>
              <a:t> kept on increasing.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Wiki Corpus couldn’t be used for Topic Coherence calculation because of redaction of organization names by NASA - which were not present in wiki corpus.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766525"/>
            <a:ext cx="7030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03800" y="1433075"/>
            <a:ext cx="70305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David  M  Blei,  Andrew  Y  Ng,  and  Michael  I  Jordan.  “Latent  dirichlet  allocation”.  In: Journal of machine Learning research</a:t>
            </a:r>
            <a:r>
              <a:rPr lang="en" sz="1100"/>
              <a:t> 3.Jan (2003), pp. 993–1022.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Diederik P Kingma and Max Welling. “Auto-encoding variational bayes”. In:arXiv preprint arXiv:1312.6114(2013).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Thomas N Kipf and Max Welling. “Variational graph auto-encoders”. In:arXiv preprint arXiv:1611.07308(2016).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Christopher E Moody. “Mixing dirichlet topic models and word embeddings to make lda2vec”. In:arXiv preprint arXiv:1605.02019(2016).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Michael  R ̈oder,  Andreas  Both,  and  Alexander  Hinneburg.  “Exploring  the  space  of  topic  coherence measures”. In:Proceedings of the eighth ACM international conference on Web search and data mining.ACM. 2015, pp. 399–408.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Akash Srivastava and Charles Sutton. “Autoencoding variational inference for topic models”. In:arXivpreprint arXiv:1703.01488(2017).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Rui Wang, Deyu Zhou, and Yulan He. “Atm: Adversarial-neural topic model”. In:Information Pro-cessing &amp; Management56.6 (2019), p. 102098.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Wells Fargo: Campus Analytics Challenge: Natural Language Processing.url:https://www.mindsumo.com/contests/campus-analytics-challenge-2019.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37850"/>
            <a:ext cx="70305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60875"/>
            <a:ext cx="70305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Algorithm Proposed by Blei et al.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Choose mixture of topics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𝜃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= Dirichlet(⍺)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AutoNum type="arabicPeriod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For each of the words: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AutoNum type="alphaLcPeriod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Choose a topic z</a:t>
            </a:r>
            <a:r>
              <a:rPr baseline="-25000" lang="en" sz="1300"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 from the multinomial(𝜃)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AutoNum type="alphaLcPeriod"/>
            </a:pP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Choose a word w</a:t>
            </a:r>
            <a:r>
              <a:rPr baseline="-25000" lang="en" sz="1300"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 from a multinomial p(w</a:t>
            </a:r>
            <a:r>
              <a:rPr baseline="-25000" lang="en" sz="1300"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|z</a:t>
            </a:r>
            <a:r>
              <a:rPr baseline="-25000" lang="en" sz="1300"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" sz="1300">
                <a:latin typeface="Maven Pro"/>
                <a:ea typeface="Maven Pro"/>
                <a:cs typeface="Maven Pro"/>
                <a:sym typeface="Maven Pro"/>
              </a:rPr>
              <a:t>,β)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325" y="2840648"/>
            <a:ext cx="3987400" cy="17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725800"/>
            <a:ext cx="70305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11525"/>
            <a:ext cx="70305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𝜃, z|w, ⍺, β) = </a:t>
            </a:r>
            <a:r>
              <a:rPr lang="en"/>
              <a:t>p(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𝜃, z, w|⍺, β)/p(w|⍺, β)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To get p(w|⍺, β) we need to marginalize over hidden variables z, 𝜃. Exact inference is intractable.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Therefore we can use Variational Inference to approximate.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We use a function q such that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This function simplifies assumption by removing dependency between 𝜃, z.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75" y="3343275"/>
            <a:ext cx="2697770" cy="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716750"/>
            <a:ext cx="7030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32900"/>
            <a:ext cx="70305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objective: Reduce D</a:t>
            </a:r>
            <a:r>
              <a:rPr baseline="-25000" lang="en"/>
              <a:t>KL</a:t>
            </a:r>
            <a:r>
              <a:rPr lang="en"/>
              <a:t>(q(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𝜃, z|𝜙,𝛾)||p(𝜃, z|w, ⍺, β) using ELBO.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Equating the derivative of the objective to zero results in 2 update equations for 𝜙, 𝛾. Solving them gives q. 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850" y="1499624"/>
            <a:ext cx="6009651" cy="15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748525"/>
            <a:ext cx="70305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AVITM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368750"/>
            <a:ext cx="70305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Autoencoding Variational Inference For Topic Models proposed by Srivastava et. al. tried to use VAE to with LDA.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order to use the reparametrization trick,  Laplace Approximation of Dirichlet prior was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Logistic Normal Distribution is a distribution of random variables whose logits have a normal distribution. Laplace Approximation to a dirichlet distribution is a Logistic Normal Distribution.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ELBO = -D</a:t>
            </a:r>
            <a:r>
              <a:rPr baseline="-25000" lang="en"/>
              <a:t>KL</a:t>
            </a:r>
            <a:r>
              <a:rPr lang="en"/>
              <a:t>(q(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𝜃, z|𝜙,𝛾)||p(𝜃, z|w, ⍺, β) + E</a:t>
            </a:r>
            <a:r>
              <a:rPr baseline="-25000" lang="en"/>
              <a:t>q(</a:t>
            </a:r>
            <a:r>
              <a:rPr baseline="-25000" lang="en">
                <a:latin typeface="Maven Pro"/>
                <a:ea typeface="Maven Pro"/>
                <a:cs typeface="Maven Pro"/>
                <a:sym typeface="Maven Pro"/>
              </a:rPr>
              <a:t>𝜃, z|𝜙,𝛾)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[log(p(𝜃, z|w, ⍺, β))]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751825"/>
            <a:ext cx="70305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 LDA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444000"/>
            <a:ext cx="70305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β is unnormalized. The document is created by a product of experts.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p(w</a:t>
            </a:r>
            <a:r>
              <a:rPr baseline="-25000" lang="en"/>
              <a:t>n</a:t>
            </a:r>
            <a:r>
              <a:rPr lang="en"/>
              <a:t>|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β,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𝜃) ∝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𝚷</a:t>
            </a:r>
            <a:r>
              <a:rPr baseline="-25000" lang="en">
                <a:latin typeface="Maven Pro"/>
                <a:ea typeface="Maven Pro"/>
                <a:cs typeface="Maven Pro"/>
                <a:sym typeface="Maven Pro"/>
              </a:rPr>
              <a:t>k</a:t>
            </a:r>
            <a:r>
              <a:rPr lang="en"/>
              <a:t>p(w</a:t>
            </a:r>
            <a:r>
              <a:rPr baseline="-25000" lang="en"/>
              <a:t>n</a:t>
            </a:r>
            <a:r>
              <a:rPr lang="en"/>
              <a:t>|z</a:t>
            </a:r>
            <a:r>
              <a:rPr baseline="-25000" lang="en"/>
              <a:t>n</a:t>
            </a:r>
            <a:r>
              <a:rPr lang="en"/>
              <a:t>=k,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β)</a:t>
            </a:r>
            <a:r>
              <a:rPr baseline="30000" lang="en">
                <a:latin typeface="Maven Pro"/>
                <a:ea typeface="Maven Pro"/>
                <a:cs typeface="Maven Pro"/>
                <a:sym typeface="Maven Pro"/>
              </a:rPr>
              <a:t>𝛳</a:t>
            </a:r>
            <a:endParaRPr baseline="30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This transforms the log-likelihood term to Σ count*log(p(</a:t>
            </a:r>
            <a:r>
              <a:rPr lang="en"/>
              <a:t>w</a:t>
            </a:r>
            <a:r>
              <a:rPr baseline="-25000" lang="en"/>
              <a:t>n</a:t>
            </a:r>
            <a:r>
              <a:rPr lang="en"/>
              <a:t>|z</a:t>
            </a:r>
            <a:r>
              <a:rPr baseline="-25000" lang="en"/>
              <a:t>n</a:t>
            </a:r>
            <a:r>
              <a:rPr lang="en"/>
              <a:t>=k,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β)).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750100"/>
            <a:ext cx="70305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Topic Modeling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393025"/>
            <a:ext cx="70305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WGAN-GP for inference proposed by Wang et. al. </a:t>
            </a:r>
            <a:r>
              <a:rPr lang="en"/>
              <a:t>in a recent paper.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63" y="1757363"/>
            <a:ext cx="6353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799575"/>
            <a:ext cx="7030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WGAN-GP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467875"/>
            <a:ext cx="7030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in </a:t>
            </a:r>
            <a:r>
              <a:rPr lang="en"/>
              <a:t>Improved Training of Wasserstein GANs by Gulrajani et. al.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Solves the problem with Wasserstein GAN of having to clip gradients for forcing the Lipschitz constraint by introducing a gradient penalty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13" y="2580725"/>
            <a:ext cx="5210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750100"/>
            <a:ext cx="70305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393025"/>
            <a:ext cx="70305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is usually evaluated by 2 metrics - Perplexity Scores and Topic Coherence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Coherence measure is calculated using joint probabilities of the top words in the topic based on a corpus.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Several type of topic coherence measures were evaluated by Roder et al. using correlation with human evaluated topics. They found that coherence measure C</a:t>
            </a:r>
            <a:r>
              <a:rPr baseline="-25000" lang="en"/>
              <a:t>v</a:t>
            </a:r>
            <a:r>
              <a:rPr lang="en"/>
              <a:t> had highest correlation with human judgement.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2455088"/>
            <a:ext cx="42481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