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3b1fadb4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3b1fadb4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b1fadb40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b1fadb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b1fadb40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b1fadb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3b1fadb40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3b1fadb4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inkedin.com/public-profile/settings?trk=d_flagship3_profile_self_view_public_profile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937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</a:rPr>
              <a:t>Why do they leave???</a:t>
            </a:r>
            <a:endParaRPr sz="4600">
              <a:solidFill>
                <a:srgbClr val="000000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1877737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Ravi </a:t>
            </a:r>
            <a:r>
              <a:rPr lang="en" sz="1800">
                <a:solidFill>
                  <a:srgbClr val="000000"/>
                </a:solidFill>
              </a:rPr>
              <a:t>Choudhary, Delhi Metro Rail Corporation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Data Science </a:t>
            </a:r>
            <a:r>
              <a:rPr lang="en" sz="1800">
                <a:solidFill>
                  <a:srgbClr val="000000"/>
                </a:solidFill>
              </a:rPr>
              <a:t>Career</a:t>
            </a:r>
            <a:r>
              <a:rPr lang="en" sz="1800">
                <a:solidFill>
                  <a:srgbClr val="000000"/>
                </a:solidFill>
              </a:rPr>
              <a:t> Track Capstone Project,2020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6775" y="2936050"/>
            <a:ext cx="2787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Thanks to my Mentor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63" y="3275625"/>
            <a:ext cx="1425526" cy="11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52400" y="4463875"/>
            <a:ext cx="2298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Mr.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Kumar Vishwesh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Sr. Data Scientist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53" name="Google Shape;253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63" name="Google Shape;263;p2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Recommendation</a:t>
            </a:r>
            <a:endParaRPr sz="3800"/>
          </a:p>
        </p:txBody>
      </p:sp>
      <p:sp>
        <p:nvSpPr>
          <p:cNvPr id="265" name="Google Shape;265;p22"/>
          <p:cNvSpPr txBox="1"/>
          <p:nvPr>
            <p:ph idx="1" type="subTitle"/>
          </p:nvPr>
        </p:nvSpPr>
        <p:spPr>
          <a:xfrm>
            <a:off x="265500" y="2768999"/>
            <a:ext cx="4045200" cy="21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-Focus on new candidate.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-Give more </a:t>
            </a:r>
            <a:r>
              <a:rPr lang="en"/>
              <a:t>responsibilities</a:t>
            </a:r>
            <a:r>
              <a:rPr lang="en"/>
              <a:t> to new people.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-Try to Provide </a:t>
            </a:r>
            <a:r>
              <a:rPr lang="en"/>
              <a:t>accommodation</a:t>
            </a:r>
            <a:r>
              <a:rPr lang="en"/>
              <a:t> to staff nearby.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67" name="Google Shape;267;p2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68" name="Google Shape;268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78" name="Google Shape;278;p2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79" name="Google Shape;279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2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93" name="Google Shape;293;p23"/>
          <p:cNvSpPr txBox="1"/>
          <p:nvPr>
            <p:ph idx="1" type="subTitle"/>
          </p:nvPr>
        </p:nvSpPr>
        <p:spPr>
          <a:xfrm>
            <a:off x="265500" y="2769000"/>
            <a:ext cx="4045200" cy="19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Ravi Choudhary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Delhi Metro Rail Corporation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</a:t>
            </a:r>
            <a:r>
              <a:rPr lang="en"/>
              <a:t>-</a:t>
            </a:r>
            <a:r>
              <a:rPr lang="en" sz="1500" u="sng">
                <a:solidFill>
                  <a:srgbClr val="000000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linkedin.com/in/ravichoudharyy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ithub-</a:t>
            </a:r>
            <a:r>
              <a:rPr lang="en" sz="1500" u="sng"/>
              <a:t>gi</a:t>
            </a:r>
            <a:r>
              <a:rPr lang="en" sz="1500" u="sng"/>
              <a:t>thub.com/ravicodry/Employee_leaving.git</a:t>
            </a:r>
            <a:endParaRPr sz="1500" u="sng"/>
          </a:p>
        </p:txBody>
      </p:sp>
      <p:sp>
        <p:nvSpPr>
          <p:cNvPr id="294" name="Google Shape;29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499" y="697950"/>
            <a:ext cx="3837000" cy="38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6" name="Google Shape;96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ZZZ company is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company which deal with Public transport and other service for their passengers.</a:t>
            </a:r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past several year they are trying to improve their network but still not they are in loss overall.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required some solution to cut down the cost of some departement. </a:t>
            </a:r>
            <a:endParaRPr sz="16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6" name="Google Shape;106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Hiring process cost in terms of money and time.They want to retain their employee and if not they want to know prior. so that they could  </a:t>
            </a:r>
            <a:r>
              <a:rPr lang="en" sz="1600"/>
              <a:t>manage</a:t>
            </a:r>
            <a:r>
              <a:rPr lang="en" sz="1600"/>
              <a:t> the  shortage of staff.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32350" y="1304875"/>
            <a:ext cx="3389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432350" y="1343650"/>
            <a:ext cx="2570400" cy="4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Success:Retention 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               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319700" y="1304875"/>
            <a:ext cx="3389400" cy="6840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Constraints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5873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-Labour Law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-Skilled people demand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-Hike in salary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15"/>
          <p:cNvSpPr/>
          <p:nvPr/>
        </p:nvSpPr>
        <p:spPr>
          <a:xfrm>
            <a:off x="560325" y="2140725"/>
            <a:ext cx="2129400" cy="2112000"/>
          </a:xfrm>
          <a:prstGeom prst="star32">
            <a:avLst>
              <a:gd fmla="val 37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85%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by Manpower Planning cell</a:t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 consist of 35 feature of 1407 employee.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598100" y="247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Implementation: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73550" y="1293050"/>
            <a:ext cx="4065900" cy="26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Roboto"/>
                <a:ea typeface="Roboto"/>
                <a:cs typeface="Roboto"/>
                <a:sym typeface="Roboto"/>
              </a:rPr>
              <a:t>Library used</a:t>
            </a:r>
            <a:r>
              <a:rPr lang="en" sz="2900">
                <a:latin typeface="Roboto"/>
                <a:ea typeface="Roboto"/>
                <a:cs typeface="Roboto"/>
                <a:sym typeface="Roboto"/>
              </a:rPr>
              <a:t>: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-Numpy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-Pandas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-Seaborn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-Matplotlib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741225" y="1293100"/>
            <a:ext cx="3922200" cy="24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Model used</a:t>
            </a:r>
            <a:r>
              <a:rPr lang="en" sz="2600">
                <a:latin typeface="Roboto"/>
                <a:ea typeface="Roboto"/>
                <a:cs typeface="Roboto"/>
                <a:sym typeface="Roboto"/>
              </a:rPr>
              <a:t>: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-LogisticRegression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-RandomForestClassifier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-RandomSearchCV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598100" y="247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Age Factor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5" y="1209050"/>
            <a:ext cx="7893301" cy="37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2169475" y="1280875"/>
            <a:ext cx="718200" cy="91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FF00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33875" y="1261250"/>
            <a:ext cx="1235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Critical Age             Range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8" name="Google Shape;148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Job Role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51" name="Google Shape;151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Sales </a:t>
            </a:r>
            <a:r>
              <a:rPr lang="en" sz="1600"/>
              <a:t>representative</a:t>
            </a:r>
            <a:r>
              <a:rPr lang="en" sz="1600"/>
              <a:t> leave more</a:t>
            </a:r>
            <a:endParaRPr sz="1600"/>
          </a:p>
        </p:txBody>
      </p:sp>
      <p:sp>
        <p:nvSpPr>
          <p:cNvPr descr="Background pointer shape in timeline graphic" id="154" name="Google Shape;154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Marital status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57" name="Google Shape;157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Single prefer to leave</a:t>
            </a:r>
            <a:endParaRPr sz="1600"/>
          </a:p>
        </p:txBody>
      </p:sp>
      <p:sp>
        <p:nvSpPr>
          <p:cNvPr descr="Background pointer shape in timeline graphic" id="160" name="Google Shape;160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Job </a:t>
            </a:r>
            <a:r>
              <a:rPr lang="en" sz="1600">
                <a:solidFill>
                  <a:schemeClr val="lt1"/>
                </a:solidFill>
              </a:rPr>
              <a:t>Involvement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2" name="Google Shape;162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63" name="Google Shape;163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Less involved people leave first</a:t>
            </a:r>
            <a:endParaRPr sz="1600"/>
          </a:p>
        </p:txBody>
      </p:sp>
      <p:sp>
        <p:nvSpPr>
          <p:cNvPr descr="Background pointer shape in timeline graphic" id="166" name="Google Shape;166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Job Level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8" name="Google Shape;168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69" name="Google Shape;169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Lower grade employee leave early</a:t>
            </a:r>
            <a:endParaRPr sz="1600"/>
          </a:p>
        </p:txBody>
      </p:sp>
      <p:sp>
        <p:nvSpPr>
          <p:cNvPr descr="Background pointer shape in timeline graphic" id="172" name="Google Shape;172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Year of </a:t>
            </a:r>
            <a:r>
              <a:rPr lang="en" sz="1600">
                <a:solidFill>
                  <a:schemeClr val="lt1"/>
                </a:solidFill>
              </a:rPr>
              <a:t>Experience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4" name="Google Shape;174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5" name="Google Shape;17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Less experienced leave more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</a:t>
            </a:r>
            <a:r>
              <a:rPr lang="en"/>
              <a:t>Metrics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</a:t>
            </a:r>
            <a:r>
              <a:rPr lang="en">
                <a:solidFill>
                  <a:srgbClr val="FFFFFF"/>
                </a:solidFill>
              </a:rPr>
              <a:t>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0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Classification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6" name="Google Shape;186;p20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87" name="Google Shape;187;p20"/>
            <p:cNvCxnSpPr>
              <a:stCxn id="183" idx="2"/>
              <a:endCxn id="18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0"/>
            <p:cNvCxnSpPr>
              <a:stCxn id="183" idx="2"/>
              <a:endCxn id="19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" name="Google Shape;191;p20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Logistic Regression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3" name="Google Shape;193;p20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Performance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94" name="Google Shape;194;p20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95" name="Google Shape;195;p20"/>
            <p:cNvCxnSpPr>
              <a:stCxn id="191" idx="2"/>
              <a:endCxn id="196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0"/>
            <p:cNvCxnSpPr>
              <a:stCxn id="191" idx="2"/>
              <a:endCxn id="198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0"/>
            <p:cNvCxnSpPr>
              <a:stCxn id="191" idx="2"/>
              <a:endCxn id="200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1" name="Google Shape;201;p20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Accuracy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3" name="Google Shape;203;p20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83.6%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Recall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6" name="Google Shape;206;p20"/>
          <p:cNvSpPr txBox="1"/>
          <p:nvPr>
            <p:ph idx="4294967295" type="body"/>
          </p:nvPr>
        </p:nvSpPr>
        <p:spPr>
          <a:xfrm>
            <a:off x="2195175" y="3799219"/>
            <a:ext cx="1449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.84(0)/.75(1)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Precision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9" name="Google Shape;209;p20"/>
          <p:cNvSpPr txBox="1"/>
          <p:nvPr>
            <p:ph idx="4294967295" type="body"/>
          </p:nvPr>
        </p:nvSpPr>
        <p:spPr>
          <a:xfrm>
            <a:off x="3858700" y="3799221"/>
            <a:ext cx="1449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.98(0)/.28(1)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Performance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Random Forest</a:t>
            </a:r>
            <a:endParaRPr sz="1100">
              <a:solidFill>
                <a:schemeClr val="lt1"/>
              </a:solidFill>
            </a:endParaRPr>
          </a:p>
        </p:txBody>
      </p:sp>
      <p:grpSp>
        <p:nvGrpSpPr>
          <p:cNvPr id="212" name="Google Shape;212;p20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13" name="Google Shape;213;p20"/>
            <p:cNvCxnSpPr>
              <a:stCxn id="210" idx="2"/>
              <a:endCxn id="214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0"/>
            <p:cNvCxnSpPr>
              <a:stCxn id="210" idx="2"/>
              <a:endCxn id="216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7" name="Google Shape;217;p20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         Recall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9" name="Google Shape;219;p20"/>
          <p:cNvSpPr txBox="1"/>
          <p:nvPr>
            <p:ph idx="4294967295" type="body"/>
          </p:nvPr>
        </p:nvSpPr>
        <p:spPr>
          <a:xfrm>
            <a:off x="5522275" y="3799221"/>
            <a:ext cx="1449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.82(0)/.62(1)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Precision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2" name="Google Shape;222;p20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.98(0)/0.14(1)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Tunined Model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1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Random Forest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4037225" y="2278500"/>
            <a:ext cx="17241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RandomSearchCV</a:t>
            </a:r>
            <a:endParaRPr u="sng"/>
          </a:p>
        </p:txBody>
      </p:sp>
      <p:sp>
        <p:nvSpPr>
          <p:cNvPr id="232" name="Google Shape;232;p21"/>
          <p:cNvSpPr/>
          <p:nvPr/>
        </p:nvSpPr>
        <p:spPr>
          <a:xfrm>
            <a:off x="23602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3602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 txBox="1"/>
          <p:nvPr>
            <p:ph idx="4294967295" type="body"/>
          </p:nvPr>
        </p:nvSpPr>
        <p:spPr>
          <a:xfrm>
            <a:off x="23605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      </a:t>
            </a:r>
            <a:r>
              <a:rPr lang="en" sz="1100">
                <a:solidFill>
                  <a:schemeClr val="lt1"/>
                </a:solidFill>
              </a:rPr>
              <a:t>Accuracy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5" name="Google Shape;235;p21"/>
          <p:cNvSpPr txBox="1"/>
          <p:nvPr>
            <p:ph idx="4294967295" type="body"/>
          </p:nvPr>
        </p:nvSpPr>
        <p:spPr>
          <a:xfrm>
            <a:off x="23605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83%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42523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42524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>
            <p:ph idx="4294967295" type="body"/>
          </p:nvPr>
        </p:nvSpPr>
        <p:spPr>
          <a:xfrm>
            <a:off x="42525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Recall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9" name="Google Shape;239;p21"/>
          <p:cNvSpPr txBox="1"/>
          <p:nvPr>
            <p:ph idx="4294967295" type="body"/>
          </p:nvPr>
        </p:nvSpPr>
        <p:spPr>
          <a:xfrm>
            <a:off x="4176375" y="3799219"/>
            <a:ext cx="1449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.83(0)/.80(1)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60683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60684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 txBox="1"/>
          <p:nvPr>
            <p:ph idx="4294967295" type="body"/>
          </p:nvPr>
        </p:nvSpPr>
        <p:spPr>
          <a:xfrm>
            <a:off x="62970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Precision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3" name="Google Shape;243;p21"/>
          <p:cNvSpPr txBox="1"/>
          <p:nvPr>
            <p:ph idx="4294967295" type="body"/>
          </p:nvPr>
        </p:nvSpPr>
        <p:spPr>
          <a:xfrm>
            <a:off x="6144700" y="3799221"/>
            <a:ext cx="1449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.99(0)/.22(1)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44" name="Google Shape;244;p21"/>
          <p:cNvCxnSpPr>
            <a:stCxn id="230" idx="2"/>
            <a:endCxn id="231" idx="0"/>
          </p:cNvCxnSpPr>
          <p:nvPr/>
        </p:nvCxnSpPr>
        <p:spPr>
          <a:xfrm>
            <a:off x="4871575" y="1647000"/>
            <a:ext cx="27600" cy="6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>
            <a:stCxn id="231" idx="2"/>
            <a:endCxn id="238" idx="0"/>
          </p:cNvCxnSpPr>
          <p:nvPr/>
        </p:nvCxnSpPr>
        <p:spPr>
          <a:xfrm>
            <a:off x="4899275" y="2975700"/>
            <a:ext cx="777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>
            <a:endCxn id="234" idx="0"/>
          </p:cNvCxnSpPr>
          <p:nvPr/>
        </p:nvCxnSpPr>
        <p:spPr>
          <a:xfrm flipH="1">
            <a:off x="3085050" y="2973875"/>
            <a:ext cx="111030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1"/>
          <p:cNvCxnSpPr>
            <a:endCxn id="242" idx="1"/>
          </p:cNvCxnSpPr>
          <p:nvPr/>
        </p:nvCxnSpPr>
        <p:spPr>
          <a:xfrm>
            <a:off x="5660713" y="2930825"/>
            <a:ext cx="63630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