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3" r:id="rId4"/>
    <p:sldId id="271" r:id="rId5"/>
    <p:sldId id="264" r:id="rId6"/>
    <p:sldId id="258" r:id="rId7"/>
    <p:sldId id="277" r:id="rId8"/>
    <p:sldId id="257" r:id="rId9"/>
    <p:sldId id="266" r:id="rId10"/>
    <p:sldId id="274" r:id="rId11"/>
    <p:sldId id="275" r:id="rId12"/>
    <p:sldId id="261" r:id="rId13"/>
    <p:sldId id="262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2F67-906E-4E14-AFCD-75EA9CE0E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4DF75-F8B6-4843-960E-82647B913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7491F-A3D7-4CFB-8D06-AC431D95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E07D-9F35-413B-B833-1DA19A5DF913}" type="datetimeFigureOut">
              <a:rPr lang="en-CA" smtClean="0"/>
              <a:t>2019-11-23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E21F0-D652-412C-AEBB-9B945D7B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7C015-143F-4E02-8993-6611AB3E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2117-EFC0-490A-913E-9F5F8FFA3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7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8998-F1F0-49FE-9178-D8AFAE2E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CD35C-8694-4CFC-9D6D-882EEB222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5BC51-9BF0-4689-9393-832F5743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E07D-9F35-413B-B833-1DA19A5DF913}" type="datetimeFigureOut">
              <a:rPr lang="en-CA" smtClean="0"/>
              <a:t>2019-11-23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39765-7E99-4A22-B15F-6C549309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17E55-0863-46DD-A627-9F29FC5C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2117-EFC0-490A-913E-9F5F8FFA3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76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0D4ED-3FB0-4066-8D26-AEBC1D547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4E51-3D24-41AA-B6FA-6345E774B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C9641-AB25-439F-98EC-0355C709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E07D-9F35-413B-B833-1DA19A5DF913}" type="datetimeFigureOut">
              <a:rPr lang="en-CA" smtClean="0"/>
              <a:t>2019-11-23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3030D-FCDE-4740-809D-A7A4B40F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B6D9B-5CB2-4DBE-866F-0EB345E2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2117-EFC0-490A-913E-9F5F8FFA3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37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60B0-05BE-4356-9FB4-33E87BF5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341-5D54-40DA-8F58-BF9348F64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D03E1-3A96-4620-B661-5F1A46DB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E07D-9F35-413B-B833-1DA19A5DF913}" type="datetimeFigureOut">
              <a:rPr lang="en-CA" smtClean="0"/>
              <a:t>2019-11-23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E0E2F-6A6E-437C-925D-8477FA90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D6372-A53C-4C98-B3E3-A09FBB21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2117-EFC0-490A-913E-9F5F8FFA3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71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462E-B8E7-48DF-A8D5-50BD9518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5D425-DF42-4548-BAB7-87A3A3727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102AB-D0F8-48D8-B23F-E889D04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E07D-9F35-413B-B833-1DA19A5DF913}" type="datetimeFigureOut">
              <a:rPr lang="en-CA" smtClean="0"/>
              <a:t>2019-11-23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A1BE1-E31E-4AFC-ACF6-7021A2E6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D28B7-09C8-421C-BC82-2E95B575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2117-EFC0-490A-913E-9F5F8FFA3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04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17D4-7247-4D6F-BF07-A1251B66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79AF-508B-461D-A1C6-1AF5AA203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FA897-760B-405E-8600-C54CF2D40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0F4CE-C561-4D77-9708-336A83EF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E07D-9F35-413B-B833-1DA19A5DF913}" type="datetimeFigureOut">
              <a:rPr lang="en-CA" smtClean="0"/>
              <a:t>2019-11-23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FFDB0-A46A-49DE-873D-2A9B5D08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193CF-1B20-4913-8184-5CA19A3B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2117-EFC0-490A-913E-9F5F8FFA3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70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16BE-AE52-43E6-9572-A813E084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647CD-CC78-49C7-A673-B4F921C32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428B7-ABEA-40A0-99D9-08ED9CFAB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4C0C1-BE3F-4DE9-A4F5-F863AB266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48DA7-7FAC-48F4-B8BA-2509DDA4B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5CFDB-BA7F-42F2-814C-C6BBC41F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E07D-9F35-413B-B833-1DA19A5DF913}" type="datetimeFigureOut">
              <a:rPr lang="en-CA" smtClean="0"/>
              <a:t>2019-11-23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888FB5-2331-4280-BC72-B150A1AD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13147D-27C0-4280-99FF-71C06FA3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2117-EFC0-490A-913E-9F5F8FFA3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83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4768-301D-4714-810B-A08882AF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701B2-5606-40CD-AAC0-66EFEFD8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E07D-9F35-413B-B833-1DA19A5DF913}" type="datetimeFigureOut">
              <a:rPr lang="en-CA" smtClean="0"/>
              <a:t>2019-11-23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DD391-4F22-4EE2-857F-B6D93F07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7A16F-A100-4171-9D18-3BF496EB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2117-EFC0-490A-913E-9F5F8FFA3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33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EA09E-1F4D-4596-AC75-3D909EE1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E07D-9F35-413B-B833-1DA19A5DF913}" type="datetimeFigureOut">
              <a:rPr lang="en-CA" smtClean="0"/>
              <a:t>2019-11-23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131BC-DD63-4AE4-ABE6-40584D95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CE9C6-7106-43BF-BEA6-250F58AD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2117-EFC0-490A-913E-9F5F8FFA3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385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E2A7-C439-4617-A54A-21E71DB0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2003-7918-46EE-93E3-671857519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9F1A5-6238-476D-A220-5CBC21F25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BB5E-7E81-427F-BD10-07F221A5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E07D-9F35-413B-B833-1DA19A5DF913}" type="datetimeFigureOut">
              <a:rPr lang="en-CA" smtClean="0"/>
              <a:t>2019-11-23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9ECF8-6284-42C8-BFBB-F9F7AA30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332A6-BF23-43D7-BCD1-91CE9011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2117-EFC0-490A-913E-9F5F8FFA3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958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C704-25DC-4D7C-A8DF-59FB41ED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98DBE-C16A-484C-B09F-969197884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15285-CDF9-4C6C-B37B-C58C34ED1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84D92-4348-4E7B-A950-0B23E898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E07D-9F35-413B-B833-1DA19A5DF913}" type="datetimeFigureOut">
              <a:rPr lang="en-CA" smtClean="0"/>
              <a:t>2019-11-23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A73A2-E077-4633-956A-0CB5F9F7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06A73-111B-4C43-BA72-EE1D3670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2117-EFC0-490A-913E-9F5F8FFA3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69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allwhitebackground.com/powerpoint-background.html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90502-35C1-4B10-A294-D1995FD9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C7041-2769-4385-B69D-1A81BE729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F199D-534E-43C3-BA4D-435FF9E17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7E07D-9F35-413B-B833-1DA19A5DF913}" type="datetimeFigureOut">
              <a:rPr lang="en-CA" smtClean="0"/>
              <a:t>2019-11-23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903B1-73D0-4698-83FC-26EADE57A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4723-003D-456D-A496-BEF583652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22117-EFC0-490A-913E-9F5F8FFA3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344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credit+approv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akshit.arora8313#!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0.jpg"/><Relationship Id="rId4" Type="http://schemas.openxmlformats.org/officeDocument/2006/relationships/hyperlink" Target="http://www.allwhitebackground.com/powerpoint-background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0772-DBC4-4410-A3E8-4ABA79DFE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083" y="1471169"/>
            <a:ext cx="6528018" cy="23452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br>
              <a:rPr lang="en-CA" sz="4400" b="1" u="sng" dirty="0">
                <a:solidFill>
                  <a:srgbClr val="262626"/>
                </a:solidFill>
                <a:latin typeface="+mn-lt"/>
              </a:rPr>
            </a:br>
            <a:br>
              <a:rPr lang="en-CA" sz="4400" b="1" u="sng" dirty="0">
                <a:solidFill>
                  <a:srgbClr val="262626"/>
                </a:solidFill>
                <a:latin typeface="+mn-lt"/>
              </a:rPr>
            </a:br>
            <a:br>
              <a:rPr lang="en-CA" sz="4400" b="1" u="sng" dirty="0">
                <a:solidFill>
                  <a:srgbClr val="262626"/>
                </a:solidFill>
                <a:latin typeface="+mn-lt"/>
              </a:rPr>
            </a:br>
            <a:br>
              <a:rPr lang="en-CA" sz="4400" b="1" u="sng" dirty="0">
                <a:solidFill>
                  <a:srgbClr val="262626"/>
                </a:solidFill>
                <a:latin typeface="+mn-lt"/>
              </a:rPr>
            </a:br>
            <a:br>
              <a:rPr lang="en-CA" sz="4400" b="1" u="sng" dirty="0">
                <a:solidFill>
                  <a:srgbClr val="262626"/>
                </a:solidFill>
                <a:latin typeface="+mn-lt"/>
              </a:rPr>
            </a:br>
            <a:br>
              <a:rPr lang="en-CA" sz="4400" b="1" u="sng" dirty="0">
                <a:solidFill>
                  <a:srgbClr val="262626"/>
                </a:solidFill>
                <a:latin typeface="+mn-lt"/>
              </a:rPr>
            </a:br>
            <a:r>
              <a:rPr lang="en-CA" sz="4400" b="1" dirty="0">
                <a:solidFill>
                  <a:srgbClr val="262626"/>
                </a:solidFill>
                <a:latin typeface="+mn-lt"/>
              </a:rPr>
              <a:t>Credit Card Approval Prediction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709B3-2C53-440A-95D0-4EF1E2FF1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1868794"/>
            <a:ext cx="4105075" cy="234526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BEE9F2E-3173-49E4-97FE-B096DA92D2AA}"/>
              </a:ext>
            </a:extLst>
          </p:cNvPr>
          <p:cNvSpPr txBox="1">
            <a:spLocks/>
          </p:cNvSpPr>
          <p:nvPr/>
        </p:nvSpPr>
        <p:spPr>
          <a:xfrm>
            <a:off x="2054866" y="3698876"/>
            <a:ext cx="3185036" cy="23452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CA" sz="2400" dirty="0">
                <a:solidFill>
                  <a:srgbClr val="262626"/>
                </a:solidFill>
                <a:latin typeface="+mn-lt"/>
              </a:rPr>
              <a:t>Presented By:-</a:t>
            </a:r>
          </a:p>
          <a:p>
            <a:pPr algn="l">
              <a:lnSpc>
                <a:spcPct val="90000"/>
              </a:lnSpc>
            </a:pPr>
            <a:r>
              <a:rPr lang="en-CA" sz="2400" dirty="0">
                <a:solidFill>
                  <a:srgbClr val="262626"/>
                </a:solidFill>
                <a:latin typeface="+mn-lt"/>
              </a:rPr>
              <a:t>Akshit</a:t>
            </a:r>
          </a:p>
          <a:p>
            <a:pPr algn="l">
              <a:lnSpc>
                <a:spcPct val="90000"/>
              </a:lnSpc>
            </a:pPr>
            <a:r>
              <a:rPr lang="en-CA" sz="2400" dirty="0" err="1">
                <a:solidFill>
                  <a:srgbClr val="262626"/>
                </a:solidFill>
                <a:latin typeface="+mn-lt"/>
              </a:rPr>
              <a:t>Amrrita</a:t>
            </a:r>
            <a:endParaRPr lang="en-CA" sz="2400" dirty="0">
              <a:solidFill>
                <a:srgbClr val="262626"/>
              </a:solidFill>
              <a:latin typeface="+mn-lt"/>
            </a:endParaRPr>
          </a:p>
          <a:p>
            <a:pPr algn="l">
              <a:lnSpc>
                <a:spcPct val="90000"/>
              </a:lnSpc>
            </a:pPr>
            <a:r>
              <a:rPr lang="en-CA" sz="2400" dirty="0" err="1">
                <a:solidFill>
                  <a:srgbClr val="262626"/>
                </a:solidFill>
                <a:latin typeface="+mn-lt"/>
              </a:rPr>
              <a:t>Geofrey</a:t>
            </a:r>
            <a:endParaRPr lang="en-CA" sz="2400" dirty="0">
              <a:solidFill>
                <a:srgbClr val="262626"/>
              </a:solidFill>
              <a:latin typeface="+mn-lt"/>
            </a:endParaRPr>
          </a:p>
          <a:p>
            <a:pPr algn="l">
              <a:lnSpc>
                <a:spcPct val="90000"/>
              </a:lnSpc>
            </a:pPr>
            <a:r>
              <a:rPr lang="en-CA" sz="2400" dirty="0">
                <a:solidFill>
                  <a:srgbClr val="262626"/>
                </a:solidFill>
                <a:latin typeface="+mn-lt"/>
              </a:rPr>
              <a:t>Nikhil</a:t>
            </a:r>
          </a:p>
        </p:txBody>
      </p:sp>
    </p:spTree>
    <p:extLst>
      <p:ext uri="{BB962C8B-B14F-4D97-AF65-F5344CB8AC3E}">
        <p14:creationId xmlns:p14="http://schemas.microsoft.com/office/powerpoint/2010/main" val="5908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0FEC8-776E-4816-9BE2-21649E46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Random Forest – Feature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31A2DA-3BBB-4878-B610-6ABBE9FED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1409700"/>
            <a:ext cx="8839200" cy="5238750"/>
          </a:xfrm>
        </p:spPr>
      </p:pic>
    </p:spTree>
    <p:extLst>
      <p:ext uri="{BB962C8B-B14F-4D97-AF65-F5344CB8AC3E}">
        <p14:creationId xmlns:p14="http://schemas.microsoft.com/office/powerpoint/2010/main" val="59197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0FEC8-776E-4816-9BE2-21649E46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Decision Tree Classifier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4A9D87-4592-4696-BDA4-4E47A0D52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687050" cy="4802187"/>
          </a:xfrm>
        </p:spPr>
      </p:pic>
    </p:spTree>
    <p:extLst>
      <p:ext uri="{BB962C8B-B14F-4D97-AF65-F5344CB8AC3E}">
        <p14:creationId xmlns:p14="http://schemas.microsoft.com/office/powerpoint/2010/main" val="407321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69E95D-29BC-4F37-99AB-65C3C663F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70" y="1277815"/>
            <a:ext cx="6887033" cy="47368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E131A9-449E-4829-AF7A-E60D9E416C74}"/>
              </a:ext>
            </a:extLst>
          </p:cNvPr>
          <p:cNvSpPr txBox="1"/>
          <p:nvPr/>
        </p:nvSpPr>
        <p:spPr>
          <a:xfrm>
            <a:off x="2340952" y="520163"/>
            <a:ext cx="3587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cs typeface="Arabic Typesetting" panose="03020402040406030203" pitchFamily="66" charset="-78"/>
              </a:rPr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2604447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6DC2F2-8E8E-43DB-944C-A90D99CF2B34}"/>
              </a:ext>
            </a:extLst>
          </p:cNvPr>
          <p:cNvSpPr txBox="1"/>
          <p:nvPr/>
        </p:nvSpPr>
        <p:spPr>
          <a:xfrm>
            <a:off x="1228725" y="2578344"/>
            <a:ext cx="9267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b="1" dirty="0">
                <a:cs typeface="Arabic Typesetting" panose="03020402040406030203" pitchFamily="66" charset="-78"/>
              </a:rPr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184171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6DC2F2-8E8E-43DB-944C-A90D99CF2B34}"/>
              </a:ext>
            </a:extLst>
          </p:cNvPr>
          <p:cNvSpPr txBox="1"/>
          <p:nvPr/>
        </p:nvSpPr>
        <p:spPr>
          <a:xfrm>
            <a:off x="1228725" y="2578344"/>
            <a:ext cx="9267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b="1" dirty="0">
                <a:cs typeface="Arabic Typesetting" panose="03020402040406030203" pitchFamily="66" charset="-78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1988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7BDA-4C29-4E45-9342-7EBB4C20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552" y="255397"/>
            <a:ext cx="7345680" cy="1325563"/>
          </a:xfrm>
        </p:spPr>
        <p:txBody>
          <a:bodyPr/>
          <a:lstStyle/>
          <a:p>
            <a:r>
              <a:rPr lang="en-CA" b="1" dirty="0">
                <a:latin typeface="+mn-lt"/>
              </a:rPr>
              <a:t>Why this Topic?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E986-14E3-4CC3-A40B-A357D402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150" y="1825625"/>
            <a:ext cx="794689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Commercial banks receive a lot of applications for credit cards. </a:t>
            </a:r>
          </a:p>
          <a:p>
            <a:r>
              <a:rPr lang="en-US" dirty="0"/>
              <a:t>Many of them get rejected for many reasons, like high loan balances, low income levels, or too many inquiries on an individual's credit report, for example. </a:t>
            </a:r>
          </a:p>
          <a:p>
            <a:r>
              <a:rPr lang="en-US" dirty="0"/>
              <a:t>This task has been automated with the power of machine learning and pretty much every commercial bank does so nowadays. </a:t>
            </a:r>
          </a:p>
          <a:p>
            <a:r>
              <a:rPr lang="en-US" dirty="0"/>
              <a:t>We tried to make an automatic credit card approval predictor using machine learning techniques, just like the real banks do.</a:t>
            </a:r>
            <a:br>
              <a:rPr lang="en-US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285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7BDA-4C29-4E45-9342-7EBB4C20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552" y="255397"/>
            <a:ext cx="7345680" cy="1325563"/>
          </a:xfrm>
        </p:spPr>
        <p:txBody>
          <a:bodyPr/>
          <a:lstStyle/>
          <a:p>
            <a:r>
              <a:rPr lang="en-CA" b="1" dirty="0">
                <a:latin typeface="+mn-lt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E986-14E3-4CC3-A40B-A357D402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751" y="1825625"/>
            <a:ext cx="8661273" cy="4351338"/>
          </a:xfrm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en-US" sz="3200" dirty="0">
                <a:cs typeface="Arabic Typesetting" panose="03020402040406030203" pitchFamily="66" charset="-78"/>
              </a:rPr>
              <a:t>UCI Machine Learning Repository -&gt; Credit Approval Data Set</a:t>
            </a:r>
          </a:p>
          <a:p>
            <a:pPr marL="0" indent="0">
              <a:buNone/>
            </a:pPr>
            <a:endParaRPr lang="en-US" sz="3200" dirty="0">
              <a:cs typeface="Arabic Typesetting" panose="03020402040406030203" pitchFamily="66" charset="-78"/>
            </a:endParaRPr>
          </a:p>
          <a:p>
            <a:pPr marL="0" indent="0">
              <a:buNone/>
            </a:pPr>
            <a:endParaRPr lang="en-US" sz="3200" dirty="0">
              <a:cs typeface="Arabic Typesetting" panose="03020402040406030203" pitchFamily="66" charset="-78"/>
            </a:endParaRPr>
          </a:p>
          <a:p>
            <a:pPr marL="0" indent="0">
              <a:buNone/>
            </a:pPr>
            <a:endParaRPr lang="en-US" sz="3200" dirty="0">
              <a:cs typeface="Arabic Typesetting" panose="03020402040406030203" pitchFamily="66" charset="-78"/>
            </a:endParaRPr>
          </a:p>
          <a:p>
            <a:pPr marL="0" indent="0">
              <a:buNone/>
            </a:pPr>
            <a:endParaRPr lang="en-US" sz="3200" dirty="0">
              <a:cs typeface="Arabic Typesetting" panose="03020402040406030203" pitchFamily="66" charset="-78"/>
            </a:endParaRPr>
          </a:p>
          <a:p>
            <a:pPr marL="0" indent="0">
              <a:buNone/>
            </a:pPr>
            <a:endParaRPr lang="en-US" sz="3200" dirty="0">
              <a:cs typeface="Arabic Typesetting" panose="03020402040406030203" pitchFamily="66" charset="-78"/>
            </a:endParaRPr>
          </a:p>
          <a:p>
            <a:pPr marL="0" indent="0">
              <a:buNone/>
            </a:pPr>
            <a:endParaRPr lang="en-US" sz="3200" dirty="0">
              <a:cs typeface="Arabic Typesetting" panose="03020402040406030203" pitchFamily="66" charset="-78"/>
            </a:endParaRPr>
          </a:p>
          <a:p>
            <a:pPr marL="285750" indent="-285750"/>
            <a:r>
              <a:rPr lang="en-US" sz="3200" dirty="0">
                <a:cs typeface="Arabic Typesetting" panose="03020402040406030203" pitchFamily="66" charset="-78"/>
                <a:hlinkClick r:id="rId2"/>
              </a:rPr>
              <a:t>Link</a:t>
            </a:r>
            <a:endParaRPr lang="en-US" sz="3200" dirty="0"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5479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7BDA-4C29-4E45-9342-7EBB4C20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552" y="255397"/>
            <a:ext cx="7345680" cy="1325563"/>
          </a:xfrm>
        </p:spPr>
        <p:txBody>
          <a:bodyPr/>
          <a:lstStyle/>
          <a:p>
            <a:r>
              <a:rPr lang="en-CA" b="1" dirty="0">
                <a:latin typeface="+mn-lt"/>
              </a:rPr>
              <a:t>Approach &amp;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E986-14E3-4CC3-A40B-A357D402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751" y="1825625"/>
            <a:ext cx="8661273" cy="4351338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3200" b="1" dirty="0">
                <a:cs typeface="Arabic Typesetting" panose="03020402040406030203" pitchFamily="66" charset="-78"/>
              </a:rPr>
              <a:t>Data Understanding </a:t>
            </a:r>
            <a:r>
              <a:rPr lang="en-US" sz="3200" dirty="0">
                <a:cs typeface="Arabic Typesetting" panose="03020402040406030203" pitchFamily="66" charset="-78"/>
              </a:rPr>
              <a:t>-&gt; Tableau</a:t>
            </a:r>
          </a:p>
          <a:p>
            <a:pPr marL="285750" indent="-285750"/>
            <a:r>
              <a:rPr lang="en-US" sz="3200" b="1" dirty="0">
                <a:cs typeface="Arabic Typesetting" panose="03020402040406030203" pitchFamily="66" charset="-78"/>
              </a:rPr>
              <a:t>Data Preparation </a:t>
            </a:r>
            <a:r>
              <a:rPr lang="en-US" sz="3200" dirty="0">
                <a:cs typeface="Arabic Typesetting" panose="03020402040406030203" pitchFamily="66" charset="-78"/>
              </a:rPr>
              <a:t>-&gt; Pandas</a:t>
            </a:r>
          </a:p>
          <a:p>
            <a:pPr marL="285750" indent="-285750"/>
            <a:r>
              <a:rPr lang="en-US" sz="3200" b="1" dirty="0">
                <a:cs typeface="Arabic Typesetting" panose="03020402040406030203" pitchFamily="66" charset="-78"/>
              </a:rPr>
              <a:t>Data Description and Distribution </a:t>
            </a:r>
            <a:r>
              <a:rPr lang="en-US" sz="3200" dirty="0">
                <a:cs typeface="Arabic Typesetting" panose="03020402040406030203" pitchFamily="66" charset="-78"/>
              </a:rPr>
              <a:t>-&gt; Matplotlib</a:t>
            </a:r>
          </a:p>
          <a:p>
            <a:pPr marL="285750" indent="-285750"/>
            <a:r>
              <a:rPr lang="en-US" sz="3200" b="1" dirty="0">
                <a:cs typeface="Arabic Typesetting" panose="03020402040406030203" pitchFamily="66" charset="-78"/>
              </a:rPr>
              <a:t>Data Modelling and Evaluation </a:t>
            </a:r>
            <a:r>
              <a:rPr lang="en-US" sz="3200" dirty="0">
                <a:cs typeface="Arabic Typesetting" panose="03020402040406030203" pitchFamily="66" charset="-78"/>
              </a:rPr>
              <a:t>-&gt;Pandas</a:t>
            </a:r>
          </a:p>
          <a:p>
            <a:pPr marL="285750" indent="-285750"/>
            <a:r>
              <a:rPr lang="en-US" sz="3200" b="1" dirty="0">
                <a:cs typeface="Arabic Typesetting" panose="03020402040406030203" pitchFamily="66" charset="-78"/>
              </a:rPr>
              <a:t>Visualization</a:t>
            </a:r>
            <a:r>
              <a:rPr lang="en-US" sz="3200" dirty="0">
                <a:cs typeface="Arabic Typesetting" panose="03020402040406030203" pitchFamily="66" charset="-78"/>
              </a:rPr>
              <a:t> -&gt; Flask App, HTML/CSS</a:t>
            </a:r>
          </a:p>
        </p:txBody>
      </p:sp>
    </p:spTree>
    <p:extLst>
      <p:ext uri="{BB962C8B-B14F-4D97-AF65-F5344CB8AC3E}">
        <p14:creationId xmlns:p14="http://schemas.microsoft.com/office/powerpoint/2010/main" val="213614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FC0F2F-86D9-4BD1-8670-A24EAD83742E}"/>
              </a:ext>
            </a:extLst>
          </p:cNvPr>
          <p:cNvSpPr txBox="1"/>
          <p:nvPr/>
        </p:nvSpPr>
        <p:spPr>
          <a:xfrm>
            <a:off x="2052637" y="2247721"/>
            <a:ext cx="8281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b="1" dirty="0">
                <a:cs typeface="Arabic Typesetting" panose="03020402040406030203" pitchFamily="66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does our data look like?</a:t>
            </a:r>
            <a:endParaRPr lang="en-CA" sz="4800" b="1" dirty="0"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326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B50333-873D-49C8-9339-7470DA8EB94F}"/>
              </a:ext>
            </a:extLst>
          </p:cNvPr>
          <p:cNvSpPr txBox="1"/>
          <p:nvPr/>
        </p:nvSpPr>
        <p:spPr>
          <a:xfrm>
            <a:off x="571500" y="2791558"/>
            <a:ext cx="2558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Scatter Plots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BBF5A6-2336-4C73-9259-2D18E1672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92" y="180976"/>
            <a:ext cx="9301971" cy="656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9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B50333-873D-49C8-9339-7470DA8EB94F}"/>
              </a:ext>
            </a:extLst>
          </p:cNvPr>
          <p:cNvSpPr txBox="1"/>
          <p:nvPr/>
        </p:nvSpPr>
        <p:spPr>
          <a:xfrm>
            <a:off x="171450" y="2791558"/>
            <a:ext cx="2958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Distribution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0E105-C43D-4C8B-B46A-A6BF49DC7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435" y="2368156"/>
            <a:ext cx="3327617" cy="2320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2D3E0A-AEC9-44DB-96A1-151A1E43C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856" y="4625360"/>
            <a:ext cx="3150971" cy="2232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62AA06-64D7-4F99-9FCD-ED3B56821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74" y="4660613"/>
            <a:ext cx="3150972" cy="21973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6C0C0E-AA7F-44AA-AAB9-F980F8164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1" y="135516"/>
            <a:ext cx="3209946" cy="22326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59611B-DE17-4632-A1B7-479A7206D9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651" y="2358741"/>
            <a:ext cx="3275075" cy="2320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25A219-72C8-4F2A-8A22-1D7A55086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210" y="2330056"/>
            <a:ext cx="3327617" cy="2320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CB60288-31F7-48F9-BB41-5E24EDA3FA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837" y="171082"/>
            <a:ext cx="3209946" cy="215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5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0E64A6-53AF-4566-901C-7D6F03F24287}"/>
              </a:ext>
            </a:extLst>
          </p:cNvPr>
          <p:cNvSpPr txBox="1"/>
          <p:nvPr/>
        </p:nvSpPr>
        <p:spPr>
          <a:xfrm>
            <a:off x="390525" y="2762983"/>
            <a:ext cx="3238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cs typeface="Arabic Typesetting" panose="03020402040406030203" pitchFamily="66" charset="-78"/>
              </a:rPr>
              <a:t>Correlation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CDD9B2-C86D-4E2D-A351-C7790D8682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611" y="-54626"/>
            <a:ext cx="7513623" cy="563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11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FC0F2F-86D9-4BD1-8670-A24EAD83742E}"/>
              </a:ext>
            </a:extLst>
          </p:cNvPr>
          <p:cNvSpPr txBox="1"/>
          <p:nvPr/>
        </p:nvSpPr>
        <p:spPr>
          <a:xfrm>
            <a:off x="2240756" y="610612"/>
            <a:ext cx="828198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latin typeface="+mn-lt"/>
              </a:rPr>
              <a:t>Models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04718-8010-44BF-9909-BB6B952743BD}"/>
              </a:ext>
            </a:extLst>
          </p:cNvPr>
          <p:cNvSpPr txBox="1"/>
          <p:nvPr/>
        </p:nvSpPr>
        <p:spPr>
          <a:xfrm>
            <a:off x="2628900" y="1838325"/>
            <a:ext cx="7505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800" dirty="0">
                <a:cs typeface="Arabic Typesetting" panose="03020402040406030203" pitchFamily="66" charset="-78"/>
              </a:rPr>
              <a:t>Random Forest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800" dirty="0">
                <a:cs typeface="Arabic Typesetting" panose="03020402040406030203" pitchFamily="66" charset="-78"/>
              </a:rPr>
              <a:t>K-Means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4800" dirty="0"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2414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171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Arabic Typesetting</vt:lpstr>
      <vt:lpstr>Arial</vt:lpstr>
      <vt:lpstr>Calibri</vt:lpstr>
      <vt:lpstr>Calibri Light</vt:lpstr>
      <vt:lpstr>Office Theme</vt:lpstr>
      <vt:lpstr>      Credit Card Approval Prediction Model</vt:lpstr>
      <vt:lpstr>Why this Topic?</vt:lpstr>
      <vt:lpstr>Data Source</vt:lpstr>
      <vt:lpstr>Approach &amp; Tools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Forest – Feature Importance</vt:lpstr>
      <vt:lpstr>Decision Tree Classifier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Approval Prediction Model </dc:title>
  <dc:creator>geofrey mercado</dc:creator>
  <cp:lastModifiedBy>Akshit Arora</cp:lastModifiedBy>
  <cp:revision>40</cp:revision>
  <dcterms:created xsi:type="dcterms:W3CDTF">2019-11-22T19:41:10Z</dcterms:created>
  <dcterms:modified xsi:type="dcterms:W3CDTF">2019-11-23T16:18:46Z</dcterms:modified>
</cp:coreProperties>
</file>