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0" r:id="rId3"/>
    <p:sldId id="261" r:id="rId4"/>
    <p:sldId id="262" r:id="rId5"/>
    <p:sldId id="256" r:id="rId6"/>
    <p:sldId id="257" r:id="rId7"/>
    <p:sldId id="258" r:id="rId8"/>
    <p:sldId id="263" r:id="rId9"/>
    <p:sldId id="264" r:id="rId10"/>
    <p:sldId id="265" r:id="rId11"/>
    <p:sldId id="266" r:id="rId12"/>
    <p:sldId id="267" r:id="rId13"/>
    <p:sldId id="268" r:id="rId14"/>
    <p:sldId id="273" r:id="rId15"/>
    <p:sldId id="274" r:id="rId16"/>
    <p:sldId id="279" r:id="rId17"/>
    <p:sldId id="278" r:id="rId18"/>
    <p:sldId id="280" r:id="rId19"/>
    <p:sldId id="275" r:id="rId20"/>
    <p:sldId id="269" r:id="rId21"/>
    <p:sldId id="270" r:id="rId22"/>
    <p:sldId id="271" r:id="rId23"/>
    <p:sldId id="272" r:id="rId24"/>
    <p:sldId id="281" r:id="rId25"/>
    <p:sldId id="282" r:id="rId26"/>
    <p:sldId id="284" r:id="rId27"/>
    <p:sldId id="283" r:id="rId28"/>
    <p:sldId id="285" r:id="rId29"/>
    <p:sldId id="286" r:id="rId30"/>
    <p:sldId id="287" r:id="rId31"/>
    <p:sldId id="289" r:id="rId32"/>
    <p:sldId id="288"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2" autoAdjust="0"/>
    <p:restoredTop sz="94682" autoAdjust="0"/>
  </p:normalViewPr>
  <p:slideViewPr>
    <p:cSldViewPr snapToGrid="0" snapToObjects="1">
      <p:cViewPr varScale="1">
        <p:scale>
          <a:sx n="168" d="100"/>
          <a:sy n="168" d="100"/>
        </p:scale>
        <p:origin x="-248"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A5C550-E04E-1445-83AF-B787A430060A}" type="datetimeFigureOut">
              <a:rPr lang="en-US" smtClean="0"/>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93C4A-309F-5C49-8D0F-A23495CB976A}" type="slidenum">
              <a:rPr lang="en-US" smtClean="0"/>
              <a:t>‹#›</a:t>
            </a:fld>
            <a:endParaRPr lang="en-US"/>
          </a:p>
        </p:txBody>
      </p:sp>
    </p:spTree>
    <p:extLst>
      <p:ext uri="{BB962C8B-B14F-4D97-AF65-F5344CB8AC3E}">
        <p14:creationId xmlns:p14="http://schemas.microsoft.com/office/powerpoint/2010/main" val="546397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A5C550-E04E-1445-83AF-B787A430060A}" type="datetimeFigureOut">
              <a:rPr lang="en-US" smtClean="0"/>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93C4A-309F-5C49-8D0F-A23495CB976A}" type="slidenum">
              <a:rPr lang="en-US" smtClean="0"/>
              <a:t>‹#›</a:t>
            </a:fld>
            <a:endParaRPr lang="en-US"/>
          </a:p>
        </p:txBody>
      </p:sp>
    </p:spTree>
    <p:extLst>
      <p:ext uri="{BB962C8B-B14F-4D97-AF65-F5344CB8AC3E}">
        <p14:creationId xmlns:p14="http://schemas.microsoft.com/office/powerpoint/2010/main" val="3554956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A5C550-E04E-1445-83AF-B787A430060A}" type="datetimeFigureOut">
              <a:rPr lang="en-US" smtClean="0"/>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93C4A-309F-5C49-8D0F-A23495CB976A}" type="slidenum">
              <a:rPr lang="en-US" smtClean="0"/>
              <a:t>‹#›</a:t>
            </a:fld>
            <a:endParaRPr lang="en-US"/>
          </a:p>
        </p:txBody>
      </p:sp>
    </p:spTree>
    <p:extLst>
      <p:ext uri="{BB962C8B-B14F-4D97-AF65-F5344CB8AC3E}">
        <p14:creationId xmlns:p14="http://schemas.microsoft.com/office/powerpoint/2010/main" val="3665033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A5C550-E04E-1445-83AF-B787A430060A}" type="datetimeFigureOut">
              <a:rPr lang="en-US" smtClean="0"/>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93C4A-309F-5C49-8D0F-A23495CB976A}" type="slidenum">
              <a:rPr lang="en-US" smtClean="0"/>
              <a:t>‹#›</a:t>
            </a:fld>
            <a:endParaRPr lang="en-US"/>
          </a:p>
        </p:txBody>
      </p:sp>
    </p:spTree>
    <p:extLst>
      <p:ext uri="{BB962C8B-B14F-4D97-AF65-F5344CB8AC3E}">
        <p14:creationId xmlns:p14="http://schemas.microsoft.com/office/powerpoint/2010/main" val="1105133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A5C550-E04E-1445-83AF-B787A430060A}" type="datetimeFigureOut">
              <a:rPr lang="en-US" smtClean="0"/>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93C4A-309F-5C49-8D0F-A23495CB976A}" type="slidenum">
              <a:rPr lang="en-US" smtClean="0"/>
              <a:t>‹#›</a:t>
            </a:fld>
            <a:endParaRPr lang="en-US"/>
          </a:p>
        </p:txBody>
      </p:sp>
    </p:spTree>
    <p:extLst>
      <p:ext uri="{BB962C8B-B14F-4D97-AF65-F5344CB8AC3E}">
        <p14:creationId xmlns:p14="http://schemas.microsoft.com/office/powerpoint/2010/main" val="1325751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A5C550-E04E-1445-83AF-B787A430060A}" type="datetimeFigureOut">
              <a:rPr lang="en-US" smtClean="0"/>
              <a:t>12/7/14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93C4A-309F-5C49-8D0F-A23495CB976A}" type="slidenum">
              <a:rPr lang="en-US" smtClean="0"/>
              <a:t>‹#›</a:t>
            </a:fld>
            <a:endParaRPr lang="en-US"/>
          </a:p>
        </p:txBody>
      </p:sp>
    </p:spTree>
    <p:extLst>
      <p:ext uri="{BB962C8B-B14F-4D97-AF65-F5344CB8AC3E}">
        <p14:creationId xmlns:p14="http://schemas.microsoft.com/office/powerpoint/2010/main" val="2821207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A5C550-E04E-1445-83AF-B787A430060A}" type="datetimeFigureOut">
              <a:rPr lang="en-US" smtClean="0"/>
              <a:t>12/7/14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B93C4A-309F-5C49-8D0F-A23495CB976A}" type="slidenum">
              <a:rPr lang="en-US" smtClean="0"/>
              <a:t>‹#›</a:t>
            </a:fld>
            <a:endParaRPr lang="en-US"/>
          </a:p>
        </p:txBody>
      </p:sp>
    </p:spTree>
    <p:extLst>
      <p:ext uri="{BB962C8B-B14F-4D97-AF65-F5344CB8AC3E}">
        <p14:creationId xmlns:p14="http://schemas.microsoft.com/office/powerpoint/2010/main" val="2709531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A5C550-E04E-1445-83AF-B787A430060A}" type="datetimeFigureOut">
              <a:rPr lang="en-US" smtClean="0"/>
              <a:t>12/7/14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B93C4A-309F-5C49-8D0F-A23495CB976A}" type="slidenum">
              <a:rPr lang="en-US" smtClean="0"/>
              <a:t>‹#›</a:t>
            </a:fld>
            <a:endParaRPr lang="en-US"/>
          </a:p>
        </p:txBody>
      </p:sp>
    </p:spTree>
    <p:extLst>
      <p:ext uri="{BB962C8B-B14F-4D97-AF65-F5344CB8AC3E}">
        <p14:creationId xmlns:p14="http://schemas.microsoft.com/office/powerpoint/2010/main" val="1657735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5C550-E04E-1445-83AF-B787A430060A}" type="datetimeFigureOut">
              <a:rPr lang="en-US" smtClean="0"/>
              <a:t>12/7/14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B93C4A-309F-5C49-8D0F-A23495CB976A}" type="slidenum">
              <a:rPr lang="en-US" smtClean="0"/>
              <a:t>‹#›</a:t>
            </a:fld>
            <a:endParaRPr lang="en-US"/>
          </a:p>
        </p:txBody>
      </p:sp>
    </p:spTree>
    <p:extLst>
      <p:ext uri="{BB962C8B-B14F-4D97-AF65-F5344CB8AC3E}">
        <p14:creationId xmlns:p14="http://schemas.microsoft.com/office/powerpoint/2010/main" val="4126665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A5C550-E04E-1445-83AF-B787A430060A}" type="datetimeFigureOut">
              <a:rPr lang="en-US" smtClean="0"/>
              <a:t>12/7/14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93C4A-309F-5C49-8D0F-A23495CB976A}" type="slidenum">
              <a:rPr lang="en-US" smtClean="0"/>
              <a:t>‹#›</a:t>
            </a:fld>
            <a:endParaRPr lang="en-US"/>
          </a:p>
        </p:txBody>
      </p:sp>
    </p:spTree>
    <p:extLst>
      <p:ext uri="{BB962C8B-B14F-4D97-AF65-F5344CB8AC3E}">
        <p14:creationId xmlns:p14="http://schemas.microsoft.com/office/powerpoint/2010/main" val="3306481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A5C550-E04E-1445-83AF-B787A430060A}" type="datetimeFigureOut">
              <a:rPr lang="en-US" smtClean="0"/>
              <a:t>12/7/14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93C4A-309F-5C49-8D0F-A23495CB976A}" type="slidenum">
              <a:rPr lang="en-US" smtClean="0"/>
              <a:t>‹#›</a:t>
            </a:fld>
            <a:endParaRPr lang="en-US"/>
          </a:p>
        </p:txBody>
      </p:sp>
    </p:spTree>
    <p:extLst>
      <p:ext uri="{BB962C8B-B14F-4D97-AF65-F5344CB8AC3E}">
        <p14:creationId xmlns:p14="http://schemas.microsoft.com/office/powerpoint/2010/main" val="36258973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A5C550-E04E-1445-83AF-B787A430060A}" type="datetimeFigureOut">
              <a:rPr lang="en-US" smtClean="0"/>
              <a:t>12/7/14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B93C4A-309F-5C49-8D0F-A23495CB976A}" type="slidenum">
              <a:rPr lang="en-US" smtClean="0"/>
              <a:t>‹#›</a:t>
            </a:fld>
            <a:endParaRPr lang="en-US"/>
          </a:p>
        </p:txBody>
      </p:sp>
    </p:spTree>
    <p:extLst>
      <p:ext uri="{BB962C8B-B14F-4D97-AF65-F5344CB8AC3E}">
        <p14:creationId xmlns:p14="http://schemas.microsoft.com/office/powerpoint/2010/main" val="171786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38912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There can be only one requirement that when changed, will cause a class to change</a:t>
            </a:r>
            <a:endParaRPr lang="en-US" dirty="0"/>
          </a:p>
        </p:txBody>
      </p:sp>
    </p:spTree>
    <p:extLst>
      <p:ext uri="{BB962C8B-B14F-4D97-AF65-F5344CB8AC3E}">
        <p14:creationId xmlns:p14="http://schemas.microsoft.com/office/powerpoint/2010/main" val="2304437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Code </a:t>
            </a:r>
            <a:endParaRPr lang="en-US" dirty="0"/>
          </a:p>
        </p:txBody>
      </p:sp>
    </p:spTree>
    <p:extLst>
      <p:ext uri="{BB962C8B-B14F-4D97-AF65-F5344CB8AC3E}">
        <p14:creationId xmlns:p14="http://schemas.microsoft.com/office/powerpoint/2010/main" val="2736447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endParaRPr lang="en-US"/>
          </a:p>
        </p:txBody>
      </p:sp>
      <p:sp>
        <p:nvSpPr>
          <p:cNvPr id="7" name="Subtitle 6"/>
          <p:cNvSpPr>
            <a:spLocks noGrp="1"/>
          </p:cNvSpPr>
          <p:nvPr>
            <p:ph type="subTitle" idx="1"/>
          </p:nvPr>
        </p:nvSpPr>
        <p:spPr>
          <a:xfrm>
            <a:off x="685800" y="3886200"/>
            <a:ext cx="7086600" cy="1752600"/>
          </a:xfrm>
        </p:spPr>
        <p:txBody>
          <a:bodyPr/>
          <a:lstStyle/>
          <a:p>
            <a:pPr algn="l"/>
            <a:r>
              <a:rPr lang="en-US" dirty="0" smtClean="0">
                <a:solidFill>
                  <a:srgbClr val="000000"/>
                </a:solidFill>
              </a:rPr>
              <a:t>Open/Closed Principle</a:t>
            </a:r>
            <a:endParaRPr lang="en-US" dirty="0">
              <a:solidFill>
                <a:srgbClr val="000000"/>
              </a:solidFill>
            </a:endParaRPr>
          </a:p>
        </p:txBody>
      </p:sp>
    </p:spTree>
    <p:extLst>
      <p:ext uri="{BB962C8B-B14F-4D97-AF65-F5344CB8AC3E}">
        <p14:creationId xmlns:p14="http://schemas.microsoft.com/office/powerpoint/2010/main" val="3600370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Software entities should be open for extension, closed for modification</a:t>
            </a:r>
            <a:endParaRPr lang="en-US" dirty="0"/>
          </a:p>
        </p:txBody>
      </p:sp>
    </p:spTree>
    <p:extLst>
      <p:ext uri="{BB962C8B-B14F-4D97-AF65-F5344CB8AC3E}">
        <p14:creationId xmlns:p14="http://schemas.microsoft.com/office/powerpoint/2010/main" val="578616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Once a class is done, it is done</a:t>
            </a:r>
          </a:p>
          <a:p>
            <a:r>
              <a:rPr lang="en-US" dirty="0" smtClean="0"/>
              <a:t>You can change the class only when there is a bug in code for that requirement </a:t>
            </a:r>
          </a:p>
          <a:p>
            <a:r>
              <a:rPr lang="en-US" dirty="0" smtClean="0"/>
              <a:t>When there is a change in the requirement (adding new functionality to the requirement is not change in the requirement )</a:t>
            </a:r>
            <a:endParaRPr lang="en-US" dirty="0"/>
          </a:p>
        </p:txBody>
      </p:sp>
    </p:spTree>
    <p:extLst>
      <p:ext uri="{BB962C8B-B14F-4D97-AF65-F5344CB8AC3E}">
        <p14:creationId xmlns:p14="http://schemas.microsoft.com/office/powerpoint/2010/main" val="3333126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What we do …. </a:t>
            </a:r>
          </a:p>
          <a:p>
            <a:r>
              <a:rPr lang="en-US" dirty="0" smtClean="0"/>
              <a:t>Add new input parameter to the method</a:t>
            </a:r>
          </a:p>
          <a:p>
            <a:r>
              <a:rPr lang="en-US" dirty="0" smtClean="0"/>
              <a:t>To prevent compilation error for the pre existing  method call , we make new input parameter as optional </a:t>
            </a:r>
          </a:p>
          <a:p>
            <a:r>
              <a:rPr lang="en-US" dirty="0" smtClean="0"/>
              <a:t> we add if else or switch statement ( hint : we might be breaking the OCP )</a:t>
            </a:r>
          </a:p>
          <a:p>
            <a:endParaRPr lang="en-US" dirty="0"/>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3793974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Instead we can :  Inheritance ,virtual &amp;override methods or Interface </a:t>
            </a:r>
          </a:p>
          <a:p>
            <a:r>
              <a:rPr lang="en-US" dirty="0" smtClean="0"/>
              <a:t>Depending on the requirement &amp; guessing the what can change in future for this  requirement ( or ask the business expert) we need to chose the best approach when implementing for the first time . </a:t>
            </a:r>
          </a:p>
          <a:p>
            <a:endParaRPr lang="en-US" dirty="0"/>
          </a:p>
        </p:txBody>
      </p:sp>
    </p:spTree>
    <p:extLst>
      <p:ext uri="{BB962C8B-B14F-4D97-AF65-F5344CB8AC3E}">
        <p14:creationId xmlns:p14="http://schemas.microsoft.com/office/powerpoint/2010/main" val="1695512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Benefits    </a:t>
            </a:r>
          </a:p>
          <a:p>
            <a:r>
              <a:rPr lang="en-US" dirty="0" smtClean="0"/>
              <a:t>No Change code -&gt; If we are not changing the existing code , means we are not introducing bugs to the implemented functionality</a:t>
            </a:r>
          </a:p>
          <a:p>
            <a:r>
              <a:rPr lang="en-US" dirty="0" smtClean="0"/>
              <a:t>We don</a:t>
            </a:r>
            <a:r>
              <a:rPr lang="fr-FR" dirty="0" smtClean="0"/>
              <a:t>’</a:t>
            </a:r>
            <a:r>
              <a:rPr lang="en-US" dirty="0" smtClean="0"/>
              <a:t>t need to change existing Unit test when adding new functionality ( TDD) </a:t>
            </a:r>
          </a:p>
          <a:p>
            <a:r>
              <a:rPr lang="en-US" dirty="0" smtClean="0"/>
              <a:t>Continuous integration, flexibility of adding changes / adding new functionality to the requirement ( Agile) </a:t>
            </a:r>
            <a:endParaRPr lang="en-US" dirty="0"/>
          </a:p>
        </p:txBody>
      </p:sp>
    </p:spTree>
    <p:extLst>
      <p:ext uri="{BB962C8B-B14F-4D97-AF65-F5344CB8AC3E}">
        <p14:creationId xmlns:p14="http://schemas.microsoft.com/office/powerpoint/2010/main" val="2622987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OCP can be achieved only when SRP was followed while creating Classes .</a:t>
            </a:r>
            <a:endParaRPr lang="en-US" dirty="0"/>
          </a:p>
        </p:txBody>
      </p:sp>
    </p:spTree>
    <p:extLst>
      <p:ext uri="{BB962C8B-B14F-4D97-AF65-F5344CB8AC3E}">
        <p14:creationId xmlns:p14="http://schemas.microsoft.com/office/powerpoint/2010/main" val="1727146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Inheritance, virtual &amp; override is bad idea in most of the cases . ( we might break the next principle: </a:t>
            </a:r>
            <a:r>
              <a:rPr lang="en-US" dirty="0" err="1" smtClean="0"/>
              <a:t>Liskov</a:t>
            </a:r>
            <a:r>
              <a:rPr lang="en-US" dirty="0" smtClean="0"/>
              <a:t> Substitution Principle)</a:t>
            </a:r>
          </a:p>
          <a:p>
            <a:r>
              <a:rPr lang="en-US" dirty="0" smtClean="0"/>
              <a:t>Why??</a:t>
            </a:r>
          </a:p>
          <a:p>
            <a:endParaRPr lang="en-US" dirty="0"/>
          </a:p>
        </p:txBody>
      </p:sp>
    </p:spTree>
    <p:extLst>
      <p:ext uri="{BB962C8B-B14F-4D97-AF65-F5344CB8AC3E}">
        <p14:creationId xmlns:p14="http://schemas.microsoft.com/office/powerpoint/2010/main" val="671245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r>
              <a:rPr lang="en-US" dirty="0" smtClean="0"/>
              <a:t>Once Code is written in a Sprint Cycle , it should never change/touched</a:t>
            </a:r>
          </a:p>
          <a:p>
            <a:r>
              <a:rPr lang="en-US" dirty="0" smtClean="0"/>
              <a:t> until…</a:t>
            </a:r>
          </a:p>
          <a:p>
            <a:r>
              <a:rPr lang="en-US" dirty="0" smtClean="0"/>
              <a:t>Why?</a:t>
            </a:r>
          </a:p>
          <a:p>
            <a:endParaRPr lang="en-US" dirty="0" smtClean="0"/>
          </a:p>
        </p:txBody>
      </p:sp>
    </p:spTree>
    <p:extLst>
      <p:ext uri="{BB962C8B-B14F-4D97-AF65-F5344CB8AC3E}">
        <p14:creationId xmlns:p14="http://schemas.microsoft.com/office/powerpoint/2010/main" val="330648017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dirty="0"/>
          </a:p>
        </p:txBody>
      </p:sp>
      <p:sp>
        <p:nvSpPr>
          <p:cNvPr id="6" name="Subtitle 5"/>
          <p:cNvSpPr>
            <a:spLocks noGrp="1"/>
          </p:cNvSpPr>
          <p:nvPr>
            <p:ph type="subTitle" idx="1"/>
          </p:nvPr>
        </p:nvSpPr>
        <p:spPr/>
        <p:txBody>
          <a:bodyPr/>
          <a:lstStyle/>
          <a:p>
            <a:pPr algn="l"/>
            <a:r>
              <a:rPr lang="en-US" dirty="0" err="1" smtClean="0">
                <a:solidFill>
                  <a:srgbClr val="000000"/>
                </a:solidFill>
              </a:rPr>
              <a:t>Liskovs</a:t>
            </a:r>
            <a:r>
              <a:rPr lang="en-US" dirty="0" smtClean="0">
                <a:solidFill>
                  <a:srgbClr val="000000"/>
                </a:solidFill>
              </a:rPr>
              <a:t> Substitution Principle</a:t>
            </a:r>
            <a:endParaRPr lang="en-US" dirty="0">
              <a:solidFill>
                <a:srgbClr val="000000"/>
              </a:solidFill>
            </a:endParaRPr>
          </a:p>
        </p:txBody>
      </p:sp>
    </p:spTree>
    <p:extLst>
      <p:ext uri="{BB962C8B-B14F-4D97-AF65-F5344CB8AC3E}">
        <p14:creationId xmlns:p14="http://schemas.microsoft.com/office/powerpoint/2010/main" val="607715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smtClean="0"/>
              <a:t>A subclass should behave in such a way that it will not cause problems when used instead of the superclass</a:t>
            </a:r>
            <a:endParaRPr lang="en-US" dirty="0"/>
          </a:p>
        </p:txBody>
      </p:sp>
    </p:spTree>
    <p:extLst>
      <p:ext uri="{BB962C8B-B14F-4D97-AF65-F5344CB8AC3E}">
        <p14:creationId xmlns:p14="http://schemas.microsoft.com/office/powerpoint/2010/main" val="2222341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EVEN I DON</a:t>
            </a:r>
            <a:r>
              <a:rPr lang="fr-FR" dirty="0" smtClean="0"/>
              <a:t>’</a:t>
            </a:r>
            <a:r>
              <a:rPr lang="en-US" dirty="0" smtClean="0"/>
              <a:t>T KNOW HOW TO IMPLEMENT IN CORRECTLY IN .NET  </a:t>
            </a:r>
            <a:endParaRPr lang="en-US" dirty="0"/>
          </a:p>
        </p:txBody>
      </p:sp>
    </p:spTree>
    <p:extLst>
      <p:ext uri="{BB962C8B-B14F-4D97-AF65-F5344CB8AC3E}">
        <p14:creationId xmlns:p14="http://schemas.microsoft.com/office/powerpoint/2010/main" val="577293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a:xfrm>
            <a:off x="685800" y="3886200"/>
            <a:ext cx="7086600" cy="1752600"/>
          </a:xfrm>
        </p:spPr>
        <p:txBody>
          <a:bodyPr/>
          <a:lstStyle/>
          <a:p>
            <a:pPr algn="l"/>
            <a:r>
              <a:rPr lang="en-US" dirty="0" smtClean="0">
                <a:solidFill>
                  <a:schemeClr val="tx1"/>
                </a:solidFill>
              </a:rPr>
              <a:t>Interface Segregation Principle</a:t>
            </a:r>
            <a:endParaRPr lang="en-US" dirty="0">
              <a:solidFill>
                <a:schemeClr val="tx1"/>
              </a:solidFill>
            </a:endParaRPr>
          </a:p>
        </p:txBody>
      </p:sp>
    </p:spTree>
    <p:extLst>
      <p:ext uri="{BB962C8B-B14F-4D97-AF65-F5344CB8AC3E}">
        <p14:creationId xmlns:p14="http://schemas.microsoft.com/office/powerpoint/2010/main" val="1846858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Clients should not be forced to depend upon interface/methods that they don’t use</a:t>
            </a:r>
            <a:endParaRPr lang="en-US" dirty="0"/>
          </a:p>
        </p:txBody>
      </p:sp>
    </p:spTree>
    <p:extLst>
      <p:ext uri="{BB962C8B-B14F-4D97-AF65-F5344CB8AC3E}">
        <p14:creationId xmlns:p14="http://schemas.microsoft.com/office/powerpoint/2010/main" val="3674509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r>
              <a:rPr lang="en-US" dirty="0" smtClean="0"/>
              <a:t>While creating interfaces follow Top down approach rather than bottom up approach </a:t>
            </a:r>
          </a:p>
          <a:p>
            <a:endParaRPr lang="en-US" dirty="0"/>
          </a:p>
        </p:txBody>
      </p:sp>
    </p:spTree>
    <p:extLst>
      <p:ext uri="{BB962C8B-B14F-4D97-AF65-F5344CB8AC3E}">
        <p14:creationId xmlns:p14="http://schemas.microsoft.com/office/powerpoint/2010/main" val="1492163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Smaller &amp; less responsibility a interface has , we can easily interchange the interface implementation &amp; easier to understand the business . </a:t>
            </a:r>
          </a:p>
        </p:txBody>
      </p:sp>
    </p:spTree>
    <p:extLst>
      <p:ext uri="{BB962C8B-B14F-4D97-AF65-F5344CB8AC3E}">
        <p14:creationId xmlns:p14="http://schemas.microsoft.com/office/powerpoint/2010/main" val="3694557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are bad developers, if the interface has more methods than required by the upper layer we tend to use it in multiple places, by end of few iterations we wont know where the business logic exists for a particular requirement.</a:t>
            </a:r>
            <a:endParaRPr lang="en-US" dirty="0"/>
          </a:p>
        </p:txBody>
      </p:sp>
    </p:spTree>
    <p:extLst>
      <p:ext uri="{BB962C8B-B14F-4D97-AF65-F5344CB8AC3E}">
        <p14:creationId xmlns:p14="http://schemas.microsoft.com/office/powerpoint/2010/main" val="269741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a:xfrm>
            <a:off x="685800" y="3886200"/>
            <a:ext cx="7086600" cy="1752600"/>
          </a:xfrm>
        </p:spPr>
        <p:txBody>
          <a:bodyPr/>
          <a:lstStyle/>
          <a:p>
            <a:pPr algn="l"/>
            <a:r>
              <a:rPr lang="en-US" dirty="0" smtClean="0">
                <a:solidFill>
                  <a:srgbClr val="000000"/>
                </a:solidFill>
              </a:rPr>
              <a:t>Dependency Inversion Principle</a:t>
            </a:r>
            <a:endParaRPr lang="en-US" dirty="0">
              <a:solidFill>
                <a:srgbClr val="000000"/>
              </a:solidFill>
            </a:endParaRPr>
          </a:p>
        </p:txBody>
      </p:sp>
    </p:spTree>
    <p:extLst>
      <p:ext uri="{BB962C8B-B14F-4D97-AF65-F5344CB8AC3E}">
        <p14:creationId xmlns:p14="http://schemas.microsoft.com/office/powerpoint/2010/main" val="207167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A. </a:t>
            </a:r>
            <a:r>
              <a:rPr lang="en-US" i="1" dirty="0" smtClean="0"/>
              <a:t>High-level modules should not depend on low-level modules. Both should depend on abstractions.</a:t>
            </a:r>
            <a:r>
              <a:rPr lang="en-US" dirty="0" smtClean="0"/>
              <a:t/>
            </a:r>
            <a:br>
              <a:rPr lang="en-US" dirty="0" smtClean="0"/>
            </a:br>
            <a:r>
              <a:rPr lang="en-US" i="1" dirty="0" smtClean="0"/>
              <a:t>B. Abstractions should not depend upon details. Details should depend upon abstractions(Interfaces).</a:t>
            </a:r>
            <a:r>
              <a:rPr lang="en-US" dirty="0" smtClean="0"/>
              <a:t>”</a:t>
            </a:r>
            <a:endParaRPr lang="en-US" dirty="0"/>
          </a:p>
        </p:txBody>
      </p:sp>
    </p:spTree>
    <p:extLst>
      <p:ext uri="{BB962C8B-B14F-4D97-AF65-F5344CB8AC3E}">
        <p14:creationId xmlns:p14="http://schemas.microsoft.com/office/powerpoint/2010/main" val="275606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9646"/>
          </a:xfrm>
        </p:spPr>
        <p:txBody>
          <a:bodyPr>
            <a:normAutofit fontScale="90000"/>
          </a:bodyPr>
          <a:lstStyle/>
          <a:p>
            <a:r>
              <a:rPr lang="en-US" dirty="0" smtClean="0"/>
              <a:t>TDD		</a:t>
            </a:r>
            <a:endParaRPr lang="en-US" dirty="0"/>
          </a:p>
        </p:txBody>
      </p:sp>
      <p:sp>
        <p:nvSpPr>
          <p:cNvPr id="3" name="Content Placeholder 2"/>
          <p:cNvSpPr>
            <a:spLocks noGrp="1"/>
          </p:cNvSpPr>
          <p:nvPr>
            <p:ph idx="1"/>
          </p:nvPr>
        </p:nvSpPr>
        <p:spPr>
          <a:xfrm>
            <a:off x="457200" y="909228"/>
            <a:ext cx="8229600" cy="5216935"/>
          </a:xfrm>
        </p:spPr>
        <p:txBody>
          <a:bodyPr/>
          <a:lstStyle/>
          <a:p>
            <a:pPr marL="0" indent="0">
              <a:buNone/>
            </a:pPr>
            <a:endParaRPr lang="en-US" dirty="0"/>
          </a:p>
        </p:txBody>
      </p:sp>
      <p:sp>
        <p:nvSpPr>
          <p:cNvPr id="4" name="Process 3"/>
          <p:cNvSpPr/>
          <p:nvPr/>
        </p:nvSpPr>
        <p:spPr>
          <a:xfrm>
            <a:off x="3196376" y="1502140"/>
            <a:ext cx="1987941" cy="61264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Add a Test</a:t>
            </a:r>
            <a:endParaRPr lang="en-US" dirty="0"/>
          </a:p>
        </p:txBody>
      </p:sp>
      <p:sp>
        <p:nvSpPr>
          <p:cNvPr id="5" name="Process 4"/>
          <p:cNvSpPr/>
          <p:nvPr/>
        </p:nvSpPr>
        <p:spPr>
          <a:xfrm>
            <a:off x="3196376" y="2458288"/>
            <a:ext cx="1987941" cy="61264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 the Test</a:t>
            </a:r>
            <a:endParaRPr lang="en-US" dirty="0"/>
          </a:p>
        </p:txBody>
      </p:sp>
      <p:sp>
        <p:nvSpPr>
          <p:cNvPr id="6" name="Process 5"/>
          <p:cNvSpPr/>
          <p:nvPr/>
        </p:nvSpPr>
        <p:spPr>
          <a:xfrm>
            <a:off x="3196377" y="3694873"/>
            <a:ext cx="1987941" cy="61264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Make a little Change</a:t>
            </a:r>
            <a:endParaRPr lang="en-US" dirty="0"/>
          </a:p>
        </p:txBody>
      </p:sp>
      <p:sp>
        <p:nvSpPr>
          <p:cNvPr id="7" name="Process 6"/>
          <p:cNvSpPr/>
          <p:nvPr/>
        </p:nvSpPr>
        <p:spPr>
          <a:xfrm>
            <a:off x="3196376" y="4731696"/>
            <a:ext cx="1987941" cy="61264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 the Test</a:t>
            </a:r>
            <a:endParaRPr lang="en-US" dirty="0"/>
          </a:p>
        </p:txBody>
      </p:sp>
      <p:cxnSp>
        <p:nvCxnSpPr>
          <p:cNvPr id="9" name="Straight Arrow Connector 8"/>
          <p:cNvCxnSpPr>
            <a:stCxn id="4" idx="2"/>
            <a:endCxn id="5" idx="0"/>
          </p:cNvCxnSpPr>
          <p:nvPr/>
        </p:nvCxnSpPr>
        <p:spPr>
          <a:xfrm>
            <a:off x="4190347" y="2114788"/>
            <a:ext cx="0" cy="343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2"/>
            <a:endCxn id="6" idx="0"/>
          </p:cNvCxnSpPr>
          <p:nvPr/>
        </p:nvCxnSpPr>
        <p:spPr>
          <a:xfrm>
            <a:off x="4190347" y="3070936"/>
            <a:ext cx="1" cy="6239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6" idx="2"/>
            <a:endCxn id="7" idx="0"/>
          </p:cNvCxnSpPr>
          <p:nvPr/>
        </p:nvCxnSpPr>
        <p:spPr>
          <a:xfrm flipH="1">
            <a:off x="4190347" y="4307521"/>
            <a:ext cx="1" cy="424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Elbow Connector 17"/>
          <p:cNvCxnSpPr>
            <a:endCxn id="4" idx="3"/>
          </p:cNvCxnSpPr>
          <p:nvPr/>
        </p:nvCxnSpPr>
        <p:spPr>
          <a:xfrm rot="5400000" flipH="1" flipV="1">
            <a:off x="3566557" y="3420261"/>
            <a:ext cx="3229557" cy="5964"/>
          </a:xfrm>
          <a:prstGeom prst="bentConnector4">
            <a:avLst>
              <a:gd name="adj1" fmla="val -548"/>
              <a:gd name="adj2" fmla="val 3272773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Elbow Connector 21"/>
          <p:cNvCxnSpPr>
            <a:stCxn id="5" idx="1"/>
            <a:endCxn id="4" idx="1"/>
          </p:cNvCxnSpPr>
          <p:nvPr/>
        </p:nvCxnSpPr>
        <p:spPr>
          <a:xfrm rot="10800000">
            <a:off x="3196376" y="1808464"/>
            <a:ext cx="12700" cy="956148"/>
          </a:xfrm>
          <a:prstGeom prst="bent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7" idx="1"/>
            <a:endCxn id="6" idx="1"/>
          </p:cNvCxnSpPr>
          <p:nvPr/>
        </p:nvCxnSpPr>
        <p:spPr>
          <a:xfrm rot="10800000" flipH="1">
            <a:off x="3196375" y="4001198"/>
            <a:ext cx="1" cy="1036823"/>
          </a:xfrm>
          <a:prstGeom prst="bentConnector3">
            <a:avLst>
              <a:gd name="adj1" fmla="val -22860000000"/>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Oval 28"/>
          <p:cNvSpPr/>
          <p:nvPr/>
        </p:nvSpPr>
        <p:spPr>
          <a:xfrm>
            <a:off x="3954162" y="5736740"/>
            <a:ext cx="460441" cy="38911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p:cNvCxnSpPr>
            <a:stCxn id="7" idx="2"/>
            <a:endCxn id="29" idx="0"/>
          </p:cNvCxnSpPr>
          <p:nvPr/>
        </p:nvCxnSpPr>
        <p:spPr>
          <a:xfrm flipH="1">
            <a:off x="4184383" y="5344344"/>
            <a:ext cx="5964" cy="3923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Oval 32"/>
          <p:cNvSpPr/>
          <p:nvPr/>
        </p:nvSpPr>
        <p:spPr>
          <a:xfrm>
            <a:off x="4040750" y="1063936"/>
            <a:ext cx="287266" cy="20609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p:cNvCxnSpPr>
            <a:stCxn id="33" idx="4"/>
            <a:endCxn id="4" idx="0"/>
          </p:cNvCxnSpPr>
          <p:nvPr/>
        </p:nvCxnSpPr>
        <p:spPr>
          <a:xfrm>
            <a:off x="4184383" y="1270034"/>
            <a:ext cx="5964" cy="2321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2194093" y="2201037"/>
            <a:ext cx="736612" cy="369332"/>
          </a:xfrm>
          <a:prstGeom prst="rect">
            <a:avLst/>
          </a:prstGeom>
          <a:noFill/>
        </p:spPr>
        <p:txBody>
          <a:bodyPr wrap="none" rtlCol="0">
            <a:spAutoFit/>
          </a:bodyPr>
          <a:lstStyle/>
          <a:p>
            <a:r>
              <a:rPr lang="en-US" dirty="0" smtClean="0"/>
              <a:t>[Pass]</a:t>
            </a:r>
            <a:endParaRPr lang="en-US" dirty="0"/>
          </a:p>
        </p:txBody>
      </p:sp>
      <p:sp>
        <p:nvSpPr>
          <p:cNvPr id="39" name="TextBox 38"/>
          <p:cNvSpPr txBox="1"/>
          <p:nvPr/>
        </p:nvSpPr>
        <p:spPr>
          <a:xfrm>
            <a:off x="2130351" y="4420682"/>
            <a:ext cx="648810" cy="369332"/>
          </a:xfrm>
          <a:prstGeom prst="rect">
            <a:avLst/>
          </a:prstGeom>
          <a:noFill/>
        </p:spPr>
        <p:txBody>
          <a:bodyPr wrap="none" rtlCol="0">
            <a:spAutoFit/>
          </a:bodyPr>
          <a:lstStyle/>
          <a:p>
            <a:r>
              <a:rPr lang="en-US" dirty="0" smtClean="0"/>
              <a:t>[Fail]</a:t>
            </a:r>
            <a:endParaRPr lang="en-US" dirty="0"/>
          </a:p>
        </p:txBody>
      </p:sp>
      <p:sp>
        <p:nvSpPr>
          <p:cNvPr id="40" name="TextBox 39"/>
          <p:cNvSpPr txBox="1"/>
          <p:nvPr/>
        </p:nvSpPr>
        <p:spPr>
          <a:xfrm>
            <a:off x="4221786" y="3157324"/>
            <a:ext cx="982819" cy="369332"/>
          </a:xfrm>
          <a:prstGeom prst="rect">
            <a:avLst/>
          </a:prstGeom>
          <a:noFill/>
        </p:spPr>
        <p:txBody>
          <a:bodyPr wrap="square" rtlCol="0">
            <a:spAutoFit/>
          </a:bodyPr>
          <a:lstStyle/>
          <a:p>
            <a:r>
              <a:rPr lang="en-US" dirty="0" smtClean="0"/>
              <a:t>[Fail]</a:t>
            </a:r>
            <a:endParaRPr lang="en-US" dirty="0"/>
          </a:p>
        </p:txBody>
      </p:sp>
      <p:sp>
        <p:nvSpPr>
          <p:cNvPr id="41" name="TextBox 40"/>
          <p:cNvSpPr txBox="1"/>
          <p:nvPr/>
        </p:nvSpPr>
        <p:spPr>
          <a:xfrm>
            <a:off x="7215022" y="4059752"/>
            <a:ext cx="1378787" cy="923330"/>
          </a:xfrm>
          <a:prstGeom prst="rect">
            <a:avLst/>
          </a:prstGeom>
          <a:noFill/>
        </p:spPr>
        <p:txBody>
          <a:bodyPr wrap="square" rtlCol="0">
            <a:spAutoFit/>
          </a:bodyPr>
          <a:lstStyle/>
          <a:p>
            <a:r>
              <a:rPr lang="en-US" dirty="0" smtClean="0"/>
              <a:t>[Pass, Development Continues]</a:t>
            </a:r>
            <a:endParaRPr lang="en-US" dirty="0"/>
          </a:p>
        </p:txBody>
      </p:sp>
      <p:sp>
        <p:nvSpPr>
          <p:cNvPr id="43" name="TextBox 42"/>
          <p:cNvSpPr txBox="1"/>
          <p:nvPr/>
        </p:nvSpPr>
        <p:spPr>
          <a:xfrm>
            <a:off x="4475608" y="5711438"/>
            <a:ext cx="2669270" cy="369332"/>
          </a:xfrm>
          <a:prstGeom prst="rect">
            <a:avLst/>
          </a:prstGeom>
          <a:noFill/>
        </p:spPr>
        <p:txBody>
          <a:bodyPr wrap="none" rtlCol="0">
            <a:spAutoFit/>
          </a:bodyPr>
          <a:lstStyle/>
          <a:p>
            <a:r>
              <a:rPr lang="en-US" dirty="0" smtClean="0"/>
              <a:t>[Pass, Development stops]</a:t>
            </a:r>
            <a:endParaRPr lang="en-US" dirty="0"/>
          </a:p>
        </p:txBody>
      </p:sp>
    </p:spTree>
    <p:extLst>
      <p:ext uri="{BB962C8B-B14F-4D97-AF65-F5344CB8AC3E}">
        <p14:creationId xmlns:p14="http://schemas.microsoft.com/office/powerpoint/2010/main" val="276168634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Can be achieved only when Interface Segregation Principle is followed .</a:t>
            </a:r>
            <a:endParaRPr lang="en-US" dirty="0"/>
          </a:p>
        </p:txBody>
      </p:sp>
    </p:spTree>
    <p:extLst>
      <p:ext uri="{BB962C8B-B14F-4D97-AF65-F5344CB8AC3E}">
        <p14:creationId xmlns:p14="http://schemas.microsoft.com/office/powerpoint/2010/main" val="1813867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429428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75536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Once a test pass it should never change,</a:t>
            </a:r>
          </a:p>
          <a:p>
            <a:pPr marL="0" indent="0">
              <a:buNone/>
            </a:pPr>
            <a:r>
              <a:rPr lang="en-US" dirty="0" smtClean="0"/>
              <a:t>Which means once a code is written it should never be changed </a:t>
            </a:r>
            <a:endParaRPr lang="en-US" dirty="0"/>
          </a:p>
        </p:txBody>
      </p:sp>
    </p:spTree>
    <p:extLst>
      <p:ext uri="{BB962C8B-B14F-4D97-AF65-F5344CB8AC3E}">
        <p14:creationId xmlns:p14="http://schemas.microsoft.com/office/powerpoint/2010/main" val="2674416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The S.O.L.I.D </a:t>
            </a:r>
            <a:br>
              <a:rPr lang="en-US" dirty="0" smtClean="0"/>
            </a:br>
            <a:r>
              <a:rPr lang="en-US" dirty="0" smtClean="0"/>
              <a:t>Principles</a:t>
            </a:r>
            <a:br>
              <a:rPr lang="en-US" dirty="0" smtClean="0"/>
            </a:b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8048827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How many have you heard about S.O.L.I.D</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054387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 : Single Responsibility Principle</a:t>
            </a:r>
          </a:p>
          <a:p>
            <a:r>
              <a:rPr lang="en-US" dirty="0" smtClean="0"/>
              <a:t>O : Open /Closed Principles</a:t>
            </a:r>
          </a:p>
          <a:p>
            <a:r>
              <a:rPr lang="en-US" dirty="0" smtClean="0"/>
              <a:t>L : </a:t>
            </a:r>
            <a:r>
              <a:rPr lang="en-US" dirty="0" err="1" smtClean="0"/>
              <a:t>Liskovs</a:t>
            </a:r>
            <a:r>
              <a:rPr lang="en-US" dirty="0" smtClean="0"/>
              <a:t> Substitution Principle</a:t>
            </a:r>
          </a:p>
          <a:p>
            <a:r>
              <a:rPr lang="en-US" dirty="0" smtClean="0"/>
              <a:t>I : Interface Segregation Principle</a:t>
            </a:r>
          </a:p>
          <a:p>
            <a:r>
              <a:rPr lang="en-US" dirty="0" smtClean="0"/>
              <a:t>D : Dependency Inversion Principle ( Not Dependency Injection) </a:t>
            </a:r>
            <a:endParaRPr lang="en-US" dirty="0"/>
          </a:p>
        </p:txBody>
      </p:sp>
    </p:spTree>
    <p:extLst>
      <p:ext uri="{BB962C8B-B14F-4D97-AF65-F5344CB8AC3E}">
        <p14:creationId xmlns:p14="http://schemas.microsoft.com/office/powerpoint/2010/main" val="3810955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a:xfrm>
            <a:off x="685800" y="3886200"/>
            <a:ext cx="7086600" cy="1752600"/>
          </a:xfrm>
        </p:spPr>
        <p:txBody>
          <a:bodyPr/>
          <a:lstStyle/>
          <a:p>
            <a:pPr algn="l"/>
            <a:r>
              <a:rPr lang="en-US" dirty="0" smtClean="0">
                <a:solidFill>
                  <a:schemeClr val="tx1"/>
                </a:solidFill>
              </a:rPr>
              <a:t>Single Responsibility Principle</a:t>
            </a:r>
            <a:endParaRPr lang="en-US" dirty="0">
              <a:solidFill>
                <a:schemeClr val="tx1"/>
              </a:solidFill>
            </a:endParaRPr>
          </a:p>
        </p:txBody>
      </p:sp>
    </p:spTree>
    <p:extLst>
      <p:ext uri="{BB962C8B-B14F-4D97-AF65-F5344CB8AC3E}">
        <p14:creationId xmlns:p14="http://schemas.microsoft.com/office/powerpoint/2010/main" val="249054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Class should have only one </a:t>
            </a:r>
            <a:r>
              <a:rPr lang="en-US" b="1" i="1" dirty="0" smtClean="0"/>
              <a:t>reason</a:t>
            </a:r>
            <a:r>
              <a:rPr lang="en-US" dirty="0" smtClean="0"/>
              <a:t> to change”</a:t>
            </a:r>
          </a:p>
          <a:p>
            <a:r>
              <a:rPr lang="en-US" dirty="0" smtClean="0"/>
              <a:t>What is reason ?</a:t>
            </a:r>
            <a:endParaRPr lang="en-US" dirty="0"/>
          </a:p>
        </p:txBody>
      </p:sp>
    </p:spTree>
    <p:extLst>
      <p:ext uri="{BB962C8B-B14F-4D97-AF65-F5344CB8AC3E}">
        <p14:creationId xmlns:p14="http://schemas.microsoft.com/office/powerpoint/2010/main" val="2323590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345</TotalTime>
  <Words>576</Words>
  <Application>Microsoft Macintosh PowerPoint</Application>
  <PresentationFormat>On-screen Show (4:3)</PresentationFormat>
  <Paragraphs>61</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Agile</vt:lpstr>
      <vt:lpstr>PowerPoint Presentation</vt:lpstr>
      <vt:lpstr>TDD  </vt:lpstr>
      <vt:lpstr>PowerPoint Presentation</vt:lpstr>
      <vt:lpstr>The S.O.L.I.D  Principles </vt:lpstr>
      <vt:lpstr>How many have you heard about S.O.L.I.D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S.O.L.I.D  P </dc:title>
  <dc:creator>Ravi Teja Polisetty</dc:creator>
  <cp:lastModifiedBy>Ravi Teja Polisetty</cp:lastModifiedBy>
  <cp:revision>18</cp:revision>
  <dcterms:created xsi:type="dcterms:W3CDTF">2014-12-08T03:45:01Z</dcterms:created>
  <dcterms:modified xsi:type="dcterms:W3CDTF">2014-12-08T09:30:37Z</dcterms:modified>
</cp:coreProperties>
</file>