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6835" y="701040"/>
            <a:ext cx="8968105" cy="5455920"/>
          </a:xfrm>
        </p:spPr>
        <p:txBody>
          <a:bodyPr/>
          <a:lstStyle/>
          <a:p>
            <a:pPr algn="l"/>
            <a:r>
              <a:rPr lang="en-US"/>
              <a:t>Course Details</a:t>
            </a:r>
            <a:endParaRPr lang="en-US"/>
          </a:p>
          <a:p>
            <a:pPr marL="342900" indent="-342900" algn="l">
              <a:buFont typeface="Arial" panose="020B0604020202020204" pitchFamily="34" charset="0"/>
              <a:buChar char="•"/>
            </a:pPr>
            <a:r>
              <a:rPr lang="en-US"/>
              <a:t>HTML</a:t>
            </a:r>
            <a:endParaRPr lang="en-US"/>
          </a:p>
          <a:p>
            <a:pPr marL="342900" indent="-342900" algn="l">
              <a:buFont typeface="Arial" panose="020B0604020202020204" pitchFamily="34" charset="0"/>
              <a:buChar char="•"/>
            </a:pPr>
            <a:r>
              <a:rPr lang="en-US"/>
              <a:t>CSS</a:t>
            </a:r>
            <a:endParaRPr lang="en-US"/>
          </a:p>
          <a:p>
            <a:pPr marL="342900" indent="-342900" algn="l">
              <a:buFont typeface="Arial" panose="020B0604020202020204" pitchFamily="34" charset="0"/>
              <a:buChar char="•"/>
            </a:pPr>
            <a:r>
              <a:rPr lang="en-US"/>
              <a:t>Project(Website Design)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&lt;!DOCTYPE&gt; Declaration</a:t>
            </a:r>
            <a:endParaRPr lang="en-US"/>
          </a:p>
        </p:txBody>
      </p:sp>
      <p:sp>
        <p:nvSpPr>
          <p:cNvPr id="3" name="Content Placeholder 2"/>
          <p:cNvSpPr>
            <a:spLocks noGrp="1"/>
          </p:cNvSpPr>
          <p:nvPr>
            <p:ph idx="1"/>
          </p:nvPr>
        </p:nvSpPr>
        <p:spPr/>
        <p:txBody>
          <a:bodyPr>
            <a:normAutofit lnSpcReduction="10000"/>
          </a:bodyPr>
          <a:p>
            <a:r>
              <a:rPr lang="en-US" sz="2000"/>
              <a:t>All HTML documents must start with a</a:t>
            </a:r>
            <a:r>
              <a:rPr lang="en-US" sz="2000">
                <a:solidFill>
                  <a:srgbClr val="FF0000"/>
                </a:solidFill>
              </a:rPr>
              <a:t> &lt;!DOCTYPE&gt;</a:t>
            </a:r>
            <a:r>
              <a:rPr lang="en-US" sz="2000"/>
              <a:t> declaration.</a:t>
            </a:r>
            <a:endParaRPr lang="en-US" sz="2000"/>
          </a:p>
          <a:p>
            <a:r>
              <a:rPr lang="en-US" sz="2000"/>
              <a:t>The declaration is not an HTML tag. It is an "information" to the browser about what document type to expect.</a:t>
            </a:r>
            <a:endParaRPr lang="en-US" sz="2000"/>
          </a:p>
          <a:p>
            <a:r>
              <a:rPr lang="en-US" sz="2000"/>
              <a:t>In HTML 5, the declaration is simple: </a:t>
            </a:r>
            <a:r>
              <a:rPr lang="en-US" sz="2000">
                <a:solidFill>
                  <a:srgbClr val="FF0000"/>
                </a:solidFill>
              </a:rPr>
              <a:t>&lt;!DOCTYPE html&gt;</a:t>
            </a:r>
            <a:endParaRPr lang="en-US" sz="2000"/>
          </a:p>
          <a:p>
            <a:endParaRPr lang="en-US" sz="2000"/>
          </a:p>
          <a:p>
            <a:pPr marL="0" indent="0">
              <a:buNone/>
            </a:pPr>
            <a:r>
              <a:rPr lang="en-US"/>
              <a:t>Older HTML Documents</a:t>
            </a:r>
            <a:endParaRPr lang="en-US" sz="2000"/>
          </a:p>
          <a:p>
            <a:pPr marL="0" indent="0">
              <a:buNone/>
            </a:pPr>
            <a:r>
              <a:rPr lang="en-US" sz="2000"/>
              <a:t>In older documents (HTML 4 or XHTML), the declaration is more complicated because the declaration must refer to a DTD (Document Type Definition).</a:t>
            </a:r>
            <a:endParaRPr lang="en-US" sz="2000"/>
          </a:p>
          <a:p>
            <a:pPr marL="0" indent="0">
              <a:buNone/>
            </a:pPr>
            <a:r>
              <a:rPr lang="en-US" sz="2000"/>
              <a:t>HTML 4.01:</a:t>
            </a:r>
            <a:endParaRPr lang="en-US" sz="2000"/>
          </a:p>
          <a:p>
            <a:pPr marL="0" indent="0">
              <a:buNone/>
            </a:pPr>
            <a:r>
              <a:rPr lang="en-US" sz="1600">
                <a:solidFill>
                  <a:srgbClr val="FF0000"/>
                </a:solidFill>
              </a:rPr>
              <a:t>&lt;!DOCTYPE HTML PUBLIC "-//W3C//DTD HTML 4.01 Transitional//EN" "http://www.w3.org/TR/html4/loose.dtd"&gt;</a:t>
            </a:r>
            <a:endParaRPr lang="en-US" sz="1600">
              <a:solidFill>
                <a:srgbClr val="FF0000"/>
              </a:solidFill>
            </a:endParaRPr>
          </a:p>
          <a:p>
            <a:pPr marL="0" indent="0">
              <a:buNone/>
            </a:pPr>
            <a:r>
              <a:rPr lang="en-US" sz="2000">
                <a:solidFill>
                  <a:schemeClr val="tx1"/>
                </a:solidFill>
              </a:rPr>
              <a:t>XHTML 1.1:</a:t>
            </a:r>
            <a:endParaRPr lang="en-US" sz="1600">
              <a:solidFill>
                <a:schemeClr val="tx1"/>
              </a:solidFill>
            </a:endParaRPr>
          </a:p>
          <a:p>
            <a:pPr marL="0" indent="0">
              <a:buNone/>
            </a:pPr>
            <a:r>
              <a:rPr lang="en-US" sz="1600">
                <a:solidFill>
                  <a:srgbClr val="FF0000"/>
                </a:solidFill>
              </a:rPr>
              <a:t>&lt;!DOCTYPE html PUBLIC "-//W3C//DTD XHTML 1.1//EN" "http://www.w3.org/TR/xhtml11/DTD/xhtml11.dtd"&gt;</a:t>
            </a:r>
            <a:endParaRPr lang="en-US" sz="16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7315"/>
            <a:ext cx="10515600" cy="1065530"/>
          </a:xfrm>
        </p:spPr>
        <p:txBody>
          <a:bodyPr/>
          <a:p>
            <a:r>
              <a:rPr lang="en-US"/>
              <a:t>What is Tags, Elements, and Attributes in html?</a:t>
            </a:r>
            <a:endParaRPr lang="en-US"/>
          </a:p>
        </p:txBody>
      </p:sp>
      <p:sp>
        <p:nvSpPr>
          <p:cNvPr id="3" name="Content Placeholder 2"/>
          <p:cNvSpPr>
            <a:spLocks noGrp="1"/>
          </p:cNvSpPr>
          <p:nvPr>
            <p:ph idx="1"/>
          </p:nvPr>
        </p:nvSpPr>
        <p:spPr>
          <a:xfrm>
            <a:off x="838200" y="945515"/>
            <a:ext cx="10515600" cy="5469890"/>
          </a:xfrm>
        </p:spPr>
        <p:txBody>
          <a:bodyPr/>
          <a:p>
            <a:pPr marL="0" indent="0">
              <a:buNone/>
            </a:pPr>
            <a:r>
              <a:rPr lang="en-US"/>
              <a:t>Elements:- </a:t>
            </a:r>
            <a:r>
              <a:rPr lang="en-US" sz="2000"/>
              <a:t>An HTML element is defined by a start tag, some content, and an end tag.</a:t>
            </a:r>
            <a:endParaRPr lang="en-US" sz="2000"/>
          </a:p>
          <a:p>
            <a:pPr marL="0" indent="0">
              <a:buNone/>
            </a:pPr>
            <a:r>
              <a:rPr lang="en-US" sz="1800"/>
              <a:t>&lt;</a:t>
            </a:r>
            <a:r>
              <a:rPr lang="en-US" sz="1800">
                <a:solidFill>
                  <a:srgbClr val="FF0000"/>
                </a:solidFill>
              </a:rPr>
              <a:t>tagname</a:t>
            </a:r>
            <a:r>
              <a:rPr lang="en-US" sz="1800"/>
              <a:t>&gt;Content goes here...&lt;/</a:t>
            </a:r>
            <a:r>
              <a:rPr lang="en-US" sz="1800">
                <a:solidFill>
                  <a:srgbClr val="FF0000"/>
                </a:solidFill>
              </a:rPr>
              <a:t>tagname</a:t>
            </a:r>
            <a:r>
              <a:rPr lang="en-US" sz="1800"/>
              <a:t>&gt;</a:t>
            </a:r>
            <a:endParaRPr lang="en-US" sz="1800"/>
          </a:p>
          <a:p>
            <a:pPr marL="0" indent="0">
              <a:buNone/>
            </a:pPr>
            <a:r>
              <a:rPr lang="en-US" sz="1800">
                <a:solidFill>
                  <a:srgbClr val="FF0000"/>
                </a:solidFill>
              </a:rPr>
              <a:t>Examples of some HTML elements:</a:t>
            </a:r>
            <a:endParaRPr lang="en-US" sz="1800">
              <a:solidFill>
                <a:srgbClr val="FF0000"/>
              </a:solidFill>
            </a:endParaRPr>
          </a:p>
          <a:p>
            <a:pPr marL="0" indent="0">
              <a:buNone/>
            </a:pPr>
            <a:r>
              <a:rPr lang="en-US" sz="1800">
                <a:solidFill>
                  <a:srgbClr val="FF0000"/>
                </a:solidFill>
              </a:rPr>
              <a:t>&lt;h1</a:t>
            </a:r>
            <a:r>
              <a:rPr lang="en-US" sz="1800"/>
              <a:t>&gt;My First Heading&lt;/</a:t>
            </a:r>
            <a:r>
              <a:rPr lang="en-US" sz="1800">
                <a:solidFill>
                  <a:srgbClr val="FF0000"/>
                </a:solidFill>
              </a:rPr>
              <a:t>h1</a:t>
            </a:r>
            <a:r>
              <a:rPr lang="en-US" sz="1800"/>
              <a:t>&gt;</a:t>
            </a:r>
            <a:endParaRPr lang="en-US" sz="1800"/>
          </a:p>
          <a:p>
            <a:pPr marL="0" indent="0">
              <a:buNone/>
            </a:pPr>
            <a:r>
              <a:rPr lang="en-US" sz="1800"/>
              <a:t>&lt;</a:t>
            </a:r>
            <a:r>
              <a:rPr lang="en-US" sz="1800">
                <a:solidFill>
                  <a:srgbClr val="FF0000"/>
                </a:solidFill>
              </a:rPr>
              <a:t>p</a:t>
            </a:r>
            <a:r>
              <a:rPr lang="en-US" sz="1800"/>
              <a:t>&gt;My first paragraph.&lt;/</a:t>
            </a:r>
            <a:r>
              <a:rPr lang="en-US" sz="1800">
                <a:solidFill>
                  <a:srgbClr val="FF0000"/>
                </a:solidFill>
              </a:rPr>
              <a:t>p</a:t>
            </a:r>
            <a:r>
              <a:rPr lang="en-US" sz="1800"/>
              <a:t>&gt;</a:t>
            </a:r>
            <a:endParaRPr lang="en-US" sz="2000"/>
          </a:p>
          <a:p>
            <a:pPr marL="0" indent="0">
              <a:buNone/>
            </a:pPr>
            <a:r>
              <a:rPr lang="en-US" sz="2000" b="1"/>
              <a:t>Empty HTML Elements</a:t>
            </a:r>
            <a:endParaRPr lang="en-US" sz="2000"/>
          </a:p>
          <a:p>
            <a:pPr marL="0" indent="0">
              <a:buNone/>
            </a:pPr>
            <a:r>
              <a:rPr lang="en-US" sz="1800"/>
              <a:t>HTML elements with no content are called empty elements.</a:t>
            </a:r>
            <a:endParaRPr lang="en-US" sz="1800"/>
          </a:p>
          <a:p>
            <a:pPr marL="0" indent="0">
              <a:buNone/>
            </a:pPr>
            <a:r>
              <a:rPr lang="en-US" sz="1800"/>
              <a:t>The &lt;</a:t>
            </a:r>
            <a:r>
              <a:rPr lang="en-US" sz="1800">
                <a:solidFill>
                  <a:srgbClr val="FF0000"/>
                </a:solidFill>
              </a:rPr>
              <a:t>br</a:t>
            </a:r>
            <a:r>
              <a:rPr lang="en-US" sz="1800"/>
              <a:t>&gt; tag defines a line break, and is an empty element without a closing tag:</a:t>
            </a:r>
            <a:endParaRPr lang="en-US" sz="1800"/>
          </a:p>
          <a:p>
            <a:pPr marL="0" indent="0">
              <a:buNone/>
            </a:pPr>
            <a:r>
              <a:rPr lang="en-US" sz="2000" b="1"/>
              <a:t>Attributes</a:t>
            </a:r>
            <a:endParaRPr lang="en-US" sz="1800"/>
          </a:p>
          <a:p>
            <a:pPr marL="0" indent="0">
              <a:buNone/>
            </a:pPr>
            <a:r>
              <a:rPr lang="en-US" sz="1800"/>
              <a:t>HTML attributes provide additional information about HTML elements.</a:t>
            </a:r>
            <a:endParaRPr lang="en-US" sz="1800"/>
          </a:p>
          <a:p>
            <a:r>
              <a:rPr lang="en-US" sz="1600" i="1"/>
              <a:t>All HTML elements can have attributes</a:t>
            </a:r>
            <a:endParaRPr lang="en-US" sz="1600" i="1"/>
          </a:p>
          <a:p>
            <a:r>
              <a:rPr lang="en-US" sz="1600" i="1"/>
              <a:t>Attributes provide additional information about elements</a:t>
            </a:r>
            <a:endParaRPr lang="en-US" sz="1600" i="1"/>
          </a:p>
          <a:p>
            <a:r>
              <a:rPr lang="en-US" sz="1600" i="1"/>
              <a:t>Attributes are always specified in the start tag</a:t>
            </a:r>
            <a:endParaRPr lang="en-US" sz="1600" i="1"/>
          </a:p>
          <a:p>
            <a:r>
              <a:rPr lang="en-US" sz="1600" i="1"/>
              <a:t>Attributes usually come in name/value pairs like: name="value"</a:t>
            </a:r>
            <a:endParaRPr lang="en-US" sz="1600" i="1"/>
          </a:p>
          <a:p>
            <a:pPr>
              <a:buNone/>
            </a:pPr>
            <a:endParaRPr lang="en-US" sz="1800"/>
          </a:p>
          <a:p>
            <a:pPr marL="0" indent="0">
              <a:buNone/>
            </a:pP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1335" y="335915"/>
            <a:ext cx="11093450" cy="6176645"/>
          </a:xfrm>
        </p:spPr>
        <p:txBody>
          <a:bodyPr/>
          <a:p>
            <a:pPr marL="0" indent="0">
              <a:buNone/>
            </a:pPr>
            <a:r>
              <a:rPr lang="en-US"/>
              <a:t>The href Attribute</a:t>
            </a:r>
            <a:endParaRPr lang="en-US"/>
          </a:p>
          <a:p>
            <a:pPr marL="0" indent="0">
              <a:buNone/>
            </a:pPr>
            <a:r>
              <a:rPr lang="en-US" sz="1800"/>
              <a:t>The &lt;</a:t>
            </a:r>
            <a:r>
              <a:rPr lang="en-US" sz="1800">
                <a:solidFill>
                  <a:srgbClr val="FF0000"/>
                </a:solidFill>
              </a:rPr>
              <a:t>a</a:t>
            </a:r>
            <a:r>
              <a:rPr lang="en-US" sz="1800"/>
              <a:t>&gt; tag defines a hyperlink. The </a:t>
            </a:r>
            <a:r>
              <a:rPr lang="en-US" sz="1800">
                <a:solidFill>
                  <a:srgbClr val="FF0000"/>
                </a:solidFill>
              </a:rPr>
              <a:t>href </a:t>
            </a:r>
            <a:r>
              <a:rPr lang="en-US" sz="1800"/>
              <a:t>attribute specifies the URL of the page the link goes to:</a:t>
            </a:r>
            <a:endParaRPr lang="en-US" sz="1800"/>
          </a:p>
          <a:p>
            <a:pPr marL="0" indent="0">
              <a:buNone/>
            </a:pPr>
            <a:r>
              <a:rPr lang="en-US" sz="1800"/>
              <a:t>Ex: &lt;a </a:t>
            </a:r>
            <a:r>
              <a:rPr lang="en-US" sz="1800">
                <a:solidFill>
                  <a:srgbClr val="FF0000"/>
                </a:solidFill>
              </a:rPr>
              <a:t>href</a:t>
            </a:r>
            <a:r>
              <a:rPr lang="en-US" sz="1800"/>
              <a:t>="https://www.w3schools.com"&gt;Visit W3Schools&lt;/a&gt;</a:t>
            </a:r>
            <a:endParaRPr lang="en-US" sz="1800"/>
          </a:p>
          <a:p>
            <a:pPr marL="0" indent="0">
              <a:buNone/>
            </a:pPr>
            <a:endParaRPr lang="en-US" sz="1800"/>
          </a:p>
          <a:p>
            <a:pPr marL="0" indent="0">
              <a:buNone/>
            </a:pPr>
            <a:r>
              <a:rPr lang="en-US"/>
              <a:t>The src Attribute</a:t>
            </a:r>
            <a:endParaRPr lang="en-US"/>
          </a:p>
          <a:p>
            <a:pPr marL="0" indent="0">
              <a:buNone/>
            </a:pPr>
            <a:r>
              <a:rPr lang="en-US" sz="1800"/>
              <a:t>The &lt;</a:t>
            </a:r>
            <a:r>
              <a:rPr lang="en-US" sz="1800">
                <a:solidFill>
                  <a:srgbClr val="FF0000"/>
                </a:solidFill>
              </a:rPr>
              <a:t>img</a:t>
            </a:r>
            <a:r>
              <a:rPr lang="en-US" sz="1800"/>
              <a:t>&gt; tag is used to embed an image in an HTML page. The </a:t>
            </a:r>
            <a:r>
              <a:rPr lang="en-US" sz="1800">
                <a:solidFill>
                  <a:srgbClr val="FF0000"/>
                </a:solidFill>
              </a:rPr>
              <a:t>src </a:t>
            </a:r>
            <a:r>
              <a:rPr lang="en-US" sz="1800"/>
              <a:t>attribute specifies the path to the image to be displayed:</a:t>
            </a:r>
            <a:endParaRPr lang="en-US" sz="1800"/>
          </a:p>
          <a:p>
            <a:pPr marL="0" indent="0">
              <a:buNone/>
            </a:pPr>
            <a:r>
              <a:rPr lang="en-US" sz="1800"/>
              <a:t>Ex: &lt;img </a:t>
            </a:r>
            <a:r>
              <a:rPr lang="en-US" sz="1800">
                <a:solidFill>
                  <a:srgbClr val="FF0000"/>
                </a:solidFill>
              </a:rPr>
              <a:t>src</a:t>
            </a:r>
            <a:r>
              <a:rPr lang="en-US" sz="1800"/>
              <a:t>="img_girl.jpg"&gt;</a:t>
            </a:r>
            <a:endParaRPr lang="en-US" sz="1800"/>
          </a:p>
          <a:p>
            <a:pPr marL="0" indent="0">
              <a:buNone/>
            </a:pPr>
            <a:endParaRPr lang="en-US" sz="1800"/>
          </a:p>
          <a:p>
            <a:pPr marL="0" indent="0">
              <a:buNone/>
            </a:pP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indentation: how to indent?</a:t>
            </a:r>
            <a:endParaRPr lang="en-US"/>
          </a:p>
        </p:txBody>
      </p:sp>
      <p:sp>
        <p:nvSpPr>
          <p:cNvPr id="3" name="Content Placeholder 2"/>
          <p:cNvSpPr>
            <a:spLocks noGrp="1"/>
          </p:cNvSpPr>
          <p:nvPr>
            <p:ph idx="1"/>
          </p:nvPr>
        </p:nvSpPr>
        <p:spPr>
          <a:xfrm>
            <a:off x="838200" y="1825625"/>
            <a:ext cx="10515600" cy="1089025"/>
          </a:xfrm>
        </p:spPr>
        <p:txBody>
          <a:bodyPr>
            <a:normAutofit/>
          </a:bodyPr>
          <a:p>
            <a:pPr marL="0" indent="0">
              <a:buNone/>
            </a:pPr>
            <a:r>
              <a:rPr lang="en-US" sz="2000"/>
              <a:t>This will make your code more readable by other developers and shows the relationship between the child and parent HTML elements.</a:t>
            </a:r>
            <a:endParaRPr lang="en-US" sz="2000"/>
          </a:p>
          <a:p>
            <a:pPr marL="0" indent="0">
              <a:buNone/>
            </a:pPr>
            <a:r>
              <a:rPr lang="en-US" sz="2000"/>
              <a:t>Ex:</a:t>
            </a:r>
            <a:endParaRPr lang="en-US" sz="2000"/>
          </a:p>
        </p:txBody>
      </p:sp>
      <p:sp>
        <p:nvSpPr>
          <p:cNvPr id="4" name="Content Placeholder 2"/>
          <p:cNvSpPr>
            <a:spLocks noGrp="1"/>
          </p:cNvSpPr>
          <p:nvPr/>
        </p:nvSpPr>
        <p:spPr>
          <a:xfrm>
            <a:off x="6614795" y="3027680"/>
            <a:ext cx="4812030" cy="31216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ym typeface="+mn-ea"/>
              </a:rPr>
              <a:t>&lt;html&gt;</a:t>
            </a:r>
            <a:endParaRPr lang="en-US" sz="2000"/>
          </a:p>
          <a:p>
            <a:pPr marL="0" indent="0">
              <a:buNone/>
            </a:pPr>
            <a:r>
              <a:rPr lang="en-US" sz="2000">
                <a:sym typeface="+mn-ea"/>
              </a:rPr>
              <a:t> 	&lt;head&gt;</a:t>
            </a:r>
            <a:endParaRPr lang="en-US" sz="2000">
              <a:sym typeface="+mn-ea"/>
            </a:endParaRPr>
          </a:p>
          <a:p>
            <a:pPr marL="0" indent="0">
              <a:buNone/>
            </a:pPr>
            <a:r>
              <a:rPr lang="en-US" sz="2000">
                <a:sym typeface="+mn-ea"/>
              </a:rPr>
              <a:t>		&lt;title&gt;Profile Page&lt;/title&gt;</a:t>
            </a:r>
            <a:endParaRPr lang="en-US" sz="2000"/>
          </a:p>
          <a:p>
            <a:pPr marL="0" indent="0">
              <a:buNone/>
            </a:pPr>
            <a:r>
              <a:rPr lang="en-US" sz="2000">
                <a:sym typeface="+mn-ea"/>
              </a:rPr>
              <a:t>	&lt;/head&gt;</a:t>
            </a:r>
            <a:endParaRPr lang="en-US" sz="2000"/>
          </a:p>
          <a:p>
            <a:pPr marL="0" indent="0">
              <a:buNone/>
            </a:pPr>
            <a:r>
              <a:rPr lang="en-US" sz="2000">
                <a:sym typeface="+mn-ea"/>
              </a:rPr>
              <a:t>	&lt;body&gt;</a:t>
            </a:r>
            <a:endParaRPr lang="en-US" sz="2000"/>
          </a:p>
          <a:p>
            <a:pPr marL="0" indent="0">
              <a:buNone/>
            </a:pPr>
            <a:r>
              <a:rPr lang="en-US" sz="2000">
                <a:sym typeface="+mn-ea"/>
              </a:rPr>
              <a:t>		&lt;p&gt;Hello Word&lt;/p&gt;</a:t>
            </a:r>
            <a:endParaRPr lang="en-US" sz="2000"/>
          </a:p>
          <a:p>
            <a:pPr marL="0" indent="0">
              <a:buNone/>
            </a:pPr>
            <a:r>
              <a:rPr lang="en-US" sz="2000">
                <a:sym typeface="+mn-ea"/>
              </a:rPr>
              <a:t>	&lt;/body&gt;</a:t>
            </a:r>
            <a:endParaRPr lang="en-US" sz="2000"/>
          </a:p>
          <a:p>
            <a:pPr marL="0" indent="0">
              <a:buNone/>
            </a:pPr>
            <a:r>
              <a:rPr lang="en-US" sz="2000">
                <a:sym typeface="+mn-ea"/>
              </a:rPr>
              <a:t>&lt;/html&gt;</a:t>
            </a:r>
            <a:endParaRPr lang="en-US" sz="2000"/>
          </a:p>
        </p:txBody>
      </p:sp>
      <p:sp>
        <p:nvSpPr>
          <p:cNvPr id="5" name="Content Placeholder 2"/>
          <p:cNvSpPr>
            <a:spLocks noGrp="1"/>
          </p:cNvSpPr>
          <p:nvPr/>
        </p:nvSpPr>
        <p:spPr>
          <a:xfrm>
            <a:off x="965200" y="3027680"/>
            <a:ext cx="4283075" cy="31216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&lt;html&gt;</a:t>
            </a:r>
            <a:endParaRPr lang="en-US" sz="2000"/>
          </a:p>
          <a:p>
            <a:pPr marL="0" indent="0">
              <a:buNone/>
            </a:pPr>
            <a:r>
              <a:rPr lang="en-US" sz="2000"/>
              <a:t>&lt;head&gt;</a:t>
            </a:r>
            <a:endParaRPr lang="en-US" sz="2000"/>
          </a:p>
          <a:p>
            <a:pPr marL="0" indent="0">
              <a:buNone/>
            </a:pPr>
            <a:r>
              <a:rPr lang="en-US" sz="2000">
                <a:sym typeface="+mn-ea"/>
              </a:rPr>
              <a:t>&lt;title&gt;Profile Page&lt;/title&gt;</a:t>
            </a:r>
            <a:endParaRPr lang="en-US" sz="2000"/>
          </a:p>
          <a:p>
            <a:pPr marL="0" indent="0">
              <a:buNone/>
            </a:pPr>
            <a:r>
              <a:rPr lang="en-US" sz="2000"/>
              <a:t>&lt;/head&gt;</a:t>
            </a:r>
            <a:endParaRPr lang="en-US" sz="2000"/>
          </a:p>
          <a:p>
            <a:pPr marL="0" indent="0">
              <a:buNone/>
            </a:pPr>
            <a:r>
              <a:rPr lang="en-US" sz="2000"/>
              <a:t>&lt;body&gt;</a:t>
            </a:r>
            <a:endParaRPr lang="en-US" sz="2000"/>
          </a:p>
          <a:p>
            <a:pPr marL="0" indent="0">
              <a:buNone/>
            </a:pPr>
            <a:r>
              <a:rPr lang="en-US" sz="2000"/>
              <a:t>&lt;p&gt;Hello Word&lt;/p&gt;</a:t>
            </a:r>
            <a:endParaRPr lang="en-US" sz="2000"/>
          </a:p>
          <a:p>
            <a:pPr marL="0" indent="0">
              <a:buNone/>
            </a:pPr>
            <a:r>
              <a:rPr lang="en-US" sz="2000"/>
              <a:t>&lt;/body&gt;</a:t>
            </a:r>
            <a:endParaRPr lang="en-US" sz="2000"/>
          </a:p>
          <a:p>
            <a:pPr marL="0" indent="0">
              <a:buNone/>
            </a:pPr>
            <a:r>
              <a:rPr lang="en-US" sz="2000"/>
              <a:t>&lt;/html&gt;</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Comments</a:t>
            </a:r>
            <a:endParaRPr lang="en-US"/>
          </a:p>
        </p:txBody>
      </p:sp>
      <p:sp>
        <p:nvSpPr>
          <p:cNvPr id="3" name="Content Placeholder 2"/>
          <p:cNvSpPr>
            <a:spLocks noGrp="1"/>
          </p:cNvSpPr>
          <p:nvPr>
            <p:ph idx="1"/>
          </p:nvPr>
        </p:nvSpPr>
        <p:spPr/>
        <p:txBody>
          <a:bodyPr/>
          <a:p>
            <a:pPr marL="0" indent="0">
              <a:buNone/>
            </a:pPr>
            <a:r>
              <a:rPr lang="en-US" sz="2000"/>
              <a:t>HTML comments are not displayed in the browser, but they can help document your HTML source code.</a:t>
            </a:r>
            <a:endParaRPr lang="en-US" sz="2000"/>
          </a:p>
          <a:p>
            <a:pPr marL="0" indent="0">
              <a:buNone/>
            </a:pPr>
            <a:r>
              <a:rPr lang="en-US" sz="2000"/>
              <a:t>HTML Comment Tag</a:t>
            </a:r>
            <a:endParaRPr lang="en-US" sz="2000"/>
          </a:p>
          <a:p>
            <a:pPr marL="0" indent="0">
              <a:buNone/>
            </a:pPr>
            <a:r>
              <a:rPr lang="en-US" sz="2000"/>
              <a:t>You can add comments to your HTML source by using the following syntax:</a:t>
            </a:r>
            <a:endParaRPr lang="en-US" sz="2000"/>
          </a:p>
          <a:p>
            <a:pPr marL="0" indent="0">
              <a:buNone/>
            </a:pPr>
            <a:r>
              <a:rPr lang="en-US" sz="2000">
                <a:solidFill>
                  <a:srgbClr val="00B050"/>
                </a:solidFill>
              </a:rPr>
              <a:t>&lt;!-- Write your comments here --&gt;</a:t>
            </a:r>
            <a:endParaRPr lang="en-US" sz="2000">
              <a:solidFill>
                <a:srgbClr val="00B050"/>
              </a:solidFill>
            </a:endParaRPr>
          </a:p>
          <a:p>
            <a:pPr marL="0" indent="0">
              <a:buNone/>
            </a:pPr>
            <a:r>
              <a:rPr lang="en-US" sz="2000">
                <a:solidFill>
                  <a:schemeClr val="tx1"/>
                </a:solidFill>
              </a:rPr>
              <a:t>Notice that there is an exclamation point (!) in the start tag, but not in the end tag.</a:t>
            </a:r>
            <a:endParaRPr lang="en-US" sz="2000">
              <a:solidFill>
                <a:schemeClr val="tx1"/>
              </a:solidFill>
            </a:endParaRPr>
          </a:p>
          <a:p>
            <a:pPr marL="0" indent="0">
              <a:buNone/>
            </a:pPr>
            <a:r>
              <a:rPr lang="en-US" sz="2000">
                <a:solidFill>
                  <a:schemeClr val="tx1"/>
                </a:solidFill>
              </a:rPr>
              <a:t>Note: Comments are not displayed by the browser, but they can help document your HTML source code.</a:t>
            </a:r>
            <a:endParaRPr lang="en-US" sz="2000">
              <a:solidFill>
                <a:schemeClr val="tx1"/>
              </a:solidFill>
            </a:endParaRPr>
          </a:p>
          <a:p>
            <a:pPr marL="0" indent="0">
              <a:buNone/>
            </a:pPr>
            <a:endParaRPr lang="en-US" sz="20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What is HTML?</a:t>
            </a:r>
            <a:endParaRPr lang="en-US" b="1"/>
          </a:p>
        </p:txBody>
      </p:sp>
      <p:sp>
        <p:nvSpPr>
          <p:cNvPr id="3" name="Content Placeholder 2"/>
          <p:cNvSpPr>
            <a:spLocks noGrp="1"/>
          </p:cNvSpPr>
          <p:nvPr>
            <p:ph idx="1"/>
          </p:nvPr>
        </p:nvSpPr>
        <p:spPr/>
        <p:txBody>
          <a:bodyPr/>
          <a:p>
            <a:pPr marL="0" indent="0" algn="just">
              <a:buNone/>
            </a:pPr>
            <a:r>
              <a:rPr lang="en-US" sz="2000"/>
              <a:t>Hyper-Text-Markup-Language (HTML) is a markup language that is used to define the basic structure of any website. The basic structure consists of the header, body (main content), and footer of the website. And, what is a markup language? Any language that is understood by the browser and which tells the browser how to render the data is known as a markup language. </a:t>
            </a:r>
            <a:endParaRPr lang="en-US" sz="2000"/>
          </a:p>
        </p:txBody>
      </p:sp>
      <p:pic>
        <p:nvPicPr>
          <p:cNvPr id="4" name="Picture 3" descr="HTML-Output-800x298"/>
          <p:cNvPicPr>
            <a:picLocks noChangeAspect="1"/>
          </p:cNvPicPr>
          <p:nvPr/>
        </p:nvPicPr>
        <p:blipFill>
          <a:blip r:embed="rId1"/>
          <a:stretch>
            <a:fillRect/>
          </a:stretch>
        </p:blipFill>
        <p:spPr>
          <a:xfrm>
            <a:off x="838200" y="3338830"/>
            <a:ext cx="8592820" cy="3201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Explanation</a:t>
            </a:r>
            <a:endParaRPr lang="en-US"/>
          </a:p>
        </p:txBody>
      </p:sp>
      <p:sp>
        <p:nvSpPr>
          <p:cNvPr id="3" name="Content Placeholder 2"/>
          <p:cNvSpPr>
            <a:spLocks noGrp="1"/>
          </p:cNvSpPr>
          <p:nvPr>
            <p:ph idx="1"/>
          </p:nvPr>
        </p:nvSpPr>
        <p:spPr/>
        <p:txBody>
          <a:bodyPr/>
          <a:p>
            <a:r>
              <a:rPr lang="en-US" sz="2000"/>
              <a:t>The html tag is the root tag from where the document starts.</a:t>
            </a:r>
            <a:endParaRPr lang="en-US" sz="2000"/>
          </a:p>
          <a:p>
            <a:r>
              <a:rPr lang="en-US" sz="2000"/>
              <a:t>The head tag is used to contain metadata (it means information about other data). </a:t>
            </a:r>
            <a:endParaRPr lang="en-US" sz="2000"/>
          </a:p>
          <a:p>
            <a:r>
              <a:rPr lang="en-US" sz="2000"/>
              <a:t>The body tag contains the actual content that needs to be displayed on the browser.</a:t>
            </a:r>
            <a:endParaRPr lang="en-US" sz="2000"/>
          </a:p>
          <a:p>
            <a:r>
              <a:rPr lang="en-US" sz="2000"/>
              <a:t>Inside the body tag, we can use any tag from the list of HTML standard tags.</a:t>
            </a:r>
            <a:endParaRPr lang="en-US" sz="2000"/>
          </a:p>
          <a:p>
            <a:r>
              <a:rPr lang="en-US" sz="2000"/>
              <a:t>The h1, h2, and h3 tags are heading tags of different font sizes.</a:t>
            </a:r>
            <a:endParaRPr lang="en-US" sz="2000"/>
          </a:p>
          <a:p>
            <a:r>
              <a:rPr lang="en-US" sz="2000"/>
              <a:t>The p tag is our paragraph tag.</a:t>
            </a:r>
            <a:endParaRPr lang="en-US" sz="2000"/>
          </a:p>
          <a:p>
            <a:pPr marL="0" indent="0">
              <a:buNone/>
            </a:pPr>
            <a:endParaRPr lang="en-US" sz="2000"/>
          </a:p>
          <a:p>
            <a:pPr marL="0" indent="0">
              <a:buNone/>
            </a:pPr>
            <a:r>
              <a:rPr lang="en-US" sz="2000"/>
              <a:t>The following image shows the tree-like structure of the above HTML code. &lt;html&gt; tag is the root element and then we have two child elements &lt;head&gt; and &lt;body&gt;. Inside the &lt;head&gt; tag we have a &lt;title&gt; tag and inside &lt;body&gt; tag we have its 4 child elements as shown in the image. </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TML-Tree-Structure-800x472"/>
          <p:cNvPicPr>
            <a:picLocks noChangeAspect="1"/>
          </p:cNvPicPr>
          <p:nvPr/>
        </p:nvPicPr>
        <p:blipFill>
          <a:blip r:embed="rId1"/>
          <a:stretch>
            <a:fillRect/>
          </a:stretch>
        </p:blipFill>
        <p:spPr>
          <a:xfrm>
            <a:off x="1179195" y="701040"/>
            <a:ext cx="9246235" cy="5455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 of HTML</a:t>
            </a:r>
            <a:endParaRPr lang="en-US"/>
          </a:p>
        </p:txBody>
      </p:sp>
      <p:sp>
        <p:nvSpPr>
          <p:cNvPr id="3" name="Content Placeholder 2"/>
          <p:cNvSpPr>
            <a:spLocks noGrp="1"/>
          </p:cNvSpPr>
          <p:nvPr>
            <p:ph idx="1"/>
          </p:nvPr>
        </p:nvSpPr>
        <p:spPr/>
        <p:txBody>
          <a:bodyPr>
            <a:normAutofit/>
          </a:bodyPr>
          <a:p>
            <a:r>
              <a:rPr lang="en-US" sz="2000"/>
              <a:t>HTML is not case-sensitive language, meaning &lt;html&gt; is equivalent to &lt;HTML&gt;.</a:t>
            </a:r>
            <a:endParaRPr lang="en-US" sz="2000"/>
          </a:p>
          <a:p>
            <a:r>
              <a:rPr lang="en-US" sz="2000"/>
              <a:t>HTML is platform-independent because we can view it on any operating system.</a:t>
            </a:r>
            <a:endParaRPr lang="en-US" sz="2000"/>
          </a:p>
          <a:p>
            <a:r>
              <a:rPr lang="en-US" sz="2000"/>
              <a:t>HTML follows a tree-like structure. The HTML tag acts as a root element, then head and body tags act as child elements of the head tag, and so on. </a:t>
            </a:r>
            <a:endParaRPr lang="en-US" sz="2000"/>
          </a:p>
          <a:p>
            <a:r>
              <a:rPr lang="en-US" sz="2000"/>
              <a:t>HTML language is easy to understand and learn.</a:t>
            </a:r>
            <a:endParaRPr lang="en-US" sz="2000"/>
          </a:p>
          <a:p>
            <a:r>
              <a:rPr lang="en-US" sz="2000"/>
              <a:t>HTML tags contain display information (or render information) that is useful to browsers like Chrome, Firefox, etc.</a:t>
            </a:r>
            <a:endParaRPr lang="en-US" sz="2000"/>
          </a:p>
          <a:p>
            <a:r>
              <a:rPr lang="en-US" sz="2000"/>
              <a:t>It facilitates users to add images, videos, and hyper images to web pages which makes it awesome and more user-friendly.</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CSS?</a:t>
            </a:r>
            <a:endParaRPr lang="en-US"/>
          </a:p>
        </p:txBody>
      </p:sp>
      <p:sp>
        <p:nvSpPr>
          <p:cNvPr id="3" name="Content Placeholder 2"/>
          <p:cNvSpPr>
            <a:spLocks noGrp="1"/>
          </p:cNvSpPr>
          <p:nvPr>
            <p:ph idx="1"/>
          </p:nvPr>
        </p:nvSpPr>
        <p:spPr/>
        <p:txBody>
          <a:bodyPr>
            <a:normAutofit/>
          </a:bodyPr>
          <a:p>
            <a:pPr algn="just"/>
            <a:r>
              <a:rPr lang="en-US" sz="2000"/>
              <a:t>CSS stands for Cascading Style Sheet. It is a style sheet language used to style the markup language like HTML. If we consider HTML as the skeleton structure of the body, then CSS is the skin/overall look that covers it. CSS allows you to handle multiple web pages using only one CSS file. CSS facilitates you to modify various properties of HTML elements like you can modify background color/image, alignment to tags using margin, position properties, can provide different font properties(font-family, font-size, color, etc), or you also can remove existing properties of HTML tags (like you can convert block elements to inline).</a:t>
            </a:r>
            <a:endParaRPr lang="en-US" sz="2000"/>
          </a:p>
          <a:p>
            <a:pPr algn="just"/>
            <a:endParaRPr lang="en-US" sz="2000"/>
          </a:p>
          <a:p>
            <a:pPr algn="just"/>
            <a:r>
              <a:rPr lang="en-US" sz="2000"/>
              <a:t>Another amazing property of CSS is its amazing transitions, which allow you to change property values smoothly, over a given duration (useful to improve the look and feel). CSS also facilitates the feature of animation, which lets HTML elements gradually change from one style to another. Let’s look at one basic example of CSS.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9100"/>
            <a:ext cx="4906645" cy="5758180"/>
          </a:xfrm>
        </p:spPr>
        <p:txBody>
          <a:bodyPr>
            <a:normAutofit fontScale="50000"/>
          </a:bodyPr>
          <a:p>
            <a:pPr marL="0" indent="0">
              <a:buNone/>
            </a:pPr>
            <a:r>
              <a:rPr lang="en-US"/>
              <a:t>* {</a:t>
            </a:r>
            <a:endParaRPr lang="en-US"/>
          </a:p>
          <a:p>
            <a:pPr marL="0" indent="0">
              <a:buNone/>
            </a:pPr>
            <a:r>
              <a:rPr lang="en-US"/>
              <a:t>  background-color: #f7fc70;</a:t>
            </a:r>
            <a:endParaRPr lang="en-US"/>
          </a:p>
          <a:p>
            <a:pPr marL="0" indent="0">
              <a:buNone/>
            </a:pPr>
            <a:r>
              <a:rPr lang="en-US"/>
              <a:t>}</a:t>
            </a:r>
            <a:endParaRPr lang="en-US"/>
          </a:p>
          <a:p>
            <a:pPr marL="0" indent="0">
              <a:buNone/>
            </a:pPr>
            <a:r>
              <a:rPr lang="en-US"/>
              <a:t>h1 {</a:t>
            </a:r>
            <a:endParaRPr lang="en-US"/>
          </a:p>
          <a:p>
            <a:pPr marL="0" indent="0">
              <a:buNone/>
            </a:pPr>
            <a:r>
              <a:rPr lang="en-US"/>
              <a:t>  color: green;</a:t>
            </a:r>
            <a:endParaRPr lang="en-US"/>
          </a:p>
          <a:p>
            <a:pPr marL="0" indent="0">
              <a:buNone/>
            </a:pPr>
            <a:r>
              <a:rPr lang="en-US"/>
              <a:t>  text-decoration: underline;</a:t>
            </a:r>
            <a:endParaRPr lang="en-US"/>
          </a:p>
          <a:p>
            <a:pPr marL="0" indent="0">
              <a:buNone/>
            </a:pPr>
            <a:r>
              <a:rPr lang="en-US"/>
              <a:t>  font-family: sans-serif;</a:t>
            </a:r>
            <a:endParaRPr lang="en-US"/>
          </a:p>
          <a:p>
            <a:pPr marL="0" indent="0">
              <a:buNone/>
            </a:pPr>
            <a:r>
              <a:rPr lang="en-US"/>
              <a:t>}</a:t>
            </a:r>
            <a:endParaRPr lang="en-US"/>
          </a:p>
          <a:p>
            <a:pPr marL="0" indent="0">
              <a:buNone/>
            </a:pPr>
            <a:r>
              <a:rPr lang="en-US"/>
              <a:t>h2 {</a:t>
            </a:r>
            <a:endParaRPr lang="en-US"/>
          </a:p>
          <a:p>
            <a:pPr marL="0" indent="0">
              <a:buNone/>
            </a:pPr>
            <a:r>
              <a:rPr lang="en-US"/>
              <a:t>  color: grey;</a:t>
            </a:r>
            <a:endParaRPr lang="en-US"/>
          </a:p>
          <a:p>
            <a:pPr marL="0" indent="0">
              <a:buNone/>
            </a:pPr>
            <a:r>
              <a:rPr lang="en-US"/>
              <a:t>}</a:t>
            </a:r>
            <a:endParaRPr lang="en-US"/>
          </a:p>
          <a:p>
            <a:pPr marL="0" indent="0">
              <a:buNone/>
            </a:pPr>
            <a:r>
              <a:rPr lang="en-US"/>
              <a:t>h3 {</a:t>
            </a:r>
            <a:endParaRPr lang="en-US"/>
          </a:p>
          <a:p>
            <a:pPr marL="0" indent="0">
              <a:buNone/>
            </a:pPr>
            <a:r>
              <a:rPr lang="en-US"/>
              <a:t>    color:blueviolet;</a:t>
            </a:r>
            <a:endParaRPr lang="en-US"/>
          </a:p>
          <a:p>
            <a:pPr marL="0" indent="0">
              <a:buNone/>
            </a:pPr>
            <a:r>
              <a:rPr lang="en-US"/>
              <a:t>}</a:t>
            </a:r>
            <a:endParaRPr lang="en-US"/>
          </a:p>
          <a:p>
            <a:pPr marL="0" indent="0">
              <a:buNone/>
            </a:pPr>
            <a:r>
              <a:rPr lang="en-US"/>
              <a:t>p {</a:t>
            </a:r>
            <a:endParaRPr lang="en-US"/>
          </a:p>
          <a:p>
            <a:pPr marL="0" indent="0">
              <a:buNone/>
            </a:pPr>
            <a:r>
              <a:rPr lang="en-US"/>
              <a:t>  font-size: 16px;</a:t>
            </a:r>
            <a:endParaRPr lang="en-US"/>
          </a:p>
          <a:p>
            <a:pPr marL="0" indent="0">
              <a:buNone/>
            </a:pPr>
            <a:r>
              <a:rPr lang="en-US"/>
              <a:t>  font-family: Comic Sans MS;</a:t>
            </a:r>
            <a:endParaRPr lang="en-US"/>
          </a:p>
          <a:p>
            <a:pPr marL="0" indent="0">
              <a:buNone/>
            </a:pPr>
            <a:r>
              <a:rPr lang="en-US"/>
              <a:t>}</a:t>
            </a:r>
            <a:endParaRPr lang="en-US"/>
          </a:p>
        </p:txBody>
      </p:sp>
      <p:pic>
        <p:nvPicPr>
          <p:cNvPr id="4" name="Picture 3" descr="CSS-Output"/>
          <p:cNvPicPr>
            <a:picLocks noChangeAspect="1"/>
          </p:cNvPicPr>
          <p:nvPr/>
        </p:nvPicPr>
        <p:blipFill>
          <a:blip r:embed="rId1"/>
          <a:stretch>
            <a:fillRect/>
          </a:stretch>
        </p:blipFill>
        <p:spPr>
          <a:xfrm>
            <a:off x="5297170" y="1038225"/>
            <a:ext cx="6244590" cy="4520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TML-and-CSS-800x472"/>
          <p:cNvPicPr>
            <a:picLocks noChangeAspect="1"/>
          </p:cNvPicPr>
          <p:nvPr/>
        </p:nvPicPr>
        <p:blipFill>
          <a:blip r:embed="rId1"/>
          <a:stretch>
            <a:fillRect/>
          </a:stretch>
        </p:blipFill>
        <p:spPr>
          <a:xfrm>
            <a:off x="811530" y="581025"/>
            <a:ext cx="10257790" cy="6052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 Structure of HTML</a:t>
            </a:r>
            <a:endParaRPr lang="en-US"/>
          </a:p>
        </p:txBody>
      </p:sp>
      <p:sp>
        <p:nvSpPr>
          <p:cNvPr id="3" name="Content Placeholder 2"/>
          <p:cNvSpPr>
            <a:spLocks noGrp="1"/>
          </p:cNvSpPr>
          <p:nvPr>
            <p:ph idx="1"/>
          </p:nvPr>
        </p:nvSpPr>
        <p:spPr/>
        <p:txBody>
          <a:bodyPr>
            <a:normAutofit lnSpcReduction="10000"/>
          </a:bodyPr>
          <a:p>
            <a:pPr marL="0" indent="0">
              <a:buNone/>
            </a:pPr>
            <a:r>
              <a:rPr lang="en-US"/>
              <a:t>&lt;!DOCTYPE html&gt;</a:t>
            </a:r>
            <a:endParaRPr lang="en-US"/>
          </a:p>
          <a:p>
            <a:pPr marL="0" indent="0">
              <a:buNone/>
            </a:pPr>
            <a:r>
              <a:rPr lang="en-US"/>
              <a:t>&lt;html&gt;</a:t>
            </a:r>
            <a:endParaRPr lang="en-US"/>
          </a:p>
          <a:p>
            <a:pPr marL="0" indent="0">
              <a:buNone/>
            </a:pPr>
            <a:r>
              <a:rPr lang="en-US"/>
              <a:t>	&lt;head&gt;</a:t>
            </a:r>
            <a:endParaRPr lang="en-US"/>
          </a:p>
          <a:p>
            <a:pPr marL="0" indent="0">
              <a:buNone/>
            </a:pPr>
            <a:r>
              <a:rPr lang="en-US"/>
              <a:t>		&lt;title&gt;Webpage Title&lt;/title&gt;</a:t>
            </a:r>
            <a:endParaRPr lang="en-US"/>
          </a:p>
          <a:p>
            <a:pPr marL="0" indent="0">
              <a:buNone/>
            </a:pPr>
            <a:r>
              <a:rPr lang="en-US"/>
              <a:t>	&lt;/head&gt;</a:t>
            </a:r>
            <a:endParaRPr lang="en-US"/>
          </a:p>
          <a:p>
            <a:pPr marL="0" indent="0">
              <a:buNone/>
            </a:pPr>
            <a:r>
              <a:rPr lang="en-US"/>
              <a:t>	&lt;body&gt; </a:t>
            </a:r>
            <a:r>
              <a:rPr lang="en-US" sz="1800"/>
              <a:t>(this is visiable part)</a:t>
            </a:r>
            <a:endParaRPr lang="en-US"/>
          </a:p>
          <a:p>
            <a:pPr marL="0" indent="0">
              <a:buNone/>
            </a:pPr>
            <a:r>
              <a:rPr lang="en-US"/>
              <a:t>		&lt;p&gt;Contents of webpage&lt;/p&gt;</a:t>
            </a:r>
            <a:endParaRPr lang="en-US"/>
          </a:p>
          <a:p>
            <a:pPr marL="0" indent="0">
              <a:buNone/>
            </a:pPr>
            <a:r>
              <a:rPr lang="en-US"/>
              <a:t>	&lt;/body&gt;</a:t>
            </a:r>
            <a:endParaRPr lang="en-US"/>
          </a:p>
          <a:p>
            <a:pPr marL="0" indent="0">
              <a:buNone/>
            </a:pPr>
            <a:r>
              <a:rPr lang="en-US"/>
              <a:t>&lt;/html&gt;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5463</Words>
  <Application>WPS Presentation</Application>
  <PresentationFormat>Widescreen</PresentationFormat>
  <Paragraphs>141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vt:lpstr>
      <vt:lpstr>Microsoft YaHei</vt:lpstr>
      <vt:lpstr>Arial Unicode MS</vt:lpstr>
      <vt:lpstr>Calibri Light</vt:lpstr>
      <vt:lpstr>Office Theme</vt:lpstr>
      <vt:lpstr>PowerPoint 演示文稿</vt:lpstr>
      <vt:lpstr>What is HTML?</vt:lpstr>
      <vt:lpstr>Explanation</vt:lpstr>
      <vt:lpstr>PowerPoint 演示文稿</vt:lpstr>
      <vt:lpstr>Features of HTML</vt:lpstr>
      <vt:lpstr>What is CSS?</vt:lpstr>
      <vt:lpstr>PowerPoint 演示文稿</vt:lpstr>
      <vt:lpstr>PowerPoint 演示文稿</vt:lpstr>
      <vt:lpstr>Basic Structure of HTML</vt:lpstr>
      <vt:lpstr>HTML &lt;!DOCTYPE&gt; Declaration</vt:lpstr>
      <vt:lpstr>What is Tags, Elements, and Attributes in html?</vt:lpstr>
      <vt:lpstr>PowerPoint 演示文稿</vt:lpstr>
      <vt:lpstr>HTML indentation: how to indent?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ravi dewangan</dc:creator>
  <cp:lastModifiedBy>RAVI</cp:lastModifiedBy>
  <cp:revision>17</cp:revision>
  <dcterms:created xsi:type="dcterms:W3CDTF">2023-01-08T14:29:00Z</dcterms:created>
  <dcterms:modified xsi:type="dcterms:W3CDTF">2023-01-10T17:24:18Z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E38D5BACC8F742549495AF5E870E5F44</vt:lpwstr>
  </property>
  <property fmtid="{D5CDD505-2E9C-101B-9397-08002B2CF9AE}" pid="3" name="KSOProductBuildVer">
    <vt:lpwstr>1033-11.2.0.11440</vt:lpwstr>
  </property>
</Properties>
</file>