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2" r:id="rId2"/>
    <p:sldId id="274" r:id="rId3"/>
    <p:sldId id="263" r:id="rId4"/>
    <p:sldId id="273" r:id="rId5"/>
    <p:sldId id="279" r:id="rId6"/>
    <p:sldId id="264" r:id="rId7"/>
    <p:sldId id="265" r:id="rId8"/>
    <p:sldId id="266" r:id="rId9"/>
    <p:sldId id="271" r:id="rId10"/>
    <p:sldId id="275" r:id="rId11"/>
    <p:sldId id="276" r:id="rId12"/>
    <p:sldId id="277" r:id="rId13"/>
    <p:sldId id="267" r:id="rId14"/>
    <p:sldId id="268" r:id="rId15"/>
    <p:sldId id="269" r:id="rId16"/>
    <p:sldId id="270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27"/>
  </p:normalViewPr>
  <p:slideViewPr>
    <p:cSldViewPr snapToGrid="0">
      <p:cViewPr varScale="1">
        <p:scale>
          <a:sx n="88" d="100"/>
          <a:sy n="88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5FAB-AA44-3142-B6C9-5882882C6D84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37AB0-F984-8E41-A7C3-29E42E80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enormous rise in shares is comparable to the tremendous rise in the number of Wi-Fi-enabled gadgets. The network traffic will grow as a direct result of this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37AB0-F984-8E41-A7C3-29E42E804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ACEC-6E79-4EBD-244A-1DD4C18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213C-39FB-C53D-AAFA-8B6875C9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18EE-3161-6339-A4B8-963D3854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B393-3013-8C46-C181-77DE512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011A-FEA2-7ACE-3230-8C32E961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7386-E5C0-AC49-E63D-0AFD95AB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C8812-354A-CE28-BB13-79064A464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7779-39DE-5973-D9E9-98AA777B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055E-55D1-8DC0-9756-E6EDF45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3C4D-B363-1C30-0B99-7B0F1DF2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6AA9-AA1E-D954-A01A-80BE438C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D80F-BBDC-E9B8-B81B-9B2A4026A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0908-2AB5-6F4C-D3B7-23BE070F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36D-41E9-41F9-39D6-D28A77B8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AB61-9CF7-F682-B6E0-531517C2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0AE2-EF5E-22FB-4914-532E2D2B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BC07-57D3-F865-A2F1-81F29344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BCDC-6EEB-614D-911D-595245B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D3DB-DFCB-0129-6EC2-3168BDF7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1EEC-DF14-F697-692F-DE11D6F2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9097-85D5-68A7-61C8-4ACEA96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90C2-A98F-000E-DEF4-E8B84133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3FBA-134F-3B18-25A7-4A0B3BA5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7837-D7B7-DB26-479A-E3A314C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B25A-4A04-55AF-47E6-87C44023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22B-1DB8-84AA-1958-84B809A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43FF-5EB8-1BF0-1896-33716B912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445B-859C-17A3-1231-16073191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1C0D-0FC1-74FB-1056-61ACE98D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8677-593E-8653-FBD2-4A60035C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60337-E8FB-4DA6-2759-7650C97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70C7-B0CD-49A9-C0D3-929D39F4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7149-267D-CE01-CE09-8E59AF70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9D442-D57A-1701-C667-5BC843F6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D982E-497A-B230-E9D8-BB4CF5759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C20C0-5768-A867-6686-63F278350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3FB65-E7F5-5CF8-B6A6-51DA80D7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1B016-B32D-42E7-8DF6-4FCD941D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64FB4-DA85-FDB0-ADDC-191B5AA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780-26C7-76FE-690A-176FF5E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00B95-3E2B-D69E-885E-B8B8E03F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F39AB-CB67-406B-763B-B0E30FD5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01936-BCD2-4FC0-09EB-56DFD7D0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268C3-9C89-58B6-7319-5E606E87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BC93A-6CB2-B62B-95C2-F2FF66B3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F7C3-B104-63E2-D537-359CD11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78BE-68C3-EA98-7A95-21168744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DB8F-0D1C-4422-4C37-26E6115B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38E50-94A0-C1F7-0C52-0948F34B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8E99B-8A89-6FDF-C321-46291E0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B04A-CAF8-3243-3529-6102B57E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78FD-B338-120E-7460-F6CC8EF9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CD1-D1ED-59CB-FCD4-944F727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8E6A9-A9F0-DC8F-BA17-066F32469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48B92-5C99-0DAE-8766-5FC2EB6A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5ACF-5A3E-F038-BA0A-E33247C0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4228-4C76-875F-E3EA-C286B0CC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634E3-3234-5F12-5E4F-5CE26EC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100B9-CBD0-92DD-9DA2-2BF03232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BCDE-E43C-D2AA-67E5-8837EFFA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8F6A-3FAE-F5CE-28F4-093AC770F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D979-EE5D-C341-AACC-93065CE7570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D88B-E945-4D3A-F50E-E3BB2A0E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30BB-D426-62D7-16A9-AEDD06C4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713A-0A1F-5E42-B9C3-6D2448D5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BB1D-14A4-D6ED-2912-39513F6B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5" y="155916"/>
            <a:ext cx="7230070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study of IOT Data Anomaly Detection using Deep Learning methods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754702-64D0-C9E3-CDD3-2304272F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578" y="4730999"/>
            <a:ext cx="404948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 Ashvin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Divecha</a:t>
            </a:r>
            <a:endParaRPr kumimoji="0" lang="en-GB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LJMU Master’s in Data Science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3"/>
    </mc:Choice>
    <mc:Fallback xmlns="">
      <p:transition spd="slow" advTm="134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91" y="130629"/>
            <a:ext cx="10515600" cy="920474"/>
          </a:xfrm>
        </p:spPr>
        <p:txBody>
          <a:bodyPr>
            <a:normAutofit/>
          </a:bodyPr>
          <a:lstStyle/>
          <a:p>
            <a:r>
              <a:rPr lang="en-IN" dirty="0"/>
              <a:t>Results &amp; Discussions ..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8BD12-65D6-C0F8-09B7-19AEF0D54A6F}"/>
              </a:ext>
            </a:extLst>
          </p:cNvPr>
          <p:cNvSpPr txBox="1"/>
          <p:nvPr/>
        </p:nvSpPr>
        <p:spPr>
          <a:xfrm>
            <a:off x="8312681" y="2055850"/>
            <a:ext cx="3549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 GAN model is created using 3 dense layers in Generator and Discriminator.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loss and Discriminator loss both stabilize after about 30 epochs.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is set to 46456 in order to recreate an entire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loss is 0.24 and Discriminator loss is 1.02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D788B52F-04F9-311E-82DF-0BD3D0A38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4" y="2101868"/>
            <a:ext cx="4276622" cy="343185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2C87C8A-01C8-B3C4-E39A-2F38156E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2101869"/>
            <a:ext cx="3209290" cy="1562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Picture 4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989DE6EA-7194-84F4-DB69-FADB9E3B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99" y="3957656"/>
            <a:ext cx="3209290" cy="157607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B3145-B552-05B9-2E8C-FBBE8BF6EF11}"/>
              </a:ext>
            </a:extLst>
          </p:cNvPr>
          <p:cNvSpPr txBox="1"/>
          <p:nvPr/>
        </p:nvSpPr>
        <p:spPr>
          <a:xfrm>
            <a:off x="255631" y="5603932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Base GAN Model for Generator &amp; discriminator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6787B-A470-03AF-1B1D-50435F806D58}"/>
              </a:ext>
            </a:extLst>
          </p:cNvPr>
          <p:cNvSpPr txBox="1"/>
          <p:nvPr/>
        </p:nvSpPr>
        <p:spPr>
          <a:xfrm>
            <a:off x="4411251" y="5603931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Base GAN model Loss vs Epochs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09E43-75EC-0162-2B3E-573A8E9E6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99" y="1121309"/>
            <a:ext cx="11411858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"/>
            <a:ext cx="10515600" cy="957263"/>
          </a:xfrm>
        </p:spPr>
        <p:txBody>
          <a:bodyPr/>
          <a:lstStyle/>
          <a:p>
            <a:r>
              <a:rPr lang="en-IN" dirty="0"/>
              <a:t>Results &amp; Discussions .. 3</a:t>
            </a:r>
          </a:p>
        </p:txBody>
      </p:sp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A871D2D-00B3-23D0-0090-8002BC27E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67" y="1075648"/>
            <a:ext cx="4610214" cy="36995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8" name="Picture 7" descr="A picture containing text, screenshot, plot, font&#10;&#10;Description automatically generated">
            <a:extLst>
              <a:ext uri="{FF2B5EF4-FFF2-40B4-BE49-F238E27FC236}">
                <a16:creationId xmlns:a16="http://schemas.microsoft.com/office/drawing/2014/main" id="{55F0F1E7-63D9-7201-5A0A-482EC103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14" y="1075647"/>
            <a:ext cx="4504511" cy="36995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7811D-AD58-C4A4-8887-2EC774190EC1}"/>
              </a:ext>
            </a:extLst>
          </p:cNvPr>
          <p:cNvSpPr txBox="1"/>
          <p:nvPr/>
        </p:nvSpPr>
        <p:spPr>
          <a:xfrm>
            <a:off x="1118993" y="5143193"/>
            <a:ext cx="959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Cycle GAN model is created using same 3 dense layers (like base GAN model) for both Generator (BA, AB) and Discriminator (A , 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Adversarial loss and Discriminator loss both stabilize after about 150 epochs.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number of samples is set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46456 in order to recreate an entire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 and Discriminator loss are both found to be lesser than base GAN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4E3BD-0090-62C7-4F90-C2A1F1DA6787}"/>
              </a:ext>
            </a:extLst>
          </p:cNvPr>
          <p:cNvSpPr txBox="1"/>
          <p:nvPr/>
        </p:nvSpPr>
        <p:spPr>
          <a:xfrm>
            <a:off x="1924773" y="4775200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cycle GAN Model Discriminator Loss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D5238-668C-5BFF-B8F6-6E9185A2A32C}"/>
              </a:ext>
            </a:extLst>
          </p:cNvPr>
          <p:cNvSpPr txBox="1"/>
          <p:nvPr/>
        </p:nvSpPr>
        <p:spPr>
          <a:xfrm>
            <a:off x="7011848" y="4775200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cycle GAN Model Adversarial Loss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E555D-675A-FAAA-A4A4-2B5B3607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2" y="667347"/>
            <a:ext cx="11448142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29" y="181387"/>
            <a:ext cx="10515600" cy="745176"/>
          </a:xfrm>
        </p:spPr>
        <p:txBody>
          <a:bodyPr/>
          <a:lstStyle/>
          <a:p>
            <a:r>
              <a:rPr lang="en-IN" dirty="0"/>
              <a:t>Results &amp; Discussions .. 3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56911073-1D63-8A9F-6372-1FCF6F7F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1" y="1509484"/>
            <a:ext cx="5056058" cy="40934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EEE0D-BE5E-50E9-1DBE-EB34B786A724}"/>
              </a:ext>
            </a:extLst>
          </p:cNvPr>
          <p:cNvSpPr txBox="1"/>
          <p:nvPr/>
        </p:nvSpPr>
        <p:spPr>
          <a:xfrm>
            <a:off x="6688285" y="1509484"/>
            <a:ext cx="47171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Alternate Cycle GAN model is created using same 3 dense layers (like base GAN model) for both Generator (BA, AB) and Discriminator (A , 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Adversarial loss and Discriminator loss both show an increasing trend </a:t>
            </a:r>
            <a:r>
              <a:rPr lang="en-US" sz="2000" dirty="0" err="1"/>
              <a:t>ove</a:t>
            </a:r>
            <a:r>
              <a:rPr lang="en-US" sz="2000" dirty="0"/>
              <a:t> 100 epochs.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number of samples is set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46456 in order to recreate an entire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loss and Discriminator loss are both found to be more than the base cycle GAN model but less than the cycle GAN model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3EFEF-946A-E422-E0D5-0ED048582C90}"/>
              </a:ext>
            </a:extLst>
          </p:cNvPr>
          <p:cNvSpPr txBox="1"/>
          <p:nvPr/>
        </p:nvSpPr>
        <p:spPr>
          <a:xfrm>
            <a:off x="1367621" y="5602911"/>
            <a:ext cx="450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</a:rPr>
              <a:t>Alternate GAN Model Generator  &amp; Discriminator Loss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8C322B-B4D8-6909-B52C-4AAD9D5C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2" y="926563"/>
            <a:ext cx="11433628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26" y="91201"/>
            <a:ext cx="10515600" cy="883104"/>
          </a:xfrm>
        </p:spPr>
        <p:txBody>
          <a:bodyPr/>
          <a:lstStyle/>
          <a:p>
            <a:r>
              <a:rPr lang="en-IN" dirty="0"/>
              <a:t>Conclusion &amp; Future Recommendations ..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2A5AD5-AD32-240A-A143-8CA8698E0E0B}"/>
              </a:ext>
            </a:extLst>
          </p:cNvPr>
          <p:cNvGrpSpPr/>
          <p:nvPr/>
        </p:nvGrpSpPr>
        <p:grpSpPr>
          <a:xfrm>
            <a:off x="951956" y="1497685"/>
            <a:ext cx="10401844" cy="3205742"/>
            <a:chOff x="1061902" y="1984375"/>
            <a:chExt cx="8909192" cy="2644140"/>
          </a:xfrm>
        </p:grpSpPr>
        <p:pic>
          <p:nvPicPr>
            <p:cNvPr id="5" name="Picture 4" descr="A picture containing diagram, plot, screenshot, line&#10;&#10;Description automatically generated">
              <a:extLst>
                <a:ext uri="{FF2B5EF4-FFF2-40B4-BE49-F238E27FC236}">
                  <a16:creationId xmlns:a16="http://schemas.microsoft.com/office/drawing/2014/main" id="{DE40B34A-9916-58F9-77CE-244BB34AF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902" y="1984375"/>
              <a:ext cx="5336540" cy="264414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6" name="Picture 5" descr="A graph with red and blue squares&#10;&#10;Description automatically generated with low confidence">
              <a:extLst>
                <a:ext uri="{FF2B5EF4-FFF2-40B4-BE49-F238E27FC236}">
                  <a16:creationId xmlns:a16="http://schemas.microsoft.com/office/drawing/2014/main" id="{319C4ECD-9B19-0905-B640-286DF2BE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165" y="1984375"/>
              <a:ext cx="3358929" cy="264414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DD4DD-8FF6-CF4B-2420-5A1E06A3F118}"/>
              </a:ext>
            </a:extLst>
          </p:cNvPr>
          <p:cNvSpPr txBox="1"/>
          <p:nvPr/>
        </p:nvSpPr>
        <p:spPr>
          <a:xfrm>
            <a:off x="939342" y="1051329"/>
            <a:ext cx="1027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hangingPunct="0">
              <a:tabLst>
                <a:tab pos="457200" algn="l"/>
              </a:tabLst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analyse the relationship and pattern between various IOT network packets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4D827-B38D-97FA-4D1C-A485BD50B393}"/>
              </a:ext>
            </a:extLst>
          </p:cNvPr>
          <p:cNvSpPr txBox="1"/>
          <p:nvPr/>
        </p:nvSpPr>
        <p:spPr>
          <a:xfrm>
            <a:off x="2556415" y="4720620"/>
            <a:ext cx="405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Cluster Histogram from DBSCAN and </a:t>
            </a:r>
            <a:r>
              <a:rPr lang="en-GB" sz="1200" dirty="0" err="1">
                <a:latin typeface="Times New Roman" panose="02020603050405020304" pitchFamily="18" charset="0"/>
              </a:rPr>
              <a:t>KMeans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3D841-9B27-C675-FBD6-D0FADD0319CD}"/>
              </a:ext>
            </a:extLst>
          </p:cNvPr>
          <p:cNvSpPr txBox="1"/>
          <p:nvPr/>
        </p:nvSpPr>
        <p:spPr>
          <a:xfrm>
            <a:off x="7465966" y="4720620"/>
            <a:ext cx="335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Silhouette Score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B83F9-CEBA-EFCF-6D83-74B0839F9905}"/>
              </a:ext>
            </a:extLst>
          </p:cNvPr>
          <p:cNvSpPr txBox="1"/>
          <p:nvPr/>
        </p:nvSpPr>
        <p:spPr>
          <a:xfrm>
            <a:off x="951956" y="514495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clusters on </a:t>
            </a:r>
            <a:r>
              <a:rPr lang="en-GB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histogram  vs only three clusters DBSCAN histogram.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Silhouette score of </a:t>
            </a:r>
            <a:r>
              <a:rPr lang="en-GB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positive compared to a negative score for DBSCAN.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score for </a:t>
            </a:r>
            <a:r>
              <a:rPr lang="en-GB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that the clusters are apart from each other compared to DBSCAN with overlapping clusters.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71629E-A5D7-848D-45EC-4E680934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3" y="740047"/>
            <a:ext cx="11444873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15" y="40540"/>
            <a:ext cx="10515600" cy="923330"/>
          </a:xfrm>
        </p:spPr>
        <p:txBody>
          <a:bodyPr/>
          <a:lstStyle/>
          <a:p>
            <a:r>
              <a:rPr lang="en-IN" dirty="0"/>
              <a:t>Conclusion &amp; Future Recommendations ..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024255-1A2C-D45C-25EA-7416373C0B33}"/>
              </a:ext>
            </a:extLst>
          </p:cNvPr>
          <p:cNvGrpSpPr/>
          <p:nvPr/>
        </p:nvGrpSpPr>
        <p:grpSpPr>
          <a:xfrm>
            <a:off x="772093" y="2645671"/>
            <a:ext cx="10769601" cy="2889250"/>
            <a:chOff x="347889" y="1519918"/>
            <a:chExt cx="11289394" cy="2889250"/>
          </a:xfrm>
        </p:grpSpPr>
        <p:pic>
          <p:nvPicPr>
            <p:cNvPr id="8" name="Picture 7" descr="A picture containing text, screenshot, line, diagram&#10;&#10;Description automatically generated">
              <a:extLst>
                <a:ext uri="{FF2B5EF4-FFF2-40B4-BE49-F238E27FC236}">
                  <a16:creationId xmlns:a16="http://schemas.microsoft.com/office/drawing/2014/main" id="{B53634D3-76F3-5C05-BDDC-D3050699B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89" y="1519918"/>
              <a:ext cx="3600450" cy="288925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9" name="Picture 8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3911F5E9-A7DC-E246-1C69-89088CB5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686" y="1519918"/>
              <a:ext cx="3708400" cy="288925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0" name="Picture 9" descr="A red and blue rectangles with black text&#10;&#10;Description automatically generated with low confidence">
              <a:extLst>
                <a:ext uri="{FF2B5EF4-FFF2-40B4-BE49-F238E27FC236}">
                  <a16:creationId xmlns:a16="http://schemas.microsoft.com/office/drawing/2014/main" id="{E60D32C8-9EE6-97CC-C5F9-3400B72C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33" y="1519918"/>
              <a:ext cx="3625850" cy="288925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4C8E47-E051-8AEA-217D-A9BFE88B319C}"/>
              </a:ext>
            </a:extLst>
          </p:cNvPr>
          <p:cNvSpPr txBox="1"/>
          <p:nvPr/>
        </p:nvSpPr>
        <p:spPr>
          <a:xfrm>
            <a:off x="705988" y="1184420"/>
            <a:ext cx="1090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hangingPunct="0">
              <a:tabLst>
                <a:tab pos="457200" algn="l"/>
              </a:tabLst>
            </a:pP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find a suitable IOT dataset rich in samples and features</a:t>
            </a:r>
          </a:p>
          <a:p>
            <a:pPr lvl="0" algn="just" hangingPunct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Enriched IOT dataset is found to be suitable dataset. It combines BOT-IOT and TON-IOT datasets to create a new vertically and horizontally enhanced publicly available IOT dataset.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9B0D7-2690-23C2-50EB-7A27CE858AC6}"/>
              </a:ext>
            </a:extLst>
          </p:cNvPr>
          <p:cNvSpPr txBox="1"/>
          <p:nvPr/>
        </p:nvSpPr>
        <p:spPr>
          <a:xfrm>
            <a:off x="705988" y="2186658"/>
            <a:ext cx="1050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hangingPunct="0">
              <a:tabLst>
                <a:tab pos="457200" algn="l"/>
              </a:tabLst>
            </a:pP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3: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suggest a suitable deep learning model that can be applied on IOT anomalous packets.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CAC09-C4D4-10C2-EF06-202D4A6F12FF}"/>
              </a:ext>
            </a:extLst>
          </p:cNvPr>
          <p:cNvSpPr txBox="1"/>
          <p:nvPr/>
        </p:nvSpPr>
        <p:spPr>
          <a:xfrm>
            <a:off x="772093" y="5624602"/>
            <a:ext cx="10769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1D CNN is suitable for IOT network traffic since there is no spatial element to the dataset and features in each sample are a complete representation of that sample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1 % increase in accuracy is observed between Deep Learning model and Machine Learning Models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63A066-2AF7-F87F-18A2-F26250B5C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87" y="802830"/>
            <a:ext cx="11721955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04"/>
            <a:ext cx="10515600" cy="926646"/>
          </a:xfrm>
        </p:spPr>
        <p:txBody>
          <a:bodyPr/>
          <a:lstStyle/>
          <a:p>
            <a:r>
              <a:rPr lang="en-IN" dirty="0"/>
              <a:t>Conclusion &amp; Future Recommendations ..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D383E9-A22A-F1E3-ED50-E043BB7A128F}"/>
              </a:ext>
            </a:extLst>
          </p:cNvPr>
          <p:cNvGrpSpPr/>
          <p:nvPr/>
        </p:nvGrpSpPr>
        <p:grpSpPr>
          <a:xfrm>
            <a:off x="1440568" y="1856583"/>
            <a:ext cx="9013824" cy="3623341"/>
            <a:chOff x="1842861" y="1795689"/>
            <a:chExt cx="7446282" cy="2889250"/>
          </a:xfrm>
        </p:grpSpPr>
        <p:pic>
          <p:nvPicPr>
            <p:cNvPr id="4" name="Picture 3" descr="A picture containing text, screenshot, diagram, rectangle&#10;&#10;Description automatically generated">
              <a:extLst>
                <a:ext uri="{FF2B5EF4-FFF2-40B4-BE49-F238E27FC236}">
                  <a16:creationId xmlns:a16="http://schemas.microsoft.com/office/drawing/2014/main" id="{7A806E4F-308F-F768-16E2-1D33174C2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861" y="1795689"/>
              <a:ext cx="3600450" cy="288925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5" name="Picture 4" descr="A picture containing text, screenshot, diagram, rectangle&#10;&#10;Description automatically generated">
              <a:extLst>
                <a:ext uri="{FF2B5EF4-FFF2-40B4-BE49-F238E27FC236}">
                  <a16:creationId xmlns:a16="http://schemas.microsoft.com/office/drawing/2014/main" id="{DBB282D7-F1B2-1425-39A2-A9BC8C25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43" y="1795689"/>
              <a:ext cx="3657600" cy="2889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70ECF72-CBBA-85D1-EF2E-792F16111C05}"/>
              </a:ext>
            </a:extLst>
          </p:cNvPr>
          <p:cNvSpPr txBox="1"/>
          <p:nvPr/>
        </p:nvSpPr>
        <p:spPr>
          <a:xfrm>
            <a:off x="689681" y="1245710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4: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evaluate the performance of the various ML/DL models based on different evaluation methods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A7C32-D30B-62D7-6C9A-F0927AD73E8C}"/>
              </a:ext>
            </a:extLst>
          </p:cNvPr>
          <p:cNvSpPr txBox="1"/>
          <p:nvPr/>
        </p:nvSpPr>
        <p:spPr>
          <a:xfrm>
            <a:off x="769018" y="5721465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Silhouette Score and ARI score for GAN, cycle GAN and Alternate GAN show that cycle GAN is able to best classify the generated data. A Silhouette score of  0.38 indicates that clusters are able to be formed with their neighbours with appropriate distance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3CBC75-965D-04A0-7874-C10B6943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7" y="912455"/>
            <a:ext cx="11607800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45"/>
            <a:ext cx="10515600" cy="766989"/>
          </a:xfrm>
        </p:spPr>
        <p:txBody>
          <a:bodyPr/>
          <a:lstStyle/>
          <a:p>
            <a:r>
              <a:rPr lang="en-IN" dirty="0"/>
              <a:t>Conclusion &amp; Future Recommendations ..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965CFC-4597-36E6-68A7-235F44E4D7C9}"/>
              </a:ext>
            </a:extLst>
          </p:cNvPr>
          <p:cNvGrpSpPr/>
          <p:nvPr/>
        </p:nvGrpSpPr>
        <p:grpSpPr>
          <a:xfrm>
            <a:off x="1019403" y="1728638"/>
            <a:ext cx="6237741" cy="4767943"/>
            <a:chOff x="2195059" y="358231"/>
            <a:chExt cx="7475991" cy="5774055"/>
          </a:xfrm>
        </p:grpSpPr>
        <p:pic>
          <p:nvPicPr>
            <p:cNvPr id="4" name="Picture 3" descr="A picture containing text, map, screenshot, diagram&#10;&#10;Description automatically generated">
              <a:extLst>
                <a:ext uri="{FF2B5EF4-FFF2-40B4-BE49-F238E27FC236}">
                  <a16:creationId xmlns:a16="http://schemas.microsoft.com/office/drawing/2014/main" id="{455B2819-C52D-69B3-5BA3-2A9CED60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58231"/>
              <a:ext cx="3575050" cy="28613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BAB625-7486-5404-5873-D132F72C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059" y="3370036"/>
              <a:ext cx="3657600" cy="2762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289212-0DC3-A8D7-4B7A-B3DC784A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70036"/>
              <a:ext cx="3575050" cy="2762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EB302CE-916A-191B-55A2-B90E605F7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059" y="358231"/>
              <a:ext cx="3657600" cy="28022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FC1F7C-FBF5-81F7-F13A-9FC9754C89BB}"/>
              </a:ext>
            </a:extLst>
          </p:cNvPr>
          <p:cNvSpPr txBox="1"/>
          <p:nvPr/>
        </p:nvSpPr>
        <p:spPr>
          <a:xfrm>
            <a:off x="689681" y="1245710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4: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evaluate the performance of the various ML/DL models based on different evaluation methods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55E47-2173-2EED-4253-38FBF20A6F0A}"/>
              </a:ext>
            </a:extLst>
          </p:cNvPr>
          <p:cNvSpPr txBox="1"/>
          <p:nvPr/>
        </p:nvSpPr>
        <p:spPr>
          <a:xfrm>
            <a:off x="7718212" y="2442191"/>
            <a:ext cx="36355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T-SNE plots clearly show visually that cycle-GAN is closest to the original dataset (green).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is not able to generate network packets which can be easily clustered.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GAN and Alternate GAN both out perform GAN in terms of synthetic network packet generation. 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7047D-5B8B-0D97-8158-5B610232E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9" y="833658"/>
            <a:ext cx="11557227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&amp; Future Recommendations .. 5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B4BE2-C93F-1FF8-B3B7-38E5D18831F6}"/>
              </a:ext>
            </a:extLst>
          </p:cNvPr>
          <p:cNvSpPr txBox="1"/>
          <p:nvPr/>
        </p:nvSpPr>
        <p:spPr>
          <a:xfrm>
            <a:off x="867229" y="2727670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Enriched IOT dataset is recommended to be used as publicly available IOT dataset for future work on IOT anomaly detection.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GAN models can be fine-tuned to better mimic IOT network data traffic. 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TimeGAN</a:t>
            </a:r>
            <a:r>
              <a:rPr lang="en-US" sz="2400" dirty="0"/>
              <a:t> for temporal correlations unique to time series data can be applied to find any spatial correlation amongst the samples.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8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54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Agenda</a:t>
            </a:r>
            <a:endParaRPr lang="en-US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E37-94EF-6653-0EEC-152522AB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Introduction/Background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Aims &amp; Objectives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Literature Review 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Methodology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Results &amp; Discussion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IN" sz="3600" kern="1200" dirty="0">
                <a:latin typeface="+mn-lt"/>
                <a:ea typeface="+mn-ea"/>
                <a:cs typeface="+mn-cs"/>
              </a:rPr>
              <a:t>Conclusion and 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629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1183D-D002-45C2-4EDC-AFBBB6C9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1174907"/>
            <a:ext cx="4764314" cy="2803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1C8742-EEC9-4116-72F8-485DABC8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99" y="1146627"/>
            <a:ext cx="4343422" cy="2860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C66D5-6923-7A44-B53B-80C17810A273}"/>
              </a:ext>
            </a:extLst>
          </p:cNvPr>
          <p:cNvSpPr txBox="1"/>
          <p:nvPr/>
        </p:nvSpPr>
        <p:spPr>
          <a:xfrm>
            <a:off x="1086767" y="4643253"/>
            <a:ext cx="1056820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oughly 75.44 billion connected devices by 2025.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share will increase to $3.47 trillion by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7, support for low-latency operation opens the door to many IoT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8, support for Artificial Intelligence and Machine Learning will be incorporated through device telemetry.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66EC2-3162-AABB-35EB-64930464A326}"/>
              </a:ext>
            </a:extLst>
          </p:cNvPr>
          <p:cNvSpPr txBox="1"/>
          <p:nvPr/>
        </p:nvSpPr>
        <p:spPr>
          <a:xfrm>
            <a:off x="1730896" y="3978694"/>
            <a:ext cx="39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no. of connected devices by 2025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DE9D1-BD70-0310-F977-E06C072A9A8A}"/>
              </a:ext>
            </a:extLst>
          </p:cNvPr>
          <p:cNvSpPr txBox="1"/>
          <p:nvPr/>
        </p:nvSpPr>
        <p:spPr>
          <a:xfrm>
            <a:off x="7852231" y="4007085"/>
            <a:ext cx="245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market for Wi-Fi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AAF10-E75F-77BC-611E-E9963222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0" y="805575"/>
            <a:ext cx="11840029" cy="353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55"/>
            <a:ext cx="10515600" cy="883104"/>
          </a:xfrm>
        </p:spPr>
        <p:txBody>
          <a:bodyPr>
            <a:normAutofit/>
          </a:bodyPr>
          <a:lstStyle/>
          <a:p>
            <a:r>
              <a:rPr lang="en-IN" sz="5400" dirty="0"/>
              <a:t>Background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2467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Problem Description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E37-94EF-6653-0EEC-152522AB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 scale IOT device deployments face network failures or cybersecurity attacks. 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Botnets are often involved in various types of attacks, including spamming, data theft, DDoS attacks, scanning or other forms of network attacks.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intrusion prevention techniques are CPU intensive and hence may not be possible to deploy on IOT devices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methods are deployed for IOT anomaly detection however there is stil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room for research in the area of 1D CNN and GAN.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Aim &amp; Objectives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E37-94EF-6653-0EEC-152522AB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hangingPunct="0">
              <a:tabLst>
                <a:tab pos="457200" algn="l"/>
              </a:tabLst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analyse the relationship and pattern between various IOT network packets.</a:t>
            </a:r>
          </a:p>
          <a:p>
            <a:pPr hangingPunct="0">
              <a:tabLst>
                <a:tab pos="45720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7200" algn="l"/>
              </a:tabLst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a suitable IOT dataset rich in samples and features.</a:t>
            </a:r>
          </a:p>
          <a:p>
            <a:pPr hangingPunct="0">
              <a:tabLst>
                <a:tab pos="45720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7200" algn="l"/>
              </a:tabLst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suggest a suitable deep learning model that can be applied on IOT anomalous packets.</a:t>
            </a:r>
          </a:p>
          <a:p>
            <a:pPr marL="0" indent="0" hangingPunct="0">
              <a:buNone/>
              <a:tabLst>
                <a:tab pos="45720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7200" algn="l"/>
              </a:tabLst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performance of the various ML/DL models based on different evaluation methods.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5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6"/>
            <a:ext cx="10515600" cy="964294"/>
          </a:xfrm>
        </p:spPr>
        <p:txBody>
          <a:bodyPr/>
          <a:lstStyle/>
          <a:p>
            <a:r>
              <a:rPr lang="en-IN" dirty="0"/>
              <a:t>Literature Review ..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876FA-459F-CA13-8D70-56AC52EF929B}"/>
              </a:ext>
            </a:extLst>
          </p:cNvPr>
          <p:cNvSpPr txBox="1"/>
          <p:nvPr/>
        </p:nvSpPr>
        <p:spPr>
          <a:xfrm>
            <a:off x="5036457" y="1520826"/>
            <a:ext cx="660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 shortage of datasets in IOT domain which are publicly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networks are managed by private firms and therefore real time datasets are not easily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</a:rPr>
              <a:t>These datasets include network attacks such as DOS, DDOS, Scanning which are realistic threats in an IOT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Enriched Dataset (BOT-IOT + TON-IOT)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selected as the dataset for this research. </a:t>
            </a:r>
            <a:endParaRPr lang="en-IN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BOT-IOT and TON-IOT datasets are merged vertically based on similar attack types and further enriched horizontally through derived features.</a:t>
            </a:r>
            <a:endParaRPr lang="en-US" sz="22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C52F7F-03AE-C114-B912-3C63D4AC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7615"/>
              </p:ext>
            </p:extLst>
          </p:nvPr>
        </p:nvGraphicFramePr>
        <p:xfrm>
          <a:off x="1116508" y="1520826"/>
          <a:ext cx="3369497" cy="4351335"/>
        </p:xfrm>
        <a:graphic>
          <a:graphicData uri="http://schemas.openxmlformats.org/drawingml/2006/table">
            <a:tbl>
              <a:tblPr firstRow="1" firstCol="1" bandRow="1"/>
              <a:tblGrid>
                <a:gridCol w="3369497">
                  <a:extLst>
                    <a:ext uri="{9D8B030D-6E8A-4147-A177-3AD203B41FA5}">
                      <a16:colId xmlns:a16="http://schemas.microsoft.com/office/drawing/2014/main" val="280705246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Publicly Available IOT Dataset Name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3657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Yahoo time-series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047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KDD Cup 99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66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NSL-KDD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520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LWSNDR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82842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CFDR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0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 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085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UNSW-NB15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475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IoT-23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2062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MQTT-IoT-IDS2020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8760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BOT-IOT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309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TON-IOT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289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Enriched Dataset (BOT-IOT + TON-IOT)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058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CIC IOT Dataset Dec 2022</a:t>
                      </a: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344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BaIoT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801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00CB17-0D05-2907-1E54-343659AB20D5}"/>
              </a:ext>
            </a:extLst>
          </p:cNvPr>
          <p:cNvSpPr txBox="1"/>
          <p:nvPr/>
        </p:nvSpPr>
        <p:spPr>
          <a:xfrm>
            <a:off x="1116507" y="5872161"/>
            <a:ext cx="336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 publicly available dataset for IOT anomaly detection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29C0C-595C-6622-052A-3935A595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985839"/>
            <a:ext cx="11466285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E37-94EF-6653-0EEC-152522AB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825625"/>
            <a:ext cx="4914900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~3000 r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elevant research published for IOT anomaly detection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etween January 2019 and Jan 2023</a:t>
            </a:r>
          </a:p>
          <a:p>
            <a:pPr marL="285750" indent="-285750"/>
            <a:r>
              <a:rPr lang="en-US" dirty="0"/>
              <a:t>60 research papers, surveys and journals were referenced.</a:t>
            </a:r>
          </a:p>
          <a:p>
            <a:pPr marL="285750" indent="-285750"/>
            <a:r>
              <a:rPr lang="en-US" dirty="0"/>
              <a:t>Most of the research on IOT anomaly detection is with Machine Learning algorithms</a:t>
            </a:r>
          </a:p>
          <a:p>
            <a:pPr marL="285750" indent="-285750"/>
            <a:r>
              <a:rPr lang="en-US" dirty="0"/>
              <a:t>Use of 1D CNN model along with GAN, Cycle GAN and Alternate GAN can be further explored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33538A-63B0-5338-1E7F-80B7C48FFB47}"/>
              </a:ext>
            </a:extLst>
          </p:cNvPr>
          <p:cNvSpPr txBox="1">
            <a:spLocks/>
          </p:cNvSpPr>
          <p:nvPr/>
        </p:nvSpPr>
        <p:spPr>
          <a:xfrm>
            <a:off x="961572" y="293914"/>
            <a:ext cx="10515600" cy="774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Literature Review .. 2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097EC8-DDEC-FA5A-A823-A22576956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98685"/>
              </p:ext>
            </p:extLst>
          </p:nvPr>
        </p:nvGraphicFramePr>
        <p:xfrm>
          <a:off x="838201" y="2149702"/>
          <a:ext cx="4914900" cy="3143250"/>
        </p:xfrm>
        <a:graphic>
          <a:graphicData uri="http://schemas.openxmlformats.org/drawingml/2006/table">
            <a:tbl>
              <a:tblPr firstRow="1" bandRow="1"/>
              <a:tblGrid>
                <a:gridCol w="4216851">
                  <a:extLst>
                    <a:ext uri="{9D8B030D-6E8A-4147-A177-3AD203B41FA5}">
                      <a16:colId xmlns:a16="http://schemas.microsoft.com/office/drawing/2014/main" val="584969467"/>
                    </a:ext>
                  </a:extLst>
                </a:gridCol>
                <a:gridCol w="698049">
                  <a:extLst>
                    <a:ext uri="{9D8B030D-6E8A-4147-A177-3AD203B41FA5}">
                      <a16:colId xmlns:a16="http://schemas.microsoft.com/office/drawing/2014/main" val="237206288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Area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655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 / IOT Technology Survey &amp; Journals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418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Statistical Learning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715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Machine Learning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435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Deep Learning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3209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Reinforcement Learning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383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GAN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8277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IOT Dataset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4632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B0F58B-6953-2F87-E867-C9E7A7B12F61}"/>
              </a:ext>
            </a:extLst>
          </p:cNvPr>
          <p:cNvSpPr txBox="1"/>
          <p:nvPr/>
        </p:nvSpPr>
        <p:spPr>
          <a:xfrm>
            <a:off x="1610902" y="5292952"/>
            <a:ext cx="336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Times New Roman" panose="02020603050405020304" pitchFamily="18" charset="0"/>
              </a:rPr>
              <a:t>Wi-FI</a:t>
            </a:r>
            <a:r>
              <a:rPr lang="en-GB" sz="1400" dirty="0">
                <a:latin typeface="Times New Roman" panose="02020603050405020304" pitchFamily="18" charset="0"/>
              </a:rPr>
              <a:t> &amp; IOT research papers referenced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74BB7-95A2-1A58-4D25-DEF7C180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0" y="1098093"/>
            <a:ext cx="11651343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9" y="148577"/>
            <a:ext cx="10515600" cy="899007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D9DD0-EAF3-D22F-91A8-DD9214937048}"/>
              </a:ext>
            </a:extLst>
          </p:cNvPr>
          <p:cNvGrpSpPr/>
          <p:nvPr/>
        </p:nvGrpSpPr>
        <p:grpSpPr>
          <a:xfrm>
            <a:off x="999981" y="1824682"/>
            <a:ext cx="5974719" cy="3586200"/>
            <a:chOff x="513166" y="-5816"/>
            <a:chExt cx="11092361" cy="645670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85D9BF9-2752-BBE6-9490-98F5E65F5728}"/>
                </a:ext>
              </a:extLst>
            </p:cNvPr>
            <p:cNvSpPr/>
            <p:nvPr/>
          </p:nvSpPr>
          <p:spPr>
            <a:xfrm>
              <a:off x="4449825" y="1705721"/>
              <a:ext cx="1465943" cy="110308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KMeans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264417-B4EA-6DE9-F67B-379F71A6FFE7}"/>
                </a:ext>
              </a:extLst>
            </p:cNvPr>
            <p:cNvSpPr/>
            <p:nvPr/>
          </p:nvSpPr>
          <p:spPr>
            <a:xfrm>
              <a:off x="4449825" y="3251494"/>
              <a:ext cx="1465943" cy="110308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DBSCAN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BF5167-91DF-D8DF-9DA9-465150B86F85}"/>
                </a:ext>
              </a:extLst>
            </p:cNvPr>
            <p:cNvSpPr/>
            <p:nvPr/>
          </p:nvSpPr>
          <p:spPr>
            <a:xfrm>
              <a:off x="4130510" y="1284807"/>
              <a:ext cx="2148115" cy="3497943"/>
            </a:xfrm>
            <a:prstGeom prst="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F6DBAF-B3DD-61ED-4E73-09AAA0EA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978" y="2530735"/>
              <a:ext cx="1072481" cy="10675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1368D8-28FC-7E76-B137-70E9DEE47FA1}"/>
                </a:ext>
              </a:extLst>
            </p:cNvPr>
            <p:cNvSpPr txBox="1"/>
            <p:nvPr/>
          </p:nvSpPr>
          <p:spPr>
            <a:xfrm>
              <a:off x="1235056" y="1635386"/>
              <a:ext cx="1671110" cy="44330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Dataset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8FAC94-B154-24F5-009B-D96E62B9856B}"/>
                </a:ext>
              </a:extLst>
            </p:cNvPr>
            <p:cNvCxnSpPr>
              <a:cxnSpLocks/>
              <a:stCxn id="26" idx="3"/>
              <a:endCxn id="5" idx="1"/>
            </p:cNvCxnSpPr>
            <p:nvPr/>
          </p:nvCxnSpPr>
          <p:spPr>
            <a:xfrm flipV="1">
              <a:off x="3727219" y="2257264"/>
              <a:ext cx="722606" cy="76669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5B5970-DE82-5EA7-4656-C244DE2FBE06}"/>
                </a:ext>
              </a:extLst>
            </p:cNvPr>
            <p:cNvCxnSpPr>
              <a:cxnSpLocks/>
              <a:stCxn id="26" idx="3"/>
              <a:endCxn id="6" idx="1"/>
            </p:cNvCxnSpPr>
            <p:nvPr/>
          </p:nvCxnSpPr>
          <p:spPr>
            <a:xfrm>
              <a:off x="3727219" y="3023958"/>
              <a:ext cx="722606" cy="779079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F0D85E-5187-64B6-A7C2-8C877F3A96DA}"/>
                </a:ext>
              </a:extLst>
            </p:cNvPr>
            <p:cNvSpPr/>
            <p:nvPr/>
          </p:nvSpPr>
          <p:spPr>
            <a:xfrm>
              <a:off x="6764329" y="1346260"/>
              <a:ext cx="2148115" cy="3497943"/>
            </a:xfrm>
            <a:prstGeom prst="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D43ADC-8CAC-209A-9F42-F8D3050A1A80}"/>
                </a:ext>
              </a:extLst>
            </p:cNvPr>
            <p:cNvSpPr txBox="1"/>
            <p:nvPr/>
          </p:nvSpPr>
          <p:spPr>
            <a:xfrm>
              <a:off x="7008724" y="51229"/>
              <a:ext cx="1671110" cy="99743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Deep Learning Model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723657A-FFD4-F156-DDE8-321F018ADCD2}"/>
                </a:ext>
              </a:extLst>
            </p:cNvPr>
            <p:cNvSpPr/>
            <p:nvPr/>
          </p:nvSpPr>
          <p:spPr>
            <a:xfrm>
              <a:off x="7112672" y="1726338"/>
              <a:ext cx="1465943" cy="1103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6ADF993-264B-DFD7-4E98-E0811AAA1AB7}"/>
                </a:ext>
              </a:extLst>
            </p:cNvPr>
            <p:cNvSpPr/>
            <p:nvPr/>
          </p:nvSpPr>
          <p:spPr>
            <a:xfrm>
              <a:off x="7112672" y="3272111"/>
              <a:ext cx="1465943" cy="1103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1D-CNN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D99627-CF7C-378A-356B-9745F4B11991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 flipV="1">
              <a:off x="6278625" y="2277881"/>
              <a:ext cx="834047" cy="75589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D7FC70-4BA3-0D2D-AF4E-5748627387CE}"/>
                </a:ext>
              </a:extLst>
            </p:cNvPr>
            <p:cNvCxnSpPr>
              <a:stCxn id="7" idx="3"/>
              <a:endCxn id="15" idx="1"/>
            </p:cNvCxnSpPr>
            <p:nvPr/>
          </p:nvCxnSpPr>
          <p:spPr>
            <a:xfrm>
              <a:off x="6278625" y="3033779"/>
              <a:ext cx="834047" cy="789875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BAB34B5-E357-7589-3299-F784D2D97785}"/>
                </a:ext>
              </a:extLst>
            </p:cNvPr>
            <p:cNvSpPr/>
            <p:nvPr/>
          </p:nvSpPr>
          <p:spPr>
            <a:xfrm>
              <a:off x="9457412" y="556385"/>
              <a:ext cx="2148115" cy="5018407"/>
            </a:xfrm>
            <a:prstGeom prst="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92FC17-D3A9-DCA4-15DC-D8D71A65676C}"/>
                </a:ext>
              </a:extLst>
            </p:cNvPr>
            <p:cNvSpPr txBox="1"/>
            <p:nvPr/>
          </p:nvSpPr>
          <p:spPr>
            <a:xfrm>
              <a:off x="9663322" y="-5816"/>
              <a:ext cx="1671110" cy="44330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GAN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7303B2-EE41-335C-63AE-DD59804AC51F}"/>
                </a:ext>
              </a:extLst>
            </p:cNvPr>
            <p:cNvSpPr/>
            <p:nvPr/>
          </p:nvSpPr>
          <p:spPr>
            <a:xfrm>
              <a:off x="9805755" y="936463"/>
              <a:ext cx="1465943" cy="110308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GAN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8A6E73A-3DFA-C07E-A78A-577CD03C1F45}"/>
                </a:ext>
              </a:extLst>
            </p:cNvPr>
            <p:cNvSpPr/>
            <p:nvPr/>
          </p:nvSpPr>
          <p:spPr>
            <a:xfrm>
              <a:off x="9805755" y="2482236"/>
              <a:ext cx="1465943" cy="110308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Cycle GAN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A26A7D6-87E2-C0AE-6087-EB9797065FD5}"/>
                </a:ext>
              </a:extLst>
            </p:cNvPr>
            <p:cNvSpPr/>
            <p:nvPr/>
          </p:nvSpPr>
          <p:spPr>
            <a:xfrm>
              <a:off x="9849297" y="4028009"/>
              <a:ext cx="1465943" cy="110308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Alternate GAN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2996F3-6A7A-8F27-BBC3-64DE5C90F151}"/>
                </a:ext>
              </a:extLst>
            </p:cNvPr>
            <p:cNvCxnSpPr>
              <a:stCxn id="12" idx="3"/>
              <a:endCxn id="20" idx="1"/>
            </p:cNvCxnSpPr>
            <p:nvPr/>
          </p:nvCxnSpPr>
          <p:spPr>
            <a:xfrm flipV="1">
              <a:off x="8912444" y="1488006"/>
              <a:ext cx="893311" cy="160722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6DB61A-FDE6-ABD0-2841-C03858E8214D}"/>
                </a:ext>
              </a:extLst>
            </p:cNvPr>
            <p:cNvCxnSpPr>
              <a:cxnSpLocks/>
              <a:stCxn id="12" idx="3"/>
              <a:endCxn id="21" idx="1"/>
            </p:cNvCxnSpPr>
            <p:nvPr/>
          </p:nvCxnSpPr>
          <p:spPr>
            <a:xfrm flipV="1">
              <a:off x="8912444" y="3033779"/>
              <a:ext cx="893311" cy="6145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A87B96-FBD9-F538-7BF2-EC4991968B55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8912444" y="3095232"/>
              <a:ext cx="936853" cy="148432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A428E8-8BD4-62A1-230F-E3E7BA1F6A2D}"/>
                </a:ext>
              </a:extLst>
            </p:cNvPr>
            <p:cNvSpPr/>
            <p:nvPr/>
          </p:nvSpPr>
          <p:spPr>
            <a:xfrm>
              <a:off x="2261276" y="2472415"/>
              <a:ext cx="1465943" cy="110308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425273-7B4B-7420-9B29-4891EFA965BA}"/>
                </a:ext>
              </a:extLst>
            </p:cNvPr>
            <p:cNvCxnSpPr>
              <a:stCxn id="8" idx="3"/>
              <a:endCxn id="26" idx="1"/>
            </p:cNvCxnSpPr>
            <p:nvPr/>
          </p:nvCxnSpPr>
          <p:spPr>
            <a:xfrm flipV="1">
              <a:off x="1723459" y="3023958"/>
              <a:ext cx="537817" cy="40547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CA3629A-D765-B40B-DFB2-C862A9246CC5}"/>
                </a:ext>
              </a:extLst>
            </p:cNvPr>
            <p:cNvSpPr/>
            <p:nvPr/>
          </p:nvSpPr>
          <p:spPr>
            <a:xfrm>
              <a:off x="513166" y="2257264"/>
              <a:ext cx="3410857" cy="1545773"/>
            </a:xfrm>
            <a:prstGeom prst="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4423F0-E034-2352-D0C3-51B027787B4B}"/>
                </a:ext>
              </a:extLst>
            </p:cNvPr>
            <p:cNvSpPr txBox="1"/>
            <p:nvPr/>
          </p:nvSpPr>
          <p:spPr>
            <a:xfrm>
              <a:off x="4321534" y="24242"/>
              <a:ext cx="1671110" cy="99743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Unsupervised Packet Classification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01464BE-3333-8C8D-73B1-4452B1D7A718}"/>
                </a:ext>
              </a:extLst>
            </p:cNvPr>
            <p:cNvSpPr/>
            <p:nvPr/>
          </p:nvSpPr>
          <p:spPr>
            <a:xfrm>
              <a:off x="4130510" y="5924690"/>
              <a:ext cx="7475017" cy="526195"/>
            </a:xfrm>
            <a:prstGeom prst="roundRect">
              <a:avLst/>
            </a:prstGeom>
            <a:solidFill>
              <a:srgbClr val="FDACF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 Evaluation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26373B-6291-C2F2-AEAE-4103ABA82BE8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204567" y="4782750"/>
              <a:ext cx="1" cy="114194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9F9A8F-B57C-2867-215A-AAC6166A396D}"/>
                </a:ext>
              </a:extLst>
            </p:cNvPr>
            <p:cNvCxnSpPr>
              <a:stCxn id="12" idx="2"/>
              <a:endCxn id="30" idx="0"/>
            </p:cNvCxnSpPr>
            <p:nvPr/>
          </p:nvCxnSpPr>
          <p:spPr>
            <a:xfrm>
              <a:off x="7838387" y="4844203"/>
              <a:ext cx="29632" cy="1080487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4FAC0F-DBFB-D528-E6DC-C302811C241A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10531470" y="5574792"/>
              <a:ext cx="7256" cy="34989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8C82A-14CA-002E-4D3E-57E9D192A284}"/>
              </a:ext>
            </a:extLst>
          </p:cNvPr>
          <p:cNvSpPr/>
          <p:nvPr/>
        </p:nvSpPr>
        <p:spPr>
          <a:xfrm>
            <a:off x="835159" y="1695226"/>
            <a:ext cx="6415314" cy="3962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2B70A9B-4E4A-3578-6D1E-1B0915B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995" y="1650808"/>
            <a:ext cx="4131823" cy="4351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Stage1: Pre-processing of data though scaling, one-hot encoding and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Stage2: Unsupervised Packet Classification though DBSCAN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Stage3: MLP and 1D-CNN model applied on Enriched IOT Dataset for accuracy and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Stage4: GAN, Cycle GAN ad Alternate GAN applied for synthetic data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for Stage2 – Stage4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E7DB5C-F87B-DA21-4F08-7776EBBD3F9A}"/>
              </a:ext>
            </a:extLst>
          </p:cNvPr>
          <p:cNvSpPr txBox="1"/>
          <p:nvPr/>
        </p:nvSpPr>
        <p:spPr>
          <a:xfrm>
            <a:off x="1826393" y="5634099"/>
            <a:ext cx="50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stage Methodology for IOT Anomaly Detection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B1E6096-FA7F-4B87-DFA0-B88EDEB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9" y="959751"/>
            <a:ext cx="11726006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2E2-46C5-CB56-5DEA-3A31FB5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897618"/>
          </a:xfrm>
        </p:spPr>
        <p:txBody>
          <a:bodyPr/>
          <a:lstStyle/>
          <a:p>
            <a:r>
              <a:rPr lang="en-IN" dirty="0"/>
              <a:t>Results &amp; Discussions ..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36899-5739-ED6D-A8C0-952250E775B9}"/>
              </a:ext>
            </a:extLst>
          </p:cNvPr>
          <p:cNvGrpSpPr/>
          <p:nvPr/>
        </p:nvGrpSpPr>
        <p:grpSpPr>
          <a:xfrm>
            <a:off x="819150" y="1011284"/>
            <a:ext cx="6665039" cy="2466073"/>
            <a:chOff x="819150" y="1069340"/>
            <a:chExt cx="6665039" cy="2466073"/>
          </a:xfrm>
        </p:grpSpPr>
        <p:pic>
          <p:nvPicPr>
            <p:cNvPr id="12" name="Picture 11" descr="A picture containing text, line, diagram, plot&#10;&#10;Description automatically generated">
              <a:extLst>
                <a:ext uri="{FF2B5EF4-FFF2-40B4-BE49-F238E27FC236}">
                  <a16:creationId xmlns:a16="http://schemas.microsoft.com/office/drawing/2014/main" id="{EF4543AD-B455-A510-1EB6-281D1AE3D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1069340"/>
              <a:ext cx="3215821" cy="24537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13" name="Picture 12" descr="A picture containing text, line, plot, number&#10;&#10;Description automatically generated">
              <a:extLst>
                <a:ext uri="{FF2B5EF4-FFF2-40B4-BE49-F238E27FC236}">
                  <a16:creationId xmlns:a16="http://schemas.microsoft.com/office/drawing/2014/main" id="{CD56B3DA-4747-986F-F2A0-71B0F5362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1069341"/>
              <a:ext cx="3312239" cy="24660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BF6E5F-A8B4-1BCE-F33E-9397F23792F9}"/>
              </a:ext>
            </a:extLst>
          </p:cNvPr>
          <p:cNvGrpSpPr/>
          <p:nvPr/>
        </p:nvGrpSpPr>
        <p:grpSpPr>
          <a:xfrm>
            <a:off x="819150" y="3861116"/>
            <a:ext cx="6665039" cy="2580598"/>
            <a:chOff x="819150" y="3861116"/>
            <a:chExt cx="6665039" cy="2580598"/>
          </a:xfrm>
        </p:grpSpPr>
        <p:pic>
          <p:nvPicPr>
            <p:cNvPr id="14" name="Picture 13" descr="A picture containing text, screenshot, line, diagram&#10;&#10;Description automatically generated">
              <a:extLst>
                <a:ext uri="{FF2B5EF4-FFF2-40B4-BE49-F238E27FC236}">
                  <a16:creationId xmlns:a16="http://schemas.microsoft.com/office/drawing/2014/main" id="{2331EEE9-F649-2857-9926-29DE256D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3861116"/>
              <a:ext cx="3312239" cy="258059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5" name="Picture 14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698F9372-46CD-36DD-57B2-4DC65279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3861117"/>
              <a:ext cx="3215821" cy="258059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F2D339A-554D-3505-F9F7-A4B5DAB9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796" y="1462913"/>
            <a:ext cx="4192308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classified  into 25 clusters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final dataset for model evaluation is of size (46456, 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Machine Learning algorithm applied for anomaly detection yielded accuracy of 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applied as base model for Deep Learning yielded a model accuracy of 4.15%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1D-CNN model with 4 1D CNN layers, 3 hidden layers yielded an accuracy of 98% when trained over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51445-47EA-0C7C-7400-0CF2438853BF}"/>
              </a:ext>
            </a:extLst>
          </p:cNvPr>
          <p:cNvSpPr txBox="1"/>
          <p:nvPr/>
        </p:nvSpPr>
        <p:spPr>
          <a:xfrm>
            <a:off x="2536851" y="3500083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Multi-Layer Perceptron Model Loss and Accuracy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1C1FB-E2DF-3360-087B-06B1EF418D41}"/>
              </a:ext>
            </a:extLst>
          </p:cNvPr>
          <p:cNvSpPr txBox="1"/>
          <p:nvPr/>
        </p:nvSpPr>
        <p:spPr>
          <a:xfrm>
            <a:off x="2487201" y="6488658"/>
            <a:ext cx="336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</a:rPr>
              <a:t>1D CNN Model Loss and Accuracy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941E02-FBF5-FBF1-9C43-BF1CEC375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30" y="685262"/>
            <a:ext cx="11559473" cy="3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1343</Words>
  <Application>Microsoft Macintosh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Background</vt:lpstr>
      <vt:lpstr>Problem Description</vt:lpstr>
      <vt:lpstr>Aim &amp; Objectives</vt:lpstr>
      <vt:lpstr>Literature Review .. 1 </vt:lpstr>
      <vt:lpstr>PowerPoint Presentation</vt:lpstr>
      <vt:lpstr>Methodology</vt:lpstr>
      <vt:lpstr>Results &amp; Discussions .. 1</vt:lpstr>
      <vt:lpstr>Results &amp; Discussions .. 2</vt:lpstr>
      <vt:lpstr>Results &amp; Discussions .. 3</vt:lpstr>
      <vt:lpstr>Results &amp; Discussions .. 3</vt:lpstr>
      <vt:lpstr>Conclusion &amp; Future Recommendations .. 1</vt:lpstr>
      <vt:lpstr>Conclusion &amp; Future Recommendations .. 2</vt:lpstr>
      <vt:lpstr>Conclusion &amp; Future Recommendations .. 3</vt:lpstr>
      <vt:lpstr>Conclusion &amp; Future Recommendations .. 4</vt:lpstr>
      <vt:lpstr>Conclusion &amp; Future Recommendations ..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Divecha (rdivecha)</dc:creator>
  <cp:lastModifiedBy>Ravi Divecha (rdivecha)</cp:lastModifiedBy>
  <cp:revision>61</cp:revision>
  <dcterms:created xsi:type="dcterms:W3CDTF">2023-06-07T11:29:34Z</dcterms:created>
  <dcterms:modified xsi:type="dcterms:W3CDTF">2023-06-09T17:32:48Z</dcterms:modified>
</cp:coreProperties>
</file>