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B64DE6A-B1B4-481E-8DDC-5A50372B3CEC}" type="datetimeFigureOut">
              <a:rPr lang="en-US" smtClean="0"/>
              <a:t>12/10/2017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13F03-62C9-4F28-BBDB-D0FCD170C3CC}" type="slidenum">
              <a:rPr lang="en-US" smtClean="0"/>
              <a:t>‹#›</a:t>
            </a:fld>
            <a:endParaRPr lang="en-US"/>
          </a:p>
        </p:txBody>
      </p:sp>
    </p:spTree>
    <p:extLst>
      <p:ext uri="{BB962C8B-B14F-4D97-AF65-F5344CB8AC3E}">
        <p14:creationId xmlns:p14="http://schemas.microsoft.com/office/powerpoint/2010/main" val="1588272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64DE6A-B1B4-481E-8DDC-5A50372B3CEC}" type="datetimeFigureOut">
              <a:rPr lang="en-US" smtClean="0"/>
              <a:t>12/10/2017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13F03-62C9-4F28-BBDB-D0FCD170C3CC}" type="slidenum">
              <a:rPr lang="en-US" smtClean="0"/>
              <a:t>‹#›</a:t>
            </a:fld>
            <a:endParaRPr lang="en-US"/>
          </a:p>
        </p:txBody>
      </p:sp>
    </p:spTree>
    <p:extLst>
      <p:ext uri="{BB962C8B-B14F-4D97-AF65-F5344CB8AC3E}">
        <p14:creationId xmlns:p14="http://schemas.microsoft.com/office/powerpoint/2010/main" val="1124912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64DE6A-B1B4-481E-8DDC-5A50372B3CEC}" type="datetimeFigureOut">
              <a:rPr lang="en-US" smtClean="0"/>
              <a:t>12/10/2017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13F03-62C9-4F28-BBDB-D0FCD170C3CC}" type="slidenum">
              <a:rPr lang="en-US" smtClean="0"/>
              <a:t>‹#›</a:t>
            </a:fld>
            <a:endParaRPr lang="en-US"/>
          </a:p>
        </p:txBody>
      </p:sp>
    </p:spTree>
    <p:extLst>
      <p:ext uri="{BB962C8B-B14F-4D97-AF65-F5344CB8AC3E}">
        <p14:creationId xmlns:p14="http://schemas.microsoft.com/office/powerpoint/2010/main" val="365751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64DE6A-B1B4-481E-8DDC-5A50372B3CEC}" type="datetimeFigureOut">
              <a:rPr lang="en-US" smtClean="0"/>
              <a:t>12/10/2017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13F03-62C9-4F28-BBDB-D0FCD170C3CC}" type="slidenum">
              <a:rPr lang="en-US" smtClean="0"/>
              <a:t>‹#›</a:t>
            </a:fld>
            <a:endParaRPr lang="en-US"/>
          </a:p>
        </p:txBody>
      </p:sp>
    </p:spTree>
    <p:extLst>
      <p:ext uri="{BB962C8B-B14F-4D97-AF65-F5344CB8AC3E}">
        <p14:creationId xmlns:p14="http://schemas.microsoft.com/office/powerpoint/2010/main" val="3959376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64DE6A-B1B4-481E-8DDC-5A50372B3CEC}" type="datetimeFigureOut">
              <a:rPr lang="en-US" smtClean="0"/>
              <a:t>12/10/2017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13F03-62C9-4F28-BBDB-D0FCD170C3CC}" type="slidenum">
              <a:rPr lang="en-US" smtClean="0"/>
              <a:t>‹#›</a:t>
            </a:fld>
            <a:endParaRPr lang="en-US"/>
          </a:p>
        </p:txBody>
      </p:sp>
    </p:spTree>
    <p:extLst>
      <p:ext uri="{BB962C8B-B14F-4D97-AF65-F5344CB8AC3E}">
        <p14:creationId xmlns:p14="http://schemas.microsoft.com/office/powerpoint/2010/main" val="1607731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64DE6A-B1B4-481E-8DDC-5A50372B3CEC}" type="datetimeFigureOut">
              <a:rPr lang="en-US" smtClean="0"/>
              <a:t>12/10/2017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13F03-62C9-4F28-BBDB-D0FCD170C3CC}" type="slidenum">
              <a:rPr lang="en-US" smtClean="0"/>
              <a:t>‹#›</a:t>
            </a:fld>
            <a:endParaRPr lang="en-US"/>
          </a:p>
        </p:txBody>
      </p:sp>
    </p:spTree>
    <p:extLst>
      <p:ext uri="{BB962C8B-B14F-4D97-AF65-F5344CB8AC3E}">
        <p14:creationId xmlns:p14="http://schemas.microsoft.com/office/powerpoint/2010/main" val="1804560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64DE6A-B1B4-481E-8DDC-5A50372B3CEC}" type="datetimeFigureOut">
              <a:rPr lang="en-US" smtClean="0"/>
              <a:t>12/10/2017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C13F03-62C9-4F28-BBDB-D0FCD170C3CC}" type="slidenum">
              <a:rPr lang="en-US" smtClean="0"/>
              <a:t>‹#›</a:t>
            </a:fld>
            <a:endParaRPr lang="en-US"/>
          </a:p>
        </p:txBody>
      </p:sp>
    </p:spTree>
    <p:extLst>
      <p:ext uri="{BB962C8B-B14F-4D97-AF65-F5344CB8AC3E}">
        <p14:creationId xmlns:p14="http://schemas.microsoft.com/office/powerpoint/2010/main" val="2245412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64DE6A-B1B4-481E-8DDC-5A50372B3CEC}" type="datetimeFigureOut">
              <a:rPr lang="en-US" smtClean="0"/>
              <a:t>12/10/2017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C13F03-62C9-4F28-BBDB-D0FCD170C3CC}" type="slidenum">
              <a:rPr lang="en-US" smtClean="0"/>
              <a:t>‹#›</a:t>
            </a:fld>
            <a:endParaRPr lang="en-US"/>
          </a:p>
        </p:txBody>
      </p:sp>
    </p:spTree>
    <p:extLst>
      <p:ext uri="{BB962C8B-B14F-4D97-AF65-F5344CB8AC3E}">
        <p14:creationId xmlns:p14="http://schemas.microsoft.com/office/powerpoint/2010/main" val="3832063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64DE6A-B1B4-481E-8DDC-5A50372B3CEC}" type="datetimeFigureOut">
              <a:rPr lang="en-US" smtClean="0"/>
              <a:t>12/10/2017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C13F03-62C9-4F28-BBDB-D0FCD170C3CC}" type="slidenum">
              <a:rPr lang="en-US" smtClean="0"/>
              <a:t>‹#›</a:t>
            </a:fld>
            <a:endParaRPr lang="en-US"/>
          </a:p>
        </p:txBody>
      </p:sp>
    </p:spTree>
    <p:extLst>
      <p:ext uri="{BB962C8B-B14F-4D97-AF65-F5344CB8AC3E}">
        <p14:creationId xmlns:p14="http://schemas.microsoft.com/office/powerpoint/2010/main" val="355561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64DE6A-B1B4-481E-8DDC-5A50372B3CEC}" type="datetimeFigureOut">
              <a:rPr lang="en-US" smtClean="0"/>
              <a:t>12/10/2017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13F03-62C9-4F28-BBDB-D0FCD170C3CC}" type="slidenum">
              <a:rPr lang="en-US" smtClean="0"/>
              <a:t>‹#›</a:t>
            </a:fld>
            <a:endParaRPr lang="en-US"/>
          </a:p>
        </p:txBody>
      </p:sp>
    </p:spTree>
    <p:extLst>
      <p:ext uri="{BB962C8B-B14F-4D97-AF65-F5344CB8AC3E}">
        <p14:creationId xmlns:p14="http://schemas.microsoft.com/office/powerpoint/2010/main" val="3440899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64DE6A-B1B4-481E-8DDC-5A50372B3CEC}" type="datetimeFigureOut">
              <a:rPr lang="en-US" smtClean="0"/>
              <a:t>12/10/2017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13F03-62C9-4F28-BBDB-D0FCD170C3CC}" type="slidenum">
              <a:rPr lang="en-US" smtClean="0"/>
              <a:t>‹#›</a:t>
            </a:fld>
            <a:endParaRPr lang="en-US"/>
          </a:p>
        </p:txBody>
      </p:sp>
    </p:spTree>
    <p:extLst>
      <p:ext uri="{BB962C8B-B14F-4D97-AF65-F5344CB8AC3E}">
        <p14:creationId xmlns:p14="http://schemas.microsoft.com/office/powerpoint/2010/main" val="4104430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64DE6A-B1B4-481E-8DDC-5A50372B3CEC}" type="datetimeFigureOut">
              <a:rPr lang="en-US" smtClean="0"/>
              <a:t>12/10/2017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13F03-62C9-4F28-BBDB-D0FCD170C3CC}" type="slidenum">
              <a:rPr lang="en-US" smtClean="0"/>
              <a:t>‹#›</a:t>
            </a:fld>
            <a:endParaRPr lang="en-US"/>
          </a:p>
        </p:txBody>
      </p:sp>
    </p:spTree>
    <p:extLst>
      <p:ext uri="{BB962C8B-B14F-4D97-AF65-F5344CB8AC3E}">
        <p14:creationId xmlns:p14="http://schemas.microsoft.com/office/powerpoint/2010/main" val="2173500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cs.bris.ac.uk/Research/CryptographySecurity/MPC/" TargetMode="External"/><Relationship Id="rId7" Type="http://schemas.openxmlformats.org/officeDocument/2006/relationships/hyperlink" Target="https://link.springer.com/chapter/10.1007/978-3-642-55220-5_22" TargetMode="External"/><Relationship Id="rId2" Type="http://schemas.openxmlformats.org/officeDocument/2006/relationships/hyperlink" Target="https://en.wikipedia.org/wiki/Garbled_circuit" TargetMode="External"/><Relationship Id="rId1" Type="http://schemas.openxmlformats.org/officeDocument/2006/relationships/slideLayout" Target="../slideLayouts/slideLayout2.xml"/><Relationship Id="rId6" Type="http://schemas.openxmlformats.org/officeDocument/2006/relationships/hyperlink" Target="http://web.cs.ucla.edu/~rafail/PUBLIC/37.pdf" TargetMode="External"/><Relationship Id="rId5" Type="http://schemas.openxmlformats.org/officeDocument/2006/relationships/hyperlink" Target="https://en.wikipedia.org/wiki/Pseudorandom_function_family" TargetMode="External"/><Relationship Id="rId4" Type="http://schemas.openxmlformats.org/officeDocument/2006/relationships/hyperlink" Target="https://static.googleusercontent.com/media/research.google.com/en/pubs/archive/43888.pdf"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ecure_multi-party_computation" TargetMode="External"/><Relationship Id="rId2" Type="http://schemas.openxmlformats.org/officeDocument/2006/relationships/hyperlink" Target="https://en.wikipedia.org/wiki/Cryptographic_protocol" TargetMode="External"/><Relationship Id="rId1" Type="http://schemas.openxmlformats.org/officeDocument/2006/relationships/slideLayout" Target="../slideLayouts/slideLayout2.xml"/><Relationship Id="rId4" Type="http://schemas.openxmlformats.org/officeDocument/2006/relationships/hyperlink" Target="https://en.wikipedia.org/wiki/Function_(mathematic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2852" y="539267"/>
            <a:ext cx="11092070" cy="2387600"/>
          </a:xfrm>
        </p:spPr>
        <p:txBody>
          <a:bodyPr>
            <a:normAutofit/>
          </a:bodyPr>
          <a:lstStyle/>
          <a:p>
            <a:r>
              <a:rPr lang="en-US" sz="3600" dirty="0">
                <a:latin typeface="Times New Roman" panose="02020603050405020304" pitchFamily="18" charset="0"/>
                <a:cs typeface="Times New Roman" panose="02020603050405020304" pitchFamily="18" charset="0"/>
              </a:rPr>
              <a:t>FAST AND SECURE THREE PARTY COMPUTATION:THE GARBLED CIRCUIT APPROACH</a:t>
            </a:r>
          </a:p>
        </p:txBody>
      </p:sp>
      <p:sp>
        <p:nvSpPr>
          <p:cNvPr id="3" name="Subtitle 2"/>
          <p:cNvSpPr>
            <a:spLocks noGrp="1"/>
          </p:cNvSpPr>
          <p:nvPr>
            <p:ph type="subTitle" idx="1"/>
          </p:nvPr>
        </p:nvSpPr>
        <p:spPr>
          <a:xfrm>
            <a:off x="1596887" y="4145377"/>
            <a:ext cx="9144000" cy="1655762"/>
          </a:xfrm>
          <a:solidFill>
            <a:schemeClr val="accent1">
              <a:lumMod val="40000"/>
              <a:lumOff val="60000"/>
            </a:schemeClr>
          </a:solidFill>
        </p:spPr>
        <p:txBody>
          <a:bodyPr/>
          <a:lstStyle/>
          <a:p>
            <a:r>
              <a:rPr lang="en-US" dirty="0"/>
              <a:t>				      RAVI EKAMBARAM</a:t>
            </a:r>
          </a:p>
        </p:txBody>
      </p:sp>
    </p:spTree>
    <p:extLst>
      <p:ext uri="{BB962C8B-B14F-4D97-AF65-F5344CB8AC3E}">
        <p14:creationId xmlns:p14="http://schemas.microsoft.com/office/powerpoint/2010/main" val="3846465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Reduction Techniques</a:t>
            </a:r>
          </a:p>
        </p:txBody>
      </p:sp>
      <p:sp>
        <p:nvSpPr>
          <p:cNvPr id="3" name="Content Placeholder 2"/>
          <p:cNvSpPr>
            <a:spLocks noGrp="1"/>
          </p:cNvSpPr>
          <p:nvPr>
            <p:ph idx="1"/>
          </p:nvPr>
        </p:nvSpPr>
        <p:spPr/>
        <p:txBody>
          <a:bodyPr/>
          <a:lstStyle/>
          <a:p>
            <a:r>
              <a:rPr lang="en-US" dirty="0"/>
              <a:t>To reduce communication/serialization costs, half gate garbling techniques is used .</a:t>
            </a:r>
          </a:p>
          <a:p>
            <a:r>
              <a:rPr lang="en-US" dirty="0"/>
              <a:t>Hash values are also used to reduce the communication size .</a:t>
            </a:r>
          </a:p>
          <a:p>
            <a:r>
              <a:rPr lang="en-US" dirty="0"/>
              <a:t>One garbler will send the half of the serialized garbled circuit and a hash of the second half and the other garbler will do vice a versa.</a:t>
            </a:r>
          </a:p>
          <a:p>
            <a:r>
              <a:rPr lang="en-US" dirty="0"/>
              <a:t>The evaluator will put the hash values together to construct the whole garbled circuit .</a:t>
            </a:r>
          </a:p>
          <a:p>
            <a:r>
              <a:rPr lang="en-US" dirty="0"/>
              <a:t>This will reduce the communication by factor of two, but increase work for garbler in hashing the values.</a:t>
            </a:r>
          </a:p>
          <a:p>
            <a:endParaRPr lang="en-US" dirty="0"/>
          </a:p>
        </p:txBody>
      </p:sp>
    </p:spTree>
    <p:extLst>
      <p:ext uri="{BB962C8B-B14F-4D97-AF65-F5344CB8AC3E}">
        <p14:creationId xmlns:p14="http://schemas.microsoft.com/office/powerpoint/2010/main" val="3553724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Experiments</a:t>
            </a:r>
          </a:p>
        </p:txBody>
      </p:sp>
      <p:sp>
        <p:nvSpPr>
          <p:cNvPr id="3" name="Content Placeholder 2"/>
          <p:cNvSpPr>
            <a:spLocks noGrp="1"/>
          </p:cNvSpPr>
          <p:nvPr>
            <p:ph idx="1"/>
          </p:nvPr>
        </p:nvSpPr>
        <p:spPr/>
        <p:txBody>
          <a:bodyPr/>
          <a:lstStyle/>
          <a:p>
            <a:r>
              <a:rPr lang="en-US" dirty="0"/>
              <a:t>Various benchmarks are used like AES, SHA-1 , SHA-256 ,MD-5.</a:t>
            </a:r>
          </a:p>
          <a:p>
            <a:r>
              <a:rPr lang="en-US" dirty="0"/>
              <a:t>The file are first converted into </a:t>
            </a:r>
            <a:r>
              <a:rPr lang="en-US" dirty="0" err="1"/>
              <a:t>JustGarble’s</a:t>
            </a:r>
            <a:r>
              <a:rPr lang="en-US" dirty="0"/>
              <a:t> SCD format .</a:t>
            </a:r>
          </a:p>
          <a:p>
            <a:r>
              <a:rPr lang="en-US" dirty="0"/>
              <a:t>The benchmarking files have the following format:</a:t>
            </a:r>
          </a:p>
          <a:p>
            <a:pPr lvl="1"/>
            <a:r>
              <a:rPr lang="en-US" dirty="0"/>
              <a:t>Number of Input wires</a:t>
            </a:r>
          </a:p>
          <a:p>
            <a:pPr lvl="1"/>
            <a:r>
              <a:rPr lang="en-US" dirty="0"/>
              <a:t>Number of Output wires</a:t>
            </a:r>
          </a:p>
          <a:p>
            <a:pPr lvl="1"/>
            <a:r>
              <a:rPr lang="en-US" dirty="0"/>
              <a:t>List of input wires</a:t>
            </a:r>
          </a:p>
          <a:p>
            <a:pPr lvl="1"/>
            <a:r>
              <a:rPr lang="en-US" dirty="0"/>
              <a:t>List of output wires</a:t>
            </a:r>
          </a:p>
          <a:p>
            <a:pPr lvl="1"/>
            <a:r>
              <a:rPr lang="en-US" dirty="0"/>
              <a:t>Gate operation(XOR,AND,INV)</a:t>
            </a:r>
          </a:p>
        </p:txBody>
      </p:sp>
    </p:spTree>
    <p:extLst>
      <p:ext uri="{BB962C8B-B14F-4D97-AF65-F5344CB8AC3E}">
        <p14:creationId xmlns:p14="http://schemas.microsoft.com/office/powerpoint/2010/main" val="131663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Comparisons</a:t>
            </a:r>
          </a:p>
        </p:txBody>
      </p:sp>
      <p:sp>
        <p:nvSpPr>
          <p:cNvPr id="3" name="Content Placeholder 2"/>
          <p:cNvSpPr>
            <a:spLocks noGrp="1"/>
          </p:cNvSpPr>
          <p:nvPr>
            <p:ph idx="1"/>
          </p:nvPr>
        </p:nvSpPr>
        <p:spPr/>
        <p:txBody>
          <a:bodyPr/>
          <a:lstStyle/>
          <a:p>
            <a:r>
              <a:rPr lang="en-US" dirty="0"/>
              <a:t>3PC with one corruption</a:t>
            </a:r>
          </a:p>
          <a:p>
            <a:r>
              <a:rPr lang="en-US" dirty="0"/>
              <a:t>Protocols with Dishonest Majority</a:t>
            </a:r>
          </a:p>
          <a:p>
            <a:endParaRPr lang="en-US" dirty="0"/>
          </a:p>
          <a:p>
            <a:endParaRPr lang="en-US" dirty="0"/>
          </a:p>
        </p:txBody>
      </p:sp>
    </p:spTree>
    <p:extLst>
      <p:ext uri="{BB962C8B-B14F-4D97-AF65-F5344CB8AC3E}">
        <p14:creationId xmlns:p14="http://schemas.microsoft.com/office/powerpoint/2010/main" val="3384775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lstStyle/>
          <a:p>
            <a:endParaRPr lang="en-US" dirty="0"/>
          </a:p>
          <a:p>
            <a:endParaRPr lang="en-US" dirty="0"/>
          </a:p>
        </p:txBody>
      </p:sp>
    </p:spTree>
    <p:extLst>
      <p:ext uri="{BB962C8B-B14F-4D97-AF65-F5344CB8AC3E}">
        <p14:creationId xmlns:p14="http://schemas.microsoft.com/office/powerpoint/2010/main" val="2943988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https://en.wikipedia.org/wiki/Garbled_circuit</a:t>
            </a:r>
            <a:endParaRPr lang="en-US" dirty="0"/>
          </a:p>
          <a:p>
            <a:r>
              <a:rPr lang="en-US" dirty="0">
                <a:hlinkClick r:id="rId3"/>
              </a:rPr>
              <a:t>http://www.cs.bris.ac.uk/Research/CryptographySecurity/MPC/</a:t>
            </a:r>
            <a:endParaRPr lang="en-US" dirty="0"/>
          </a:p>
          <a:p>
            <a:r>
              <a:rPr lang="en-US" dirty="0">
                <a:hlinkClick r:id="rId4"/>
              </a:rPr>
              <a:t>https://static.googleusercontent.com/media/research.google.com/en//pubs/archive/43888.pdf</a:t>
            </a:r>
            <a:endParaRPr lang="en-US" dirty="0"/>
          </a:p>
          <a:p>
            <a:r>
              <a:rPr lang="en-US" dirty="0">
                <a:hlinkClick r:id="rId5"/>
              </a:rPr>
              <a:t>https://en.wikipedia.org/wiki/Pseudorandom_function_family</a:t>
            </a:r>
            <a:endParaRPr lang="en-US" dirty="0"/>
          </a:p>
          <a:p>
            <a:r>
              <a:rPr lang="en-US" dirty="0">
                <a:hlinkClick r:id="rId6"/>
              </a:rPr>
              <a:t>http://web.cs.ucla.edu/~rafail/PUBLIC/37.pdf</a:t>
            </a:r>
            <a:endParaRPr lang="en-US" dirty="0"/>
          </a:p>
          <a:p>
            <a:r>
              <a:rPr lang="en-US" dirty="0">
                <a:hlinkClick r:id="rId7"/>
              </a:rPr>
              <a:t>https://link.springer.com/chapter/10.1007/978-3-642-55220-5_22</a:t>
            </a:r>
            <a:endParaRPr lang="en-US" dirty="0"/>
          </a:p>
          <a:p>
            <a:pPr marL="0" indent="0">
              <a:buNone/>
            </a:pPr>
            <a:endParaRPr lang="en-US" dirty="0"/>
          </a:p>
        </p:txBody>
      </p:sp>
    </p:spTree>
    <p:extLst>
      <p:ext uri="{BB962C8B-B14F-4D97-AF65-F5344CB8AC3E}">
        <p14:creationId xmlns:p14="http://schemas.microsoft.com/office/powerpoint/2010/main" val="2213109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GARBLED CIRCUIT?</a:t>
            </a:r>
          </a:p>
        </p:txBody>
      </p:sp>
      <p:sp>
        <p:nvSpPr>
          <p:cNvPr id="3" name="Content Placeholder 2"/>
          <p:cNvSpPr>
            <a:spLocks noGrp="1"/>
          </p:cNvSpPr>
          <p:nvPr>
            <p:ph idx="1"/>
          </p:nvPr>
        </p:nvSpPr>
        <p:spPr/>
        <p:txBody>
          <a:bodyPr/>
          <a:lstStyle/>
          <a:p>
            <a:r>
              <a:rPr lang="en-US" b="1" dirty="0"/>
              <a:t>Garbled circuit</a:t>
            </a:r>
            <a:r>
              <a:rPr lang="en-US" dirty="0"/>
              <a:t> is a </a:t>
            </a:r>
            <a:r>
              <a:rPr lang="en-US" dirty="0">
                <a:hlinkClick r:id="rId2" tooltip="Cryptographic protocol"/>
              </a:rPr>
              <a:t>cryptographic protocol</a:t>
            </a:r>
            <a:r>
              <a:rPr lang="en-US" dirty="0"/>
              <a:t> that enables two-party </a:t>
            </a:r>
            <a:r>
              <a:rPr lang="en-US" dirty="0">
                <a:hlinkClick r:id="rId3" tooltip="Secure multi-party computation"/>
              </a:rPr>
              <a:t>secure computation</a:t>
            </a:r>
            <a:r>
              <a:rPr lang="en-US" dirty="0"/>
              <a:t> in which two mistrusting parties can jointly evaluate a </a:t>
            </a:r>
            <a:r>
              <a:rPr lang="en-US" dirty="0">
                <a:hlinkClick r:id="rId4" tooltip="Function (mathematics)"/>
              </a:rPr>
              <a:t>function</a:t>
            </a:r>
            <a:r>
              <a:rPr lang="en-US" dirty="0"/>
              <a:t> over their private inputs without the presence of a trusted third party.</a:t>
            </a:r>
          </a:p>
          <a:p>
            <a:r>
              <a:rPr lang="en-US" dirty="0"/>
              <a:t>Uses oblivious transfer .</a:t>
            </a:r>
          </a:p>
          <a:p>
            <a:r>
              <a:rPr lang="en-US" dirty="0"/>
              <a:t>XOR and AND gates are used for the circuit generation.</a:t>
            </a:r>
          </a:p>
          <a:p>
            <a:endParaRPr lang="en-US" dirty="0"/>
          </a:p>
        </p:txBody>
      </p:sp>
    </p:spTree>
    <p:extLst>
      <p:ext uri="{BB962C8B-B14F-4D97-AF65-F5344CB8AC3E}">
        <p14:creationId xmlns:p14="http://schemas.microsoft.com/office/powerpoint/2010/main" val="646548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Party Computation </a:t>
            </a:r>
          </a:p>
        </p:txBody>
      </p:sp>
      <p:sp>
        <p:nvSpPr>
          <p:cNvPr id="3" name="Content Placeholder 2"/>
          <p:cNvSpPr>
            <a:spLocks noGrp="1"/>
          </p:cNvSpPr>
          <p:nvPr>
            <p:ph idx="1"/>
          </p:nvPr>
        </p:nvSpPr>
        <p:spPr/>
        <p:txBody>
          <a:bodyPr/>
          <a:lstStyle/>
          <a:p>
            <a:r>
              <a:rPr lang="en-US" dirty="0"/>
              <a:t>Protect against single malicious corrupt party.</a:t>
            </a:r>
          </a:p>
          <a:p>
            <a:r>
              <a:rPr lang="en-US" dirty="0"/>
              <a:t>Uses Constant number of rounds, hash functions , Block ciphers and Pseudorandom Generators.</a:t>
            </a:r>
          </a:p>
          <a:p>
            <a:r>
              <a:rPr lang="en-US" dirty="0"/>
              <a:t>No oblivious transfer.(As it is public key operation )</a:t>
            </a:r>
          </a:p>
          <a:p>
            <a:r>
              <a:rPr lang="en-US" dirty="0"/>
              <a:t>Secure garbling scheme and non-interactive commitment scheme(standalone scheme ).</a:t>
            </a:r>
          </a:p>
          <a:p>
            <a:pPr marL="0" indent="0">
              <a:buNone/>
            </a:pPr>
            <a:endParaRPr lang="en-US" dirty="0"/>
          </a:p>
          <a:p>
            <a:endParaRPr lang="en-US" dirty="0"/>
          </a:p>
        </p:txBody>
      </p:sp>
    </p:spTree>
    <p:extLst>
      <p:ext uri="{BB962C8B-B14F-4D97-AF65-F5344CB8AC3E}">
        <p14:creationId xmlns:p14="http://schemas.microsoft.com/office/powerpoint/2010/main" val="2572902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Garbling schemes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Four tuple scheme = (Gb, </a:t>
            </a:r>
            <a:r>
              <a:rPr lang="en-US" dirty="0" err="1"/>
              <a:t>En</a:t>
            </a:r>
            <a:r>
              <a:rPr lang="en-US" dirty="0"/>
              <a:t>, De, </a:t>
            </a:r>
            <a:r>
              <a:rPr lang="en-US" dirty="0" err="1"/>
              <a:t>Ev</a:t>
            </a:r>
            <a:r>
              <a:rPr lang="en-US" dirty="0"/>
              <a:t>)</a:t>
            </a:r>
          </a:p>
          <a:p>
            <a:pPr marL="0" indent="0">
              <a:buNone/>
            </a:pPr>
            <a:r>
              <a:rPr lang="en-US" dirty="0"/>
              <a:t>   Where Gb = randomized algorithm which transforms function f into            triplet (F, e , d)</a:t>
            </a:r>
          </a:p>
          <a:p>
            <a:pPr marL="0" indent="0">
              <a:buNone/>
            </a:pPr>
            <a:r>
              <a:rPr lang="en-US" dirty="0"/>
              <a:t>	 where F = garbled circuit </a:t>
            </a:r>
          </a:p>
          <a:p>
            <a:pPr marL="0" indent="0">
              <a:buNone/>
            </a:pPr>
            <a:r>
              <a:rPr lang="en-US" dirty="0"/>
              <a:t>		  e= encoding information</a:t>
            </a:r>
          </a:p>
          <a:p>
            <a:pPr marL="0" indent="0">
              <a:buNone/>
            </a:pPr>
            <a:r>
              <a:rPr lang="en-US" dirty="0"/>
              <a:t>		  d= decoding information</a:t>
            </a:r>
          </a:p>
          <a:p>
            <a:pPr marL="0" indent="0">
              <a:buNone/>
            </a:pPr>
            <a:r>
              <a:rPr lang="en-US" dirty="0"/>
              <a:t>	</a:t>
            </a:r>
            <a:r>
              <a:rPr lang="en-US" dirty="0" err="1"/>
              <a:t>En</a:t>
            </a:r>
            <a:r>
              <a:rPr lang="en-US" dirty="0"/>
              <a:t>= encoding algorithm</a:t>
            </a:r>
          </a:p>
          <a:p>
            <a:pPr marL="0" indent="0">
              <a:buNone/>
            </a:pPr>
            <a:r>
              <a:rPr lang="en-US" dirty="0"/>
              <a:t>		 Where x = input which is mapped into garbled input 		</a:t>
            </a:r>
          </a:p>
          <a:p>
            <a:pPr marL="0" indent="0">
              <a:buNone/>
            </a:pPr>
            <a:r>
              <a:rPr lang="en-US" dirty="0"/>
              <a:t>			Such that X= </a:t>
            </a:r>
            <a:r>
              <a:rPr lang="en-US" dirty="0" err="1"/>
              <a:t>En</a:t>
            </a:r>
            <a:r>
              <a:rPr lang="en-US" dirty="0"/>
              <a:t>(</a:t>
            </a:r>
            <a:r>
              <a:rPr lang="en-US" dirty="0" err="1"/>
              <a:t>e,x</a:t>
            </a:r>
            <a:r>
              <a:rPr lang="en-US" dirty="0"/>
              <a:t>) </a:t>
            </a:r>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87456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Garbling Scheme</a:t>
            </a:r>
          </a:p>
        </p:txBody>
      </p:sp>
      <p:sp>
        <p:nvSpPr>
          <p:cNvPr id="3" name="Content Placeholder 2"/>
          <p:cNvSpPr>
            <a:spLocks noGrp="1"/>
          </p:cNvSpPr>
          <p:nvPr>
            <p:ph idx="1"/>
          </p:nvPr>
        </p:nvSpPr>
        <p:spPr/>
        <p:txBody>
          <a:bodyPr/>
          <a:lstStyle/>
          <a:p>
            <a:r>
              <a:rPr lang="en-US" dirty="0"/>
              <a:t>De = decoding algorithm</a:t>
            </a:r>
          </a:p>
          <a:p>
            <a:pPr marL="0" indent="0">
              <a:buNone/>
            </a:pPr>
            <a:r>
              <a:rPr lang="en-US" dirty="0"/>
              <a:t>            Such that y= De(d , Y)</a:t>
            </a:r>
          </a:p>
          <a:p>
            <a:pPr marL="0" indent="0">
              <a:buNone/>
            </a:pPr>
            <a:r>
              <a:rPr lang="en-US" dirty="0"/>
              <a:t>            where Y = garbled output into plaintext output</a:t>
            </a:r>
          </a:p>
          <a:p>
            <a:r>
              <a:rPr lang="en-US" dirty="0" err="1"/>
              <a:t>Ev</a:t>
            </a:r>
            <a:r>
              <a:rPr lang="en-US" dirty="0"/>
              <a:t> = algorithm that is based on garbled input X and Garbled circuit F , </a:t>
            </a:r>
          </a:p>
          <a:p>
            <a:pPr marL="0" indent="0">
              <a:buNone/>
            </a:pPr>
            <a:r>
              <a:rPr lang="en-US" dirty="0"/>
              <a:t>   producing garbled output Y = </a:t>
            </a:r>
            <a:r>
              <a:rPr lang="en-US" dirty="0" err="1"/>
              <a:t>Ev</a:t>
            </a:r>
            <a:r>
              <a:rPr lang="en-US" dirty="0"/>
              <a:t>(F,X)</a:t>
            </a:r>
          </a:p>
        </p:txBody>
      </p:sp>
    </p:spTree>
    <p:extLst>
      <p:ext uri="{BB962C8B-B14F-4D97-AF65-F5344CB8AC3E}">
        <p14:creationId xmlns:p14="http://schemas.microsoft.com/office/powerpoint/2010/main" val="1966460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Non-Interactive Commitment </a:t>
            </a:r>
          </a:p>
        </p:txBody>
      </p:sp>
      <p:sp>
        <p:nvSpPr>
          <p:cNvPr id="3" name="Content Placeholder 2"/>
          <p:cNvSpPr>
            <a:spLocks noGrp="1"/>
          </p:cNvSpPr>
          <p:nvPr>
            <p:ph idx="1"/>
          </p:nvPr>
        </p:nvSpPr>
        <p:spPr/>
        <p:txBody>
          <a:bodyPr/>
          <a:lstStyle/>
          <a:p>
            <a:r>
              <a:rPr lang="en-US" dirty="0"/>
              <a:t>Needed for common random string model.</a:t>
            </a:r>
          </a:p>
          <a:p>
            <a:r>
              <a:rPr lang="en-US" dirty="0"/>
              <a:t>Input: n-bit messages and random string r.</a:t>
            </a:r>
          </a:p>
          <a:p>
            <a:r>
              <a:rPr lang="en-US" dirty="0"/>
              <a:t>Properties:</a:t>
            </a:r>
          </a:p>
          <a:p>
            <a:pPr marL="0" indent="0">
              <a:buNone/>
            </a:pPr>
            <a:r>
              <a:rPr lang="en-US" dirty="0"/>
              <a:t>	1. Correctness </a:t>
            </a:r>
          </a:p>
          <a:p>
            <a:pPr marL="0" indent="0">
              <a:buNone/>
            </a:pPr>
            <a:r>
              <a:rPr lang="en-US" dirty="0"/>
              <a:t>	2.Binding</a:t>
            </a:r>
          </a:p>
          <a:p>
            <a:pPr marL="0" indent="0">
              <a:buNone/>
            </a:pPr>
            <a:r>
              <a:rPr lang="en-US" dirty="0"/>
              <a:t>	3.Hiding	</a:t>
            </a:r>
          </a:p>
          <a:p>
            <a:endParaRPr lang="en-US" dirty="0"/>
          </a:p>
        </p:txBody>
      </p:sp>
    </p:spTree>
    <p:extLst>
      <p:ext uri="{BB962C8B-B14F-4D97-AF65-F5344CB8AC3E}">
        <p14:creationId xmlns:p14="http://schemas.microsoft.com/office/powerpoint/2010/main" val="1159187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a:t>
            </a:r>
          </a:p>
        </p:txBody>
      </p:sp>
      <p:sp>
        <p:nvSpPr>
          <p:cNvPr id="3" name="Content Placeholder 2"/>
          <p:cNvSpPr>
            <a:spLocks noGrp="1"/>
          </p:cNvSpPr>
          <p:nvPr>
            <p:ph idx="1"/>
          </p:nvPr>
        </p:nvSpPr>
        <p:spPr/>
        <p:txBody>
          <a:bodyPr/>
          <a:lstStyle/>
          <a:p>
            <a:r>
              <a:rPr lang="en-US" dirty="0"/>
              <a:t>All the 3 parties have their own private input .</a:t>
            </a:r>
          </a:p>
          <a:p>
            <a:r>
              <a:rPr lang="en-US" dirty="0"/>
              <a:t>2 Parties are the garbler and 1 party is the evaluator.</a:t>
            </a:r>
          </a:p>
          <a:p>
            <a:r>
              <a:rPr lang="en-US" dirty="0"/>
              <a:t>The evaluator with his input (</a:t>
            </a:r>
            <a:r>
              <a:rPr lang="en-US" dirty="0" err="1"/>
              <a:t>i.e</a:t>
            </a:r>
            <a:r>
              <a:rPr lang="en-US" dirty="0"/>
              <a:t> x3) will compute a function</a:t>
            </a:r>
          </a:p>
          <a:p>
            <a:pPr marL="0" indent="0">
              <a:buNone/>
            </a:pPr>
            <a:r>
              <a:rPr lang="en-US" dirty="0"/>
              <a:t>       X3* = x3 + x4</a:t>
            </a:r>
          </a:p>
          <a:p>
            <a:r>
              <a:rPr lang="en-US" dirty="0"/>
              <a:t>Also it will generate a common random string and broadcast the string to both the garblers.</a:t>
            </a:r>
          </a:p>
          <a:p>
            <a:r>
              <a:rPr lang="en-US" dirty="0"/>
              <a:t>The evaluator will send x3 to one garbler and x4 to another garbler.</a:t>
            </a:r>
          </a:p>
          <a:p>
            <a:pPr marL="0" indent="0">
              <a:buNone/>
            </a:pPr>
            <a:endParaRPr lang="en-US" dirty="0"/>
          </a:p>
          <a:p>
            <a:pPr marL="457200" lvl="1" indent="0">
              <a:buNone/>
            </a:pPr>
            <a:endParaRPr lang="en-US" dirty="0"/>
          </a:p>
        </p:txBody>
      </p:sp>
    </p:spTree>
    <p:extLst>
      <p:ext uri="{BB962C8B-B14F-4D97-AF65-F5344CB8AC3E}">
        <p14:creationId xmlns:p14="http://schemas.microsoft.com/office/powerpoint/2010/main" val="2338171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a:t>
            </a:r>
          </a:p>
        </p:txBody>
      </p:sp>
      <p:sp>
        <p:nvSpPr>
          <p:cNvPr id="3" name="Content Placeholder 2"/>
          <p:cNvSpPr>
            <a:spLocks noGrp="1"/>
          </p:cNvSpPr>
          <p:nvPr>
            <p:ph idx="1"/>
          </p:nvPr>
        </p:nvSpPr>
        <p:spPr/>
        <p:txBody>
          <a:bodyPr/>
          <a:lstStyle/>
          <a:p>
            <a:r>
              <a:rPr lang="en-US" dirty="0"/>
              <a:t>Either of the garbler will choose a random PRF(Pseudo-Random Function) and send it to another garbler .</a:t>
            </a:r>
          </a:p>
          <a:p>
            <a:r>
              <a:rPr lang="en-US" dirty="0"/>
              <a:t>Both the garbler will independently garble the inputs using the garbling scheme.</a:t>
            </a:r>
          </a:p>
          <a:p>
            <a:r>
              <a:rPr lang="en-US" dirty="0"/>
              <a:t>The garbled values are then sent to the evaluator who will again use the garbling scheme to decode the garbled values and check whether the inputs are the same or not .</a:t>
            </a:r>
          </a:p>
          <a:p>
            <a:pPr marL="0" indent="0">
              <a:buNone/>
            </a:pPr>
            <a:endParaRPr lang="en-US" dirty="0"/>
          </a:p>
          <a:p>
            <a:endParaRPr lang="en-US" dirty="0"/>
          </a:p>
        </p:txBody>
      </p:sp>
    </p:spTree>
    <p:extLst>
      <p:ext uri="{BB962C8B-B14F-4D97-AF65-F5344CB8AC3E}">
        <p14:creationId xmlns:p14="http://schemas.microsoft.com/office/powerpoint/2010/main" val="4231295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a:t>
            </a:r>
          </a:p>
        </p:txBody>
      </p:sp>
      <p:sp>
        <p:nvSpPr>
          <p:cNvPr id="3" name="Content Placeholder 2"/>
          <p:cNvSpPr>
            <a:spLocks noGrp="1"/>
          </p:cNvSpPr>
          <p:nvPr>
            <p:ph idx="1"/>
          </p:nvPr>
        </p:nvSpPr>
        <p:spPr/>
        <p:txBody>
          <a:bodyPr>
            <a:normAutofit lnSpcReduction="10000"/>
          </a:bodyPr>
          <a:lstStyle/>
          <a:p>
            <a:r>
              <a:rPr lang="en-US" dirty="0"/>
              <a:t>Used JustGarble library , MsgPack 0.5.8 library to serialize/deserialize data, openssl library.</a:t>
            </a:r>
          </a:p>
          <a:p>
            <a:r>
              <a:rPr lang="en-US" dirty="0"/>
              <a:t>The evaluator initializes itself by reading a circuit description from the disk. </a:t>
            </a:r>
          </a:p>
          <a:p>
            <a:r>
              <a:rPr lang="en-US" dirty="0"/>
              <a:t>When it listens that either of the garbler is sending something it will start communication . </a:t>
            </a:r>
          </a:p>
          <a:p>
            <a:r>
              <a:rPr lang="en-US" dirty="0"/>
              <a:t>Both the garbler will connect to each other and create a garbled circuit.</a:t>
            </a:r>
          </a:p>
          <a:p>
            <a:r>
              <a:rPr lang="en-US" dirty="0"/>
              <a:t>As they are using the shared seed PRF it is likely that they generate identical garbled circuit.</a:t>
            </a:r>
          </a:p>
        </p:txBody>
      </p:sp>
    </p:spTree>
    <p:extLst>
      <p:ext uri="{BB962C8B-B14F-4D97-AF65-F5344CB8AC3E}">
        <p14:creationId xmlns:p14="http://schemas.microsoft.com/office/powerpoint/2010/main" val="897381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1381</TotalTime>
  <Words>651</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FAST AND SECURE THREE PARTY COMPUTATION:THE GARBLED CIRCUIT APPROACH</vt:lpstr>
      <vt:lpstr>WHAT IS GARBLED CIRCUIT?</vt:lpstr>
      <vt:lpstr>Three Party Computation </vt:lpstr>
      <vt:lpstr>Garbling schemes </vt:lpstr>
      <vt:lpstr>Garbling Scheme</vt:lpstr>
      <vt:lpstr>Non-Interactive Commitment </vt:lpstr>
      <vt:lpstr>Protocol</vt:lpstr>
      <vt:lpstr>Protocol</vt:lpstr>
      <vt:lpstr>Implementation   </vt:lpstr>
      <vt:lpstr>Communication Reduction Techniques</vt:lpstr>
      <vt:lpstr>Experiments</vt:lpstr>
      <vt:lpstr>Comparisons</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 AND SECURE THREE PARTY COMPUTATION:THE GARBLED CIRCUIT APPROACH</dc:title>
  <dc:creator>Yashna Parikh</dc:creator>
  <cp:lastModifiedBy>Ravi Ekambaram</cp:lastModifiedBy>
  <cp:revision>47</cp:revision>
  <dcterms:created xsi:type="dcterms:W3CDTF">2017-05-11T03:23:45Z</dcterms:created>
  <dcterms:modified xsi:type="dcterms:W3CDTF">2017-12-10T08:47:55Z</dcterms:modified>
</cp:coreProperties>
</file>