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8"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85" d="100"/>
          <a:sy n="85" d="100"/>
        </p:scale>
        <p:origin x="2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5/17/2017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STOCK MARKET ANALYSIS</a:t>
            </a:r>
          </a:p>
        </p:txBody>
      </p:sp>
      <p:sp>
        <p:nvSpPr>
          <p:cNvPr id="3" name="Subtitle 2"/>
          <p:cNvSpPr>
            <a:spLocks noGrp="1"/>
          </p:cNvSpPr>
          <p:nvPr>
            <p:ph type="subTitle" idx="1"/>
          </p:nvPr>
        </p:nvSpPr>
        <p:spPr/>
        <p:txBody>
          <a:bodyPr>
            <a:normAutofit/>
          </a:bodyPr>
          <a:lstStyle/>
          <a:p>
            <a:r>
              <a:rPr lang="en-US" sz="1600" dirty="0"/>
              <a:t>RAJHIV THIRUMAL      YASHNA PARIKH        RAVI EKAMBARAM</a:t>
            </a:r>
          </a:p>
        </p:txBody>
      </p:sp>
    </p:spTree>
    <p:extLst>
      <p:ext uri="{BB962C8B-B14F-4D97-AF65-F5344CB8AC3E}">
        <p14:creationId xmlns:p14="http://schemas.microsoft.com/office/powerpoint/2010/main" val="67719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Faced</a:t>
            </a:r>
          </a:p>
        </p:txBody>
      </p:sp>
      <p:sp>
        <p:nvSpPr>
          <p:cNvPr id="3" name="Content Placeholder 2"/>
          <p:cNvSpPr>
            <a:spLocks noGrp="1"/>
          </p:cNvSpPr>
          <p:nvPr>
            <p:ph idx="1"/>
          </p:nvPr>
        </p:nvSpPr>
        <p:spPr/>
        <p:txBody>
          <a:bodyPr>
            <a:normAutofit lnSpcReduction="10000"/>
          </a:bodyPr>
          <a:lstStyle/>
          <a:p>
            <a:r>
              <a:rPr lang="en-US" dirty="0"/>
              <a:t>Since we are using the “</a:t>
            </a:r>
            <a:r>
              <a:rPr lang="en-US" i="1" dirty="0" err="1"/>
              <a:t>RTstock</a:t>
            </a:r>
            <a:r>
              <a:rPr lang="en-US" i="1" dirty="0"/>
              <a:t> </a:t>
            </a:r>
            <a:r>
              <a:rPr lang="en-US" i="1" dirty="0" err="1"/>
              <a:t>APi</a:t>
            </a:r>
            <a:r>
              <a:rPr lang="en-US" dirty="0"/>
              <a:t>” there are chances that we won’t be able to get enough data. (The data would be limited to the data available on “</a:t>
            </a:r>
            <a:r>
              <a:rPr lang="en-US" i="1" dirty="0" err="1"/>
              <a:t>RTstock</a:t>
            </a:r>
            <a:r>
              <a:rPr lang="en-US" i="1" dirty="0"/>
              <a:t> </a:t>
            </a:r>
            <a:r>
              <a:rPr lang="en-US" i="1" dirty="0" err="1"/>
              <a:t>APi</a:t>
            </a:r>
            <a:r>
              <a:rPr lang="en-US" dirty="0"/>
              <a:t>”). </a:t>
            </a:r>
          </a:p>
          <a:p>
            <a:r>
              <a:rPr lang="en-US" dirty="0"/>
              <a:t>The above API does not give any information about the external factors affecting the prices, that’s going to be a downfall for our prediction but we are not expecting a major one. </a:t>
            </a:r>
          </a:p>
          <a:p>
            <a:r>
              <a:rPr lang="en-US" dirty="0"/>
              <a:t>The influence that the previous values may have on the prediction for a few companies may be erratic which would be hard to tackle. </a:t>
            </a:r>
          </a:p>
          <a:p>
            <a:endParaRPr lang="en-US" dirty="0"/>
          </a:p>
        </p:txBody>
      </p:sp>
    </p:spTree>
    <p:extLst>
      <p:ext uri="{BB962C8B-B14F-4D97-AF65-F5344CB8AC3E}">
        <p14:creationId xmlns:p14="http://schemas.microsoft.com/office/powerpoint/2010/main" val="172181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Our current prediction is based entirely on historic stock prices</a:t>
            </a:r>
          </a:p>
          <a:p>
            <a:r>
              <a:rPr lang="en-US" dirty="0"/>
              <a:t>Stock prices are affected by various other factors like different economic factors, political stability and other unforeseeable circumstances.</a:t>
            </a:r>
          </a:p>
          <a:p>
            <a:r>
              <a:rPr lang="en-US" dirty="0"/>
              <a:t>We have planned to retrieve some news about that company on that given date and analyze the sentiment and try predicting the stock of that company</a:t>
            </a:r>
          </a:p>
        </p:txBody>
      </p:sp>
    </p:spTree>
    <p:extLst>
      <p:ext uri="{BB962C8B-B14F-4D97-AF65-F5344CB8AC3E}">
        <p14:creationId xmlns:p14="http://schemas.microsoft.com/office/powerpoint/2010/main" val="3253124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r>
              <a:rPr lang="en-US" sz="6200" dirty="0"/>
              <a:t>QUESTIONS?</a:t>
            </a:r>
          </a:p>
        </p:txBody>
      </p:sp>
    </p:spTree>
    <p:extLst>
      <p:ext uri="{BB962C8B-B14F-4D97-AF65-F5344CB8AC3E}">
        <p14:creationId xmlns:p14="http://schemas.microsoft.com/office/powerpoint/2010/main" val="109037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r>
              <a:rPr lang="en-US" sz="6200" dirty="0"/>
              <a:t>THANK YOU</a:t>
            </a:r>
          </a:p>
        </p:txBody>
      </p:sp>
    </p:spTree>
    <p:extLst>
      <p:ext uri="{BB962C8B-B14F-4D97-AF65-F5344CB8AC3E}">
        <p14:creationId xmlns:p14="http://schemas.microsoft.com/office/powerpoint/2010/main" val="305176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endParaRPr lang="en-US" dirty="0"/>
          </a:p>
          <a:p>
            <a:r>
              <a:rPr lang="en-US" dirty="0"/>
              <a:t> Our project mainly focuses on analyzing the price variations of the stock of various companies provided by a Streaming API “</a:t>
            </a:r>
            <a:r>
              <a:rPr lang="en-US" b="1" i="1" dirty="0" err="1"/>
              <a:t>RTstock</a:t>
            </a:r>
            <a:r>
              <a:rPr lang="en-US" i="1" dirty="0"/>
              <a:t>” </a:t>
            </a:r>
            <a:r>
              <a:rPr lang="en-US" dirty="0"/>
              <a:t>that extracts data with the following attributes on providing the name of the company as a parameter </a:t>
            </a:r>
          </a:p>
        </p:txBody>
      </p:sp>
    </p:spTree>
    <p:extLst>
      <p:ext uri="{BB962C8B-B14F-4D97-AF65-F5344CB8AC3E}">
        <p14:creationId xmlns:p14="http://schemas.microsoft.com/office/powerpoint/2010/main" val="140027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Main objective of our project is to build a predictor tool that would predict the stock prices based on the historic data.</a:t>
            </a:r>
          </a:p>
          <a:p>
            <a:r>
              <a:rPr lang="en-US" dirty="0"/>
              <a:t>The stock prices are predicted based on the previous day’s High, Low and Closing prices of a stock.</a:t>
            </a:r>
          </a:p>
          <a:p>
            <a:r>
              <a:rPr lang="en-US" dirty="0"/>
              <a:t>The Closing price is the most important variable to predict next day’s stock</a:t>
            </a:r>
          </a:p>
        </p:txBody>
      </p:sp>
    </p:spTree>
    <p:extLst>
      <p:ext uri="{BB962C8B-B14F-4D97-AF65-F5344CB8AC3E}">
        <p14:creationId xmlns:p14="http://schemas.microsoft.com/office/powerpoint/2010/main" val="372430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endParaRPr lang="en-US" dirty="0"/>
          </a:p>
          <a:p>
            <a:r>
              <a:rPr lang="en-US" dirty="0"/>
              <a:t> Stock market analysis like a 2 faced coins has both advantages and disadvantages. The current tools that predict the stock prices are just 30% accurate. If we could achieve more than that we would be the most successful amongst most of the companies. This would lead each company to take an educated guess on how efficiently to invest their money so that they would be profited most of the times. </a:t>
            </a:r>
          </a:p>
        </p:txBody>
      </p:sp>
    </p:spTree>
    <p:extLst>
      <p:ext uri="{BB962C8B-B14F-4D97-AF65-F5344CB8AC3E}">
        <p14:creationId xmlns:p14="http://schemas.microsoft.com/office/powerpoint/2010/main" val="405102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fontScale="70000" lnSpcReduction="20000"/>
          </a:bodyPr>
          <a:lstStyle/>
          <a:p>
            <a:r>
              <a:rPr lang="en-US" dirty="0"/>
              <a:t>Stock prices of three companies(3M,Abbott Laboratories, AbbVie Inc.) collected over an year(Feb 2016 – Feb 2017)</a:t>
            </a:r>
          </a:p>
          <a:p>
            <a:r>
              <a:rPr lang="en-US" dirty="0"/>
              <a:t>The dataset contained the following attributes : </a:t>
            </a:r>
          </a:p>
          <a:p>
            <a:pPr marL="0" indent="0">
              <a:buNone/>
            </a:pPr>
            <a:endParaRPr lang="en-US" sz="1600" dirty="0"/>
          </a:p>
          <a:p>
            <a:pPr lvl="3">
              <a:buFont typeface="Wingdings" panose="05000000000000000000" pitchFamily="2" charset="2"/>
              <a:buChar char="ü"/>
            </a:pPr>
            <a:r>
              <a:rPr lang="en-US" dirty="0"/>
              <a:t> </a:t>
            </a:r>
            <a:r>
              <a:rPr lang="en-US" dirty="0" err="1"/>
              <a:t>Adjclose</a:t>
            </a:r>
            <a:r>
              <a:rPr lang="en-US" dirty="0"/>
              <a:t> </a:t>
            </a:r>
          </a:p>
          <a:p>
            <a:pPr lvl="3">
              <a:buFont typeface="Wingdings" panose="05000000000000000000" pitchFamily="2" charset="2"/>
              <a:buChar char="ü"/>
            </a:pPr>
            <a:r>
              <a:rPr lang="en-US" dirty="0"/>
              <a:t>Volume</a:t>
            </a:r>
          </a:p>
          <a:p>
            <a:pPr lvl="3">
              <a:buFont typeface="Wingdings" panose="05000000000000000000" pitchFamily="2" charset="2"/>
              <a:buChar char="ü"/>
            </a:pPr>
            <a:r>
              <a:rPr lang="en-US" dirty="0"/>
              <a:t> High </a:t>
            </a:r>
          </a:p>
          <a:p>
            <a:pPr lvl="3">
              <a:buFont typeface="Wingdings" panose="05000000000000000000" pitchFamily="2" charset="2"/>
              <a:buChar char="ü"/>
            </a:pPr>
            <a:r>
              <a:rPr lang="en-US" dirty="0"/>
              <a:t> Low </a:t>
            </a:r>
          </a:p>
          <a:p>
            <a:pPr lvl="3">
              <a:buFont typeface="Wingdings" panose="05000000000000000000" pitchFamily="2" charset="2"/>
              <a:buChar char="ü"/>
            </a:pPr>
            <a:r>
              <a:rPr lang="en-US" dirty="0"/>
              <a:t> Date </a:t>
            </a:r>
          </a:p>
          <a:p>
            <a:pPr lvl="3">
              <a:buFont typeface="Wingdings" panose="05000000000000000000" pitchFamily="2" charset="2"/>
              <a:buChar char="ü"/>
            </a:pPr>
            <a:r>
              <a:rPr lang="en-US" dirty="0"/>
              <a:t> Close </a:t>
            </a:r>
          </a:p>
          <a:p>
            <a:pPr lvl="3">
              <a:buFont typeface="Wingdings" panose="05000000000000000000" pitchFamily="2" charset="2"/>
              <a:buChar char="ü"/>
            </a:pPr>
            <a:r>
              <a:rPr lang="en-US" dirty="0"/>
              <a:t> Open </a:t>
            </a:r>
          </a:p>
          <a:p>
            <a:pPr lvl="3">
              <a:buFont typeface="Wingdings" panose="05000000000000000000" pitchFamily="2" charset="2"/>
              <a:buChar char="ü"/>
            </a:pPr>
            <a:r>
              <a:rPr lang="en-US" dirty="0"/>
              <a:t> Company names </a:t>
            </a:r>
          </a:p>
          <a:p>
            <a:pPr marL="0" indent="0">
              <a:buNone/>
            </a:pPr>
            <a:endParaRPr lang="en-US" dirty="0"/>
          </a:p>
        </p:txBody>
      </p:sp>
    </p:spTree>
    <p:extLst>
      <p:ext uri="{BB962C8B-B14F-4D97-AF65-F5344CB8AC3E}">
        <p14:creationId xmlns:p14="http://schemas.microsoft.com/office/powerpoint/2010/main" val="410098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a:t> To collect some biased data, we used a query to calculate which all companies have their stock values increased or risen on a given day. </a:t>
            </a:r>
          </a:p>
          <a:p>
            <a:pPr marL="0" indent="0">
              <a:buNone/>
            </a:pPr>
            <a:r>
              <a:rPr lang="en-US" i="1" dirty="0"/>
              <a:t>					if (stock['Close'] &gt; stock['Open']) </a:t>
            </a:r>
            <a:endParaRPr lang="en-US" dirty="0"/>
          </a:p>
          <a:p>
            <a:r>
              <a:rPr lang="en-US" dirty="0"/>
              <a:t>Also, the stocks are classified as positive if its query is extended to check if the stocks collected are above $100 at the end of the given day and maximum difference in the value is greater than 2. </a:t>
            </a:r>
          </a:p>
          <a:p>
            <a:r>
              <a:rPr lang="en-US" dirty="0"/>
              <a:t>These queries are selected so that they can be used as the training set to approximately identify the value of the stocks for the following day. The close and open helps us to find out how big was the deviation for that day and how much has it risen on any given day can be calculated using the next query (high - low). </a:t>
            </a:r>
          </a:p>
        </p:txBody>
      </p:sp>
    </p:spTree>
    <p:extLst>
      <p:ext uri="{BB962C8B-B14F-4D97-AF65-F5344CB8AC3E}">
        <p14:creationId xmlns:p14="http://schemas.microsoft.com/office/powerpoint/2010/main" val="21084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lstStyle/>
          <a:p>
            <a:r>
              <a:rPr lang="en-US" dirty="0"/>
              <a:t>Classifier used :- k-Nearest Neighbors Classifier (k=5)</a:t>
            </a:r>
          </a:p>
          <a:p>
            <a:r>
              <a:rPr lang="en-US" dirty="0"/>
              <a:t>Future stock market closing price is computed by:</a:t>
            </a:r>
          </a:p>
          <a:p>
            <a:pPr marL="1314450" lvl="2" indent="-400050">
              <a:buFont typeface="+mj-lt"/>
              <a:buAutoNum type="romanLcPeriod"/>
            </a:pPr>
            <a:r>
              <a:rPr lang="en-US" dirty="0"/>
              <a:t>  Determine the number of nearest neighbors, k. </a:t>
            </a:r>
          </a:p>
          <a:p>
            <a:pPr marL="1314450" lvl="2" indent="-400050">
              <a:buFont typeface="+mj-lt"/>
              <a:buAutoNum type="romanLcPeriod"/>
            </a:pPr>
            <a:r>
              <a:rPr lang="en-US" dirty="0"/>
              <a:t> Compute the distance between the training samples and the query record.</a:t>
            </a:r>
          </a:p>
          <a:p>
            <a:pPr marL="1314450" lvl="2" indent="-400050">
              <a:buFont typeface="+mj-lt"/>
              <a:buAutoNum type="romanLcPeriod"/>
            </a:pPr>
            <a:r>
              <a:rPr lang="en-US" dirty="0"/>
              <a:t> Sort all training records according to the distance values.</a:t>
            </a:r>
          </a:p>
          <a:p>
            <a:pPr marL="1314450" lvl="2" indent="-400050">
              <a:buFont typeface="+mj-lt"/>
              <a:buAutoNum type="romanLcPeriod"/>
            </a:pPr>
            <a:r>
              <a:rPr lang="en-US" dirty="0"/>
              <a:t>  Use a majority vote for the class labels of k nearest neighbors, and assign it as a prediction value of the query record</a:t>
            </a:r>
          </a:p>
        </p:txBody>
      </p:sp>
    </p:spTree>
    <p:extLst>
      <p:ext uri="{BB962C8B-B14F-4D97-AF65-F5344CB8AC3E}">
        <p14:creationId xmlns:p14="http://schemas.microsoft.com/office/powerpoint/2010/main" val="20715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7" name="Content Placeholder 6"/>
          <p:cNvPicPr>
            <a:picLocks noGrp="1" noChangeAspect="1"/>
          </p:cNvPicPr>
          <p:nvPr>
            <p:ph sz="half" idx="1"/>
          </p:nvPr>
        </p:nvPicPr>
        <p:blipFill>
          <a:blip r:embed="rId2"/>
          <a:stretch>
            <a:fillRect/>
          </a:stretch>
        </p:blipFill>
        <p:spPr>
          <a:xfrm>
            <a:off x="1357312" y="2839244"/>
            <a:ext cx="4600575" cy="2752725"/>
          </a:xfrm>
        </p:spPr>
      </p:pic>
      <p:pic>
        <p:nvPicPr>
          <p:cNvPr id="13" name="Content Placeholder 12"/>
          <p:cNvPicPr>
            <a:picLocks noGrp="1" noChangeAspect="1"/>
          </p:cNvPicPr>
          <p:nvPr>
            <p:ph sz="half" idx="2"/>
          </p:nvPr>
        </p:nvPicPr>
        <p:blipFill>
          <a:blip r:embed="rId3"/>
          <a:stretch>
            <a:fillRect/>
          </a:stretch>
        </p:blipFill>
        <p:spPr>
          <a:xfrm>
            <a:off x="6249987" y="2829719"/>
            <a:ext cx="4581525" cy="2771775"/>
          </a:xfrm>
        </p:spPr>
      </p:pic>
    </p:spTree>
    <p:extLst>
      <p:ext uri="{BB962C8B-B14F-4D97-AF65-F5344CB8AC3E}">
        <p14:creationId xmlns:p14="http://schemas.microsoft.com/office/powerpoint/2010/main" val="4283015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Result</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784088665"/>
              </p:ext>
            </p:extLst>
          </p:nvPr>
        </p:nvGraphicFramePr>
        <p:xfrm>
          <a:off x="6181725" y="2786582"/>
          <a:ext cx="4718050" cy="2820840"/>
        </p:xfrm>
        <a:graphic>
          <a:graphicData uri="http://schemas.openxmlformats.org/drawingml/2006/table">
            <a:tbl>
              <a:tblPr firstRow="1" bandRow="1">
                <a:tableStyleId>{5C22544A-7EE6-4342-B048-85BDC9FD1C3A}</a:tableStyleId>
              </a:tblPr>
              <a:tblGrid>
                <a:gridCol w="2359025">
                  <a:extLst>
                    <a:ext uri="{9D8B030D-6E8A-4147-A177-3AD203B41FA5}">
                      <a16:colId xmlns:a16="http://schemas.microsoft.com/office/drawing/2014/main" val="3551468129"/>
                    </a:ext>
                  </a:extLst>
                </a:gridCol>
                <a:gridCol w="2359025">
                  <a:extLst>
                    <a:ext uri="{9D8B030D-6E8A-4147-A177-3AD203B41FA5}">
                      <a16:colId xmlns:a16="http://schemas.microsoft.com/office/drawing/2014/main" val="745094214"/>
                    </a:ext>
                  </a:extLst>
                </a:gridCol>
              </a:tblGrid>
              <a:tr h="1030221">
                <a:tc>
                  <a:txBody>
                    <a:bodyPr/>
                    <a:lstStyle/>
                    <a:p>
                      <a:r>
                        <a:rPr lang="en-US" dirty="0"/>
                        <a:t>Company</a:t>
                      </a:r>
                    </a:p>
                  </a:txBody>
                  <a:tcPr marL="44934" marR="44934"/>
                </a:tc>
                <a:tc>
                  <a:txBody>
                    <a:bodyPr/>
                    <a:lstStyle/>
                    <a:p>
                      <a:pPr algn="r"/>
                      <a:r>
                        <a:rPr lang="en-US" dirty="0"/>
                        <a:t>RMS(Root Mean Square)</a:t>
                      </a:r>
                    </a:p>
                  </a:txBody>
                  <a:tcPr marL="44934" marR="44934"/>
                </a:tc>
                <a:extLst>
                  <a:ext uri="{0D108BD9-81ED-4DB2-BD59-A6C34878D82A}">
                    <a16:rowId xmlns:a16="http://schemas.microsoft.com/office/drawing/2014/main" val="846349561"/>
                  </a:ext>
                </a:extLst>
              </a:tr>
              <a:tr h="596873">
                <a:tc>
                  <a:txBody>
                    <a:bodyPr/>
                    <a:lstStyle/>
                    <a:p>
                      <a:r>
                        <a:rPr lang="en-US" dirty="0"/>
                        <a:t>3M</a:t>
                      </a:r>
                    </a:p>
                  </a:txBody>
                  <a:tcPr marL="44934" marR="44934"/>
                </a:tc>
                <a:tc>
                  <a:txBody>
                    <a:bodyPr/>
                    <a:lstStyle/>
                    <a:p>
                      <a:pPr algn="r"/>
                      <a:r>
                        <a:rPr lang="en-US" dirty="0"/>
                        <a:t>0.708548</a:t>
                      </a:r>
                    </a:p>
                  </a:txBody>
                  <a:tcPr marL="44934" marR="44934"/>
                </a:tc>
                <a:extLst>
                  <a:ext uri="{0D108BD9-81ED-4DB2-BD59-A6C34878D82A}">
                    <a16:rowId xmlns:a16="http://schemas.microsoft.com/office/drawing/2014/main" val="2087872066"/>
                  </a:ext>
                </a:extLst>
              </a:tr>
              <a:tr h="596873">
                <a:tc>
                  <a:txBody>
                    <a:bodyPr/>
                    <a:lstStyle/>
                    <a:p>
                      <a:r>
                        <a:rPr lang="en-US" dirty="0"/>
                        <a:t>Abbot Laboratories</a:t>
                      </a:r>
                    </a:p>
                  </a:txBody>
                  <a:tcPr marL="44934" marR="44934"/>
                </a:tc>
                <a:tc>
                  <a:txBody>
                    <a:bodyPr/>
                    <a:lstStyle/>
                    <a:p>
                      <a:pPr algn="r"/>
                      <a:r>
                        <a:rPr lang="en-US" dirty="0"/>
                        <a:t>0.507445</a:t>
                      </a:r>
                    </a:p>
                  </a:txBody>
                  <a:tcPr marL="44934" marR="44934"/>
                </a:tc>
                <a:extLst>
                  <a:ext uri="{0D108BD9-81ED-4DB2-BD59-A6C34878D82A}">
                    <a16:rowId xmlns:a16="http://schemas.microsoft.com/office/drawing/2014/main" val="4204117620"/>
                  </a:ext>
                </a:extLst>
              </a:tr>
              <a:tr h="596873">
                <a:tc>
                  <a:txBody>
                    <a:bodyPr/>
                    <a:lstStyle/>
                    <a:p>
                      <a:r>
                        <a:rPr lang="en-US" dirty="0"/>
                        <a:t>AbbVie Inc.</a:t>
                      </a:r>
                    </a:p>
                  </a:txBody>
                  <a:tcPr marL="44934" marR="44934"/>
                </a:tc>
                <a:tc>
                  <a:txBody>
                    <a:bodyPr/>
                    <a:lstStyle/>
                    <a:p>
                      <a:pPr algn="r"/>
                      <a:r>
                        <a:rPr lang="en-US" dirty="0"/>
                        <a:t>0.723187</a:t>
                      </a:r>
                    </a:p>
                  </a:txBody>
                  <a:tcPr marL="44934" marR="44934"/>
                </a:tc>
                <a:extLst>
                  <a:ext uri="{0D108BD9-81ED-4DB2-BD59-A6C34878D82A}">
                    <a16:rowId xmlns:a16="http://schemas.microsoft.com/office/drawing/2014/main" val="3891773505"/>
                  </a:ext>
                </a:extLst>
              </a:tr>
            </a:tbl>
          </a:graphicData>
        </a:graphic>
      </p:graphicFrame>
      <p:pic>
        <p:nvPicPr>
          <p:cNvPr id="14" name="Content Placeholder 13"/>
          <p:cNvPicPr>
            <a:picLocks noGrp="1" noChangeAspect="1"/>
          </p:cNvPicPr>
          <p:nvPr>
            <p:ph sz="half" idx="1"/>
          </p:nvPr>
        </p:nvPicPr>
        <p:blipFill>
          <a:blip r:embed="rId2"/>
          <a:stretch>
            <a:fillRect/>
          </a:stretch>
        </p:blipFill>
        <p:spPr>
          <a:xfrm>
            <a:off x="1298575" y="2786582"/>
            <a:ext cx="4718050" cy="2858049"/>
          </a:xfrm>
        </p:spPr>
      </p:pic>
    </p:spTree>
    <p:extLst>
      <p:ext uri="{BB962C8B-B14F-4D97-AF65-F5344CB8AC3E}">
        <p14:creationId xmlns:p14="http://schemas.microsoft.com/office/powerpoint/2010/main" val="34201707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74</TotalTime>
  <Words>518</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Wingdings</vt:lpstr>
      <vt:lpstr>Organic</vt:lpstr>
      <vt:lpstr>STOCK MARKET ANALYSIS</vt:lpstr>
      <vt:lpstr>INTRODUCTION</vt:lpstr>
      <vt:lpstr>OBJECTIVE</vt:lpstr>
      <vt:lpstr>ADVANTAGES</vt:lpstr>
      <vt:lpstr>Dataset</vt:lpstr>
      <vt:lpstr>Data Preprocessing</vt:lpstr>
      <vt:lpstr>Classification</vt:lpstr>
      <vt:lpstr>Result</vt:lpstr>
      <vt:lpstr>Result</vt:lpstr>
      <vt:lpstr>Challenges Faced</vt:lpstr>
      <vt:lpstr>Future Work</vt:lpstr>
      <vt:lpstr>     QUESTIONS?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dc:creator>Ravi Ekambaram</dc:creator>
  <cp:lastModifiedBy>Ravi Ekambaram</cp:lastModifiedBy>
  <cp:revision>8</cp:revision>
  <dcterms:created xsi:type="dcterms:W3CDTF">2017-05-18T02:53:47Z</dcterms:created>
  <dcterms:modified xsi:type="dcterms:W3CDTF">2017-05-18T04:08:18Z</dcterms:modified>
</cp:coreProperties>
</file>