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403" r:id="rId2"/>
    <p:sldId id="404" r:id="rId3"/>
    <p:sldId id="405" r:id="rId4"/>
    <p:sldId id="406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87" r:id="rId32"/>
    <p:sldId id="474" r:id="rId33"/>
    <p:sldId id="475" r:id="rId34"/>
    <p:sldId id="476" r:id="rId35"/>
    <p:sldId id="477" r:id="rId36"/>
    <p:sldId id="478" r:id="rId37"/>
    <p:sldId id="479" r:id="rId38"/>
    <p:sldId id="480" r:id="rId39"/>
    <p:sldId id="481" r:id="rId40"/>
    <p:sldId id="482" r:id="rId41"/>
    <p:sldId id="493" r:id="rId42"/>
    <p:sldId id="494" r:id="rId43"/>
    <p:sldId id="495" r:id="rId44"/>
    <p:sldId id="496" r:id="rId45"/>
    <p:sldId id="497" r:id="rId46"/>
    <p:sldId id="498" r:id="rId47"/>
    <p:sldId id="499" r:id="rId48"/>
    <p:sldId id="500" r:id="rId49"/>
    <p:sldId id="501" r:id="rId50"/>
    <p:sldId id="502" r:id="rId51"/>
    <p:sldId id="483" r:id="rId52"/>
    <p:sldId id="504" r:id="rId53"/>
    <p:sldId id="507" r:id="rId54"/>
    <p:sldId id="484" r:id="rId55"/>
    <p:sldId id="485" r:id="rId56"/>
    <p:sldId id="486" r:id="rId57"/>
    <p:sldId id="509" r:id="rId58"/>
    <p:sldId id="510" r:id="rId59"/>
    <p:sldId id="511" r:id="rId60"/>
    <p:sldId id="512" r:id="rId61"/>
    <p:sldId id="513" r:id="rId62"/>
    <p:sldId id="514" r:id="rId63"/>
    <p:sldId id="515" r:id="rId64"/>
    <p:sldId id="516" r:id="rId65"/>
    <p:sldId id="517" r:id="rId66"/>
    <p:sldId id="518" r:id="rId67"/>
    <p:sldId id="519" r:id="rId68"/>
    <p:sldId id="520" r:id="rId69"/>
    <p:sldId id="521" r:id="rId70"/>
    <p:sldId id="522" r:id="rId71"/>
    <p:sldId id="523" r:id="rId72"/>
    <p:sldId id="524" r:id="rId73"/>
    <p:sldId id="525" r:id="rId74"/>
    <p:sldId id="526" r:id="rId75"/>
    <p:sldId id="527" r:id="rId76"/>
    <p:sldId id="528" r:id="rId77"/>
    <p:sldId id="529" r:id="rId78"/>
    <p:sldId id="530" r:id="rId79"/>
    <p:sldId id="531" r:id="rId80"/>
    <p:sldId id="532" r:id="rId81"/>
    <p:sldId id="533" r:id="rId82"/>
    <p:sldId id="534" r:id="rId83"/>
    <p:sldId id="535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85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customXml" Target="../customXml/item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9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ustomXml" Target="../customXml/item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929F4-9AD6-43FB-99F6-6F73EDB3F17A}" type="datetimeFigureOut">
              <a:rPr lang="en-ID" smtClean="0"/>
              <a:t>20/08/2020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DD4BF-66D4-423D-BED1-3789DEE3F8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415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5B7436AE-6B94-42E9-988D-3C1EBAB35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78E0783-5860-4ECD-A20A-282DF5BD280F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DBD06A90-E512-451E-ABD1-BB67F8CEA8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383B2A1-5A98-49DB-AC12-CF748EF2A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3146835F-AE0B-4E43-BB13-0D2F28423F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4E925C7-9DB7-4E01-822B-A23005F4F541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D78444E-C474-42BB-AB40-BA7D000CC5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3BFA40C-6FDE-4442-9A61-E7B689892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B75AC3A-6D38-4EA1-9126-F37422FA7C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7C5BAD7-D0C5-4368-A1D9-79461E637929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3CFE277-4531-4380-A166-79C58D17C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C3C7A6E-13D0-489C-8833-2F21BA049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CE1BC4B7-BC51-48D7-B449-7A7A7655F1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D6761F1-2927-4A00-8870-35D26D5ED7AB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300B394-9141-4CAD-A5D8-5EDD18E9F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D695DB4-D392-4A23-9A1D-73E820125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30F775D0-896A-4A1C-8B3A-F03BF822C2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8FAAA4D-D334-448D-9D2C-97508894AB4B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565A6442-83C6-4313-A902-A87C671C86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86EB5AD-8904-4B25-BBA5-FA55D4726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E2B4C983-7046-4053-8722-39E5F60FF5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3DBD387-0770-4AF9-8FE4-B315CDC68999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8CE4D95-5765-4DE2-8BA6-1B9E52D1F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35732EC-2606-4E4D-AA81-4F51B7E0FD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4B56C5A-0098-4A43-A579-A09023169A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2A77CA0-41E0-4D3C-AE5A-580A97F91C6B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6D47858-9929-4FFD-92F0-90AB250329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A880B4D-07D6-45C6-B3EA-171A22EF21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CCCD5408-B7AB-4361-A895-ADB0C209D8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C537119-451B-41EC-981F-B20B9D86F2E3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2837EE5-632A-4423-861C-61F7543462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D2EE96F-CC79-4592-B4C7-C5EC429F3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F90E2A5-09FE-483D-A80D-6ACF81EA02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93E5D0B-7F4A-4FD8-94C3-F33CC05EFBD6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DBDB17B-3F80-408A-82EF-622437FF2A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75D971E-2E63-4022-AE69-C31324190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48202F62-80A3-45BE-8070-BA16EF8EC1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3449E8B-9EAF-483D-A403-B3A715303E75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9547205-E95C-4BA6-AB14-EAC902AA2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99BAF8A6-D4F8-46BA-8D49-653F77810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6E61A8E-51A6-40E2-86C4-B07B7250E2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36C29AA-902A-4EE4-88C9-E3740A63DD87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F4308E7-E4FF-400B-8D70-89E907387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A451E03-D312-4B6B-9533-6E6C9309A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7747255-F12B-4086-AEC7-5DEF77CC4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F5A7ADA-6919-4AAE-A27A-3B916D16C223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D2B99B9-9B3C-47A8-A180-344737E76D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D83816C-2C5F-497B-BAD4-EFA469C1A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A9ECACF-AA6E-4C84-8460-CA8034C6F2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B78C4E5-D982-4CE7-8D61-FA182F1ECF4E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DD73EE84-BEE0-4D29-8D20-1042A49FC3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AD5AF8F-7215-4CBE-AE40-C0968C1FF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266B295E-F98E-41D8-8B25-A0C79E79D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A87CCF-7F63-4980-A63E-051515B32A13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9A18B5C-9011-486D-B94D-9A3F9CBC3E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5E1C49D2-75B3-4A98-9C5D-4B8DA2A14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B5937A65-6B4D-42DC-AF15-A4F65ED9A2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133985-B43A-4CA9-9D95-95BF2D1CF7F5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7EBF371-4EC5-4AF6-81EC-881C82245C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96E39E0-9D4B-4ECC-8D2F-14BCD895A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16871807-F730-4495-A029-5635D5AAD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F3BC5E-A06D-4D63-B297-A17CE224ED3F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705E78D-AA10-4170-960B-3B65EB8CEA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005825EC-65BA-4995-88E6-5D2018833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168E9A70-3A40-4854-B40D-6648061A87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07D50B6-C507-4071-8907-817440DD478E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41B582F2-14F9-4AF3-B76C-E18F8A407A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6601018A-C9F2-44DB-A6E5-CEEF06F82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0D61BF8A-41FE-4C49-B167-1AA609B725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BFF01A57-E5AD-40A9-96C2-2A4D8E0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8EB2E2DD-4AF0-4497-A24F-9684B0556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DE0AC80-17D5-4894-8D6B-72C48B79026C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86FE9DB-B05D-442A-8502-DC307D8F5CF7}" type="slidenum">
              <a:rPr lang="en-US" sz="1200" smtClean="0">
                <a:latin typeface="Times New Roman" pitchFamily="18" charset="0"/>
              </a:rPr>
              <a:pPr/>
              <a:t>36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33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B4DE46A-8CA6-49D8-BFA8-4D3338A63B25}" type="slidenum">
              <a:rPr lang="en-US" sz="1200" smtClean="0">
                <a:latin typeface="Times New Roman" pitchFamily="18" charset="0"/>
              </a:rPr>
              <a:pPr/>
              <a:t>37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46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5D77126-42A4-44CB-882A-FDF10E36D457}" type="slidenum">
              <a:rPr lang="en-US" sz="1200" smtClean="0">
                <a:latin typeface="Times New Roman" pitchFamily="18" charset="0"/>
              </a:rPr>
              <a:pPr/>
              <a:t>38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75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B1B876F-E9B6-4013-A571-024807FCA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60D1BA-8047-467F-A6B7-00D44B2D4126}" type="slidenum">
              <a:rPr lang="en-US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08A99769-2F5A-4FC7-831A-3D5AA2BC29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18577322-3F69-45CA-A515-B32D83BF9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63090E85-A809-4808-80E2-5460A20F70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2A98992-C1EB-4E02-B144-1C3EC5FE5397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57592BB-A60D-4B5A-BEB3-DA6E965B6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B3DF969-6BFC-4D96-8B82-3CE57DD27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78E9E349-1873-4481-A548-CA682BC667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9DC811D-11DB-4CE5-B310-50FAC3E7A11A}" type="slidenum">
              <a:rPr lang="en-US" altLang="en-US" sz="1200">
                <a:latin typeface="Times New Roman" panose="02020603050405020304" pitchFamily="18" charset="0"/>
              </a:rPr>
              <a:pPr/>
              <a:t>42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C16F9A59-F366-4FA5-888A-58B747286A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CABF6C3-2876-4F42-9EC9-BBD782BE7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1ADF868D-1E6D-4D6B-8430-8B902910B1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AB8398D-65F8-41A5-93F9-5B2F55120D17}" type="slidenum">
              <a:rPr lang="en-US" altLang="en-US" sz="1200">
                <a:latin typeface="Times New Roman" panose="02020603050405020304" pitchFamily="18" charset="0"/>
              </a:rPr>
              <a:pPr/>
              <a:t>43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9484DB95-69C2-4D38-A800-3A2AE98995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2FE1E837-4178-4699-9947-93D52EE8D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9FC401EF-C4E0-4CF8-84F1-B53E6B528E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74CD906-5FBE-46BD-8151-8298E6CA99A3}" type="slidenum">
              <a:rPr lang="en-US" altLang="en-US" sz="1200">
                <a:latin typeface="Times New Roman" panose="02020603050405020304" pitchFamily="18" charset="0"/>
              </a:rPr>
              <a:pPr/>
              <a:t>44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A06F278A-92BA-4C61-9029-BA93F75F5A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3296ABDA-178B-4396-A378-FF8C25683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877F2D3D-839A-4AC7-8B79-4D114F3F5B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D0F9A5D-1CBA-4249-BCEF-38434356FF8E}" type="slidenum">
              <a:rPr lang="en-US" altLang="en-US" sz="1200"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5BA02013-59A2-4CD1-B5D9-B5AAAFEAC6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D2743CE1-BCAF-4E2F-AEB4-2B049042B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3B01CAD8-84C7-4F1B-9F76-32D915A9C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D4F1C9D-C63A-40A3-80BC-5AC74D0EE966}" type="slidenum">
              <a:rPr lang="en-US" altLang="en-US" sz="1200">
                <a:latin typeface="Times New Roman" panose="02020603050405020304" pitchFamily="18" charset="0"/>
              </a:rPr>
              <a:pPr/>
              <a:t>46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237FFEC5-4DAA-49ED-8D4E-66F3D89DE9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066AEDC9-75D0-4898-B6DC-BC2C882B0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ACAAD1B2-2DD1-4057-8F7F-C294CB8418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0840D8E-E85C-4973-8B3C-8D9B9C4B540B}" type="slidenum">
              <a:rPr lang="en-US" altLang="en-US" sz="1200">
                <a:latin typeface="Times New Roman" panose="02020603050405020304" pitchFamily="18" charset="0"/>
              </a:rPr>
              <a:pPr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6852BC79-ABF8-4F8E-9961-AB8FEE10B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0B46D261-3A71-4D18-B8BA-72311B547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32CC0AB6-9AE3-408E-8427-636E9210AE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2E256F-274C-4893-A172-66951E167215}" type="slidenum">
              <a:rPr lang="en-US" altLang="en-US" sz="1200">
                <a:latin typeface="Times New Roman" panose="02020603050405020304" pitchFamily="18" charset="0"/>
              </a:rPr>
              <a:pPr/>
              <a:t>48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B62D0964-06D4-4BEF-B743-F00A99572F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F5769EA7-ABD0-4162-9E0F-7322D3193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47274251-D788-4773-8C62-2F4B3B4384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C979C46-2D92-4D54-B390-63096703F5C3}" type="slidenum">
              <a:rPr lang="en-US" altLang="en-US" sz="1200">
                <a:latin typeface="Times New Roman" panose="02020603050405020304" pitchFamily="18" charset="0"/>
              </a:rPr>
              <a:pPr/>
              <a:t>49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B0DFD720-4B99-4B4A-957E-6A2A03FD4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8706E9C7-CA1D-4D32-96E4-54DBA84D7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5C347F82-F1CF-4DD4-B4F6-CAB44C295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2EFDBA0-F34B-43D5-8BB8-49B6D4FAADED}" type="slidenum">
              <a:rPr lang="en-US" altLang="en-US" sz="1200">
                <a:latin typeface="Times New Roman" panose="02020603050405020304" pitchFamily="18" charset="0"/>
              </a:rPr>
              <a:pPr/>
              <a:t>50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5CF6783F-3FFD-480D-8561-85AA996BF2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AC4C10C7-31ED-4F69-A379-94A54C370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0EB0215-F561-481D-9B45-905CC08BB7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8EBE577-AECB-4C7A-82A0-B83078A9E2ED}" type="slidenum">
              <a:rPr lang="en-US" altLang="en-US" sz="1200">
                <a:latin typeface="Times New Roman" panose="02020603050405020304" pitchFamily="18" charset="0"/>
              </a:rPr>
              <a:pPr/>
              <a:t>57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57C31F7F-6AD7-4EC3-BE98-5922A5CF29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21E81DC-4FD7-4769-BFCF-BE570458F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0D7CCCD1-2F43-4712-ADBF-1239204D8C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4571413-083A-474D-A2CA-97E6D2B63702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4820BD4-641F-495F-BE66-C687941255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68F85ED-4649-4371-8FB3-B585C7DA8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4DB30A77-3D92-4650-96E1-B0BE809FE2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6C8A7D1-11EB-4C51-AAAA-3325E37DB600}" type="slidenum">
              <a:rPr lang="en-US" altLang="en-US" sz="1200">
                <a:latin typeface="Times New Roman" panose="02020603050405020304" pitchFamily="18" charset="0"/>
              </a:rPr>
              <a:pPr/>
              <a:t>58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FA6B402-40E0-40D6-8DA1-71A3EF056D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D7F0600-D916-438E-B4AC-5A83624E6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C216E52-7B93-43DA-8C33-28C7082D18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8615D84-D887-4112-9DDA-7538CE12FB38}" type="slidenum">
              <a:rPr lang="en-US" altLang="en-US" sz="1200">
                <a:latin typeface="Times New Roman" panose="02020603050405020304" pitchFamily="18" charset="0"/>
              </a:rPr>
              <a:pPr/>
              <a:t>59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8BFFC8C-29CF-4919-BF3D-09C515388A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3E55348-CC5C-42F6-9066-5716CC0B7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93C40CF4-9E1C-4DFB-A43B-E32490A796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A87941C-4246-464B-8594-591A4AA331D7}" type="slidenum">
              <a:rPr lang="en-US" altLang="en-US" sz="1200">
                <a:latin typeface="Times New Roman" panose="02020603050405020304" pitchFamily="18" charset="0"/>
              </a:rPr>
              <a:pPr/>
              <a:t>60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C8E9DBF-B2AE-49AE-B66C-AEEC1B810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4D62062-13D2-4D2D-9FB3-8867695CC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E360BD8-07A4-4923-8FEE-4E55620F34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8D7B5B0-3898-493C-85DB-34DE45740768}" type="slidenum">
              <a:rPr lang="en-US" altLang="en-US" sz="1200">
                <a:latin typeface="Times New Roman" panose="02020603050405020304" pitchFamily="18" charset="0"/>
              </a:rPr>
              <a:pPr/>
              <a:t>61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E3DA20B-E3F4-4BBD-AAB7-FD9B902AA0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1A2F94D-45F4-41D8-B3F3-240B60F6A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6AD5048-9593-4C1A-998B-4EA63E3C72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35E3AEC-5B6C-4D49-B0E1-BD02970A1E03}" type="slidenum">
              <a:rPr lang="en-US" altLang="en-US" sz="1200">
                <a:latin typeface="Times New Roman" panose="02020603050405020304" pitchFamily="18" charset="0"/>
              </a:rPr>
              <a:pPr/>
              <a:t>62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7514E8F-C912-4066-B112-11DE50053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CE1C2A3-7846-4595-BBFE-7FC8BE2EA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CE03423-E7C0-45CF-B601-CE6EA9A0BE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56E2B57-5471-42EF-8CEB-15781CAD379C}" type="slidenum">
              <a:rPr lang="en-US" altLang="en-US" sz="1200">
                <a:latin typeface="Times New Roman" panose="02020603050405020304" pitchFamily="18" charset="0"/>
              </a:rPr>
              <a:pPr/>
              <a:t>63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3F6445E-C496-47A7-B874-0048A7768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5D61714-4403-449A-83E3-7021DD0CC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CEB068BB-E2CE-4DB4-815A-4BBBF404CB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264B2D8-C5E8-4D77-A121-562042A41503}" type="slidenum">
              <a:rPr lang="en-US" altLang="en-US" sz="1200">
                <a:latin typeface="Times New Roman" panose="02020603050405020304" pitchFamily="18" charset="0"/>
              </a:rPr>
              <a:pPr/>
              <a:t>64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8C350BF-ECC0-40B3-A10F-5D81F3FA7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942B00F-2B07-47D8-982A-B8F073D721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0C9BE20D-5CE9-4CD4-9FF1-C2D1841BB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CDC993-D3D4-4B14-B58A-F0CCCB070F3A}" type="slidenum">
              <a:rPr lang="en-US" altLang="en-US" sz="1200">
                <a:latin typeface="Times New Roman" panose="02020603050405020304" pitchFamily="18" charset="0"/>
              </a:rPr>
              <a:pPr/>
              <a:t>65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1507" name="Rectangle 1026">
            <a:extLst>
              <a:ext uri="{FF2B5EF4-FFF2-40B4-BE49-F238E27FC236}">
                <a16:creationId xmlns:a16="http://schemas.microsoft.com/office/drawing/2014/main" id="{C145CC91-1B53-4F07-8E22-C3035BBB0D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1027">
            <a:extLst>
              <a:ext uri="{FF2B5EF4-FFF2-40B4-BE49-F238E27FC236}">
                <a16:creationId xmlns:a16="http://schemas.microsoft.com/office/drawing/2014/main" id="{A02413A9-578E-4C67-926C-02BBCCEA2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227E453-F0B8-4EE8-8A13-27146B06D1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4C3BDB2-2678-413A-9217-48D5E9E6C0DC}" type="slidenum">
              <a:rPr lang="en-US" altLang="en-US" sz="1200">
                <a:latin typeface="Times New Roman" panose="02020603050405020304" pitchFamily="18" charset="0"/>
              </a:rPr>
              <a:pPr/>
              <a:t>68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FB121AD-DFD0-42A4-87D1-DAAB00CC4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0343F956-CFB2-4985-A12F-5DC5B0E8F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486FEA6-9936-4A8A-ACBC-10E06E02F9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F2C73E-FE08-4875-90B2-92A290DCBFDC}" type="slidenum">
              <a:rPr lang="en-US" altLang="en-US" sz="1200">
                <a:latin typeface="Times New Roman" panose="02020603050405020304" pitchFamily="18" charset="0"/>
              </a:rPr>
              <a:pPr/>
              <a:t>69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8DF1EB0-D1CE-427A-A92F-B7D86A6DDC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4D45524-89D6-4BE0-8332-1195A49A8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B2D4859-D375-43E3-9FA4-1E68D9EFEF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A436B32-8E38-48A3-BBD4-2BC1EE2F7C79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8E97611-C79B-4AA0-8434-D0AA30087F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1DCE72B-4B3C-461C-8B04-9D3E14853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EBEE26B-4D33-413F-A176-F1B0C15F37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928B2AB-AE7B-4450-A9BB-4CC0AC86787C}" type="slidenum">
              <a:rPr lang="en-US" altLang="en-US" sz="1200">
                <a:latin typeface="Times New Roman" panose="02020603050405020304" pitchFamily="18" charset="0"/>
              </a:rPr>
              <a:pPr/>
              <a:t>70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FF72AC1-7180-48E2-9C98-216FEA2841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2A70390-EEC6-4493-9C0D-BF90A492F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3039CE8-9BD6-432C-9D1E-D610BD024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0B819E1-0256-4C49-94D1-B44B908E0895}" type="slidenum">
              <a:rPr lang="en-US" altLang="en-US" sz="1200">
                <a:latin typeface="Times New Roman" panose="02020603050405020304" pitchFamily="18" charset="0"/>
              </a:rPr>
              <a:pPr/>
              <a:t>71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382BCE3-764B-4ED6-96A9-2EE44955CA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35D3AC9-6BB6-4B90-933C-814BA258B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65C9B6D1-E65F-4F5D-8BB9-F9ECD7C87C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8E41E8B-88B5-439A-9459-140FA3424E02}" type="slidenum">
              <a:rPr lang="en-US" altLang="en-US" sz="1200">
                <a:latin typeface="Times New Roman" panose="02020603050405020304" pitchFamily="18" charset="0"/>
              </a:rPr>
              <a:pPr/>
              <a:t>72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541E530-6A79-4B4B-AD51-0E29871087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979DE82-6953-45ED-B4ED-9E418AEC9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4C5B994D-235B-48F0-8542-E5A70B26FD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C22ED77-D48E-4760-94C1-3710AA697A97}" type="slidenum">
              <a:rPr lang="en-US" altLang="en-US" sz="1200">
                <a:latin typeface="Times New Roman" panose="02020603050405020304" pitchFamily="18" charset="0"/>
              </a:rPr>
              <a:pPr/>
              <a:t>73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C49438B-0969-4FED-AB7A-4098B72729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9F1F12C-7B9F-4BBC-A892-89FA80B87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AB55DA5-665D-47F4-BBC1-705B4B50EC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69B35B0-C9A1-403C-87A1-9F7A28054DE8}" type="slidenum">
              <a:rPr lang="en-US" altLang="en-US" sz="1200">
                <a:latin typeface="Times New Roman" panose="02020603050405020304" pitchFamily="18" charset="0"/>
              </a:rPr>
              <a:pPr/>
              <a:t>74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183490D7-72FA-40D9-A67F-1710907FB9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>
            <a:extLst>
              <a:ext uri="{FF2B5EF4-FFF2-40B4-BE49-F238E27FC236}">
                <a16:creationId xmlns:a16="http://schemas.microsoft.com/office/drawing/2014/main" id="{38A0809D-243D-4BC5-9EF2-681029B1A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E253411-8849-49D8-8C0F-A53BFCCAAF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32D703D-18F7-48D5-8041-BE4B4D8FE7B7}" type="slidenum">
              <a:rPr lang="en-US" altLang="en-US" sz="1200">
                <a:latin typeface="Times New Roman" panose="02020603050405020304" pitchFamily="18" charset="0"/>
              </a:rPr>
              <a:pPr/>
              <a:t>75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02A7F6E-34F9-4F97-80FB-3944ED59B9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1DE2086-8879-42FF-8031-5D5D72780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D9D2B53-07E3-4007-BCA3-403CAEEA39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88B6F4C-EAFD-4E91-8069-BA0CCD9DF4C4}" type="slidenum">
              <a:rPr lang="en-US" altLang="en-US" sz="1200">
                <a:latin typeface="Times New Roman" panose="02020603050405020304" pitchFamily="18" charset="0"/>
              </a:rPr>
              <a:pPr/>
              <a:t>76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1987" name="Rectangle 1026">
            <a:extLst>
              <a:ext uri="{FF2B5EF4-FFF2-40B4-BE49-F238E27FC236}">
                <a16:creationId xmlns:a16="http://schemas.microsoft.com/office/drawing/2014/main" id="{75EB6FA9-7E04-40C8-8838-C593B58ECA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1027">
            <a:extLst>
              <a:ext uri="{FF2B5EF4-FFF2-40B4-BE49-F238E27FC236}">
                <a16:creationId xmlns:a16="http://schemas.microsoft.com/office/drawing/2014/main" id="{C4314DCD-2D50-42B3-B77F-08F858BA5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20DC5597-4FED-40F9-B3A7-4D6AB800BD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A566E4A-0F8E-426D-B7B3-67ADCB5D437F}" type="slidenum">
              <a:rPr lang="en-US" altLang="en-US" sz="1200">
                <a:latin typeface="Times New Roman" panose="02020603050405020304" pitchFamily="18" charset="0"/>
              </a:rPr>
              <a:pPr/>
              <a:t>78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81FD9CF-63C8-41CD-9BD2-F53C3EC695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C310E4D-2C70-431E-BF66-46A077FC0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F9F2F19-D182-40E3-8B0F-063BA7855C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95F9D52-C96C-43F4-9854-F4F7BFB03F94}" type="slidenum">
              <a:rPr lang="en-US" altLang="en-US" sz="1200">
                <a:latin typeface="Times New Roman" panose="02020603050405020304" pitchFamily="18" charset="0"/>
              </a:rPr>
              <a:pPr/>
              <a:t>79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F245F16-5E09-4519-8703-5F1F87CBB1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0516435-3CC7-4EAA-882D-790F7518A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2C23A9A-373E-4DBB-9CD6-E902412263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7E418A9-26D4-4972-9F31-F895110EC613}" type="slidenum">
              <a:rPr lang="en-US" altLang="en-US" sz="1200">
                <a:latin typeface="Times New Roman" panose="02020603050405020304" pitchFamily="18" charset="0"/>
              </a:rPr>
              <a:pPr/>
              <a:t>80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79FFC82-F39D-4D33-AB97-5D823C4A85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062AE37-35FE-4346-955B-EE9A8174D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9143310A-3745-4AD0-B960-66B6BA4524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A9EFD67-E934-4EEF-9A7F-FBC07ABA2C3D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96547EB-6067-4CEB-A9DA-AD84BFBF66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9FCD584-34E0-492A-BFEF-F2A3CA505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BC97B8D8-C3B2-4BE8-9BF4-57B5ABD4AD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6353F71-72D8-461B-B0D3-43E0297269DD}" type="slidenum">
              <a:rPr lang="en-US" altLang="en-US" sz="1200">
                <a:latin typeface="Times New Roman" panose="02020603050405020304" pitchFamily="18" charset="0"/>
              </a:rPr>
              <a:pPr/>
              <a:t>81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44A7067-04DC-4841-88E5-94E2A76977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082C673-98C8-4DA4-8711-797FF9156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53DB4026-1C05-46BB-9BCF-316BE1782A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FD4B72-72A5-4BA2-9E56-F5F2FD4FCF9D}" type="slidenum">
              <a:rPr lang="en-US" altLang="en-US" sz="1200">
                <a:latin typeface="Times New Roman" panose="02020603050405020304" pitchFamily="18" charset="0"/>
              </a:rPr>
              <a:pPr/>
              <a:t>82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65D3B6E-7A1B-4637-B406-9BB644066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27BB395C-99E2-4D86-8B7D-15C0CB019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38E76922-22B9-4E3A-8062-D0A61F1EEC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8825" indent="-2921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8400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5125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03438" indent="-2333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06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78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50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32238" indent="-233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916783B-FFBC-4246-A8FA-2CA6C64B232D}" type="slidenum">
              <a:rPr lang="en-US" altLang="en-US" sz="1200">
                <a:latin typeface="Times New Roman" panose="02020603050405020304" pitchFamily="18" charset="0"/>
              </a:rPr>
              <a:pPr/>
              <a:t>83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D310C0D-961C-4D53-9B37-FB1DF46EA9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286E2C1-D847-4C2E-92FB-DD1946233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4F11D14-9F0E-4B0B-8218-85F46E029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1379F12-C5DC-4AC3-A2AD-CF900DE2597E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76BCBB7-4599-47D8-ACD0-658CF92BF2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403AE6F-9A80-46CE-90A1-6FFFF709E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7D05E9C3-6E87-4093-A729-7854A975F8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FA5C54-6B27-4537-B83F-0CAE79C36AC4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23EBDB0-A7D2-4F10-85CB-B50AF44AA1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41A937D-C0FF-429A-BC8E-D28751FC3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F96701C0-E929-47C8-9ED7-9D836D1F86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7F739B4-EF65-459F-AB24-310FD1196007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B3832D1-8907-450B-AE75-6018CED938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F22A977-5A5C-4AAF-A813-EFA65E80B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1" y="6600827"/>
            <a:ext cx="339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fld id="{4CB69BF6-3E69-4255-9026-D8EAA120131A}" type="slidenum">
              <a:rPr lang="en-US" sz="1000" b="1" smtClean="0">
                <a:solidFill>
                  <a:schemeClr val="bg1"/>
                </a:solidFill>
              </a:rPr>
              <a:pPr algn="l" eaLnBrk="1" hangingPunct="1">
                <a:defRPr/>
              </a:pPr>
              <a:t>‹#›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1" y="1406527"/>
            <a:ext cx="7508875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700463"/>
            <a:ext cx="5205412" cy="1752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3125788"/>
            <a:ext cx="9144000" cy="3732212"/>
            <a:chOff x="-274638" y="1447800"/>
            <a:chExt cx="9418638" cy="3732212"/>
          </a:xfrm>
        </p:grpSpPr>
        <p:grpSp>
          <p:nvGrpSpPr>
            <p:cNvPr id="8" name="Group 7"/>
            <p:cNvGrpSpPr/>
            <p:nvPr/>
          </p:nvGrpSpPr>
          <p:grpSpPr>
            <a:xfrm>
              <a:off x="-274638" y="1447800"/>
              <a:ext cx="9418638" cy="3732212"/>
              <a:chOff x="-274638" y="1447800"/>
              <a:chExt cx="9418638" cy="3732212"/>
            </a:xfrm>
          </p:grpSpPr>
          <p:pic>
            <p:nvPicPr>
              <p:cNvPr id="10" name="Picture 68" descr="PPT_gradient_2008_v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74638" y="1447800"/>
                <a:ext cx="9418638" cy="3732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4600" y="4572000"/>
                <a:ext cx="2524125" cy="542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6176962" y="4407039"/>
              <a:ext cx="2819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>
                  <a:solidFill>
                    <a:schemeClr val="bg1"/>
                  </a:solidFill>
                </a:rPr>
                <a:t>Informatika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48971" y="149860"/>
            <a:ext cx="662720" cy="9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1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6" y="139700"/>
            <a:ext cx="2074863" cy="5367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2613" y="139700"/>
            <a:ext cx="6075362" cy="5367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72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81002"/>
            <a:ext cx="8229600" cy="411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19202"/>
            <a:ext cx="4013200" cy="489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219202"/>
            <a:ext cx="4013200" cy="489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946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-11425" y="638175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138" y="1412876"/>
            <a:ext cx="4070350" cy="409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888" y="1412876"/>
            <a:ext cx="4070350" cy="409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7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3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3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1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2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rgbClr val="00559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2139" y="1412876"/>
            <a:ext cx="8293100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804276" y="6613527"/>
            <a:ext cx="339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fld id="{E195457A-7F8D-4CAC-944F-1C6ED2F3F58D}" type="slidenum">
              <a:rPr lang="en-US" sz="1000" b="1" smtClean="0">
                <a:solidFill>
                  <a:schemeClr val="bg1"/>
                </a:solidFill>
              </a:rPr>
              <a:pPr algn="l" eaLnBrk="1" hangingPunct="1">
                <a:defRPr/>
              </a:pPr>
              <a:t>‹#›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582613" y="139702"/>
            <a:ext cx="8275637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416645"/>
            <a:ext cx="2219343" cy="400110"/>
          </a:xfrm>
          <a:prstGeom prst="rect">
            <a:avLst/>
          </a:prstGeom>
          <a:solidFill>
            <a:srgbClr val="00559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KK - </a:t>
            </a:r>
            <a:r>
              <a:rPr lang="en-US" sz="2000" baseline="0" dirty="0" err="1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Informatika</a:t>
            </a:r>
            <a:endParaRPr lang="en-US" sz="2000" dirty="0">
              <a:solidFill>
                <a:schemeClr val="accent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196927" y="152400"/>
            <a:ext cx="662720" cy="9169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65000"/>
        </a:spcBef>
        <a:spcAft>
          <a:spcPct val="0"/>
        </a:spcAft>
        <a:buClr>
          <a:schemeClr val="hlink"/>
        </a:buClr>
        <a:buChar char="•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9FC4B203-2180-42F0-8B00-A63B60A7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3921FA-6FCE-4545-B688-46A2667E956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E17B3B4-5047-4A5A-ADC9-2BF1A4A916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905000"/>
          </a:xfrm>
        </p:spPr>
        <p:txBody>
          <a:bodyPr/>
          <a:lstStyle/>
          <a:p>
            <a:r>
              <a:rPr lang="en-US" altLang="en-US" dirty="0"/>
              <a:t>Bab 4  Properties of Regular Languages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19D28442-B9A5-452D-9729-0278A662E9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General Discussion of “Properties”</a:t>
            </a:r>
          </a:p>
          <a:p>
            <a:r>
              <a:rPr lang="en-US" altLang="en-US"/>
              <a:t>The Pumping Lemma</a:t>
            </a:r>
          </a:p>
          <a:p>
            <a:r>
              <a:rPr lang="en-US" altLang="en-US"/>
              <a:t>Membership, Emptiness, Etc.</a:t>
            </a:r>
          </a:p>
        </p:txBody>
      </p:sp>
    </p:spTree>
    <p:extLst>
      <p:ext uri="{BB962C8B-B14F-4D97-AF65-F5344CB8AC3E}">
        <p14:creationId xmlns:p14="http://schemas.microsoft.com/office/powerpoint/2010/main" val="1907437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3324E470-2EC0-4A50-B1F1-DB1453E0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3F0D5F-80ED-420C-A94C-029B5A8435A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9B69F8E-135B-4A93-A02B-4014FFB76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Testing Membership</a:t>
            </a:r>
          </a:p>
        </p:txBody>
      </p:sp>
      <p:grpSp>
        <p:nvGrpSpPr>
          <p:cNvPr id="27652" name="Group 3">
            <a:extLst>
              <a:ext uri="{FF2B5EF4-FFF2-40B4-BE49-F238E27FC236}">
                <a16:creationId xmlns:a16="http://schemas.microsoft.com/office/drawing/2014/main" id="{7CA746A2-49A0-4308-A2FF-4432E198191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7660" name="Text Box 4">
              <a:extLst>
                <a:ext uri="{FF2B5EF4-FFF2-40B4-BE49-F238E27FC236}">
                  <a16:creationId xmlns:a16="http://schemas.microsoft.com/office/drawing/2014/main" id="{90BCB04A-962E-4D0C-A87C-60CDCACBE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Start</a:t>
              </a:r>
            </a:p>
          </p:txBody>
        </p:sp>
        <p:grpSp>
          <p:nvGrpSpPr>
            <p:cNvPr id="27661" name="Group 5">
              <a:extLst>
                <a:ext uri="{FF2B5EF4-FFF2-40B4-BE49-F238E27FC236}">
                  <a16:creationId xmlns:a16="http://schemas.microsoft.com/office/drawing/2014/main" id="{7D82F5D4-9858-4004-86F3-6BC502C391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7662" name="Text Box 6">
                <a:extLst>
                  <a:ext uri="{FF2B5EF4-FFF2-40B4-BE49-F238E27FC236}">
                    <a16:creationId xmlns:a16="http://schemas.microsoft.com/office/drawing/2014/main" id="{7192539C-3E4A-4185-92EC-A3C402D54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1</a:t>
                </a:r>
              </a:p>
            </p:txBody>
          </p:sp>
          <p:sp>
            <p:nvSpPr>
              <p:cNvPr id="27663" name="Text Box 7">
                <a:extLst>
                  <a:ext uri="{FF2B5EF4-FFF2-40B4-BE49-F238E27FC236}">
                    <a16:creationId xmlns:a16="http://schemas.microsoft.com/office/drawing/2014/main" id="{CAFDF7E0-858F-4A0C-BFF5-5D232BAD4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0</a:t>
                </a:r>
              </a:p>
            </p:txBody>
          </p:sp>
          <p:grpSp>
            <p:nvGrpSpPr>
              <p:cNvPr id="27664" name="Group 8">
                <a:extLst>
                  <a:ext uri="{FF2B5EF4-FFF2-40B4-BE49-F238E27FC236}">
                    <a16:creationId xmlns:a16="http://schemas.microsoft.com/office/drawing/2014/main" id="{FC266233-A630-4A01-810E-A0D8981E75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7665" name="AutoShape 9">
                  <a:extLst>
                    <a:ext uri="{FF2B5EF4-FFF2-40B4-BE49-F238E27FC236}">
                      <a16:creationId xmlns:a16="http://schemas.microsoft.com/office/drawing/2014/main" id="{49F573E4-AC3A-474B-86F3-A83886B3148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-54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7666" name="Group 10">
                  <a:extLst>
                    <a:ext uri="{FF2B5EF4-FFF2-40B4-BE49-F238E27FC236}">
                      <a16:creationId xmlns:a16="http://schemas.microsoft.com/office/drawing/2014/main" id="{40D3EEF9-BAB2-49A7-9DFD-3EAD64FF57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7667" name="Oval 11">
                    <a:extLst>
                      <a:ext uri="{FF2B5EF4-FFF2-40B4-BE49-F238E27FC236}">
                        <a16:creationId xmlns:a16="http://schemas.microsoft.com/office/drawing/2014/main" id="{36353C34-6C3D-4AAB-9758-9528529AF1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A</a:t>
                    </a:r>
                  </a:p>
                </p:txBody>
              </p:sp>
              <p:sp>
                <p:nvSpPr>
                  <p:cNvPr id="27668" name="Oval 12">
                    <a:extLst>
                      <a:ext uri="{FF2B5EF4-FFF2-40B4-BE49-F238E27FC236}">
                        <a16:creationId xmlns:a16="http://schemas.microsoft.com/office/drawing/2014/main" id="{4AEE67EA-423F-4C36-A5FD-EAB79616EB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C</a:t>
                    </a:r>
                  </a:p>
                </p:txBody>
              </p:sp>
              <p:sp>
                <p:nvSpPr>
                  <p:cNvPr id="27669" name="Oval 13">
                    <a:extLst>
                      <a:ext uri="{FF2B5EF4-FFF2-40B4-BE49-F238E27FC236}">
                        <a16:creationId xmlns:a16="http://schemas.microsoft.com/office/drawing/2014/main" id="{6891CE36-0049-4F24-9752-D14D9B3EF1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B</a:t>
                    </a:r>
                  </a:p>
                </p:txBody>
              </p:sp>
              <p:sp>
                <p:nvSpPr>
                  <p:cNvPr id="27670" name="Oval 14">
                    <a:extLst>
                      <a:ext uri="{FF2B5EF4-FFF2-40B4-BE49-F238E27FC236}">
                        <a16:creationId xmlns:a16="http://schemas.microsoft.com/office/drawing/2014/main" id="{C7ACA127-7331-4CC6-A966-7C6F951A8A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27671" name="Oval 15">
                    <a:extLst>
                      <a:ext uri="{FF2B5EF4-FFF2-40B4-BE49-F238E27FC236}">
                        <a16:creationId xmlns:a16="http://schemas.microsoft.com/office/drawing/2014/main" id="{9B8141BC-CC19-42E2-B46C-9AC2158A0E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27672" name="Line 16">
                    <a:extLst>
                      <a:ext uri="{FF2B5EF4-FFF2-40B4-BE49-F238E27FC236}">
                        <a16:creationId xmlns:a16="http://schemas.microsoft.com/office/drawing/2014/main" id="{85983FEC-E580-4D9F-9165-05EB4EF63D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D"/>
                  </a:p>
                </p:txBody>
              </p:sp>
              <p:sp>
                <p:nvSpPr>
                  <p:cNvPr id="27673" name="Line 17">
                    <a:extLst>
                      <a:ext uri="{FF2B5EF4-FFF2-40B4-BE49-F238E27FC236}">
                        <a16:creationId xmlns:a16="http://schemas.microsoft.com/office/drawing/2014/main" id="{561E090B-13AD-49B6-A788-02D758E99C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D"/>
                  </a:p>
                </p:txBody>
              </p:sp>
              <p:sp>
                <p:nvSpPr>
                  <p:cNvPr id="27674" name="Line 18">
                    <a:extLst>
                      <a:ext uri="{FF2B5EF4-FFF2-40B4-BE49-F238E27FC236}">
                        <a16:creationId xmlns:a16="http://schemas.microsoft.com/office/drawing/2014/main" id="{D40F4DF6-CA6D-478D-BB4D-4624ABDBB8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D"/>
                  </a:p>
                </p:txBody>
              </p:sp>
              <p:sp>
                <p:nvSpPr>
                  <p:cNvPr id="27675" name="Text Box 19">
                    <a:extLst>
                      <a:ext uri="{FF2B5EF4-FFF2-40B4-BE49-F238E27FC236}">
                        <a16:creationId xmlns:a16="http://schemas.microsoft.com/office/drawing/2014/main" id="{374AA917-E420-44D1-92CE-C2C62A7C25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1</a:t>
                    </a:r>
                  </a:p>
                </p:txBody>
              </p:sp>
              <p:sp>
                <p:nvSpPr>
                  <p:cNvPr id="27676" name="Text Box 20">
                    <a:extLst>
                      <a:ext uri="{FF2B5EF4-FFF2-40B4-BE49-F238E27FC236}">
                        <a16:creationId xmlns:a16="http://schemas.microsoft.com/office/drawing/2014/main" id="{CC5BF22C-01F7-461A-8FD0-6DBE7C562CB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0</a:t>
                    </a:r>
                  </a:p>
                </p:txBody>
              </p:sp>
              <p:cxnSp>
                <p:nvCxnSpPr>
                  <p:cNvPr id="27677" name="AutoShape 21">
                    <a:extLst>
                      <a:ext uri="{FF2B5EF4-FFF2-40B4-BE49-F238E27FC236}">
                        <a16:creationId xmlns:a16="http://schemas.microsoft.com/office/drawing/2014/main" id="{B4763257-1A2F-46B5-96B5-8CE39FAC35BF}"/>
                      </a:ext>
                    </a:extLst>
                  </p:cNvPr>
                  <p:cNvCxnSpPr>
                    <a:cxnSpLocks noChangeShapeType="1"/>
                    <a:stCxn id="27671" idx="3"/>
                    <a:endCxn id="27670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7678" name="Text Box 22">
                    <a:extLst>
                      <a:ext uri="{FF2B5EF4-FFF2-40B4-BE49-F238E27FC236}">
                        <a16:creationId xmlns:a16="http://schemas.microsoft.com/office/drawing/2014/main" id="{DAA21095-9917-4E36-A0B2-BC1C1E7848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0,1</a:t>
                    </a:r>
                  </a:p>
                </p:txBody>
              </p:sp>
              <p:cxnSp>
                <p:nvCxnSpPr>
                  <p:cNvPr id="27679" name="AutoShape 23">
                    <a:extLst>
                      <a:ext uri="{FF2B5EF4-FFF2-40B4-BE49-F238E27FC236}">
                        <a16:creationId xmlns:a16="http://schemas.microsoft.com/office/drawing/2014/main" id="{5ED3EEDF-AD36-406D-BA83-EEC5D3B5894F}"/>
                      </a:ext>
                    </a:extLst>
                  </p:cNvPr>
                  <p:cNvCxnSpPr>
                    <a:cxnSpLocks noChangeShapeType="1"/>
                    <a:stCxn id="27668" idx="7"/>
                    <a:endCxn id="27668" idx="1"/>
                  </p:cNvCxnSpPr>
                  <p:nvPr/>
                </p:nvCxnSpPr>
                <p:spPr bwMode="auto">
                  <a:xfrm rot="-54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27653" name="Text Box 24">
            <a:extLst>
              <a:ext uri="{FF2B5EF4-FFF2-40B4-BE49-F238E27FC236}">
                <a16:creationId xmlns:a16="http://schemas.microsoft.com/office/drawing/2014/main" id="{FA68DDFD-00C7-44EC-869F-4EB300178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0 1 0 1 1</a:t>
            </a:r>
          </a:p>
        </p:txBody>
      </p:sp>
      <p:grpSp>
        <p:nvGrpSpPr>
          <p:cNvPr id="27654" name="Group 25">
            <a:extLst>
              <a:ext uri="{FF2B5EF4-FFF2-40B4-BE49-F238E27FC236}">
                <a16:creationId xmlns:a16="http://schemas.microsoft.com/office/drawing/2014/main" id="{F5B718B7-CEAA-4553-AA80-E18BF5C97AFB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438400"/>
            <a:ext cx="1157288" cy="1185863"/>
            <a:chOff x="1238" y="1536"/>
            <a:chExt cx="729" cy="747"/>
          </a:xfrm>
        </p:grpSpPr>
        <p:sp>
          <p:nvSpPr>
            <p:cNvPr id="27658" name="Text Box 26">
              <a:extLst>
                <a:ext uri="{FF2B5EF4-FFF2-40B4-BE49-F238E27FC236}">
                  <a16:creationId xmlns:a16="http://schemas.microsoft.com/office/drawing/2014/main" id="{26C85DC5-3C67-46E0-A2D1-9F27EED79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  Next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symbol</a:t>
              </a:r>
            </a:p>
          </p:txBody>
        </p:sp>
        <p:sp>
          <p:nvSpPr>
            <p:cNvPr id="27659" name="Line 27">
              <a:extLst>
                <a:ext uri="{FF2B5EF4-FFF2-40B4-BE49-F238E27FC236}">
                  <a16:creationId xmlns:a16="http://schemas.microsoft.com/office/drawing/2014/main" id="{E14E90FF-7370-448F-8245-1C8F1D3E2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27655" name="Group 28">
            <a:extLst>
              <a:ext uri="{FF2B5EF4-FFF2-40B4-BE49-F238E27FC236}">
                <a16:creationId xmlns:a16="http://schemas.microsoft.com/office/drawing/2014/main" id="{523F973A-CEB2-47D6-84AA-B56F4CC1F7EF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953000"/>
            <a:ext cx="1212850" cy="1719263"/>
            <a:chOff x="1574" y="3120"/>
            <a:chExt cx="764" cy="1083"/>
          </a:xfrm>
        </p:grpSpPr>
        <p:sp>
          <p:nvSpPr>
            <p:cNvPr id="27656" name="Text Box 29">
              <a:extLst>
                <a:ext uri="{FF2B5EF4-FFF2-40B4-BE49-F238E27FC236}">
                  <a16:creationId xmlns:a16="http://schemas.microsoft.com/office/drawing/2014/main" id="{007B419E-1916-4A3F-980C-C6DBEDD6E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Current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 state</a:t>
              </a:r>
            </a:p>
          </p:txBody>
        </p:sp>
        <p:sp>
          <p:nvSpPr>
            <p:cNvPr id="27657" name="Line 30">
              <a:extLst>
                <a:ext uri="{FF2B5EF4-FFF2-40B4-BE49-F238E27FC236}">
                  <a16:creationId xmlns:a16="http://schemas.microsoft.com/office/drawing/2014/main" id="{D22412AE-F6E0-4E00-9869-C22BC59F7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50542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A62595A7-2BA4-422F-9014-AEDB87DB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103F5A-0945-46EA-9D9F-A80A5F46A66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1A456E2-33B8-4AB1-B7E1-096896813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Testing Membership</a:t>
            </a:r>
          </a:p>
        </p:txBody>
      </p:sp>
      <p:grpSp>
        <p:nvGrpSpPr>
          <p:cNvPr id="29700" name="Group 3">
            <a:extLst>
              <a:ext uri="{FF2B5EF4-FFF2-40B4-BE49-F238E27FC236}">
                <a16:creationId xmlns:a16="http://schemas.microsoft.com/office/drawing/2014/main" id="{C86C26B3-5314-4B48-82DC-3CF99627C4A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9708" name="Text Box 4">
              <a:extLst>
                <a:ext uri="{FF2B5EF4-FFF2-40B4-BE49-F238E27FC236}">
                  <a16:creationId xmlns:a16="http://schemas.microsoft.com/office/drawing/2014/main" id="{2F071DD6-B658-44EE-9CA6-3243EF20F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Start</a:t>
              </a:r>
            </a:p>
          </p:txBody>
        </p:sp>
        <p:grpSp>
          <p:nvGrpSpPr>
            <p:cNvPr id="29709" name="Group 5">
              <a:extLst>
                <a:ext uri="{FF2B5EF4-FFF2-40B4-BE49-F238E27FC236}">
                  <a16:creationId xmlns:a16="http://schemas.microsoft.com/office/drawing/2014/main" id="{98E4C4D6-FDE5-48EA-92D4-78624E61C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9710" name="Text Box 6">
                <a:extLst>
                  <a:ext uri="{FF2B5EF4-FFF2-40B4-BE49-F238E27FC236}">
                    <a16:creationId xmlns:a16="http://schemas.microsoft.com/office/drawing/2014/main" id="{5916BEFB-4AD0-4C23-8363-0484C2236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1</a:t>
                </a:r>
              </a:p>
            </p:txBody>
          </p:sp>
          <p:sp>
            <p:nvSpPr>
              <p:cNvPr id="29711" name="Text Box 7">
                <a:extLst>
                  <a:ext uri="{FF2B5EF4-FFF2-40B4-BE49-F238E27FC236}">
                    <a16:creationId xmlns:a16="http://schemas.microsoft.com/office/drawing/2014/main" id="{7B63B0BA-AEE4-4E51-B428-0968914286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0</a:t>
                </a:r>
              </a:p>
            </p:txBody>
          </p:sp>
          <p:grpSp>
            <p:nvGrpSpPr>
              <p:cNvPr id="29712" name="Group 8">
                <a:extLst>
                  <a:ext uri="{FF2B5EF4-FFF2-40B4-BE49-F238E27FC236}">
                    <a16:creationId xmlns:a16="http://schemas.microsoft.com/office/drawing/2014/main" id="{081A7B60-F3EA-4BAE-AD6A-CE8EE92E88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9713" name="AutoShape 9">
                  <a:extLst>
                    <a:ext uri="{FF2B5EF4-FFF2-40B4-BE49-F238E27FC236}">
                      <a16:creationId xmlns:a16="http://schemas.microsoft.com/office/drawing/2014/main" id="{813176A9-A971-4867-BC5F-5F1EB160D8B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-54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9714" name="Group 10">
                  <a:extLst>
                    <a:ext uri="{FF2B5EF4-FFF2-40B4-BE49-F238E27FC236}">
                      <a16:creationId xmlns:a16="http://schemas.microsoft.com/office/drawing/2014/main" id="{28E2CDE2-FCEB-4000-A05A-8944131260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9715" name="Oval 11">
                    <a:extLst>
                      <a:ext uri="{FF2B5EF4-FFF2-40B4-BE49-F238E27FC236}">
                        <a16:creationId xmlns:a16="http://schemas.microsoft.com/office/drawing/2014/main" id="{98C44B0D-CEBA-47DA-8121-5016EA86C3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A</a:t>
                    </a:r>
                  </a:p>
                </p:txBody>
              </p:sp>
              <p:sp>
                <p:nvSpPr>
                  <p:cNvPr id="29716" name="Oval 12">
                    <a:extLst>
                      <a:ext uri="{FF2B5EF4-FFF2-40B4-BE49-F238E27FC236}">
                        <a16:creationId xmlns:a16="http://schemas.microsoft.com/office/drawing/2014/main" id="{45531BED-C77C-4D0F-8803-FF2606D901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C</a:t>
                    </a:r>
                  </a:p>
                </p:txBody>
              </p:sp>
              <p:sp>
                <p:nvSpPr>
                  <p:cNvPr id="29717" name="Oval 13">
                    <a:extLst>
                      <a:ext uri="{FF2B5EF4-FFF2-40B4-BE49-F238E27FC236}">
                        <a16:creationId xmlns:a16="http://schemas.microsoft.com/office/drawing/2014/main" id="{1FE710F2-9D3C-463A-9A6E-2D800FD4E9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B</a:t>
                    </a:r>
                  </a:p>
                </p:txBody>
              </p:sp>
              <p:sp>
                <p:nvSpPr>
                  <p:cNvPr id="29718" name="Oval 14">
                    <a:extLst>
                      <a:ext uri="{FF2B5EF4-FFF2-40B4-BE49-F238E27FC236}">
                        <a16:creationId xmlns:a16="http://schemas.microsoft.com/office/drawing/2014/main" id="{B464DB66-9BED-4270-9800-7B42A433ED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29719" name="Oval 15">
                    <a:extLst>
                      <a:ext uri="{FF2B5EF4-FFF2-40B4-BE49-F238E27FC236}">
                        <a16:creationId xmlns:a16="http://schemas.microsoft.com/office/drawing/2014/main" id="{15BC83EC-425D-4483-9319-5370D956FA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29720" name="Line 16">
                    <a:extLst>
                      <a:ext uri="{FF2B5EF4-FFF2-40B4-BE49-F238E27FC236}">
                        <a16:creationId xmlns:a16="http://schemas.microsoft.com/office/drawing/2014/main" id="{C3FFF2C6-D83F-452A-9AAC-8F0C6A293F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D"/>
                  </a:p>
                </p:txBody>
              </p:sp>
              <p:sp>
                <p:nvSpPr>
                  <p:cNvPr id="29721" name="Line 17">
                    <a:extLst>
                      <a:ext uri="{FF2B5EF4-FFF2-40B4-BE49-F238E27FC236}">
                        <a16:creationId xmlns:a16="http://schemas.microsoft.com/office/drawing/2014/main" id="{3E06B58F-9BAB-42A7-97B7-8D79A82980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D"/>
                  </a:p>
                </p:txBody>
              </p:sp>
              <p:sp>
                <p:nvSpPr>
                  <p:cNvPr id="29722" name="Line 18">
                    <a:extLst>
                      <a:ext uri="{FF2B5EF4-FFF2-40B4-BE49-F238E27FC236}">
                        <a16:creationId xmlns:a16="http://schemas.microsoft.com/office/drawing/2014/main" id="{CAF1E03E-FD49-4D32-B3B2-A968E8692B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D"/>
                  </a:p>
                </p:txBody>
              </p:sp>
              <p:sp>
                <p:nvSpPr>
                  <p:cNvPr id="29723" name="Text Box 19">
                    <a:extLst>
                      <a:ext uri="{FF2B5EF4-FFF2-40B4-BE49-F238E27FC236}">
                        <a16:creationId xmlns:a16="http://schemas.microsoft.com/office/drawing/2014/main" id="{221BC98F-D7DC-4719-89F1-21892026216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1</a:t>
                    </a:r>
                  </a:p>
                </p:txBody>
              </p:sp>
              <p:sp>
                <p:nvSpPr>
                  <p:cNvPr id="29724" name="Text Box 20">
                    <a:extLst>
                      <a:ext uri="{FF2B5EF4-FFF2-40B4-BE49-F238E27FC236}">
                        <a16:creationId xmlns:a16="http://schemas.microsoft.com/office/drawing/2014/main" id="{1E26066D-7C68-462A-806C-D601E5C18AD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0</a:t>
                    </a:r>
                  </a:p>
                </p:txBody>
              </p:sp>
              <p:cxnSp>
                <p:nvCxnSpPr>
                  <p:cNvPr id="29725" name="AutoShape 21">
                    <a:extLst>
                      <a:ext uri="{FF2B5EF4-FFF2-40B4-BE49-F238E27FC236}">
                        <a16:creationId xmlns:a16="http://schemas.microsoft.com/office/drawing/2014/main" id="{4A834B9D-CDCE-4CED-8686-F632DBCEB9B7}"/>
                      </a:ext>
                    </a:extLst>
                  </p:cNvPr>
                  <p:cNvCxnSpPr>
                    <a:cxnSpLocks noChangeShapeType="1"/>
                    <a:stCxn id="29719" idx="3"/>
                    <a:endCxn id="29718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9726" name="Text Box 22">
                    <a:extLst>
                      <a:ext uri="{FF2B5EF4-FFF2-40B4-BE49-F238E27FC236}">
                        <a16:creationId xmlns:a16="http://schemas.microsoft.com/office/drawing/2014/main" id="{4FC54F2B-02B2-4D0F-BDC0-9A26D0DBAF7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0,1</a:t>
                    </a:r>
                  </a:p>
                </p:txBody>
              </p:sp>
              <p:cxnSp>
                <p:nvCxnSpPr>
                  <p:cNvPr id="29727" name="AutoShape 23">
                    <a:extLst>
                      <a:ext uri="{FF2B5EF4-FFF2-40B4-BE49-F238E27FC236}">
                        <a16:creationId xmlns:a16="http://schemas.microsoft.com/office/drawing/2014/main" id="{820141E9-FA71-446C-975F-70075A81F6C6}"/>
                      </a:ext>
                    </a:extLst>
                  </p:cNvPr>
                  <p:cNvCxnSpPr>
                    <a:cxnSpLocks noChangeShapeType="1"/>
                    <a:stCxn id="29716" idx="7"/>
                    <a:endCxn id="29716" idx="1"/>
                  </p:cNvCxnSpPr>
                  <p:nvPr/>
                </p:nvCxnSpPr>
                <p:spPr bwMode="auto">
                  <a:xfrm rot="-54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29701" name="Text Box 24">
            <a:extLst>
              <a:ext uri="{FF2B5EF4-FFF2-40B4-BE49-F238E27FC236}">
                <a16:creationId xmlns:a16="http://schemas.microsoft.com/office/drawing/2014/main" id="{BB024439-5502-4EB6-93C1-434B3A605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0 1 0 1 1</a:t>
            </a:r>
          </a:p>
        </p:txBody>
      </p:sp>
      <p:grpSp>
        <p:nvGrpSpPr>
          <p:cNvPr id="29702" name="Group 25">
            <a:extLst>
              <a:ext uri="{FF2B5EF4-FFF2-40B4-BE49-F238E27FC236}">
                <a16:creationId xmlns:a16="http://schemas.microsoft.com/office/drawing/2014/main" id="{A783D218-1DC7-412E-A53B-823773D3A7F7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438400"/>
            <a:ext cx="1157288" cy="1185863"/>
            <a:chOff x="1238" y="1536"/>
            <a:chExt cx="729" cy="747"/>
          </a:xfrm>
        </p:grpSpPr>
        <p:sp>
          <p:nvSpPr>
            <p:cNvPr id="29706" name="Text Box 26">
              <a:extLst>
                <a:ext uri="{FF2B5EF4-FFF2-40B4-BE49-F238E27FC236}">
                  <a16:creationId xmlns:a16="http://schemas.microsoft.com/office/drawing/2014/main" id="{B46C446F-FE65-4F09-AE0E-02C526B29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  Next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symbol</a:t>
              </a:r>
            </a:p>
          </p:txBody>
        </p:sp>
        <p:sp>
          <p:nvSpPr>
            <p:cNvPr id="29707" name="Line 27">
              <a:extLst>
                <a:ext uri="{FF2B5EF4-FFF2-40B4-BE49-F238E27FC236}">
                  <a16:creationId xmlns:a16="http://schemas.microsoft.com/office/drawing/2014/main" id="{0DB5E029-AAC1-44BA-ABE9-BD969092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29703" name="Group 28">
            <a:extLst>
              <a:ext uri="{FF2B5EF4-FFF2-40B4-BE49-F238E27FC236}">
                <a16:creationId xmlns:a16="http://schemas.microsoft.com/office/drawing/2014/main" id="{2825864A-A402-4DEA-94CE-65B1E33FB1BD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953000"/>
            <a:ext cx="1212850" cy="1719263"/>
            <a:chOff x="1574" y="3120"/>
            <a:chExt cx="764" cy="1083"/>
          </a:xfrm>
        </p:grpSpPr>
        <p:sp>
          <p:nvSpPr>
            <p:cNvPr id="29704" name="Text Box 29">
              <a:extLst>
                <a:ext uri="{FF2B5EF4-FFF2-40B4-BE49-F238E27FC236}">
                  <a16:creationId xmlns:a16="http://schemas.microsoft.com/office/drawing/2014/main" id="{B734D619-84A1-49AD-A148-7FE507814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Current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 state</a:t>
              </a:r>
            </a:p>
          </p:txBody>
        </p:sp>
        <p:sp>
          <p:nvSpPr>
            <p:cNvPr id="29705" name="Line 30">
              <a:extLst>
                <a:ext uri="{FF2B5EF4-FFF2-40B4-BE49-F238E27FC236}">
                  <a16:creationId xmlns:a16="http://schemas.microsoft.com/office/drawing/2014/main" id="{34F5248B-0495-48AA-95FA-7FA5AEEC3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47805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693CF6C7-F96D-4F6E-8650-FF1D015E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8040E3-81AC-490C-9766-8CDF2735B8F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E85FD86-AD32-43A6-9D23-0B20F2F84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Testing Membership</a:t>
            </a:r>
          </a:p>
        </p:txBody>
      </p:sp>
      <p:grpSp>
        <p:nvGrpSpPr>
          <p:cNvPr id="31748" name="Group 3">
            <a:extLst>
              <a:ext uri="{FF2B5EF4-FFF2-40B4-BE49-F238E27FC236}">
                <a16:creationId xmlns:a16="http://schemas.microsoft.com/office/drawing/2014/main" id="{55A3109E-EB83-4FDB-B11E-0F2114B8B30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31756" name="Text Box 4">
              <a:extLst>
                <a:ext uri="{FF2B5EF4-FFF2-40B4-BE49-F238E27FC236}">
                  <a16:creationId xmlns:a16="http://schemas.microsoft.com/office/drawing/2014/main" id="{2A30C0DA-7D8B-4F5A-8D47-1D170A303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Start</a:t>
              </a:r>
            </a:p>
          </p:txBody>
        </p:sp>
        <p:grpSp>
          <p:nvGrpSpPr>
            <p:cNvPr id="31757" name="Group 5">
              <a:extLst>
                <a:ext uri="{FF2B5EF4-FFF2-40B4-BE49-F238E27FC236}">
                  <a16:creationId xmlns:a16="http://schemas.microsoft.com/office/drawing/2014/main" id="{4E0726E5-9812-4A44-9CB9-A103DCABD7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31758" name="Text Box 6">
                <a:extLst>
                  <a:ext uri="{FF2B5EF4-FFF2-40B4-BE49-F238E27FC236}">
                    <a16:creationId xmlns:a16="http://schemas.microsoft.com/office/drawing/2014/main" id="{DE828A98-0680-4839-8CD5-7E460AF340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1</a:t>
                </a:r>
              </a:p>
            </p:txBody>
          </p:sp>
          <p:sp>
            <p:nvSpPr>
              <p:cNvPr id="31759" name="Text Box 7">
                <a:extLst>
                  <a:ext uri="{FF2B5EF4-FFF2-40B4-BE49-F238E27FC236}">
                    <a16:creationId xmlns:a16="http://schemas.microsoft.com/office/drawing/2014/main" id="{2D56400A-DB2A-4D50-B385-BB466CCF62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0</a:t>
                </a:r>
              </a:p>
            </p:txBody>
          </p:sp>
          <p:grpSp>
            <p:nvGrpSpPr>
              <p:cNvPr id="31760" name="Group 8">
                <a:extLst>
                  <a:ext uri="{FF2B5EF4-FFF2-40B4-BE49-F238E27FC236}">
                    <a16:creationId xmlns:a16="http://schemas.microsoft.com/office/drawing/2014/main" id="{E744ED60-02EF-4297-A130-44B75E13E1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31761" name="AutoShape 9">
                  <a:extLst>
                    <a:ext uri="{FF2B5EF4-FFF2-40B4-BE49-F238E27FC236}">
                      <a16:creationId xmlns:a16="http://schemas.microsoft.com/office/drawing/2014/main" id="{9EC4149D-B132-4648-BD23-BD6DB0F6C0D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-54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31762" name="Group 10">
                  <a:extLst>
                    <a:ext uri="{FF2B5EF4-FFF2-40B4-BE49-F238E27FC236}">
                      <a16:creationId xmlns:a16="http://schemas.microsoft.com/office/drawing/2014/main" id="{51A79DBD-F45B-483B-900C-C573ABC62D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31763" name="Oval 11">
                    <a:extLst>
                      <a:ext uri="{FF2B5EF4-FFF2-40B4-BE49-F238E27FC236}">
                        <a16:creationId xmlns:a16="http://schemas.microsoft.com/office/drawing/2014/main" id="{828BC2A0-D789-4959-8669-EF92681095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A</a:t>
                    </a:r>
                  </a:p>
                </p:txBody>
              </p:sp>
              <p:sp>
                <p:nvSpPr>
                  <p:cNvPr id="31764" name="Oval 12">
                    <a:extLst>
                      <a:ext uri="{FF2B5EF4-FFF2-40B4-BE49-F238E27FC236}">
                        <a16:creationId xmlns:a16="http://schemas.microsoft.com/office/drawing/2014/main" id="{94E57718-24CA-4981-9466-5B84052C75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C</a:t>
                    </a:r>
                  </a:p>
                </p:txBody>
              </p:sp>
              <p:sp>
                <p:nvSpPr>
                  <p:cNvPr id="31765" name="Oval 13">
                    <a:extLst>
                      <a:ext uri="{FF2B5EF4-FFF2-40B4-BE49-F238E27FC236}">
                        <a16:creationId xmlns:a16="http://schemas.microsoft.com/office/drawing/2014/main" id="{32E5343D-2A94-4785-81C1-BE99AD192D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B</a:t>
                    </a:r>
                  </a:p>
                </p:txBody>
              </p:sp>
              <p:sp>
                <p:nvSpPr>
                  <p:cNvPr id="31766" name="Oval 14">
                    <a:extLst>
                      <a:ext uri="{FF2B5EF4-FFF2-40B4-BE49-F238E27FC236}">
                        <a16:creationId xmlns:a16="http://schemas.microsoft.com/office/drawing/2014/main" id="{2AB16E49-E58F-4D9E-94D5-2688672A64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1767" name="Oval 15">
                    <a:extLst>
                      <a:ext uri="{FF2B5EF4-FFF2-40B4-BE49-F238E27FC236}">
                        <a16:creationId xmlns:a16="http://schemas.microsoft.com/office/drawing/2014/main" id="{ADFF0C64-56F8-40DA-9701-962569D304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1768" name="Line 16">
                    <a:extLst>
                      <a:ext uri="{FF2B5EF4-FFF2-40B4-BE49-F238E27FC236}">
                        <a16:creationId xmlns:a16="http://schemas.microsoft.com/office/drawing/2014/main" id="{86E0C071-B0D0-4729-AF65-07ADB32ACD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D"/>
                  </a:p>
                </p:txBody>
              </p:sp>
              <p:sp>
                <p:nvSpPr>
                  <p:cNvPr id="31769" name="Line 17">
                    <a:extLst>
                      <a:ext uri="{FF2B5EF4-FFF2-40B4-BE49-F238E27FC236}">
                        <a16:creationId xmlns:a16="http://schemas.microsoft.com/office/drawing/2014/main" id="{E8CB9CC8-4C29-4C2E-B37F-B129F4AB4D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D"/>
                  </a:p>
                </p:txBody>
              </p:sp>
              <p:sp>
                <p:nvSpPr>
                  <p:cNvPr id="31770" name="Line 18">
                    <a:extLst>
                      <a:ext uri="{FF2B5EF4-FFF2-40B4-BE49-F238E27FC236}">
                        <a16:creationId xmlns:a16="http://schemas.microsoft.com/office/drawing/2014/main" id="{74AF4D13-06F5-497E-B147-1F230BC2D6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D"/>
                  </a:p>
                </p:txBody>
              </p:sp>
              <p:sp>
                <p:nvSpPr>
                  <p:cNvPr id="31771" name="Text Box 19">
                    <a:extLst>
                      <a:ext uri="{FF2B5EF4-FFF2-40B4-BE49-F238E27FC236}">
                        <a16:creationId xmlns:a16="http://schemas.microsoft.com/office/drawing/2014/main" id="{ED163847-820D-4024-AA7E-2A814056C92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1</a:t>
                    </a:r>
                  </a:p>
                </p:txBody>
              </p:sp>
              <p:sp>
                <p:nvSpPr>
                  <p:cNvPr id="31772" name="Text Box 20">
                    <a:extLst>
                      <a:ext uri="{FF2B5EF4-FFF2-40B4-BE49-F238E27FC236}">
                        <a16:creationId xmlns:a16="http://schemas.microsoft.com/office/drawing/2014/main" id="{01D3935C-A422-4D4F-87C4-580D66AD13D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0</a:t>
                    </a:r>
                  </a:p>
                </p:txBody>
              </p:sp>
              <p:cxnSp>
                <p:nvCxnSpPr>
                  <p:cNvPr id="31773" name="AutoShape 21">
                    <a:extLst>
                      <a:ext uri="{FF2B5EF4-FFF2-40B4-BE49-F238E27FC236}">
                        <a16:creationId xmlns:a16="http://schemas.microsoft.com/office/drawing/2014/main" id="{BEE3EFC7-6895-45BA-9782-DC41818F1619}"/>
                      </a:ext>
                    </a:extLst>
                  </p:cNvPr>
                  <p:cNvCxnSpPr>
                    <a:cxnSpLocks noChangeShapeType="1"/>
                    <a:stCxn id="31767" idx="3"/>
                    <a:endCxn id="31766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1774" name="Text Box 22">
                    <a:extLst>
                      <a:ext uri="{FF2B5EF4-FFF2-40B4-BE49-F238E27FC236}">
                        <a16:creationId xmlns:a16="http://schemas.microsoft.com/office/drawing/2014/main" id="{B266AA95-61D5-49C9-AC2F-B9F31A666E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0,1</a:t>
                    </a:r>
                  </a:p>
                </p:txBody>
              </p:sp>
              <p:cxnSp>
                <p:nvCxnSpPr>
                  <p:cNvPr id="31775" name="AutoShape 23">
                    <a:extLst>
                      <a:ext uri="{FF2B5EF4-FFF2-40B4-BE49-F238E27FC236}">
                        <a16:creationId xmlns:a16="http://schemas.microsoft.com/office/drawing/2014/main" id="{6FD36D03-70AF-4EFD-8190-4DB0BF692A06}"/>
                      </a:ext>
                    </a:extLst>
                  </p:cNvPr>
                  <p:cNvCxnSpPr>
                    <a:cxnSpLocks noChangeShapeType="1"/>
                    <a:stCxn id="31764" idx="7"/>
                    <a:endCxn id="31764" idx="1"/>
                  </p:cNvCxnSpPr>
                  <p:nvPr/>
                </p:nvCxnSpPr>
                <p:spPr bwMode="auto">
                  <a:xfrm rot="-54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31749" name="Text Box 24">
            <a:extLst>
              <a:ext uri="{FF2B5EF4-FFF2-40B4-BE49-F238E27FC236}">
                <a16:creationId xmlns:a16="http://schemas.microsoft.com/office/drawing/2014/main" id="{A62D77F7-2EF4-4B51-B58B-F979832C5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0 1 0 1 1</a:t>
            </a:r>
          </a:p>
        </p:txBody>
      </p:sp>
      <p:grpSp>
        <p:nvGrpSpPr>
          <p:cNvPr id="31750" name="Group 25">
            <a:extLst>
              <a:ext uri="{FF2B5EF4-FFF2-40B4-BE49-F238E27FC236}">
                <a16:creationId xmlns:a16="http://schemas.microsoft.com/office/drawing/2014/main" id="{7C1B0224-5C8A-4D23-A61F-33BEFBAD87C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438400"/>
            <a:ext cx="1157288" cy="1185863"/>
            <a:chOff x="1238" y="1536"/>
            <a:chExt cx="729" cy="747"/>
          </a:xfrm>
        </p:grpSpPr>
        <p:sp>
          <p:nvSpPr>
            <p:cNvPr id="31754" name="Text Box 26">
              <a:extLst>
                <a:ext uri="{FF2B5EF4-FFF2-40B4-BE49-F238E27FC236}">
                  <a16:creationId xmlns:a16="http://schemas.microsoft.com/office/drawing/2014/main" id="{59F9D3DF-A259-44F9-BA97-FFEDF84B3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  Next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symbol</a:t>
              </a:r>
            </a:p>
          </p:txBody>
        </p:sp>
        <p:sp>
          <p:nvSpPr>
            <p:cNvPr id="31755" name="Line 27">
              <a:extLst>
                <a:ext uri="{FF2B5EF4-FFF2-40B4-BE49-F238E27FC236}">
                  <a16:creationId xmlns:a16="http://schemas.microsoft.com/office/drawing/2014/main" id="{A4FB74A8-CC39-4A1A-80F0-23A3DFEB0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31751" name="Group 28">
            <a:extLst>
              <a:ext uri="{FF2B5EF4-FFF2-40B4-BE49-F238E27FC236}">
                <a16:creationId xmlns:a16="http://schemas.microsoft.com/office/drawing/2014/main" id="{9DA8AEEB-BD59-4DCC-896D-48AFC7AB1E58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953000"/>
            <a:ext cx="1212850" cy="1719263"/>
            <a:chOff x="1574" y="3120"/>
            <a:chExt cx="764" cy="1083"/>
          </a:xfrm>
        </p:grpSpPr>
        <p:sp>
          <p:nvSpPr>
            <p:cNvPr id="31752" name="Text Box 29">
              <a:extLst>
                <a:ext uri="{FF2B5EF4-FFF2-40B4-BE49-F238E27FC236}">
                  <a16:creationId xmlns:a16="http://schemas.microsoft.com/office/drawing/2014/main" id="{CE47070A-5193-48B3-B972-4E9F26424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Current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 state</a:t>
              </a:r>
            </a:p>
          </p:txBody>
        </p:sp>
        <p:sp>
          <p:nvSpPr>
            <p:cNvPr id="31753" name="Line 30">
              <a:extLst>
                <a:ext uri="{FF2B5EF4-FFF2-40B4-BE49-F238E27FC236}">
                  <a16:creationId xmlns:a16="http://schemas.microsoft.com/office/drawing/2014/main" id="{3DA74233-0CAF-4947-9FBB-EEEDC77F65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53963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A93F1B2C-2D8C-4CCF-9B13-B84E1C86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3C0135-DC79-4D21-A2A5-697DEC9DEC1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097B49E-B90C-410F-BAF0-A64262E77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Testing Membership</a:t>
            </a:r>
          </a:p>
        </p:txBody>
      </p:sp>
      <p:grpSp>
        <p:nvGrpSpPr>
          <p:cNvPr id="33796" name="Group 3">
            <a:extLst>
              <a:ext uri="{FF2B5EF4-FFF2-40B4-BE49-F238E27FC236}">
                <a16:creationId xmlns:a16="http://schemas.microsoft.com/office/drawing/2014/main" id="{79786896-5475-4B4A-BD6D-2DC703F2E79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33804" name="Text Box 4">
              <a:extLst>
                <a:ext uri="{FF2B5EF4-FFF2-40B4-BE49-F238E27FC236}">
                  <a16:creationId xmlns:a16="http://schemas.microsoft.com/office/drawing/2014/main" id="{D3614D3F-8E7C-4F46-A8A9-928EAA0D6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Start</a:t>
              </a:r>
            </a:p>
          </p:txBody>
        </p:sp>
        <p:grpSp>
          <p:nvGrpSpPr>
            <p:cNvPr id="33805" name="Group 5">
              <a:extLst>
                <a:ext uri="{FF2B5EF4-FFF2-40B4-BE49-F238E27FC236}">
                  <a16:creationId xmlns:a16="http://schemas.microsoft.com/office/drawing/2014/main" id="{28698CDB-B237-4FED-AA62-8DE9C449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33806" name="Text Box 6">
                <a:extLst>
                  <a:ext uri="{FF2B5EF4-FFF2-40B4-BE49-F238E27FC236}">
                    <a16:creationId xmlns:a16="http://schemas.microsoft.com/office/drawing/2014/main" id="{53718A9A-6892-480E-8B71-5D0CDF387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1</a:t>
                </a:r>
              </a:p>
            </p:txBody>
          </p:sp>
          <p:sp>
            <p:nvSpPr>
              <p:cNvPr id="33807" name="Text Box 7">
                <a:extLst>
                  <a:ext uri="{FF2B5EF4-FFF2-40B4-BE49-F238E27FC236}">
                    <a16:creationId xmlns:a16="http://schemas.microsoft.com/office/drawing/2014/main" id="{25598BF9-977F-4A94-83DB-077118BCAA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0</a:t>
                </a:r>
              </a:p>
            </p:txBody>
          </p:sp>
          <p:grpSp>
            <p:nvGrpSpPr>
              <p:cNvPr id="33808" name="Group 8">
                <a:extLst>
                  <a:ext uri="{FF2B5EF4-FFF2-40B4-BE49-F238E27FC236}">
                    <a16:creationId xmlns:a16="http://schemas.microsoft.com/office/drawing/2014/main" id="{BC4492C7-7545-4F6A-8462-68556F1FAB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33809" name="AutoShape 9">
                  <a:extLst>
                    <a:ext uri="{FF2B5EF4-FFF2-40B4-BE49-F238E27FC236}">
                      <a16:creationId xmlns:a16="http://schemas.microsoft.com/office/drawing/2014/main" id="{C2C9C601-B8CD-4756-8573-659970F4699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-54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33810" name="Group 10">
                  <a:extLst>
                    <a:ext uri="{FF2B5EF4-FFF2-40B4-BE49-F238E27FC236}">
                      <a16:creationId xmlns:a16="http://schemas.microsoft.com/office/drawing/2014/main" id="{2551BDC0-5283-46EC-9022-8060AC92CC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33811" name="Oval 11">
                    <a:extLst>
                      <a:ext uri="{FF2B5EF4-FFF2-40B4-BE49-F238E27FC236}">
                        <a16:creationId xmlns:a16="http://schemas.microsoft.com/office/drawing/2014/main" id="{C966653D-2340-4265-962B-0EE3946E6C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A</a:t>
                    </a:r>
                  </a:p>
                </p:txBody>
              </p:sp>
              <p:sp>
                <p:nvSpPr>
                  <p:cNvPr id="33812" name="Oval 12">
                    <a:extLst>
                      <a:ext uri="{FF2B5EF4-FFF2-40B4-BE49-F238E27FC236}">
                        <a16:creationId xmlns:a16="http://schemas.microsoft.com/office/drawing/2014/main" id="{F15939B7-DBAB-4031-A98D-51E8379D37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C</a:t>
                    </a:r>
                  </a:p>
                </p:txBody>
              </p:sp>
              <p:sp>
                <p:nvSpPr>
                  <p:cNvPr id="33813" name="Oval 13">
                    <a:extLst>
                      <a:ext uri="{FF2B5EF4-FFF2-40B4-BE49-F238E27FC236}">
                        <a16:creationId xmlns:a16="http://schemas.microsoft.com/office/drawing/2014/main" id="{13B5DF5F-B851-4C5F-A628-0BDCC1FD9D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B</a:t>
                    </a:r>
                  </a:p>
                </p:txBody>
              </p:sp>
              <p:sp>
                <p:nvSpPr>
                  <p:cNvPr id="33814" name="Oval 14">
                    <a:extLst>
                      <a:ext uri="{FF2B5EF4-FFF2-40B4-BE49-F238E27FC236}">
                        <a16:creationId xmlns:a16="http://schemas.microsoft.com/office/drawing/2014/main" id="{5F461053-1477-4259-A233-D9A7061640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815" name="Oval 15">
                    <a:extLst>
                      <a:ext uri="{FF2B5EF4-FFF2-40B4-BE49-F238E27FC236}">
                        <a16:creationId xmlns:a16="http://schemas.microsoft.com/office/drawing/2014/main" id="{618CDB9D-EB5C-411C-8065-0C98789B62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816" name="Line 16">
                    <a:extLst>
                      <a:ext uri="{FF2B5EF4-FFF2-40B4-BE49-F238E27FC236}">
                        <a16:creationId xmlns:a16="http://schemas.microsoft.com/office/drawing/2014/main" id="{3B52BF54-1C1D-45FA-9F23-A899F13769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D"/>
                  </a:p>
                </p:txBody>
              </p:sp>
              <p:sp>
                <p:nvSpPr>
                  <p:cNvPr id="33817" name="Line 17">
                    <a:extLst>
                      <a:ext uri="{FF2B5EF4-FFF2-40B4-BE49-F238E27FC236}">
                        <a16:creationId xmlns:a16="http://schemas.microsoft.com/office/drawing/2014/main" id="{6F32AF79-8CA8-4606-AA07-05AF13BCA4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D"/>
                  </a:p>
                </p:txBody>
              </p:sp>
              <p:sp>
                <p:nvSpPr>
                  <p:cNvPr id="33818" name="Line 18">
                    <a:extLst>
                      <a:ext uri="{FF2B5EF4-FFF2-40B4-BE49-F238E27FC236}">
                        <a16:creationId xmlns:a16="http://schemas.microsoft.com/office/drawing/2014/main" id="{7456B485-0F12-45CC-9546-4A2D65C13C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D"/>
                  </a:p>
                </p:txBody>
              </p:sp>
              <p:sp>
                <p:nvSpPr>
                  <p:cNvPr id="33819" name="Text Box 19">
                    <a:extLst>
                      <a:ext uri="{FF2B5EF4-FFF2-40B4-BE49-F238E27FC236}">
                        <a16:creationId xmlns:a16="http://schemas.microsoft.com/office/drawing/2014/main" id="{8572739D-9FBF-438C-ACD5-A8899791A32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1</a:t>
                    </a:r>
                  </a:p>
                </p:txBody>
              </p:sp>
              <p:sp>
                <p:nvSpPr>
                  <p:cNvPr id="33820" name="Text Box 20">
                    <a:extLst>
                      <a:ext uri="{FF2B5EF4-FFF2-40B4-BE49-F238E27FC236}">
                        <a16:creationId xmlns:a16="http://schemas.microsoft.com/office/drawing/2014/main" id="{E2F33CF0-C179-48FB-8F77-705CB7EEDF7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0</a:t>
                    </a:r>
                  </a:p>
                </p:txBody>
              </p:sp>
              <p:cxnSp>
                <p:nvCxnSpPr>
                  <p:cNvPr id="33821" name="AutoShape 21">
                    <a:extLst>
                      <a:ext uri="{FF2B5EF4-FFF2-40B4-BE49-F238E27FC236}">
                        <a16:creationId xmlns:a16="http://schemas.microsoft.com/office/drawing/2014/main" id="{46EE6C31-9A1E-4559-B114-72275C8D0A0A}"/>
                      </a:ext>
                    </a:extLst>
                  </p:cNvPr>
                  <p:cNvCxnSpPr>
                    <a:cxnSpLocks noChangeShapeType="1"/>
                    <a:stCxn id="33815" idx="3"/>
                    <a:endCxn id="33814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3822" name="Text Box 22">
                    <a:extLst>
                      <a:ext uri="{FF2B5EF4-FFF2-40B4-BE49-F238E27FC236}">
                        <a16:creationId xmlns:a16="http://schemas.microsoft.com/office/drawing/2014/main" id="{C303E0BD-84D6-4115-80AA-7B218BC179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0,1</a:t>
                    </a:r>
                  </a:p>
                </p:txBody>
              </p:sp>
              <p:cxnSp>
                <p:nvCxnSpPr>
                  <p:cNvPr id="33823" name="AutoShape 23">
                    <a:extLst>
                      <a:ext uri="{FF2B5EF4-FFF2-40B4-BE49-F238E27FC236}">
                        <a16:creationId xmlns:a16="http://schemas.microsoft.com/office/drawing/2014/main" id="{C3B2AC0E-9EA2-463A-8425-9F533393AF7F}"/>
                      </a:ext>
                    </a:extLst>
                  </p:cNvPr>
                  <p:cNvCxnSpPr>
                    <a:cxnSpLocks noChangeShapeType="1"/>
                    <a:stCxn id="33812" idx="7"/>
                    <a:endCxn id="33812" idx="1"/>
                  </p:cNvCxnSpPr>
                  <p:nvPr/>
                </p:nvCxnSpPr>
                <p:spPr bwMode="auto">
                  <a:xfrm rot="-54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33797" name="Text Box 24">
            <a:extLst>
              <a:ext uri="{FF2B5EF4-FFF2-40B4-BE49-F238E27FC236}">
                <a16:creationId xmlns:a16="http://schemas.microsoft.com/office/drawing/2014/main" id="{E15DCCB8-437E-4718-811A-CAF012EC5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0 1 0 1 1</a:t>
            </a:r>
          </a:p>
        </p:txBody>
      </p:sp>
      <p:grpSp>
        <p:nvGrpSpPr>
          <p:cNvPr id="33798" name="Group 25">
            <a:extLst>
              <a:ext uri="{FF2B5EF4-FFF2-40B4-BE49-F238E27FC236}">
                <a16:creationId xmlns:a16="http://schemas.microsoft.com/office/drawing/2014/main" id="{C80269A4-E28A-4FA3-978E-4C9E828B026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438400"/>
            <a:ext cx="1157288" cy="1185863"/>
            <a:chOff x="1238" y="1536"/>
            <a:chExt cx="729" cy="747"/>
          </a:xfrm>
        </p:grpSpPr>
        <p:sp>
          <p:nvSpPr>
            <p:cNvPr id="33802" name="Text Box 26">
              <a:extLst>
                <a:ext uri="{FF2B5EF4-FFF2-40B4-BE49-F238E27FC236}">
                  <a16:creationId xmlns:a16="http://schemas.microsoft.com/office/drawing/2014/main" id="{11146487-AEBF-4B9B-A88D-426E950FE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  Next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symbol</a:t>
              </a:r>
            </a:p>
          </p:txBody>
        </p:sp>
        <p:sp>
          <p:nvSpPr>
            <p:cNvPr id="33803" name="Line 27">
              <a:extLst>
                <a:ext uri="{FF2B5EF4-FFF2-40B4-BE49-F238E27FC236}">
                  <a16:creationId xmlns:a16="http://schemas.microsoft.com/office/drawing/2014/main" id="{7EE94152-09F8-475B-8DEF-CD3A88D07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33799" name="Group 28">
            <a:extLst>
              <a:ext uri="{FF2B5EF4-FFF2-40B4-BE49-F238E27FC236}">
                <a16:creationId xmlns:a16="http://schemas.microsoft.com/office/drawing/2014/main" id="{58ED9B4D-D0EC-4998-A66C-370C36048BB8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953000"/>
            <a:ext cx="1212850" cy="1719263"/>
            <a:chOff x="1574" y="3120"/>
            <a:chExt cx="764" cy="1083"/>
          </a:xfrm>
        </p:grpSpPr>
        <p:sp>
          <p:nvSpPr>
            <p:cNvPr id="33800" name="Text Box 29">
              <a:extLst>
                <a:ext uri="{FF2B5EF4-FFF2-40B4-BE49-F238E27FC236}">
                  <a16:creationId xmlns:a16="http://schemas.microsoft.com/office/drawing/2014/main" id="{20F13590-1A6F-422B-8E29-9808C16C2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Current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 state</a:t>
              </a:r>
            </a:p>
          </p:txBody>
        </p:sp>
        <p:sp>
          <p:nvSpPr>
            <p:cNvPr id="33801" name="Line 30">
              <a:extLst>
                <a:ext uri="{FF2B5EF4-FFF2-40B4-BE49-F238E27FC236}">
                  <a16:creationId xmlns:a16="http://schemas.microsoft.com/office/drawing/2014/main" id="{DF204A2D-565E-42E5-B544-854D23A0C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48261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A6DD4FC3-A3B9-4B2B-8750-6EA351B8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4B1FFF-A312-4381-B013-9BE28594B0D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88D64A6-30E3-4EFF-B4C7-6738EB87B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Testing Membership</a:t>
            </a:r>
          </a:p>
        </p:txBody>
      </p:sp>
      <p:grpSp>
        <p:nvGrpSpPr>
          <p:cNvPr id="35844" name="Group 3">
            <a:extLst>
              <a:ext uri="{FF2B5EF4-FFF2-40B4-BE49-F238E27FC236}">
                <a16:creationId xmlns:a16="http://schemas.microsoft.com/office/drawing/2014/main" id="{C1BD6CED-281A-4203-97D5-D9429854379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35852" name="Text Box 4">
              <a:extLst>
                <a:ext uri="{FF2B5EF4-FFF2-40B4-BE49-F238E27FC236}">
                  <a16:creationId xmlns:a16="http://schemas.microsoft.com/office/drawing/2014/main" id="{E774E8EA-1369-4ED8-B65B-BA2B72060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Start</a:t>
              </a:r>
            </a:p>
          </p:txBody>
        </p:sp>
        <p:grpSp>
          <p:nvGrpSpPr>
            <p:cNvPr id="35853" name="Group 5">
              <a:extLst>
                <a:ext uri="{FF2B5EF4-FFF2-40B4-BE49-F238E27FC236}">
                  <a16:creationId xmlns:a16="http://schemas.microsoft.com/office/drawing/2014/main" id="{F9147E97-4009-4AB5-82F2-1BC4005BF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35854" name="Text Box 6">
                <a:extLst>
                  <a:ext uri="{FF2B5EF4-FFF2-40B4-BE49-F238E27FC236}">
                    <a16:creationId xmlns:a16="http://schemas.microsoft.com/office/drawing/2014/main" id="{3127186C-2A6A-43AE-9CC0-7B844F8C7C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1</a:t>
                </a:r>
              </a:p>
            </p:txBody>
          </p:sp>
          <p:sp>
            <p:nvSpPr>
              <p:cNvPr id="35855" name="Text Box 7">
                <a:extLst>
                  <a:ext uri="{FF2B5EF4-FFF2-40B4-BE49-F238E27FC236}">
                    <a16:creationId xmlns:a16="http://schemas.microsoft.com/office/drawing/2014/main" id="{E8F4A925-C523-47DF-A5C0-5FE6B0AA4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0</a:t>
                </a:r>
              </a:p>
            </p:txBody>
          </p:sp>
          <p:grpSp>
            <p:nvGrpSpPr>
              <p:cNvPr id="35856" name="Group 8">
                <a:extLst>
                  <a:ext uri="{FF2B5EF4-FFF2-40B4-BE49-F238E27FC236}">
                    <a16:creationId xmlns:a16="http://schemas.microsoft.com/office/drawing/2014/main" id="{24D5DAE1-1B40-40E2-ACD4-D2CF59E55A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35857" name="AutoShape 9">
                  <a:extLst>
                    <a:ext uri="{FF2B5EF4-FFF2-40B4-BE49-F238E27FC236}">
                      <a16:creationId xmlns:a16="http://schemas.microsoft.com/office/drawing/2014/main" id="{B017AD8C-08AA-4AD9-997B-02DD9484198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-54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35858" name="Group 10">
                  <a:extLst>
                    <a:ext uri="{FF2B5EF4-FFF2-40B4-BE49-F238E27FC236}">
                      <a16:creationId xmlns:a16="http://schemas.microsoft.com/office/drawing/2014/main" id="{FAD7A56A-5CDB-4628-BDCA-E30175D6C2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35859" name="Oval 11">
                    <a:extLst>
                      <a:ext uri="{FF2B5EF4-FFF2-40B4-BE49-F238E27FC236}">
                        <a16:creationId xmlns:a16="http://schemas.microsoft.com/office/drawing/2014/main" id="{6B85FB66-4F6B-4020-9119-B21D5363D7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A</a:t>
                    </a:r>
                  </a:p>
                </p:txBody>
              </p:sp>
              <p:sp>
                <p:nvSpPr>
                  <p:cNvPr id="35860" name="Oval 12">
                    <a:extLst>
                      <a:ext uri="{FF2B5EF4-FFF2-40B4-BE49-F238E27FC236}">
                        <a16:creationId xmlns:a16="http://schemas.microsoft.com/office/drawing/2014/main" id="{2FA9C64C-B7CD-407A-8FFE-F1EA404880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C</a:t>
                    </a:r>
                  </a:p>
                </p:txBody>
              </p:sp>
              <p:sp>
                <p:nvSpPr>
                  <p:cNvPr id="35861" name="Oval 13">
                    <a:extLst>
                      <a:ext uri="{FF2B5EF4-FFF2-40B4-BE49-F238E27FC236}">
                        <a16:creationId xmlns:a16="http://schemas.microsoft.com/office/drawing/2014/main" id="{F7F495B7-1DFB-4847-A6AB-9A1DCB777D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B</a:t>
                    </a:r>
                  </a:p>
                </p:txBody>
              </p:sp>
              <p:sp>
                <p:nvSpPr>
                  <p:cNvPr id="35862" name="Oval 14">
                    <a:extLst>
                      <a:ext uri="{FF2B5EF4-FFF2-40B4-BE49-F238E27FC236}">
                        <a16:creationId xmlns:a16="http://schemas.microsoft.com/office/drawing/2014/main" id="{380FE817-77BC-4112-96F1-9898A7E46C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5863" name="Oval 15">
                    <a:extLst>
                      <a:ext uri="{FF2B5EF4-FFF2-40B4-BE49-F238E27FC236}">
                        <a16:creationId xmlns:a16="http://schemas.microsoft.com/office/drawing/2014/main" id="{B3BA3D24-29CA-4089-929D-EB6A0545EC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5864" name="Line 16">
                    <a:extLst>
                      <a:ext uri="{FF2B5EF4-FFF2-40B4-BE49-F238E27FC236}">
                        <a16:creationId xmlns:a16="http://schemas.microsoft.com/office/drawing/2014/main" id="{379010A1-18D6-4E9E-9AB5-1EC935412F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D"/>
                  </a:p>
                </p:txBody>
              </p:sp>
              <p:sp>
                <p:nvSpPr>
                  <p:cNvPr id="35865" name="Line 17">
                    <a:extLst>
                      <a:ext uri="{FF2B5EF4-FFF2-40B4-BE49-F238E27FC236}">
                        <a16:creationId xmlns:a16="http://schemas.microsoft.com/office/drawing/2014/main" id="{40F84E1D-9BAE-4287-A1FF-9E1128E376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D"/>
                  </a:p>
                </p:txBody>
              </p:sp>
              <p:sp>
                <p:nvSpPr>
                  <p:cNvPr id="35866" name="Line 18">
                    <a:extLst>
                      <a:ext uri="{FF2B5EF4-FFF2-40B4-BE49-F238E27FC236}">
                        <a16:creationId xmlns:a16="http://schemas.microsoft.com/office/drawing/2014/main" id="{474DC024-11C5-4EDC-B71E-60F6BB0954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D"/>
                  </a:p>
                </p:txBody>
              </p:sp>
              <p:sp>
                <p:nvSpPr>
                  <p:cNvPr id="35867" name="Text Box 19">
                    <a:extLst>
                      <a:ext uri="{FF2B5EF4-FFF2-40B4-BE49-F238E27FC236}">
                        <a16:creationId xmlns:a16="http://schemas.microsoft.com/office/drawing/2014/main" id="{3FC114DB-598E-4A34-B70B-B27BB068908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1</a:t>
                    </a:r>
                  </a:p>
                </p:txBody>
              </p:sp>
              <p:sp>
                <p:nvSpPr>
                  <p:cNvPr id="35868" name="Text Box 20">
                    <a:extLst>
                      <a:ext uri="{FF2B5EF4-FFF2-40B4-BE49-F238E27FC236}">
                        <a16:creationId xmlns:a16="http://schemas.microsoft.com/office/drawing/2014/main" id="{E643397F-6CAF-42DC-8FE4-7EB03C3298C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0</a:t>
                    </a:r>
                  </a:p>
                </p:txBody>
              </p:sp>
              <p:cxnSp>
                <p:nvCxnSpPr>
                  <p:cNvPr id="35869" name="AutoShape 21">
                    <a:extLst>
                      <a:ext uri="{FF2B5EF4-FFF2-40B4-BE49-F238E27FC236}">
                        <a16:creationId xmlns:a16="http://schemas.microsoft.com/office/drawing/2014/main" id="{8F0FBCD7-4C67-4FDA-9CE7-05EF9D04DD2B}"/>
                      </a:ext>
                    </a:extLst>
                  </p:cNvPr>
                  <p:cNvCxnSpPr>
                    <a:cxnSpLocks noChangeShapeType="1"/>
                    <a:stCxn id="35863" idx="3"/>
                    <a:endCxn id="35862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5870" name="Text Box 22">
                    <a:extLst>
                      <a:ext uri="{FF2B5EF4-FFF2-40B4-BE49-F238E27FC236}">
                        <a16:creationId xmlns:a16="http://schemas.microsoft.com/office/drawing/2014/main" id="{D9C8D54A-9AB2-4829-87C3-3C3D129D11D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0,1</a:t>
                    </a:r>
                  </a:p>
                </p:txBody>
              </p:sp>
              <p:cxnSp>
                <p:nvCxnSpPr>
                  <p:cNvPr id="35871" name="AutoShape 23">
                    <a:extLst>
                      <a:ext uri="{FF2B5EF4-FFF2-40B4-BE49-F238E27FC236}">
                        <a16:creationId xmlns:a16="http://schemas.microsoft.com/office/drawing/2014/main" id="{A138BBFD-4514-43C2-AADA-7D560250A519}"/>
                      </a:ext>
                    </a:extLst>
                  </p:cNvPr>
                  <p:cNvCxnSpPr>
                    <a:cxnSpLocks noChangeShapeType="1"/>
                    <a:stCxn id="35860" idx="7"/>
                    <a:endCxn id="35860" idx="1"/>
                  </p:cNvCxnSpPr>
                  <p:nvPr/>
                </p:nvCxnSpPr>
                <p:spPr bwMode="auto">
                  <a:xfrm rot="-54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35845" name="Text Box 24">
            <a:extLst>
              <a:ext uri="{FF2B5EF4-FFF2-40B4-BE49-F238E27FC236}">
                <a16:creationId xmlns:a16="http://schemas.microsoft.com/office/drawing/2014/main" id="{61BB164D-F76D-44CD-B415-40CB7BA60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0 1 0 1 1</a:t>
            </a:r>
          </a:p>
        </p:txBody>
      </p:sp>
      <p:grpSp>
        <p:nvGrpSpPr>
          <p:cNvPr id="35846" name="Group 25">
            <a:extLst>
              <a:ext uri="{FF2B5EF4-FFF2-40B4-BE49-F238E27FC236}">
                <a16:creationId xmlns:a16="http://schemas.microsoft.com/office/drawing/2014/main" id="{855FAFA0-BE4A-432B-8F5E-99C8F340D5F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438400"/>
            <a:ext cx="1157288" cy="1185863"/>
            <a:chOff x="1238" y="1536"/>
            <a:chExt cx="729" cy="747"/>
          </a:xfrm>
        </p:grpSpPr>
        <p:sp>
          <p:nvSpPr>
            <p:cNvPr id="35850" name="Text Box 26">
              <a:extLst>
                <a:ext uri="{FF2B5EF4-FFF2-40B4-BE49-F238E27FC236}">
                  <a16:creationId xmlns:a16="http://schemas.microsoft.com/office/drawing/2014/main" id="{C86BA41C-34CE-48C8-8983-25A3C9FEA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  Next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symbol</a:t>
              </a:r>
            </a:p>
          </p:txBody>
        </p:sp>
        <p:sp>
          <p:nvSpPr>
            <p:cNvPr id="35851" name="Line 27">
              <a:extLst>
                <a:ext uri="{FF2B5EF4-FFF2-40B4-BE49-F238E27FC236}">
                  <a16:creationId xmlns:a16="http://schemas.microsoft.com/office/drawing/2014/main" id="{7D556BA3-7CB8-41CC-A32D-7934A5F93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35847" name="Group 28">
            <a:extLst>
              <a:ext uri="{FF2B5EF4-FFF2-40B4-BE49-F238E27FC236}">
                <a16:creationId xmlns:a16="http://schemas.microsoft.com/office/drawing/2014/main" id="{451C1195-FF25-4B98-9F56-DF5F3315C748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876800"/>
            <a:ext cx="1212850" cy="1719263"/>
            <a:chOff x="1574" y="3120"/>
            <a:chExt cx="764" cy="1083"/>
          </a:xfrm>
        </p:grpSpPr>
        <p:sp>
          <p:nvSpPr>
            <p:cNvPr id="35848" name="Text Box 29">
              <a:extLst>
                <a:ext uri="{FF2B5EF4-FFF2-40B4-BE49-F238E27FC236}">
                  <a16:creationId xmlns:a16="http://schemas.microsoft.com/office/drawing/2014/main" id="{934164B5-A68C-4BE2-98EF-6B20F60D2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Current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 state</a:t>
              </a:r>
            </a:p>
          </p:txBody>
        </p:sp>
        <p:sp>
          <p:nvSpPr>
            <p:cNvPr id="35849" name="Line 30">
              <a:extLst>
                <a:ext uri="{FF2B5EF4-FFF2-40B4-BE49-F238E27FC236}">
                  <a16:creationId xmlns:a16="http://schemas.microsoft.com/office/drawing/2014/main" id="{69ECF55E-5AB7-47D5-964B-3507B1F3E9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820622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8D7F500B-0CEC-42B4-84E8-06D5F971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D5A269-F5F1-42A8-BFFC-A7C4EAFDC26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DD8C89E-27F5-4251-8416-D36EF5088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if the Regular Language Is not Represented by a DFA?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1424E0F-2C6E-48E8-AE53-178551162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581400"/>
          </a:xfrm>
        </p:spPr>
        <p:txBody>
          <a:bodyPr/>
          <a:lstStyle/>
          <a:p>
            <a:r>
              <a:rPr lang="en-US" altLang="en-US"/>
              <a:t>There is a circle of conversions from one form to another:</a:t>
            </a: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C8B7EFDC-05B8-45D1-A507-A5721A245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86200"/>
            <a:ext cx="1066800" cy="609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RE</a:t>
            </a:r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09342663-7E16-48DC-8CFD-161910BC5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953000"/>
            <a:ext cx="990600" cy="609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DFA</a:t>
            </a:r>
          </a:p>
        </p:txBody>
      </p:sp>
      <p:sp>
        <p:nvSpPr>
          <p:cNvPr id="37895" name="Rectangle 6">
            <a:extLst>
              <a:ext uri="{FF2B5EF4-FFF2-40B4-BE49-F238E27FC236}">
                <a16:creationId xmlns:a16="http://schemas.microsoft.com/office/drawing/2014/main" id="{75E5CA35-F3D1-46E2-9CFA-CB2D6D39A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6019800"/>
            <a:ext cx="1066800" cy="609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NFA</a:t>
            </a:r>
          </a:p>
        </p:txBody>
      </p:sp>
      <p:sp>
        <p:nvSpPr>
          <p:cNvPr id="37896" name="Rectangle 7">
            <a:extLst>
              <a:ext uri="{FF2B5EF4-FFF2-40B4-BE49-F238E27FC236}">
                <a16:creationId xmlns:a16="http://schemas.microsoft.com/office/drawing/2014/main" id="{3433612A-4F8A-48AD-A0A4-6DF6A0CA9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953000"/>
            <a:ext cx="990600" cy="609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 Unicode" panose="020B0602030504020204" pitchFamily="34" charset="0"/>
              </a:rPr>
              <a:t>ε</a:t>
            </a:r>
            <a:r>
              <a:rPr lang="en-US" altLang="en-US" sz="2400"/>
              <a:t>-NFA</a:t>
            </a:r>
          </a:p>
        </p:txBody>
      </p:sp>
      <p:cxnSp>
        <p:nvCxnSpPr>
          <p:cNvPr id="37897" name="AutoShape 8">
            <a:extLst>
              <a:ext uri="{FF2B5EF4-FFF2-40B4-BE49-F238E27FC236}">
                <a16:creationId xmlns:a16="http://schemas.microsoft.com/office/drawing/2014/main" id="{3BAC38AA-934D-43AA-AB68-9285619117BB}"/>
              </a:ext>
            </a:extLst>
          </p:cNvPr>
          <p:cNvCxnSpPr>
            <a:cxnSpLocks noChangeShapeType="1"/>
            <a:stCxn id="37894" idx="0"/>
            <a:endCxn id="37893" idx="3"/>
          </p:cNvCxnSpPr>
          <p:nvPr/>
        </p:nvCxnSpPr>
        <p:spPr bwMode="auto">
          <a:xfrm rot="5400000" flipH="1">
            <a:off x="4857750" y="4210050"/>
            <a:ext cx="762000" cy="723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98" name="AutoShape 9">
            <a:extLst>
              <a:ext uri="{FF2B5EF4-FFF2-40B4-BE49-F238E27FC236}">
                <a16:creationId xmlns:a16="http://schemas.microsoft.com/office/drawing/2014/main" id="{42201380-8520-40A1-9ED5-03A7B2E5BFC1}"/>
              </a:ext>
            </a:extLst>
          </p:cNvPr>
          <p:cNvCxnSpPr>
            <a:cxnSpLocks noChangeShapeType="1"/>
            <a:stCxn id="37893" idx="1"/>
            <a:endCxn id="37896" idx="0"/>
          </p:cNvCxnSpPr>
          <p:nvPr/>
        </p:nvCxnSpPr>
        <p:spPr bwMode="auto">
          <a:xfrm rot="10800000" flipV="1">
            <a:off x="3086100" y="4191000"/>
            <a:ext cx="723900" cy="762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99" name="AutoShape 10">
            <a:extLst>
              <a:ext uri="{FF2B5EF4-FFF2-40B4-BE49-F238E27FC236}">
                <a16:creationId xmlns:a16="http://schemas.microsoft.com/office/drawing/2014/main" id="{79C4485D-B578-475E-AC61-854D53526AE8}"/>
              </a:ext>
            </a:extLst>
          </p:cNvPr>
          <p:cNvCxnSpPr>
            <a:cxnSpLocks noChangeShapeType="1"/>
            <a:stCxn id="37896" idx="2"/>
            <a:endCxn id="37895" idx="1"/>
          </p:cNvCxnSpPr>
          <p:nvPr/>
        </p:nvCxnSpPr>
        <p:spPr bwMode="auto">
          <a:xfrm rot="16200000" flipH="1">
            <a:off x="3067050" y="5581650"/>
            <a:ext cx="762000" cy="723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0" name="AutoShape 11">
            <a:extLst>
              <a:ext uri="{FF2B5EF4-FFF2-40B4-BE49-F238E27FC236}">
                <a16:creationId xmlns:a16="http://schemas.microsoft.com/office/drawing/2014/main" id="{0C7E7356-9781-4F29-9B08-4C2D56699EE4}"/>
              </a:ext>
            </a:extLst>
          </p:cNvPr>
          <p:cNvCxnSpPr>
            <a:cxnSpLocks noChangeShapeType="1"/>
            <a:stCxn id="37895" idx="3"/>
            <a:endCxn id="37894" idx="2"/>
          </p:cNvCxnSpPr>
          <p:nvPr/>
        </p:nvCxnSpPr>
        <p:spPr bwMode="auto">
          <a:xfrm flipV="1">
            <a:off x="4876800" y="5562600"/>
            <a:ext cx="723900" cy="762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31372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4D8054C7-EC1B-437A-B531-FB6E8E6B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21CE95-8BA2-4755-B850-03987263D92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151A105-5BA4-4176-81B3-07BDE539E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Emptiness Problem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5B73220-AF1B-48C5-A858-346971942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en-US"/>
              <a:t>Given a regular language, does the language contain any string at all.</a:t>
            </a:r>
          </a:p>
          <a:p>
            <a:r>
              <a:rPr lang="en-US" altLang="en-US"/>
              <a:t>Assume representation is DFA.</a:t>
            </a:r>
          </a:p>
          <a:p>
            <a:r>
              <a:rPr lang="en-US" altLang="en-US"/>
              <a:t>Construct the transition graph.</a:t>
            </a:r>
          </a:p>
          <a:p>
            <a:r>
              <a:rPr lang="en-US" altLang="en-US"/>
              <a:t>Compute the set of states reachable from the start state.</a:t>
            </a:r>
          </a:p>
          <a:p>
            <a:r>
              <a:rPr lang="en-US" altLang="en-US"/>
              <a:t>If any final state is reachable, then yes, else no.</a:t>
            </a:r>
          </a:p>
        </p:txBody>
      </p:sp>
    </p:spTree>
    <p:extLst>
      <p:ext uri="{BB962C8B-B14F-4D97-AF65-F5344CB8AC3E}">
        <p14:creationId xmlns:p14="http://schemas.microsoft.com/office/powerpoint/2010/main" val="367523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927FE1A2-8D91-4C95-82BD-372823A1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C65B50-F6B0-447F-B58F-373F1F1585D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0223CA7-07A6-47CB-A288-62810F612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Infiniteness Problem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40F5BEE-B564-41F0-8B07-8432ABFDD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en-US"/>
              <a:t>Is a given regular language infinite?</a:t>
            </a:r>
          </a:p>
          <a:p>
            <a:r>
              <a:rPr lang="en-US" altLang="en-US"/>
              <a:t>Start with a DFA for the language.</a:t>
            </a:r>
          </a:p>
          <a:p>
            <a:r>
              <a:rPr lang="en-US" altLang="en-US">
                <a:solidFill>
                  <a:srgbClr val="CC9900"/>
                </a:solidFill>
              </a:rPr>
              <a:t>Key idea</a:t>
            </a:r>
            <a:r>
              <a:rPr lang="en-US" altLang="en-US"/>
              <a:t>: if the DFA has </a:t>
            </a:r>
            <a:r>
              <a:rPr lang="en-US" altLang="en-US" i="1"/>
              <a:t>n</a:t>
            </a:r>
            <a:r>
              <a:rPr lang="en-US" altLang="en-US"/>
              <a:t>  states, and the language contains any string of length </a:t>
            </a:r>
            <a:r>
              <a:rPr lang="en-US" altLang="en-US" i="1"/>
              <a:t>n</a:t>
            </a:r>
            <a:r>
              <a:rPr lang="en-US" altLang="en-US"/>
              <a:t>  or more, then the language is infinite.</a:t>
            </a:r>
          </a:p>
          <a:p>
            <a:r>
              <a:rPr lang="en-US" altLang="en-US"/>
              <a:t>Otherwise, the language is surely finite.</a:t>
            </a:r>
          </a:p>
          <a:p>
            <a:pPr lvl="1"/>
            <a:r>
              <a:rPr lang="en-US" altLang="en-US"/>
              <a:t>Limited to strings of length </a:t>
            </a:r>
            <a:r>
              <a:rPr lang="en-US" altLang="en-US" i="1"/>
              <a:t>n</a:t>
            </a:r>
            <a:r>
              <a:rPr lang="en-US" altLang="en-US"/>
              <a:t>  or less. </a:t>
            </a:r>
          </a:p>
        </p:txBody>
      </p:sp>
    </p:spTree>
    <p:extLst>
      <p:ext uri="{BB962C8B-B14F-4D97-AF65-F5344CB8AC3E}">
        <p14:creationId xmlns:p14="http://schemas.microsoft.com/office/powerpoint/2010/main" val="905259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1A7009DA-A53C-40B7-BF1A-7688ACDB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FF5BB4-0CDB-4218-8268-71C2145C248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C796AC4-AFED-44DD-8715-F925EA3E5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Proof of </a:t>
            </a:r>
            <a:r>
              <a:rPr lang="en-US" altLang="en-US">
                <a:solidFill>
                  <a:srgbClr val="CC9900"/>
                </a:solidFill>
              </a:rPr>
              <a:t>Key Idea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F06879D-FAC3-4858-BE7C-235BC2563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an n-state DFA accepts a string w of length </a:t>
            </a:r>
            <a:r>
              <a:rPr lang="en-US" altLang="en-US" i="1"/>
              <a:t>n</a:t>
            </a:r>
            <a:r>
              <a:rPr lang="en-US" altLang="en-US"/>
              <a:t>  or more, then there must be a state that appears twice on the path labeled w from the start state to a final state.</a:t>
            </a:r>
          </a:p>
          <a:p>
            <a:r>
              <a:rPr lang="en-US" altLang="en-US"/>
              <a:t>Because there are at least n+1 states along the path.</a:t>
            </a:r>
          </a:p>
        </p:txBody>
      </p:sp>
    </p:spTree>
    <p:extLst>
      <p:ext uri="{BB962C8B-B14F-4D97-AF65-F5344CB8AC3E}">
        <p14:creationId xmlns:p14="http://schemas.microsoft.com/office/powerpoint/2010/main" val="1259800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id="{6637DD4D-AD03-4C71-96F3-08F16C43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9545D7-85CF-4BC9-B1CE-BD15E8D615C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D1DF8D95-F84C-43D5-8330-B56AF44F6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Proof – (2)</a:t>
            </a:r>
          </a:p>
        </p:txBody>
      </p:sp>
      <p:sp>
        <p:nvSpPr>
          <p:cNvPr id="46084" name="Text Box 13">
            <a:extLst>
              <a:ext uri="{FF2B5EF4-FFF2-40B4-BE49-F238E27FC236}">
                <a16:creationId xmlns:a16="http://schemas.microsoft.com/office/drawing/2014/main" id="{0F7C5C44-5730-4DC6-8185-B2F936F23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438400"/>
            <a:ext cx="126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w = xyz</a:t>
            </a:r>
          </a:p>
        </p:txBody>
      </p:sp>
      <p:grpSp>
        <p:nvGrpSpPr>
          <p:cNvPr id="46085" name="Group 17">
            <a:extLst>
              <a:ext uri="{FF2B5EF4-FFF2-40B4-BE49-F238E27FC236}">
                <a16:creationId xmlns:a16="http://schemas.microsoft.com/office/drawing/2014/main" id="{EB64D250-FB66-4774-BDF3-A39E3C652B4F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124200"/>
            <a:ext cx="4953000" cy="1066800"/>
            <a:chOff x="816" y="1968"/>
            <a:chExt cx="3120" cy="672"/>
          </a:xfrm>
        </p:grpSpPr>
        <p:sp>
          <p:nvSpPr>
            <p:cNvPr id="46088" name="Oval 3">
              <a:extLst>
                <a:ext uri="{FF2B5EF4-FFF2-40B4-BE49-F238E27FC236}">
                  <a16:creationId xmlns:a16="http://schemas.microsoft.com/office/drawing/2014/main" id="{C98D9083-BDE5-423F-AC96-837502C86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352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6089" name="Oval 5">
              <a:extLst>
                <a:ext uri="{FF2B5EF4-FFF2-40B4-BE49-F238E27FC236}">
                  <a16:creationId xmlns:a16="http://schemas.microsoft.com/office/drawing/2014/main" id="{1E396A14-5039-4575-B925-C81E844C3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352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6090" name="Oval 6">
              <a:extLst>
                <a:ext uri="{FF2B5EF4-FFF2-40B4-BE49-F238E27FC236}">
                  <a16:creationId xmlns:a16="http://schemas.microsoft.com/office/drawing/2014/main" id="{A2F8A66C-D294-433E-A049-73F839473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52"/>
              <a:ext cx="240" cy="240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6091" name="Oval 7">
              <a:extLst>
                <a:ext uri="{FF2B5EF4-FFF2-40B4-BE49-F238E27FC236}">
                  <a16:creationId xmlns:a16="http://schemas.microsoft.com/office/drawing/2014/main" id="{D656B73B-C059-462E-B2CD-2B2BC20BA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6092" name="Line 8">
              <a:extLst>
                <a:ext uri="{FF2B5EF4-FFF2-40B4-BE49-F238E27FC236}">
                  <a16:creationId xmlns:a16="http://schemas.microsoft.com/office/drawing/2014/main" id="{A23BA34F-8CAC-4824-81CC-B79E35018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6093" name="Line 9">
              <a:extLst>
                <a:ext uri="{FF2B5EF4-FFF2-40B4-BE49-F238E27FC236}">
                  <a16:creationId xmlns:a16="http://schemas.microsoft.com/office/drawing/2014/main" id="{A5611CCA-3C6B-42BD-A7E5-CF1156095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6094" name="Text Box 10">
              <a:extLst>
                <a:ext uri="{FF2B5EF4-FFF2-40B4-BE49-F238E27FC236}">
                  <a16:creationId xmlns:a16="http://schemas.microsoft.com/office/drawing/2014/main" id="{FBE26571-4AF9-46F1-B9B4-4CCD52AEC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2181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46095" name="Text Box 11">
              <a:extLst>
                <a:ext uri="{FF2B5EF4-FFF2-40B4-BE49-F238E27FC236}">
                  <a16:creationId xmlns:a16="http://schemas.microsoft.com/office/drawing/2014/main" id="{042B55B2-22E7-40EF-8D05-026147F99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968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y</a:t>
              </a:r>
            </a:p>
          </p:txBody>
        </p:sp>
        <p:sp>
          <p:nvSpPr>
            <p:cNvPr id="46096" name="Text Box 12">
              <a:extLst>
                <a:ext uri="{FF2B5EF4-FFF2-40B4-BE49-F238E27FC236}">
                  <a16:creationId xmlns:a16="http://schemas.microsoft.com/office/drawing/2014/main" id="{99DB019E-BE2A-43CC-9A06-4F369DA20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2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z</a:t>
              </a:r>
            </a:p>
          </p:txBody>
        </p:sp>
        <p:cxnSp>
          <p:nvCxnSpPr>
            <p:cNvPr id="46097" name="AutoShape 14">
              <a:extLst>
                <a:ext uri="{FF2B5EF4-FFF2-40B4-BE49-F238E27FC236}">
                  <a16:creationId xmlns:a16="http://schemas.microsoft.com/office/drawing/2014/main" id="{8CC2179B-B0A5-4167-8BF3-94D98658AC0E}"/>
                </a:ext>
              </a:extLst>
            </p:cNvPr>
            <p:cNvCxnSpPr>
              <a:cxnSpLocks noChangeShapeType="1"/>
              <a:stCxn id="46089" idx="7"/>
              <a:endCxn id="46089" idx="1"/>
            </p:cNvCxnSpPr>
            <p:nvPr/>
          </p:nvCxnSpPr>
          <p:spPr bwMode="auto">
            <a:xfrm rot="-5400000" flipH="1" flipV="1">
              <a:off x="2351" y="2293"/>
              <a:ext cx="1" cy="204"/>
            </a:xfrm>
            <a:prstGeom prst="curvedConnector3">
              <a:avLst>
                <a:gd name="adj1" fmla="val -52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879" name="Text Box 15">
            <a:extLst>
              <a:ext uri="{FF2B5EF4-FFF2-40B4-BE49-F238E27FC236}">
                <a16:creationId xmlns:a16="http://schemas.microsoft.com/office/drawing/2014/main" id="{3D918807-7D33-45A1-BF94-B009E3E6A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4605338"/>
            <a:ext cx="562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Then xy</a:t>
            </a:r>
            <a:r>
              <a:rPr lang="en-US" altLang="en-US" sz="2400" baseline="30000"/>
              <a:t>i</a:t>
            </a:r>
            <a:r>
              <a:rPr lang="en-US" altLang="en-US" sz="2400"/>
              <a:t>z is in the language for all i </a:t>
            </a:r>
            <a:r>
              <a:rPr lang="en-US" altLang="en-US" sz="2400" u="sng"/>
              <a:t>&gt;</a:t>
            </a:r>
            <a:r>
              <a:rPr lang="en-US" altLang="en-US" sz="2400"/>
              <a:t> 0.</a:t>
            </a:r>
          </a:p>
        </p:txBody>
      </p:sp>
      <p:sp>
        <p:nvSpPr>
          <p:cNvPr id="36880" name="Text Box 16">
            <a:extLst>
              <a:ext uri="{FF2B5EF4-FFF2-40B4-BE49-F238E27FC236}">
                <a16:creationId xmlns:a16="http://schemas.microsoft.com/office/drawing/2014/main" id="{1B3FB663-E4B3-478E-B264-429FCD6C8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10200"/>
            <a:ext cx="4787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Since y is not </a:t>
            </a:r>
            <a:r>
              <a:rPr lang="en-US" altLang="en-US" sz="2400">
                <a:latin typeface="Lucida Sans Unicode" panose="020B0602030504020204" pitchFamily="34" charset="0"/>
              </a:rPr>
              <a:t>ε</a:t>
            </a:r>
            <a:r>
              <a:rPr lang="en-US" altLang="en-US" sz="2400"/>
              <a:t>, we see an infinite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number of strings in L.</a:t>
            </a:r>
          </a:p>
        </p:txBody>
      </p:sp>
    </p:spTree>
    <p:extLst>
      <p:ext uri="{BB962C8B-B14F-4D97-AF65-F5344CB8AC3E}">
        <p14:creationId xmlns:p14="http://schemas.microsoft.com/office/powerpoint/2010/main" val="326602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9" grpId="0" autoUpdateAnimBg="0"/>
      <p:bldP spid="3688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E6C5B5B0-B7E2-4E12-92FB-80808940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000BB7-6A88-401D-9EA6-E951958A1F6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717E450-AFBF-4850-95C9-3C911EEB0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altLang="en-US"/>
              <a:t>Properties of Language Classes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105130C-5784-4020-A700-137426839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pPr marL="609600" indent="-609600"/>
            <a:r>
              <a:rPr lang="en-US" altLang="en-US"/>
              <a:t>A </a:t>
            </a:r>
            <a:r>
              <a:rPr lang="en-US" altLang="en-US" i="1">
                <a:solidFill>
                  <a:srgbClr val="FF0066"/>
                </a:solidFill>
              </a:rPr>
              <a:t>language class</a:t>
            </a:r>
            <a:r>
              <a:rPr lang="en-US" altLang="en-US"/>
              <a:t>  is a set of languages.</a:t>
            </a:r>
          </a:p>
          <a:p>
            <a:pPr marL="990600" lvl="1" indent="-533400"/>
            <a:r>
              <a:rPr lang="en-US" altLang="en-US"/>
              <a:t>We have one example: the regular languages.</a:t>
            </a:r>
          </a:p>
          <a:p>
            <a:pPr marL="990600" lvl="1" indent="-533400"/>
            <a:r>
              <a:rPr lang="en-US" altLang="en-US"/>
              <a:t>We’ll see many more in this class.</a:t>
            </a:r>
          </a:p>
          <a:p>
            <a:pPr marL="609600" indent="-609600"/>
            <a:r>
              <a:rPr lang="en-US" altLang="en-US"/>
              <a:t>Language classes have two important kinds of properties: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Decision properties.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Closure properties.</a:t>
            </a:r>
          </a:p>
        </p:txBody>
      </p:sp>
    </p:spTree>
    <p:extLst>
      <p:ext uri="{BB962C8B-B14F-4D97-AF65-F5344CB8AC3E}">
        <p14:creationId xmlns:p14="http://schemas.microsoft.com/office/powerpoint/2010/main" val="168228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79184A15-C97D-43FE-9F3A-6A1402D5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D59C1F-4D36-4BC6-9D09-3FB1ABD4DCA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F83E663-BA3A-4038-8902-900DB1D6C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Infiniteness – Continued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123ACFE-A3F3-419B-802F-6C17CDD52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en-US"/>
              <a:t>We do not yet have an algorithm.</a:t>
            </a:r>
          </a:p>
          <a:p>
            <a:r>
              <a:rPr lang="en-US" altLang="en-US"/>
              <a:t>There are an infinite number of strings of length &gt; n, and we can’t test them all.</a:t>
            </a:r>
          </a:p>
          <a:p>
            <a:r>
              <a:rPr lang="en-US" altLang="en-US">
                <a:solidFill>
                  <a:srgbClr val="CC9900"/>
                </a:solidFill>
              </a:rPr>
              <a:t>Second key idea</a:t>
            </a:r>
            <a:r>
              <a:rPr lang="en-US" altLang="en-US"/>
              <a:t>: if there is a string of length </a:t>
            </a:r>
            <a:r>
              <a:rPr lang="en-US" altLang="en-US" u="sng"/>
              <a:t>&gt;</a:t>
            </a:r>
            <a:r>
              <a:rPr lang="en-US" altLang="en-US"/>
              <a:t> n (= number of states) in L, then there is a string of length between n and 2n-1.</a:t>
            </a:r>
          </a:p>
        </p:txBody>
      </p:sp>
    </p:spTree>
    <p:extLst>
      <p:ext uri="{BB962C8B-B14F-4D97-AF65-F5344CB8AC3E}">
        <p14:creationId xmlns:p14="http://schemas.microsoft.com/office/powerpoint/2010/main" val="460419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2E605B8D-7AAB-4AA2-A4A3-AE6E069F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364D71-8AE8-4789-8046-8A4CCE58378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1C27108-0DD9-4C04-A9AF-E9154781F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Proof of 2</a:t>
            </a:r>
            <a:r>
              <a:rPr lang="en-US" altLang="en-US" baseline="30000"/>
              <a:t>nd</a:t>
            </a:r>
            <a:r>
              <a:rPr lang="en-US" altLang="en-US"/>
              <a:t> </a:t>
            </a:r>
            <a:r>
              <a:rPr lang="en-US" altLang="en-US">
                <a:solidFill>
                  <a:srgbClr val="CC9900"/>
                </a:solidFill>
              </a:rPr>
              <a:t>Key Idea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4F69A36-CAF4-45FF-8112-C307CD4FA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en-US"/>
              <a:t>Remember:</a:t>
            </a:r>
          </a:p>
          <a:p>
            <a:r>
              <a:rPr lang="en-US" altLang="en-US"/>
              <a:t>We can choose y to be the first cycle on the path.</a:t>
            </a:r>
          </a:p>
          <a:p>
            <a:r>
              <a:rPr lang="en-US" altLang="en-US"/>
              <a:t>So |xy| </a:t>
            </a:r>
            <a:r>
              <a:rPr lang="en-US" altLang="en-US" u="sng"/>
              <a:t>&lt;</a:t>
            </a:r>
            <a:r>
              <a:rPr lang="en-US" altLang="en-US"/>
              <a:t> n; in particular, 1 </a:t>
            </a:r>
            <a:r>
              <a:rPr lang="en-US" altLang="en-US" u="sng"/>
              <a:t>&lt;</a:t>
            </a:r>
            <a:r>
              <a:rPr lang="en-US" altLang="en-US"/>
              <a:t> |y| </a:t>
            </a:r>
            <a:r>
              <a:rPr lang="en-US" altLang="en-US" u="sng"/>
              <a:t>&lt;</a:t>
            </a:r>
            <a:r>
              <a:rPr lang="en-US" altLang="en-US"/>
              <a:t> n.</a:t>
            </a:r>
          </a:p>
          <a:p>
            <a:r>
              <a:rPr lang="en-US" altLang="en-US"/>
              <a:t>Thus, if w is of length 2n or more, there is a shorter string in L that is still of length at least n.</a:t>
            </a:r>
          </a:p>
          <a:p>
            <a:r>
              <a:rPr lang="en-US" altLang="en-US"/>
              <a:t>Keep shortening to reach [n, 2n-1].</a:t>
            </a:r>
          </a:p>
        </p:txBody>
      </p:sp>
      <p:grpSp>
        <p:nvGrpSpPr>
          <p:cNvPr id="50181" name="Group 4">
            <a:extLst>
              <a:ext uri="{FF2B5EF4-FFF2-40B4-BE49-F238E27FC236}">
                <a16:creationId xmlns:a16="http://schemas.microsoft.com/office/drawing/2014/main" id="{64FDBE35-41FC-4817-9D70-A93AC476884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3429000" cy="762000"/>
            <a:chOff x="816" y="1968"/>
            <a:chExt cx="3120" cy="672"/>
          </a:xfrm>
        </p:grpSpPr>
        <p:sp>
          <p:nvSpPr>
            <p:cNvPr id="50182" name="Oval 5">
              <a:extLst>
                <a:ext uri="{FF2B5EF4-FFF2-40B4-BE49-F238E27FC236}">
                  <a16:creationId xmlns:a16="http://schemas.microsoft.com/office/drawing/2014/main" id="{6A3221FE-4EAE-403B-9164-1AFF1143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352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50183" name="Oval 6">
              <a:extLst>
                <a:ext uri="{FF2B5EF4-FFF2-40B4-BE49-F238E27FC236}">
                  <a16:creationId xmlns:a16="http://schemas.microsoft.com/office/drawing/2014/main" id="{D7694F1C-51AA-4BA4-A192-E34285A5E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352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50184" name="Oval 7">
              <a:extLst>
                <a:ext uri="{FF2B5EF4-FFF2-40B4-BE49-F238E27FC236}">
                  <a16:creationId xmlns:a16="http://schemas.microsoft.com/office/drawing/2014/main" id="{3FFD41F2-1B19-4E34-B56D-B509E34AC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52"/>
              <a:ext cx="240" cy="240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50185" name="Oval 8">
              <a:extLst>
                <a:ext uri="{FF2B5EF4-FFF2-40B4-BE49-F238E27FC236}">
                  <a16:creationId xmlns:a16="http://schemas.microsoft.com/office/drawing/2014/main" id="{FCCE6FD6-28B8-42B8-8E2F-1DEDACCBE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50186" name="Line 9">
              <a:extLst>
                <a:ext uri="{FF2B5EF4-FFF2-40B4-BE49-F238E27FC236}">
                  <a16:creationId xmlns:a16="http://schemas.microsoft.com/office/drawing/2014/main" id="{02EF0109-1CAA-49DF-B730-8B626E567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0187" name="Line 10">
              <a:extLst>
                <a:ext uri="{FF2B5EF4-FFF2-40B4-BE49-F238E27FC236}">
                  <a16:creationId xmlns:a16="http://schemas.microsoft.com/office/drawing/2014/main" id="{00A755EF-7828-4E5D-840C-9BA8C8579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0188" name="Text Box 11">
              <a:extLst>
                <a:ext uri="{FF2B5EF4-FFF2-40B4-BE49-F238E27FC236}">
                  <a16:creationId xmlns:a16="http://schemas.microsoft.com/office/drawing/2014/main" id="{24AB19F3-2B3E-4691-B3D9-B48432312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2" y="2181"/>
              <a:ext cx="3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50189" name="Text Box 12">
              <a:extLst>
                <a:ext uri="{FF2B5EF4-FFF2-40B4-BE49-F238E27FC236}">
                  <a16:creationId xmlns:a16="http://schemas.microsoft.com/office/drawing/2014/main" id="{D46363DA-DED0-4CB6-8BC7-042CE1369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7" y="1968"/>
              <a:ext cx="30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y</a:t>
              </a:r>
            </a:p>
          </p:txBody>
        </p:sp>
        <p:sp>
          <p:nvSpPr>
            <p:cNvPr id="50190" name="Text Box 13">
              <a:extLst>
                <a:ext uri="{FF2B5EF4-FFF2-40B4-BE49-F238E27FC236}">
                  <a16:creationId xmlns:a16="http://schemas.microsoft.com/office/drawing/2014/main" id="{6A16C151-2BA6-413A-BFA9-C4173FE89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8" y="2207"/>
              <a:ext cx="29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z</a:t>
              </a:r>
            </a:p>
          </p:txBody>
        </p:sp>
        <p:cxnSp>
          <p:nvCxnSpPr>
            <p:cNvPr id="50191" name="AutoShape 14">
              <a:extLst>
                <a:ext uri="{FF2B5EF4-FFF2-40B4-BE49-F238E27FC236}">
                  <a16:creationId xmlns:a16="http://schemas.microsoft.com/office/drawing/2014/main" id="{60B6C18E-A739-4393-A550-06E15C60D7FC}"/>
                </a:ext>
              </a:extLst>
            </p:cNvPr>
            <p:cNvCxnSpPr>
              <a:cxnSpLocks noChangeShapeType="1"/>
              <a:stCxn id="50183" idx="7"/>
              <a:endCxn id="50183" idx="1"/>
            </p:cNvCxnSpPr>
            <p:nvPr/>
          </p:nvCxnSpPr>
          <p:spPr bwMode="auto">
            <a:xfrm rot="-5400000" flipH="1" flipV="1">
              <a:off x="2351" y="2293"/>
              <a:ext cx="1" cy="204"/>
            </a:xfrm>
            <a:prstGeom prst="curvedConnector3">
              <a:avLst>
                <a:gd name="adj1" fmla="val -52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94963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2E21DAFA-3140-4802-AF07-65571A24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00D4A8-4BC1-44F9-9AFE-01E28FBC939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C7CD50E-3331-4A2F-BD66-85E154B7E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Pumping Lemma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0EC1D48-768C-4CCF-88FB-33D05DB75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 altLang="en-US"/>
              <a:t>We have, almost accidentally, proved a statement that is quite useful for showing certain languages are not regular.</a:t>
            </a:r>
          </a:p>
          <a:p>
            <a:r>
              <a:rPr lang="en-US" altLang="en-US"/>
              <a:t>Called the </a:t>
            </a:r>
            <a:r>
              <a:rPr lang="en-US" altLang="en-US" i="1">
                <a:solidFill>
                  <a:srgbClr val="FF0066"/>
                </a:solidFill>
              </a:rPr>
              <a:t>pumping lemma for regular languages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8381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789DE729-EE92-4BB5-952C-9A5342DF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732046-4DF6-45C7-ACB9-253CE797C64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F45A79C-1649-45E3-975E-BE5C3B062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/>
              <a:t>Statement of the Pumping Lemma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A5BE10C-3116-4612-B952-810CD6B41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47863"/>
            <a:ext cx="77724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altLang="en-US"/>
              <a:t>For every regular language L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/>
              <a:t>   There is an integer n, such that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/>
              <a:t>      For every string w in L of length </a:t>
            </a:r>
            <a:r>
              <a:rPr lang="en-US" altLang="en-US" u="sng"/>
              <a:t>&gt;</a:t>
            </a:r>
            <a:r>
              <a:rPr lang="en-US" altLang="en-US"/>
              <a:t> n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/>
              <a:t>         We can write w = xyz such that: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|xy| </a:t>
            </a:r>
            <a:r>
              <a:rPr lang="en-US" altLang="en-US" u="sng"/>
              <a:t>&lt;</a:t>
            </a:r>
            <a:r>
              <a:rPr lang="en-US" altLang="en-US"/>
              <a:t> n.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|y| &gt; 0.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For all i </a:t>
            </a:r>
            <a:r>
              <a:rPr lang="en-US" altLang="en-US" u="sng"/>
              <a:t>&gt;</a:t>
            </a:r>
            <a:r>
              <a:rPr lang="en-US" altLang="en-US"/>
              <a:t> 0, xy</a:t>
            </a:r>
            <a:r>
              <a:rPr lang="en-US" altLang="en-US" baseline="30000"/>
              <a:t>i</a:t>
            </a:r>
            <a:r>
              <a:rPr lang="en-US" altLang="en-US"/>
              <a:t>z is in L.</a:t>
            </a:r>
          </a:p>
        </p:txBody>
      </p:sp>
      <p:grpSp>
        <p:nvGrpSpPr>
          <p:cNvPr id="60422" name="Group 6">
            <a:extLst>
              <a:ext uri="{FF2B5EF4-FFF2-40B4-BE49-F238E27FC236}">
                <a16:creationId xmlns:a16="http://schemas.microsoft.com/office/drawing/2014/main" id="{7B59B347-3999-419F-A8CF-A4B65E8FB08D}"/>
              </a:ext>
            </a:extLst>
          </p:cNvPr>
          <p:cNvGrpSpPr>
            <a:grpSpLocks/>
          </p:cNvGrpSpPr>
          <p:nvPr/>
        </p:nvGrpSpPr>
        <p:grpSpPr bwMode="auto">
          <a:xfrm>
            <a:off x="4968875" y="1633538"/>
            <a:ext cx="3878263" cy="1187450"/>
            <a:chOff x="3130" y="1029"/>
            <a:chExt cx="2443" cy="748"/>
          </a:xfrm>
        </p:grpSpPr>
        <p:sp>
          <p:nvSpPr>
            <p:cNvPr id="58377" name="Text Box 4">
              <a:extLst>
                <a:ext uri="{FF2B5EF4-FFF2-40B4-BE49-F238E27FC236}">
                  <a16:creationId xmlns:a16="http://schemas.microsoft.com/office/drawing/2014/main" id="{D51D1604-DBA8-4F8D-8F9C-8DB0FE451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029"/>
              <a:ext cx="101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Number of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states of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DFA for L</a:t>
              </a:r>
            </a:p>
          </p:txBody>
        </p:sp>
        <p:sp>
          <p:nvSpPr>
            <p:cNvPr id="58378" name="Line 5">
              <a:extLst>
                <a:ext uri="{FF2B5EF4-FFF2-40B4-BE49-F238E27FC236}">
                  <a16:creationId xmlns:a16="http://schemas.microsoft.com/office/drawing/2014/main" id="{0D6C4B2D-5CCB-4E89-B283-A6FCB4DDA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1392"/>
              <a:ext cx="13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0425" name="Group 9">
            <a:extLst>
              <a:ext uri="{FF2B5EF4-FFF2-40B4-BE49-F238E27FC236}">
                <a16:creationId xmlns:a16="http://schemas.microsoft.com/office/drawing/2014/main" id="{198EDFA1-66D6-4897-8650-6D52B5BE038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191000"/>
            <a:ext cx="2768600" cy="1677988"/>
            <a:chOff x="3408" y="2688"/>
            <a:chExt cx="1744" cy="1057"/>
          </a:xfrm>
        </p:grpSpPr>
        <p:sp>
          <p:nvSpPr>
            <p:cNvPr id="58375" name="Text Box 7">
              <a:extLst>
                <a:ext uri="{FF2B5EF4-FFF2-40B4-BE49-F238E27FC236}">
                  <a16:creationId xmlns:a16="http://schemas.microsoft.com/office/drawing/2014/main" id="{2C4574A5-8BA0-4083-9B93-198061E66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997"/>
              <a:ext cx="13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Labels along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first cycle 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path labeled w</a:t>
              </a:r>
            </a:p>
          </p:txBody>
        </p:sp>
        <p:sp>
          <p:nvSpPr>
            <p:cNvPr id="58376" name="Line 8">
              <a:extLst>
                <a:ext uri="{FF2B5EF4-FFF2-40B4-BE49-F238E27FC236}">
                  <a16:creationId xmlns:a16="http://schemas.microsoft.com/office/drawing/2014/main" id="{5A48ED24-F586-45F4-A4EA-443F6B094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" y="268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81838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1BB782EA-2EAA-4CDC-94EB-5A4EAE33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D045E-5A88-49AB-9A35-47447E299C1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DC222E2-16DA-4E89-8922-5CB91298F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Use of Pumping Lemma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3CB6596-0410-4281-A12A-5A3930C15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419600"/>
          </a:xfrm>
        </p:spPr>
        <p:txBody>
          <a:bodyPr/>
          <a:lstStyle/>
          <a:p>
            <a:r>
              <a:rPr lang="en-US" altLang="en-US"/>
              <a:t>We have claimed {0</a:t>
            </a:r>
            <a:r>
              <a:rPr lang="en-US" altLang="en-US" baseline="30000"/>
              <a:t>k</a:t>
            </a:r>
            <a:r>
              <a:rPr lang="en-US" altLang="en-US"/>
              <a:t>1</a:t>
            </a:r>
            <a:r>
              <a:rPr lang="en-US" altLang="en-US" baseline="30000"/>
              <a:t>k</a:t>
            </a:r>
            <a:r>
              <a:rPr lang="en-US" altLang="en-US"/>
              <a:t> | k </a:t>
            </a:r>
            <a:r>
              <a:rPr lang="en-US" altLang="en-US" u="sng"/>
              <a:t>&gt;</a:t>
            </a:r>
            <a:r>
              <a:rPr lang="en-US" altLang="en-US"/>
              <a:t> 1} is not a regular language.</a:t>
            </a:r>
          </a:p>
          <a:p>
            <a:r>
              <a:rPr lang="en-US" altLang="en-US"/>
              <a:t>Suppose it were.  Then there would be an associated n for the pumping lemma.</a:t>
            </a:r>
          </a:p>
          <a:p>
            <a:r>
              <a:rPr lang="en-US" altLang="en-US"/>
              <a:t>Let w = 0</a:t>
            </a:r>
            <a:r>
              <a:rPr lang="en-US" altLang="en-US" baseline="30000"/>
              <a:t>n</a:t>
            </a:r>
            <a:r>
              <a:rPr lang="en-US" altLang="en-US"/>
              <a:t>1</a:t>
            </a:r>
            <a:r>
              <a:rPr lang="en-US" altLang="en-US" baseline="30000"/>
              <a:t>n</a:t>
            </a:r>
            <a:r>
              <a:rPr lang="en-US" altLang="en-US"/>
              <a:t>.  We can write w = xyz, where x and y consist of 0’s, and y </a:t>
            </a:r>
            <a:r>
              <a:rPr lang="en-US" altLang="en-US">
                <a:sym typeface="Symbol" panose="05050102010706020507" pitchFamily="18" charset="2"/>
              </a:rPr>
              <a:t>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.</a:t>
            </a:r>
          </a:p>
          <a:p>
            <a:r>
              <a:rPr lang="en-US" altLang="en-US"/>
              <a:t>But then xyyz would be in L, and this string has more 0’s than 1’s.</a:t>
            </a:r>
          </a:p>
        </p:txBody>
      </p:sp>
    </p:spTree>
    <p:extLst>
      <p:ext uri="{BB962C8B-B14F-4D97-AF65-F5344CB8AC3E}">
        <p14:creationId xmlns:p14="http://schemas.microsoft.com/office/powerpoint/2010/main" val="3143898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>
            <a:extLst>
              <a:ext uri="{FF2B5EF4-FFF2-40B4-BE49-F238E27FC236}">
                <a16:creationId xmlns:a16="http://schemas.microsoft.com/office/drawing/2014/main" id="{5BDEAFC2-ED35-454A-AF55-11C3C328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70304E-4EA2-4F90-9574-06445DD500F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2467" name="Title 1">
            <a:extLst>
              <a:ext uri="{FF2B5EF4-FFF2-40B4-BE49-F238E27FC236}">
                <a16:creationId xmlns:a16="http://schemas.microsoft.com/office/drawing/2014/main" id="{A309EC47-03EC-4BBE-9936-71E8AE04BD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4213" y="609600"/>
            <a:ext cx="7088187" cy="803275"/>
          </a:xfrm>
        </p:spPr>
        <p:txBody>
          <a:bodyPr/>
          <a:lstStyle/>
          <a:p>
            <a:r>
              <a:rPr lang="en-US" altLang="en-US"/>
              <a:t>Ilustrasi</a:t>
            </a:r>
          </a:p>
        </p:txBody>
      </p:sp>
      <p:pic>
        <p:nvPicPr>
          <p:cNvPr id="62468" name="Content Placeholder 4">
            <a:extLst>
              <a:ext uri="{FF2B5EF4-FFF2-40B4-BE49-F238E27FC236}">
                <a16:creationId xmlns:a16="http://schemas.microsoft.com/office/drawing/2014/main" id="{FAC08602-2E32-48ED-AF7E-38879C86E3E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57338"/>
            <a:ext cx="8748713" cy="4967287"/>
          </a:xfrm>
        </p:spPr>
      </p:pic>
    </p:spTree>
    <p:extLst>
      <p:ext uri="{BB962C8B-B14F-4D97-AF65-F5344CB8AC3E}">
        <p14:creationId xmlns:p14="http://schemas.microsoft.com/office/powerpoint/2010/main" val="3615345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1">
            <a:extLst>
              <a:ext uri="{FF2B5EF4-FFF2-40B4-BE49-F238E27FC236}">
                <a16:creationId xmlns:a16="http://schemas.microsoft.com/office/drawing/2014/main" id="{E61B0B1C-9FB0-4C66-A84E-95D5B23C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9B14B7-40C8-462E-82B6-6D6B138FC08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3491" name="Picture 2">
            <a:extLst>
              <a:ext uri="{FF2B5EF4-FFF2-40B4-BE49-F238E27FC236}">
                <a16:creationId xmlns:a16="http://schemas.microsoft.com/office/drawing/2014/main" id="{0E33D65F-64EA-47DA-8C81-F9C9F3421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647700"/>
            <a:ext cx="853757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67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A3E77192-C6D9-45BB-A142-E37C3ED0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3375"/>
            <a:ext cx="7772400" cy="503238"/>
          </a:xfrm>
        </p:spPr>
        <p:txBody>
          <a:bodyPr/>
          <a:lstStyle/>
          <a:p>
            <a:r>
              <a:rPr lang="en-US" altLang="en-US"/>
              <a:t>Contoh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64A7E-9714-4DC1-BD93-FBA5A1B2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52513"/>
            <a:ext cx="7772400" cy="5689600"/>
          </a:xfrm>
        </p:spPr>
        <p:txBody>
          <a:bodyPr/>
          <a:lstStyle/>
          <a:p>
            <a:pPr>
              <a:defRPr/>
            </a:pPr>
            <a:r>
              <a:rPr lang="en-US" sz="2800" dirty="0" err="1"/>
              <a:t>Perlihatkan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Pumping Lemma 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800" dirty="0" err="1"/>
              <a:t>L</a:t>
            </a:r>
            <a:r>
              <a:rPr lang="en-US" sz="2800" baseline="-25000" dirty="0" err="1"/>
              <a:t>pr</a:t>
            </a:r>
            <a:r>
              <a:rPr lang="en-US" sz="2800" dirty="0"/>
              <a:t> = { 1 </a:t>
            </a:r>
            <a:r>
              <a:rPr lang="en-US" sz="2800" baseline="30000" dirty="0"/>
              <a:t>p</a:t>
            </a:r>
            <a:r>
              <a:rPr lang="en-US" sz="2800" dirty="0"/>
              <a:t> | p = prima}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 err="1"/>
              <a:t>Jawab</a:t>
            </a:r>
            <a:r>
              <a:rPr lang="en-US" dirty="0"/>
              <a:t>: </a:t>
            </a:r>
            <a:r>
              <a:rPr lang="en-US" sz="2800" dirty="0"/>
              <a:t>Ide </a:t>
            </a:r>
            <a:r>
              <a:rPr lang="en-US" sz="2800" dirty="0" err="1"/>
              <a:t>pembuktian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kontradiksi</a:t>
            </a:r>
            <a:r>
              <a:rPr lang="en-US" sz="2800" dirty="0"/>
              <a:t>.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800" dirty="0" err="1"/>
              <a:t>Bilangan</a:t>
            </a:r>
            <a:r>
              <a:rPr lang="en-US" sz="2800" dirty="0"/>
              <a:t> prima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yg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perkalian</a:t>
            </a:r>
            <a:r>
              <a:rPr lang="en-US" sz="2800" dirty="0"/>
              <a:t> 1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.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sz="2800" dirty="0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E0243151-0489-496B-9A4D-4270ACAD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9A72C8-5A06-48C3-9AF2-C13BFDA130A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4517" name="Picture 2">
            <a:extLst>
              <a:ext uri="{FF2B5EF4-FFF2-40B4-BE49-F238E27FC236}">
                <a16:creationId xmlns:a16="http://schemas.microsoft.com/office/drawing/2014/main" id="{7496F563-4DB0-47E9-8BD2-007DBF22A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44900"/>
            <a:ext cx="6858000" cy="30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121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1">
            <a:extLst>
              <a:ext uri="{FF2B5EF4-FFF2-40B4-BE49-F238E27FC236}">
                <a16:creationId xmlns:a16="http://schemas.microsoft.com/office/drawing/2014/main" id="{30E7BCFC-ADFD-4BF1-BFDE-81623298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E8BD24-F3B0-49D1-9689-90AFDF154B8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5539" name="Picture 2">
            <a:extLst>
              <a:ext uri="{FF2B5EF4-FFF2-40B4-BE49-F238E27FC236}">
                <a16:creationId xmlns:a16="http://schemas.microsoft.com/office/drawing/2014/main" id="{7BC02719-3F66-4917-93FA-61625A2F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76250"/>
            <a:ext cx="8497888" cy="576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233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1">
            <a:extLst>
              <a:ext uri="{FF2B5EF4-FFF2-40B4-BE49-F238E27FC236}">
                <a16:creationId xmlns:a16="http://schemas.microsoft.com/office/drawing/2014/main" id="{0EC211D7-F904-4921-98CE-B47473B8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2A69A9-C9AD-4A47-B9AC-70F5871E1E6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6563" name="Picture 2">
            <a:extLst>
              <a:ext uri="{FF2B5EF4-FFF2-40B4-BE49-F238E27FC236}">
                <a16:creationId xmlns:a16="http://schemas.microsoft.com/office/drawing/2014/main" id="{6D648F82-46E7-430D-BA2C-3AD85093B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20713"/>
            <a:ext cx="85883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55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7F5D32A5-1DEF-49A9-A055-55A15693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DC5365-F530-417E-BE85-B6C95F04CA2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7085097-7FFC-49EF-BC80-8E0206A95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altLang="en-US"/>
              <a:t>Representation of Languages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D8CA230-5859-45A2-8BF1-2E3AF04E4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572000"/>
          </a:xfrm>
        </p:spPr>
        <p:txBody>
          <a:bodyPr/>
          <a:lstStyle/>
          <a:p>
            <a:r>
              <a:rPr lang="en-US" altLang="en-US"/>
              <a:t>Representations can be formal or informal.</a:t>
            </a:r>
          </a:p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 (formal): represent a language by a RE or DFA defining it.</a:t>
            </a:r>
          </a:p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(informal): a logical or prose statement about its strings:</a:t>
            </a:r>
          </a:p>
          <a:p>
            <a:pPr lvl="1"/>
            <a:r>
              <a:rPr lang="en-US" altLang="en-US"/>
              <a:t>{0</a:t>
            </a:r>
            <a:r>
              <a:rPr lang="en-US" altLang="en-US" baseline="30000"/>
              <a:t>n</a:t>
            </a:r>
            <a:r>
              <a:rPr lang="en-US" altLang="en-US"/>
              <a:t>1</a:t>
            </a:r>
            <a:r>
              <a:rPr lang="en-US" altLang="en-US" baseline="30000"/>
              <a:t>n</a:t>
            </a:r>
            <a:r>
              <a:rPr lang="en-US" altLang="en-US"/>
              <a:t> | n is a nonnegative integer}</a:t>
            </a:r>
          </a:p>
          <a:p>
            <a:pPr lvl="1"/>
            <a:r>
              <a:rPr lang="en-US" altLang="en-US"/>
              <a:t>“The set of strings consisting of some number of 0’s followed by the same number of 1’s.”</a:t>
            </a:r>
          </a:p>
        </p:txBody>
      </p:sp>
    </p:spTree>
    <p:extLst>
      <p:ext uri="{BB962C8B-B14F-4D97-AF65-F5344CB8AC3E}">
        <p14:creationId xmlns:p14="http://schemas.microsoft.com/office/powerpoint/2010/main" val="2114461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1">
            <a:extLst>
              <a:ext uri="{FF2B5EF4-FFF2-40B4-BE49-F238E27FC236}">
                <a16:creationId xmlns:a16="http://schemas.microsoft.com/office/drawing/2014/main" id="{16222038-F564-400A-B83B-4C445ADA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9CD9F2-09F7-46A7-8084-BFF6A60F20E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7587" name="Picture 2">
            <a:extLst>
              <a:ext uri="{FF2B5EF4-FFF2-40B4-BE49-F238E27FC236}">
                <a16:creationId xmlns:a16="http://schemas.microsoft.com/office/drawing/2014/main" id="{4F9A9E12-03B0-4DBF-8314-7747D3214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0"/>
            <a:ext cx="9120187" cy="712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138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4C19-11C1-4521-9D1A-69596170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Decision Properties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8EF0-B8F3-4CAE-A318-CB067E768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66"/>
                </a:solidFill>
              </a:rPr>
              <a:t>decision property</a:t>
            </a:r>
            <a:r>
              <a:rPr lang="en-US" altLang="en-US" dirty="0"/>
              <a:t>  for a class of languages is an algorithm that takes a formal description of a language (e.g., a DFA) and tells whether or not some property holds.</a:t>
            </a:r>
          </a:p>
          <a:p>
            <a:r>
              <a:rPr lang="en-US" altLang="en-US" dirty="0">
                <a:solidFill>
                  <a:srgbClr val="33CC33"/>
                </a:solidFill>
              </a:rPr>
              <a:t>Example</a:t>
            </a:r>
            <a:r>
              <a:rPr lang="en-US" altLang="en-US" dirty="0"/>
              <a:t>: Is language L empty?</a:t>
            </a:r>
          </a:p>
          <a:p>
            <a:r>
              <a:rPr lang="en-US" dirty="0" err="1"/>
              <a:t>Diketahui</a:t>
            </a:r>
            <a:r>
              <a:rPr lang="en-US" dirty="0"/>
              <a:t> regular languages L dan M, </a:t>
            </a:r>
            <a:r>
              <a:rPr lang="en-US" dirty="0" err="1"/>
              <a:t>apakah</a:t>
            </a:r>
            <a:r>
              <a:rPr lang="en-US" dirty="0"/>
              <a:t> L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/>
              <a:t>M?</a:t>
            </a:r>
          </a:p>
          <a:p>
            <a:r>
              <a:rPr lang="en-US" dirty="0" err="1"/>
              <a:t>Diketahui</a:t>
            </a:r>
            <a:r>
              <a:rPr lang="en-US" dirty="0"/>
              <a:t> regular languages L dan M, </a:t>
            </a:r>
            <a:r>
              <a:rPr lang="en-US" dirty="0" err="1"/>
              <a:t>apakah</a:t>
            </a:r>
            <a:r>
              <a:rPr lang="en-US" dirty="0"/>
              <a:t> L </a:t>
            </a:r>
            <a:r>
              <a:rPr lang="en-US" dirty="0">
                <a:sym typeface="Symbol" pitchFamily="18" charset="2"/>
              </a:rPr>
              <a:t> </a:t>
            </a:r>
            <a:r>
              <a:rPr lang="en-US" dirty="0"/>
              <a:t>M?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91830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Finite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73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 2 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Finite Automata</a:t>
            </a:r>
          </a:p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Minimisasi</a:t>
            </a:r>
            <a:r>
              <a:rPr lang="en-US" dirty="0"/>
              <a:t> State </a:t>
            </a:r>
            <a:r>
              <a:rPr lang="en-US" dirty="0" err="1"/>
              <a:t>pada</a:t>
            </a:r>
            <a:r>
              <a:rPr lang="en-US" dirty="0"/>
              <a:t> Finite Automata </a:t>
            </a:r>
            <a:r>
              <a:rPr lang="en-US" dirty="0" err="1"/>
              <a:t>dgn</a:t>
            </a:r>
            <a:r>
              <a:rPr lang="en-US" dirty="0"/>
              <a:t> Distinguishable Table (Table Filling Algorithm)</a:t>
            </a:r>
          </a:p>
        </p:txBody>
      </p:sp>
    </p:spTree>
    <p:extLst>
      <p:ext uri="{BB962C8B-B14F-4D97-AF65-F5344CB8AC3E}">
        <p14:creationId xmlns:p14="http://schemas.microsoft.com/office/powerpoint/2010/main" val="3639919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 2 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Finite Automata</a:t>
            </a:r>
          </a:p>
          <a:p>
            <a:pPr lvl="1"/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FA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2 FA lama</a:t>
            </a:r>
          </a:p>
          <a:p>
            <a:pPr lvl="1"/>
            <a:r>
              <a:rPr lang="en-US" dirty="0" err="1"/>
              <a:t>Tetapkan</a:t>
            </a:r>
            <a:r>
              <a:rPr lang="en-US" dirty="0"/>
              <a:t> state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FA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state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state lama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state </a:t>
            </a:r>
            <a:r>
              <a:rPr lang="en-US" dirty="0" err="1"/>
              <a:t>pada</a:t>
            </a:r>
            <a:r>
              <a:rPr lang="en-US" dirty="0"/>
              <a:t> FA lama </a:t>
            </a:r>
            <a:r>
              <a:rPr lang="en-US" dirty="0" err="1"/>
              <a:t>merupakan</a:t>
            </a:r>
            <a:r>
              <a:rPr lang="en-US" dirty="0"/>
              <a:t> state </a:t>
            </a:r>
            <a:r>
              <a:rPr lang="en-US" dirty="0" err="1"/>
              <a:t>akhir</a:t>
            </a:r>
            <a:r>
              <a:rPr lang="en-US" dirty="0"/>
              <a:t>. State final </a:t>
            </a:r>
            <a:r>
              <a:rPr lang="en-US" dirty="0" err="1"/>
              <a:t>merepresentasikan</a:t>
            </a:r>
            <a:r>
              <a:rPr lang="en-US" dirty="0"/>
              <a:t> status </a:t>
            </a:r>
            <a:r>
              <a:rPr lang="en-US" dirty="0" err="1"/>
              <a:t>perbedaan</a:t>
            </a:r>
            <a:r>
              <a:rPr lang="en-US" dirty="0"/>
              <a:t> string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FA lama </a:t>
            </a:r>
            <a:r>
              <a:rPr lang="en-US" dirty="0" err="1"/>
              <a:t>tsb</a:t>
            </a:r>
            <a:endParaRPr lang="en-US" dirty="0"/>
          </a:p>
          <a:p>
            <a:pPr lvl="1"/>
            <a:r>
              <a:rPr lang="en-US" dirty="0" err="1"/>
              <a:t>Hubungkan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state (</a:t>
            </a:r>
            <a:r>
              <a:rPr lang="en-US" dirty="0" err="1"/>
              <a:t>tetapkan</a:t>
            </a:r>
            <a:r>
              <a:rPr lang="en-US" dirty="0"/>
              <a:t> transition function) </a:t>
            </a:r>
            <a:r>
              <a:rPr lang="en-US" dirty="0" err="1"/>
              <a:t>pada</a:t>
            </a:r>
            <a:r>
              <a:rPr lang="en-US" dirty="0"/>
              <a:t> FA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berdasar</a:t>
            </a:r>
            <a:r>
              <a:rPr lang="en-US" dirty="0"/>
              <a:t> transition function FA lama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FA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string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2 FA </a:t>
            </a:r>
            <a:r>
              <a:rPr lang="en-US" dirty="0" err="1"/>
              <a:t>tsb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1062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1" y="1447800"/>
            <a:ext cx="43434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Karena</a:t>
            </a:r>
            <a:r>
              <a:rPr lang="en-US" sz="2800" dirty="0"/>
              <a:t> FA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perkalian</a:t>
            </a:r>
            <a:r>
              <a:rPr lang="en-US" sz="2800" dirty="0"/>
              <a:t> di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menerima</a:t>
            </a:r>
            <a:r>
              <a:rPr lang="en-US" sz="2800" dirty="0"/>
              <a:t> string (</a:t>
            </a:r>
            <a:r>
              <a:rPr lang="en-US" sz="2800" dirty="0" err="1"/>
              <a:t>cth</a:t>
            </a:r>
            <a:r>
              <a:rPr lang="en-US" sz="2800" dirty="0"/>
              <a:t>: 1,11,0,00,dst; </a:t>
            </a:r>
            <a:r>
              <a:rPr lang="en-US" sz="2800" dirty="0" err="1"/>
              <a:t>dgn</a:t>
            </a:r>
            <a:r>
              <a:rPr lang="en-US" sz="2800" dirty="0"/>
              <a:t> final state </a:t>
            </a:r>
            <a:r>
              <a:rPr lang="en-US" sz="2800" dirty="0" err="1"/>
              <a:t>berupa</a:t>
            </a:r>
            <a:r>
              <a:rPr lang="en-US" sz="2800" dirty="0"/>
              <a:t> </a:t>
            </a:r>
            <a:r>
              <a:rPr lang="en-US" sz="2800" dirty="0" err="1"/>
              <a:t>ps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qr</a:t>
            </a:r>
            <a:r>
              <a:rPr lang="en-US" sz="2800" dirty="0"/>
              <a:t>) </a:t>
            </a:r>
            <a:r>
              <a:rPr lang="en-US" sz="2800" dirty="0" err="1"/>
              <a:t>maka</a:t>
            </a:r>
            <a:r>
              <a:rPr lang="en-US" sz="2800" dirty="0"/>
              <a:t> 2 FA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ekuivalen</a:t>
            </a:r>
            <a:r>
              <a:rPr lang="en-US" sz="2800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2" y="1925970"/>
            <a:ext cx="39338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9338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7514231" y="2473656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35639" y="403924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13008" y="3899848"/>
            <a:ext cx="609600" cy="6743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43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D9B63ED-153B-494B-A4B9-288DB8B23B8F}" type="slidenum">
              <a:rPr lang="en-US" sz="1400" smtClean="0">
                <a:latin typeface="Times New Roman" pitchFamily="18" charset="0"/>
              </a:rPr>
              <a:pPr/>
              <a:t>36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Product DFA </a:t>
            </a:r>
            <a:r>
              <a:rPr lang="en-US" dirty="0" err="1">
                <a:solidFill>
                  <a:srgbClr val="33CC33"/>
                </a:solidFill>
              </a:rPr>
              <a:t>utk</a:t>
            </a:r>
            <a:r>
              <a:rPr lang="en-US" dirty="0">
                <a:solidFill>
                  <a:srgbClr val="33CC33"/>
                </a:solidFill>
              </a:rPr>
              <a:t> </a:t>
            </a:r>
            <a:r>
              <a:rPr lang="en-US" dirty="0"/>
              <a:t>Equivalence</a:t>
            </a:r>
          </a:p>
        </p:txBody>
      </p:sp>
      <p:sp>
        <p:nvSpPr>
          <p:cNvPr id="35844" name="Oval 3"/>
          <p:cNvSpPr>
            <a:spLocks noChangeArrowheads="1"/>
          </p:cNvSpPr>
          <p:nvPr/>
        </p:nvSpPr>
        <p:spPr bwMode="auto">
          <a:xfrm>
            <a:off x="1600200" y="2209800"/>
            <a:ext cx="457200" cy="457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5845" name="Oval 4"/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5846" name="Oval 5"/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35847" name="Oval 6"/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29718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5851" name="AutoShape 10"/>
          <p:cNvCxnSpPr>
            <a:cxnSpLocks noChangeShapeType="1"/>
          </p:cNvCxnSpPr>
          <p:nvPr/>
        </p:nvCxnSpPr>
        <p:spPr bwMode="auto">
          <a:xfrm rot="-5400000" flipH="1" flipV="1">
            <a:off x="1837531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2" name="AutoShape 11"/>
          <p:cNvCxnSpPr>
            <a:cxnSpLocks noChangeShapeType="1"/>
            <a:stCxn id="35849" idx="3"/>
            <a:endCxn id="35844" idx="5"/>
          </p:cNvCxnSpPr>
          <p:nvPr/>
        </p:nvCxnSpPr>
        <p:spPr bwMode="auto">
          <a:xfrm rot="16200000" flipV="1">
            <a:off x="2498725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53" name="Text Box 12"/>
          <p:cNvSpPr txBox="1">
            <a:spLocks noChangeArrowheads="1"/>
          </p:cNvSpPr>
          <p:nvPr/>
        </p:nvSpPr>
        <p:spPr bwMode="auto">
          <a:xfrm>
            <a:off x="1371600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23622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35855" name="Text Box 14"/>
          <p:cNvSpPr txBox="1">
            <a:spLocks noChangeArrowheads="1"/>
          </p:cNvSpPr>
          <p:nvPr/>
        </p:nvSpPr>
        <p:spPr bwMode="auto">
          <a:xfrm>
            <a:off x="2209800" y="28956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0, 1</a:t>
            </a:r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1219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>
            <a:off x="1143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5858" name="AutoShape 17"/>
          <p:cNvCxnSpPr>
            <a:cxnSpLocks noChangeShapeType="1"/>
          </p:cNvCxnSpPr>
          <p:nvPr/>
        </p:nvCxnSpPr>
        <p:spPr bwMode="auto">
          <a:xfrm rot="-5400000" flipH="1" flipV="1">
            <a:off x="1837531" y="42584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59" name="Line 18"/>
          <p:cNvSpPr>
            <a:spLocks noChangeShapeType="1"/>
          </p:cNvSpPr>
          <p:nvPr/>
        </p:nvSpPr>
        <p:spPr bwMode="auto">
          <a:xfrm>
            <a:off x="21336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5860" name="AutoShape 19"/>
          <p:cNvCxnSpPr>
            <a:cxnSpLocks noChangeShapeType="1"/>
          </p:cNvCxnSpPr>
          <p:nvPr/>
        </p:nvCxnSpPr>
        <p:spPr bwMode="auto">
          <a:xfrm rot="-5400000" flipH="1" flipV="1">
            <a:off x="3285331" y="43346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1" name="AutoShape 20"/>
          <p:cNvCxnSpPr>
            <a:cxnSpLocks noChangeShapeType="1"/>
            <a:stCxn id="35847" idx="3"/>
            <a:endCxn id="35848" idx="4"/>
          </p:cNvCxnSpPr>
          <p:nvPr/>
        </p:nvCxnSpPr>
        <p:spPr bwMode="auto">
          <a:xfrm rot="5400000">
            <a:off x="2400300" y="4238625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13716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35863" name="Text Box 22"/>
          <p:cNvSpPr txBox="1">
            <a:spLocks noChangeArrowheads="1"/>
          </p:cNvSpPr>
          <p:nvPr/>
        </p:nvSpPr>
        <p:spPr bwMode="auto">
          <a:xfrm>
            <a:off x="2286000" y="5181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35864" name="Text Box 23"/>
          <p:cNvSpPr txBox="1">
            <a:spLocks noChangeArrowheads="1"/>
          </p:cNvSpPr>
          <p:nvPr/>
        </p:nvSpPr>
        <p:spPr bwMode="auto">
          <a:xfrm>
            <a:off x="2362200" y="4191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35865" name="Text Box 24"/>
          <p:cNvSpPr txBox="1">
            <a:spLocks noChangeArrowheads="1"/>
          </p:cNvSpPr>
          <p:nvPr/>
        </p:nvSpPr>
        <p:spPr bwMode="auto">
          <a:xfrm>
            <a:off x="3429000" y="3886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35866" name="Oval 25"/>
          <p:cNvSpPr>
            <a:spLocks noChangeArrowheads="1"/>
          </p:cNvSpPr>
          <p:nvPr/>
        </p:nvSpPr>
        <p:spPr bwMode="auto">
          <a:xfrm>
            <a:off x="5029200" y="21336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[A,C]</a:t>
            </a:r>
          </a:p>
        </p:txBody>
      </p:sp>
      <p:sp>
        <p:nvSpPr>
          <p:cNvPr id="35867" name="Oval 26"/>
          <p:cNvSpPr>
            <a:spLocks noChangeArrowheads="1"/>
          </p:cNvSpPr>
          <p:nvPr/>
        </p:nvSpPr>
        <p:spPr bwMode="auto">
          <a:xfrm>
            <a:off x="7162800" y="21336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[A,D]</a:t>
            </a:r>
          </a:p>
        </p:txBody>
      </p:sp>
      <p:sp>
        <p:nvSpPr>
          <p:cNvPr id="35868" name="Line 27"/>
          <p:cNvSpPr>
            <a:spLocks noChangeShapeType="1"/>
          </p:cNvSpPr>
          <p:nvPr/>
        </p:nvSpPr>
        <p:spPr bwMode="auto">
          <a:xfrm>
            <a:off x="4343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Line 28"/>
          <p:cNvSpPr>
            <a:spLocks noChangeShapeType="1"/>
          </p:cNvSpPr>
          <p:nvPr/>
        </p:nvSpPr>
        <p:spPr bwMode="auto">
          <a:xfrm>
            <a:off x="6019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Text Box 29"/>
          <p:cNvSpPr txBox="1">
            <a:spLocks noChangeArrowheads="1"/>
          </p:cNvSpPr>
          <p:nvPr/>
        </p:nvSpPr>
        <p:spPr bwMode="auto">
          <a:xfrm>
            <a:off x="64008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35871" name="Oval 30"/>
          <p:cNvSpPr>
            <a:spLocks noChangeArrowheads="1"/>
          </p:cNvSpPr>
          <p:nvPr/>
        </p:nvSpPr>
        <p:spPr bwMode="auto">
          <a:xfrm>
            <a:off x="5029200" y="37338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[B,C]</a:t>
            </a:r>
          </a:p>
        </p:txBody>
      </p:sp>
      <p:sp>
        <p:nvSpPr>
          <p:cNvPr id="35872" name="Line 31"/>
          <p:cNvSpPr>
            <a:spLocks noChangeShapeType="1"/>
          </p:cNvSpPr>
          <p:nvPr/>
        </p:nvSpPr>
        <p:spPr bwMode="auto">
          <a:xfrm>
            <a:off x="5486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Text Box 32"/>
          <p:cNvSpPr txBox="1">
            <a:spLocks noChangeArrowheads="1"/>
          </p:cNvSpPr>
          <p:nvPr/>
        </p:nvSpPr>
        <p:spPr bwMode="auto">
          <a:xfrm>
            <a:off x="54864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1</a:t>
            </a:r>
          </a:p>
        </p:txBody>
      </p:sp>
      <p:cxnSp>
        <p:nvCxnSpPr>
          <p:cNvPr id="35874" name="AutoShape 33"/>
          <p:cNvCxnSpPr>
            <a:cxnSpLocks noChangeShapeType="1"/>
            <a:stCxn id="35867" idx="7"/>
            <a:endCxn id="35867" idx="1"/>
          </p:cNvCxnSpPr>
          <p:nvPr/>
        </p:nvCxnSpPr>
        <p:spPr bwMode="auto">
          <a:xfrm rot="-5400000" flipH="1" flipV="1">
            <a:off x="7657307" y="1872456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75" name="Text Box 34"/>
          <p:cNvSpPr txBox="1">
            <a:spLocks noChangeArrowheads="1"/>
          </p:cNvSpPr>
          <p:nvPr/>
        </p:nvSpPr>
        <p:spPr bwMode="auto">
          <a:xfrm>
            <a:off x="7848600" y="1524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35876" name="Line 35"/>
          <p:cNvSpPr>
            <a:spLocks noChangeShapeType="1"/>
          </p:cNvSpPr>
          <p:nvPr/>
        </p:nvSpPr>
        <p:spPr bwMode="auto">
          <a:xfrm flipH="1">
            <a:off x="5791200" y="26670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Text Box 36"/>
          <p:cNvSpPr txBox="1">
            <a:spLocks noChangeArrowheads="1"/>
          </p:cNvSpPr>
          <p:nvPr/>
        </p:nvSpPr>
        <p:spPr bwMode="auto">
          <a:xfrm>
            <a:off x="6248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1</a:t>
            </a:r>
          </a:p>
        </p:txBody>
      </p:sp>
      <p:cxnSp>
        <p:nvCxnSpPr>
          <p:cNvPr id="35878" name="AutoShape 37"/>
          <p:cNvCxnSpPr>
            <a:cxnSpLocks noChangeShapeType="1"/>
            <a:stCxn id="35871" idx="6"/>
            <a:endCxn id="35867" idx="4"/>
          </p:cNvCxnSpPr>
          <p:nvPr/>
        </p:nvCxnSpPr>
        <p:spPr bwMode="auto">
          <a:xfrm flipV="1">
            <a:off x="6019800" y="2743200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79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0</a:t>
            </a:r>
          </a:p>
        </p:txBody>
      </p:sp>
      <p:cxnSp>
        <p:nvCxnSpPr>
          <p:cNvPr id="35880" name="AutoShape 39"/>
          <p:cNvCxnSpPr>
            <a:cxnSpLocks noChangeShapeType="1"/>
            <a:stCxn id="35871" idx="1"/>
            <a:endCxn id="35866" idx="3"/>
          </p:cNvCxnSpPr>
          <p:nvPr/>
        </p:nvCxnSpPr>
        <p:spPr bwMode="auto">
          <a:xfrm rot="-5400000">
            <a:off x="4589463" y="3238500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81" name="Text Box 40"/>
          <p:cNvSpPr txBox="1">
            <a:spLocks noChangeArrowheads="1"/>
          </p:cNvSpPr>
          <p:nvPr/>
        </p:nvSpPr>
        <p:spPr bwMode="auto">
          <a:xfrm>
            <a:off x="48006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35882" name="Oval 41"/>
          <p:cNvSpPr>
            <a:spLocks noChangeArrowheads="1"/>
          </p:cNvSpPr>
          <p:nvPr/>
        </p:nvSpPr>
        <p:spPr bwMode="auto">
          <a:xfrm>
            <a:off x="7162800" y="37338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[B,D]</a:t>
            </a:r>
          </a:p>
        </p:txBody>
      </p:sp>
      <p:sp>
        <p:nvSpPr>
          <p:cNvPr id="35883" name="Line 42"/>
          <p:cNvSpPr>
            <a:spLocks noChangeShapeType="1"/>
          </p:cNvSpPr>
          <p:nvPr/>
        </p:nvSpPr>
        <p:spPr bwMode="auto">
          <a:xfrm flipV="1">
            <a:off x="7696200" y="27432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4" name="Text Box 43"/>
          <p:cNvSpPr txBox="1">
            <a:spLocks noChangeArrowheads="1"/>
          </p:cNvSpPr>
          <p:nvPr/>
        </p:nvSpPr>
        <p:spPr bwMode="auto">
          <a:xfrm>
            <a:off x="7696200" y="3124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0</a:t>
            </a:r>
          </a:p>
        </p:txBody>
      </p:sp>
      <p:cxnSp>
        <p:nvCxnSpPr>
          <p:cNvPr id="35885" name="AutoShape 44"/>
          <p:cNvCxnSpPr>
            <a:cxnSpLocks noChangeShapeType="1"/>
            <a:stCxn id="35882" idx="3"/>
            <a:endCxn id="35866" idx="2"/>
          </p:cNvCxnSpPr>
          <p:nvPr/>
        </p:nvCxnSpPr>
        <p:spPr bwMode="auto">
          <a:xfrm rot="16200000" flipV="1">
            <a:off x="5260182" y="2207418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86" name="Text Box 45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35887" name="Oval 46"/>
          <p:cNvSpPr>
            <a:spLocks noChangeArrowheads="1"/>
          </p:cNvSpPr>
          <p:nvPr/>
        </p:nvSpPr>
        <p:spPr bwMode="auto">
          <a:xfrm>
            <a:off x="4953000" y="20574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8" name="Oval 47"/>
          <p:cNvSpPr>
            <a:spLocks noChangeArrowheads="1"/>
          </p:cNvSpPr>
          <p:nvPr/>
        </p:nvSpPr>
        <p:spPr bwMode="auto">
          <a:xfrm>
            <a:off x="7086600" y="36576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3788803" y="4966183"/>
            <a:ext cx="52928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dirty="0"/>
              <a:t>[A,C] </a:t>
            </a:r>
            <a:r>
              <a:rPr lang="en-US" dirty="0" err="1"/>
              <a:t>dan</a:t>
            </a:r>
            <a:r>
              <a:rPr lang="en-US" dirty="0"/>
              <a:t> [B,D]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: </a:t>
            </a:r>
          </a:p>
          <a:p>
            <a:r>
              <a:rPr lang="en-US" dirty="0"/>
              <a:t>Ada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di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FA </a:t>
            </a:r>
            <a:r>
              <a:rPr lang="en-US" dirty="0" err="1"/>
              <a:t>tp</a:t>
            </a:r>
            <a:endParaRPr lang="en-US" dirty="0"/>
          </a:p>
          <a:p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di FA </a:t>
            </a:r>
            <a:r>
              <a:rPr lang="en-US" dirty="0" err="1"/>
              <a:t>lainnya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61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1169019-BA91-4C13-8AC5-63C7DCDE9810}" type="slidenum">
              <a:rPr lang="en-US" sz="1400" smtClean="0">
                <a:latin typeface="Times New Roman" pitchFamily="18" charset="0"/>
              </a:rPr>
              <a:pPr/>
              <a:t>37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996600"/>
                </a:solidFill>
              </a:rPr>
              <a:t>Decision Property</a:t>
            </a:r>
            <a:r>
              <a:rPr lang="en-US"/>
              <a:t>: Containment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dirty="0" err="1"/>
              <a:t>Diketahui</a:t>
            </a:r>
            <a:r>
              <a:rPr lang="en-US" dirty="0"/>
              <a:t> regular languages L </a:t>
            </a:r>
            <a:r>
              <a:rPr lang="en-US" dirty="0" err="1"/>
              <a:t>dan</a:t>
            </a:r>
            <a:r>
              <a:rPr lang="en-US" dirty="0"/>
              <a:t> M, </a:t>
            </a:r>
            <a:r>
              <a:rPr lang="en-US" dirty="0" err="1"/>
              <a:t>apakah</a:t>
            </a:r>
            <a:r>
              <a:rPr lang="en-US" dirty="0"/>
              <a:t> L </a:t>
            </a:r>
            <a:r>
              <a:rPr lang="en-US" dirty="0">
                <a:sym typeface="Symbol" pitchFamily="18" charset="2"/>
              </a:rPr>
              <a:t> </a:t>
            </a:r>
            <a:r>
              <a:rPr lang="en-US" dirty="0"/>
              <a:t>M?</a:t>
            </a:r>
          </a:p>
          <a:p>
            <a:r>
              <a:rPr lang="en-US" dirty="0" err="1"/>
              <a:t>Menggunakan</a:t>
            </a:r>
            <a:r>
              <a:rPr lang="en-US" dirty="0"/>
              <a:t> product automaton</a:t>
            </a:r>
          </a:p>
        </p:txBody>
      </p:sp>
    </p:spTree>
    <p:extLst>
      <p:ext uri="{BB962C8B-B14F-4D97-AF65-F5344CB8AC3E}">
        <p14:creationId xmlns:p14="http://schemas.microsoft.com/office/powerpoint/2010/main" val="2490437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4200BA8-D364-44EF-8A09-EE4005FDC861}" type="slidenum">
              <a:rPr lang="en-US" sz="1400" smtClean="0">
                <a:latin typeface="Times New Roman" pitchFamily="18" charset="0"/>
              </a:rPr>
              <a:pPr/>
              <a:t>38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Product DFA </a:t>
            </a:r>
            <a:r>
              <a:rPr lang="en-US" dirty="0" err="1">
                <a:solidFill>
                  <a:srgbClr val="33CC33"/>
                </a:solidFill>
              </a:rPr>
              <a:t>utk</a:t>
            </a:r>
            <a:r>
              <a:rPr lang="en-US" dirty="0">
                <a:solidFill>
                  <a:srgbClr val="33CC33"/>
                </a:solidFill>
              </a:rPr>
              <a:t> </a:t>
            </a:r>
            <a:r>
              <a:rPr lang="en-US" dirty="0"/>
              <a:t>Containment</a:t>
            </a:r>
          </a:p>
        </p:txBody>
      </p:sp>
      <p:sp>
        <p:nvSpPr>
          <p:cNvPr id="38916" name="Oval 3"/>
          <p:cNvSpPr>
            <a:spLocks noChangeArrowheads="1"/>
          </p:cNvSpPr>
          <p:nvPr/>
        </p:nvSpPr>
        <p:spPr bwMode="auto">
          <a:xfrm>
            <a:off x="1600200" y="2209800"/>
            <a:ext cx="457200" cy="457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8917" name="Oval 4"/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8918" name="Oval 5"/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38919" name="Oval 6"/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38920" name="Oval 7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Oval 8"/>
          <p:cNvSpPr>
            <a:spLocks noChangeArrowheads="1"/>
          </p:cNvSpPr>
          <p:nvPr/>
        </p:nvSpPr>
        <p:spPr bwMode="auto">
          <a:xfrm>
            <a:off x="29718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9"/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8923" name="AutoShape 10"/>
          <p:cNvCxnSpPr>
            <a:cxnSpLocks noChangeShapeType="1"/>
          </p:cNvCxnSpPr>
          <p:nvPr/>
        </p:nvCxnSpPr>
        <p:spPr bwMode="auto">
          <a:xfrm rot="-5400000" flipH="1" flipV="1">
            <a:off x="1837531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4" name="AutoShape 11"/>
          <p:cNvCxnSpPr>
            <a:cxnSpLocks noChangeShapeType="1"/>
            <a:stCxn id="38921" idx="3"/>
            <a:endCxn id="38916" idx="5"/>
          </p:cNvCxnSpPr>
          <p:nvPr/>
        </p:nvCxnSpPr>
        <p:spPr bwMode="auto">
          <a:xfrm rot="16200000" flipV="1">
            <a:off x="2498725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5" name="Text Box 12"/>
          <p:cNvSpPr txBox="1">
            <a:spLocks noChangeArrowheads="1"/>
          </p:cNvSpPr>
          <p:nvPr/>
        </p:nvSpPr>
        <p:spPr bwMode="auto">
          <a:xfrm>
            <a:off x="1371600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38926" name="Text Box 13"/>
          <p:cNvSpPr txBox="1">
            <a:spLocks noChangeArrowheads="1"/>
          </p:cNvSpPr>
          <p:nvPr/>
        </p:nvSpPr>
        <p:spPr bwMode="auto">
          <a:xfrm>
            <a:off x="23622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2209800" y="28956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0, 1</a:t>
            </a:r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>
            <a:off x="1219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>
            <a:off x="1143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8930" name="AutoShape 17"/>
          <p:cNvCxnSpPr>
            <a:cxnSpLocks noChangeShapeType="1"/>
          </p:cNvCxnSpPr>
          <p:nvPr/>
        </p:nvCxnSpPr>
        <p:spPr bwMode="auto">
          <a:xfrm rot="-5400000" flipH="1" flipV="1">
            <a:off x="1837531" y="42584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1" name="Line 18"/>
          <p:cNvSpPr>
            <a:spLocks noChangeShapeType="1"/>
          </p:cNvSpPr>
          <p:nvPr/>
        </p:nvSpPr>
        <p:spPr bwMode="auto">
          <a:xfrm>
            <a:off x="21336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8932" name="AutoShape 19"/>
          <p:cNvCxnSpPr>
            <a:cxnSpLocks noChangeShapeType="1"/>
          </p:cNvCxnSpPr>
          <p:nvPr/>
        </p:nvCxnSpPr>
        <p:spPr bwMode="auto">
          <a:xfrm rot="-5400000" flipH="1" flipV="1">
            <a:off x="3285331" y="43346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3" name="AutoShape 20"/>
          <p:cNvCxnSpPr>
            <a:cxnSpLocks noChangeShapeType="1"/>
            <a:stCxn id="38919" idx="3"/>
            <a:endCxn id="38920" idx="4"/>
          </p:cNvCxnSpPr>
          <p:nvPr/>
        </p:nvCxnSpPr>
        <p:spPr bwMode="auto">
          <a:xfrm rot="5400000">
            <a:off x="2400300" y="4238625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4" name="Text Box 21"/>
          <p:cNvSpPr txBox="1">
            <a:spLocks noChangeArrowheads="1"/>
          </p:cNvSpPr>
          <p:nvPr/>
        </p:nvSpPr>
        <p:spPr bwMode="auto">
          <a:xfrm>
            <a:off x="13716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2286000" y="5181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2362200" y="4191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38937" name="Text Box 24"/>
          <p:cNvSpPr txBox="1">
            <a:spLocks noChangeArrowheads="1"/>
          </p:cNvSpPr>
          <p:nvPr/>
        </p:nvSpPr>
        <p:spPr bwMode="auto">
          <a:xfrm>
            <a:off x="3429000" y="3886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38938" name="Oval 25"/>
          <p:cNvSpPr>
            <a:spLocks noChangeArrowheads="1"/>
          </p:cNvSpPr>
          <p:nvPr/>
        </p:nvSpPr>
        <p:spPr bwMode="auto">
          <a:xfrm>
            <a:off x="5029200" y="21336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[A,C]</a:t>
            </a:r>
          </a:p>
        </p:txBody>
      </p:sp>
      <p:sp>
        <p:nvSpPr>
          <p:cNvPr id="38939" name="Oval 26"/>
          <p:cNvSpPr>
            <a:spLocks noChangeArrowheads="1"/>
          </p:cNvSpPr>
          <p:nvPr/>
        </p:nvSpPr>
        <p:spPr bwMode="auto">
          <a:xfrm>
            <a:off x="7162800" y="21336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[A,D]</a:t>
            </a:r>
          </a:p>
        </p:txBody>
      </p:sp>
      <p:sp>
        <p:nvSpPr>
          <p:cNvPr id="38940" name="Line 27"/>
          <p:cNvSpPr>
            <a:spLocks noChangeShapeType="1"/>
          </p:cNvSpPr>
          <p:nvPr/>
        </p:nvSpPr>
        <p:spPr bwMode="auto">
          <a:xfrm>
            <a:off x="4343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1" name="Line 28"/>
          <p:cNvSpPr>
            <a:spLocks noChangeShapeType="1"/>
          </p:cNvSpPr>
          <p:nvPr/>
        </p:nvSpPr>
        <p:spPr bwMode="auto">
          <a:xfrm>
            <a:off x="6019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2" name="Text Box 29"/>
          <p:cNvSpPr txBox="1">
            <a:spLocks noChangeArrowheads="1"/>
          </p:cNvSpPr>
          <p:nvPr/>
        </p:nvSpPr>
        <p:spPr bwMode="auto">
          <a:xfrm>
            <a:off x="64008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38943" name="Oval 30"/>
          <p:cNvSpPr>
            <a:spLocks noChangeArrowheads="1"/>
          </p:cNvSpPr>
          <p:nvPr/>
        </p:nvSpPr>
        <p:spPr bwMode="auto">
          <a:xfrm>
            <a:off x="5029200" y="37338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[B,C]</a:t>
            </a:r>
          </a:p>
        </p:txBody>
      </p:sp>
      <p:sp>
        <p:nvSpPr>
          <p:cNvPr id="38944" name="Line 31"/>
          <p:cNvSpPr>
            <a:spLocks noChangeShapeType="1"/>
          </p:cNvSpPr>
          <p:nvPr/>
        </p:nvSpPr>
        <p:spPr bwMode="auto">
          <a:xfrm>
            <a:off x="5486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5" name="Text Box 32"/>
          <p:cNvSpPr txBox="1">
            <a:spLocks noChangeArrowheads="1"/>
          </p:cNvSpPr>
          <p:nvPr/>
        </p:nvSpPr>
        <p:spPr bwMode="auto">
          <a:xfrm>
            <a:off x="54864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1</a:t>
            </a:r>
          </a:p>
        </p:txBody>
      </p:sp>
      <p:cxnSp>
        <p:nvCxnSpPr>
          <p:cNvPr id="38946" name="AutoShape 33"/>
          <p:cNvCxnSpPr>
            <a:cxnSpLocks noChangeShapeType="1"/>
            <a:stCxn id="38939" idx="7"/>
            <a:endCxn id="38939" idx="1"/>
          </p:cNvCxnSpPr>
          <p:nvPr/>
        </p:nvCxnSpPr>
        <p:spPr bwMode="auto">
          <a:xfrm rot="-5400000" flipH="1" flipV="1">
            <a:off x="7657307" y="1872456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47" name="Text Box 34"/>
          <p:cNvSpPr txBox="1">
            <a:spLocks noChangeArrowheads="1"/>
          </p:cNvSpPr>
          <p:nvPr/>
        </p:nvSpPr>
        <p:spPr bwMode="auto">
          <a:xfrm>
            <a:off x="7848600" y="1524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38948" name="Line 35"/>
          <p:cNvSpPr>
            <a:spLocks noChangeShapeType="1"/>
          </p:cNvSpPr>
          <p:nvPr/>
        </p:nvSpPr>
        <p:spPr bwMode="auto">
          <a:xfrm flipH="1">
            <a:off x="5791200" y="26670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9" name="Text Box 36"/>
          <p:cNvSpPr txBox="1">
            <a:spLocks noChangeArrowheads="1"/>
          </p:cNvSpPr>
          <p:nvPr/>
        </p:nvSpPr>
        <p:spPr bwMode="auto">
          <a:xfrm>
            <a:off x="6248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1</a:t>
            </a:r>
          </a:p>
        </p:txBody>
      </p:sp>
      <p:cxnSp>
        <p:nvCxnSpPr>
          <p:cNvPr id="38950" name="AutoShape 37"/>
          <p:cNvCxnSpPr>
            <a:cxnSpLocks noChangeShapeType="1"/>
            <a:stCxn id="38943" idx="6"/>
            <a:endCxn id="38939" idx="4"/>
          </p:cNvCxnSpPr>
          <p:nvPr/>
        </p:nvCxnSpPr>
        <p:spPr bwMode="auto">
          <a:xfrm flipV="1">
            <a:off x="6019800" y="2743200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51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0</a:t>
            </a:r>
          </a:p>
        </p:txBody>
      </p:sp>
      <p:cxnSp>
        <p:nvCxnSpPr>
          <p:cNvPr id="38952" name="AutoShape 39"/>
          <p:cNvCxnSpPr>
            <a:cxnSpLocks noChangeShapeType="1"/>
            <a:stCxn id="38943" idx="1"/>
            <a:endCxn id="38938" idx="3"/>
          </p:cNvCxnSpPr>
          <p:nvPr/>
        </p:nvCxnSpPr>
        <p:spPr bwMode="auto">
          <a:xfrm rot="-5400000">
            <a:off x="4589463" y="3238500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53" name="Text Box 40"/>
          <p:cNvSpPr txBox="1">
            <a:spLocks noChangeArrowheads="1"/>
          </p:cNvSpPr>
          <p:nvPr/>
        </p:nvSpPr>
        <p:spPr bwMode="auto">
          <a:xfrm>
            <a:off x="48006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38954" name="Oval 41"/>
          <p:cNvSpPr>
            <a:spLocks noChangeArrowheads="1"/>
          </p:cNvSpPr>
          <p:nvPr/>
        </p:nvSpPr>
        <p:spPr bwMode="auto">
          <a:xfrm>
            <a:off x="7162800" y="37338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[B,D]</a:t>
            </a:r>
          </a:p>
        </p:txBody>
      </p:sp>
      <p:sp>
        <p:nvSpPr>
          <p:cNvPr id="38955" name="Line 42"/>
          <p:cNvSpPr>
            <a:spLocks noChangeShapeType="1"/>
          </p:cNvSpPr>
          <p:nvPr/>
        </p:nvSpPr>
        <p:spPr bwMode="auto">
          <a:xfrm flipV="1">
            <a:off x="7696200" y="27432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6" name="Text Box 43"/>
          <p:cNvSpPr txBox="1">
            <a:spLocks noChangeArrowheads="1"/>
          </p:cNvSpPr>
          <p:nvPr/>
        </p:nvSpPr>
        <p:spPr bwMode="auto">
          <a:xfrm>
            <a:off x="7696200" y="3124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0</a:t>
            </a:r>
          </a:p>
        </p:txBody>
      </p:sp>
      <p:cxnSp>
        <p:nvCxnSpPr>
          <p:cNvPr id="38957" name="AutoShape 44"/>
          <p:cNvCxnSpPr>
            <a:cxnSpLocks noChangeShapeType="1"/>
            <a:stCxn id="38954" idx="3"/>
            <a:endCxn id="38938" idx="2"/>
          </p:cNvCxnSpPr>
          <p:nvPr/>
        </p:nvCxnSpPr>
        <p:spPr bwMode="auto">
          <a:xfrm rot="16200000" flipV="1">
            <a:off x="5260182" y="2207418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58" name="Text Box 45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38959" name="Oval 47"/>
          <p:cNvSpPr>
            <a:spLocks noChangeArrowheads="1"/>
          </p:cNvSpPr>
          <p:nvPr/>
        </p:nvSpPr>
        <p:spPr bwMode="auto">
          <a:xfrm>
            <a:off x="7086600" y="36576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4577390" y="4810035"/>
            <a:ext cx="38754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dirty="0"/>
              <a:t>[B,D]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: </a:t>
            </a:r>
          </a:p>
          <a:p>
            <a:r>
              <a:rPr lang="en-US" dirty="0" err="1"/>
              <a:t>diterima</a:t>
            </a:r>
            <a:r>
              <a:rPr lang="en-US" dirty="0"/>
              <a:t> di L,</a:t>
            </a:r>
          </a:p>
          <a:p>
            <a:r>
              <a:rPr lang="en-US" dirty="0" err="1"/>
              <a:t>tp</a:t>
            </a:r>
            <a:r>
              <a:rPr lang="en-US" dirty="0"/>
              <a:t> 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di M</a:t>
            </a:r>
          </a:p>
        </p:txBody>
      </p:sp>
    </p:spTree>
    <p:extLst>
      <p:ext uri="{BB962C8B-B14F-4D97-AF65-F5344CB8AC3E}">
        <p14:creationId xmlns:p14="http://schemas.microsoft.com/office/powerpoint/2010/main" val="261712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 2 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8065"/>
            <a:ext cx="8293100" cy="5710233"/>
          </a:xfrm>
        </p:spPr>
        <p:txBody>
          <a:bodyPr>
            <a:normAutofit/>
          </a:bodyPr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Minimisasi</a:t>
            </a:r>
            <a:r>
              <a:rPr lang="en-US" dirty="0"/>
              <a:t> State </a:t>
            </a:r>
            <a:r>
              <a:rPr lang="en-US" dirty="0" err="1"/>
              <a:t>pada</a:t>
            </a:r>
            <a:r>
              <a:rPr lang="en-US" dirty="0"/>
              <a:t> Finite Automata </a:t>
            </a:r>
            <a:r>
              <a:rPr lang="en-US" dirty="0" err="1"/>
              <a:t>dgn</a:t>
            </a:r>
            <a:r>
              <a:rPr lang="en-US" dirty="0"/>
              <a:t> Distinguishable Table (Table Filling Algorithm)</a:t>
            </a:r>
          </a:p>
          <a:p>
            <a:pPr lvl="1"/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distinguishable table </a:t>
            </a:r>
            <a:r>
              <a:rPr lang="en-US" dirty="0"/>
              <a:t>yang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dan </a:t>
            </a:r>
            <a:r>
              <a:rPr lang="en-US" dirty="0" err="1"/>
              <a:t>barisnya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state pada 2 FA yang lama.</a:t>
            </a:r>
          </a:p>
          <a:p>
            <a:pPr lvl="1"/>
            <a:r>
              <a:rPr lang="en-US" dirty="0"/>
              <a:t>Jika state </a:t>
            </a:r>
            <a:r>
              <a:rPr lang="en-US" dirty="0" err="1"/>
              <a:t>awal</a:t>
            </a:r>
            <a:r>
              <a:rPr lang="en-US" dirty="0"/>
              <a:t> dan state </a:t>
            </a:r>
            <a:r>
              <a:rPr lang="en-US" dirty="0" err="1"/>
              <a:t>akhir</a:t>
            </a:r>
            <a:r>
              <a:rPr lang="en-US" dirty="0"/>
              <a:t> pada 2 FA </a:t>
            </a:r>
            <a:r>
              <a:rPr lang="en-US" dirty="0" err="1"/>
              <a:t>bernilai</a:t>
            </a:r>
            <a:r>
              <a:rPr lang="en-US" dirty="0"/>
              <a:t> indistinguishable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) </a:t>
            </a:r>
            <a:r>
              <a:rPr lang="en-US" dirty="0" err="1"/>
              <a:t>maka</a:t>
            </a:r>
            <a:r>
              <a:rPr lang="en-US" dirty="0"/>
              <a:t> 2 FA </a:t>
            </a:r>
            <a:r>
              <a:rPr lang="en-US" dirty="0" err="1"/>
              <a:t>merupakan</a:t>
            </a:r>
            <a:r>
              <a:rPr lang="en-US" dirty="0"/>
              <a:t> FA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x  pada table filling </a:t>
            </a:r>
            <a:r>
              <a:rPr lang="en-US" dirty="0" err="1"/>
              <a:t>sbb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F413E-99C9-44D7-ACE5-F79C0AAFC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800600"/>
            <a:ext cx="5715000" cy="137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2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417722F3-6200-4AB0-923E-B3450F38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87601F-376A-44DE-AF67-8523B5101B2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8E2EC4C-8211-4DE1-A4C7-FDB8863EB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Decision Properties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6827C70-A345-48F3-A718-5B80264A3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12876"/>
            <a:ext cx="8656639" cy="4683124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66"/>
                </a:solidFill>
              </a:rPr>
              <a:t>decision property</a:t>
            </a:r>
            <a:r>
              <a:rPr lang="en-US" altLang="en-US" dirty="0"/>
              <a:t>  for a class of languages is an algorithm that takes a formal description of a language (e.g., a DFA) and tells whether or not some property holds.</a:t>
            </a:r>
          </a:p>
          <a:p>
            <a:r>
              <a:rPr lang="en-US" altLang="en-US" dirty="0">
                <a:solidFill>
                  <a:srgbClr val="33CC33"/>
                </a:solidFill>
              </a:rPr>
              <a:t>Example</a:t>
            </a:r>
            <a:r>
              <a:rPr lang="en-US" altLang="en-US" dirty="0"/>
              <a:t>: Is language L empty?</a:t>
            </a:r>
          </a:p>
          <a:p>
            <a:r>
              <a:rPr lang="en-US" dirty="0" err="1"/>
              <a:t>Diketahui</a:t>
            </a:r>
            <a:r>
              <a:rPr lang="en-US" dirty="0"/>
              <a:t> regular languages L dan M, </a:t>
            </a:r>
            <a:r>
              <a:rPr lang="en-US" dirty="0" err="1"/>
              <a:t>apakah</a:t>
            </a:r>
            <a:r>
              <a:rPr lang="en-US" dirty="0"/>
              <a:t> L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/>
              <a:t>M?</a:t>
            </a:r>
          </a:p>
          <a:p>
            <a:r>
              <a:rPr lang="en-US" dirty="0" err="1"/>
              <a:t>Diketahui</a:t>
            </a:r>
            <a:r>
              <a:rPr lang="en-US" dirty="0"/>
              <a:t> regular languages L dan M, </a:t>
            </a:r>
            <a:r>
              <a:rPr lang="en-US" dirty="0" err="1"/>
              <a:t>apakah</a:t>
            </a:r>
            <a:r>
              <a:rPr lang="en-US" dirty="0"/>
              <a:t> L </a:t>
            </a:r>
            <a:r>
              <a:rPr lang="en-US" dirty="0">
                <a:sym typeface="Symbol" pitchFamily="18" charset="2"/>
              </a:rPr>
              <a:t> </a:t>
            </a:r>
            <a:r>
              <a:rPr lang="en-US" dirty="0"/>
              <a:t>M?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122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dgn</a:t>
            </a:r>
            <a:r>
              <a:rPr lang="en-US" dirty="0"/>
              <a:t> Distinguishable Table (Table Filling Algorithm)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4499496"/>
            <a:ext cx="4343400" cy="1626667"/>
          </a:xfrm>
        </p:spPr>
        <p:txBody>
          <a:bodyPr>
            <a:normAutofit/>
          </a:bodyPr>
          <a:lstStyle/>
          <a:p>
            <a:r>
              <a:rPr lang="en-US" sz="2400" dirty="0" err="1"/>
              <a:t>Karena</a:t>
            </a:r>
            <a:r>
              <a:rPr lang="en-US" sz="2400" dirty="0"/>
              <a:t> start state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dibedakan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2 FA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278130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03946"/>
            <a:ext cx="29432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536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>
            <a:extLst>
              <a:ext uri="{FF2B5EF4-FFF2-40B4-BE49-F238E27FC236}">
                <a16:creationId xmlns:a16="http://schemas.microsoft.com/office/drawing/2014/main" id="{B1404B93-032D-48C2-ADDA-7F1C7CE6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D6F5DF-54D7-473C-96AA-E0CE2E940B9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A03D1C29-B6D3-4CA9-BF6D-B0D8450CE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Minimum-State DFA for a Regular Language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DE93BE4-927E-4596-BE0C-94CC2F8AB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r>
              <a:rPr lang="en-US" altLang="en-US"/>
              <a:t>In principle, since we can test for equivalence of DFA’s we can, given a DFA </a:t>
            </a:r>
            <a:r>
              <a:rPr lang="en-US" altLang="en-US" i="1"/>
              <a:t>A</a:t>
            </a:r>
            <a:r>
              <a:rPr lang="en-US" altLang="en-US"/>
              <a:t>  find the DFA with the fewest states accepting L(A).</a:t>
            </a:r>
          </a:p>
          <a:p>
            <a:r>
              <a:rPr lang="en-US" altLang="en-US"/>
              <a:t>Test all smaller DFA’s for equivalence with </a:t>
            </a:r>
            <a:r>
              <a:rPr lang="en-US" altLang="en-US" i="1"/>
              <a:t>A</a:t>
            </a:r>
            <a:r>
              <a:rPr lang="en-US" altLang="en-US"/>
              <a:t>.</a:t>
            </a:r>
          </a:p>
          <a:p>
            <a:r>
              <a:rPr lang="en-US" altLang="en-US"/>
              <a:t>But that’s a terrible algorithm.</a:t>
            </a:r>
          </a:p>
        </p:txBody>
      </p:sp>
    </p:spTree>
    <p:extLst>
      <p:ext uri="{BB962C8B-B14F-4D97-AF65-F5344CB8AC3E}">
        <p14:creationId xmlns:p14="http://schemas.microsoft.com/office/powerpoint/2010/main" val="413866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>
            <a:extLst>
              <a:ext uri="{FF2B5EF4-FFF2-40B4-BE49-F238E27FC236}">
                <a16:creationId xmlns:a16="http://schemas.microsoft.com/office/drawing/2014/main" id="{BF635906-68E2-418E-855A-4E64B127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4F7B8E-CB90-4F29-BEE7-7877DEC3634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DEA689CE-5DDB-4C69-B9FE-5337ACCA4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Efficient State Minimization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EB9F90B5-5F0D-4525-ACE0-A186BAD70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Construct a table with all pairs of states.</a:t>
            </a:r>
          </a:p>
          <a:p>
            <a:r>
              <a:rPr lang="en-US" altLang="en-US"/>
              <a:t>If you find a string that </a:t>
            </a:r>
            <a:r>
              <a:rPr lang="en-US" altLang="en-US" i="1">
                <a:solidFill>
                  <a:srgbClr val="FF0066"/>
                </a:solidFill>
              </a:rPr>
              <a:t>distinguishes</a:t>
            </a:r>
            <a:r>
              <a:rPr lang="en-US" altLang="en-US"/>
              <a:t> two states (takes exactly one to an accepting state), mark that pair.</a:t>
            </a:r>
          </a:p>
          <a:p>
            <a:r>
              <a:rPr lang="en-US" altLang="en-US"/>
              <a:t>Algorithm is a recursion on the length of the shortest distinguishing string.</a:t>
            </a:r>
          </a:p>
        </p:txBody>
      </p:sp>
    </p:spTree>
    <p:extLst>
      <p:ext uri="{BB962C8B-B14F-4D97-AF65-F5344CB8AC3E}">
        <p14:creationId xmlns:p14="http://schemas.microsoft.com/office/powerpoint/2010/main" val="1282203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>
            <a:extLst>
              <a:ext uri="{FF2B5EF4-FFF2-40B4-BE49-F238E27FC236}">
                <a16:creationId xmlns:a16="http://schemas.microsoft.com/office/drawing/2014/main" id="{C466F7A0-0A0B-467C-97B0-AF29B3D4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510FA6-1630-49E7-961D-F14CF0E9A21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4BC60036-2B0F-43AD-A168-3FD113549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Constructing the Minimum-State DFA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8ACA5514-16ED-4A83-A576-E9DD7154E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</p:spPr>
        <p:txBody>
          <a:bodyPr/>
          <a:lstStyle/>
          <a:p>
            <a:r>
              <a:rPr lang="en-US" altLang="en-US"/>
              <a:t>Suppose q</a:t>
            </a:r>
            <a:r>
              <a:rPr lang="en-US" altLang="en-US" baseline="-25000"/>
              <a:t>1</a:t>
            </a:r>
            <a:r>
              <a:rPr lang="en-US" altLang="en-US"/>
              <a:t>,…,q</a:t>
            </a:r>
            <a:r>
              <a:rPr lang="en-US" altLang="en-US" baseline="-25000"/>
              <a:t>k</a:t>
            </a:r>
            <a:r>
              <a:rPr lang="en-US" altLang="en-US"/>
              <a:t> are indistinguishable states.</a:t>
            </a:r>
          </a:p>
          <a:p>
            <a:r>
              <a:rPr lang="en-US" altLang="en-US"/>
              <a:t>Replace them by one state q.</a:t>
            </a:r>
          </a:p>
          <a:p>
            <a:r>
              <a:rPr lang="en-US" altLang="en-US"/>
              <a:t>Then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</a:t>
            </a:r>
            <a:r>
              <a:rPr lang="en-US" altLang="en-US" baseline="-25000"/>
              <a:t>1</a:t>
            </a:r>
            <a:r>
              <a:rPr lang="en-US" altLang="en-US"/>
              <a:t>, a),…,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</a:t>
            </a:r>
            <a:r>
              <a:rPr lang="en-US" altLang="en-US" baseline="-25000"/>
              <a:t>k</a:t>
            </a:r>
            <a:r>
              <a:rPr lang="en-US" altLang="en-US"/>
              <a:t>, a) are all indistinguishable states.</a:t>
            </a:r>
          </a:p>
          <a:p>
            <a:pPr lvl="1"/>
            <a:r>
              <a:rPr lang="en-US" altLang="en-US">
                <a:solidFill>
                  <a:srgbClr val="CC9900"/>
                </a:solidFill>
              </a:rPr>
              <a:t>Key point</a:t>
            </a:r>
            <a:r>
              <a:rPr lang="en-US" altLang="en-US"/>
              <a:t>: otherwise, we should have marked at least one more pair.</a:t>
            </a:r>
          </a:p>
          <a:p>
            <a:r>
              <a:rPr lang="en-US" altLang="en-US"/>
              <a:t>Let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a) = the representative state for that group.</a:t>
            </a:r>
          </a:p>
        </p:txBody>
      </p:sp>
    </p:spTree>
    <p:extLst>
      <p:ext uri="{BB962C8B-B14F-4D97-AF65-F5344CB8AC3E}">
        <p14:creationId xmlns:p14="http://schemas.microsoft.com/office/powerpoint/2010/main" val="158040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4">
            <a:extLst>
              <a:ext uri="{FF2B5EF4-FFF2-40B4-BE49-F238E27FC236}">
                <a16:creationId xmlns:a16="http://schemas.microsoft.com/office/drawing/2014/main" id="{A3A1B211-6F19-4FDE-B1FD-3F17A9A0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BB0B09-9A75-4459-A19A-68A5DFE284F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435D2155-DB36-47DB-AE12-5E4D824C2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State Minimization</a:t>
            </a:r>
          </a:p>
        </p:txBody>
      </p:sp>
      <p:grpSp>
        <p:nvGrpSpPr>
          <p:cNvPr id="100356" name="Group 3">
            <a:extLst>
              <a:ext uri="{FF2B5EF4-FFF2-40B4-BE49-F238E27FC236}">
                <a16:creationId xmlns:a16="http://schemas.microsoft.com/office/drawing/2014/main" id="{3B69FB69-7753-4000-8ED5-BE9F3987B4D5}"/>
              </a:ext>
            </a:extLst>
          </p:cNvPr>
          <p:cNvGrpSpPr>
            <a:grpSpLocks/>
          </p:cNvGrpSpPr>
          <p:nvPr/>
        </p:nvGrpSpPr>
        <p:grpSpPr bwMode="auto">
          <a:xfrm>
            <a:off x="0" y="1828800"/>
            <a:ext cx="4913313" cy="3200400"/>
            <a:chOff x="2256" y="1104"/>
            <a:chExt cx="3095" cy="2016"/>
          </a:xfrm>
        </p:grpSpPr>
        <p:sp>
          <p:nvSpPr>
            <p:cNvPr id="100368" name="Text Box 4">
              <a:extLst>
                <a:ext uri="{FF2B5EF4-FFF2-40B4-BE49-F238E27FC236}">
                  <a16:creationId xmlns:a16="http://schemas.microsoft.com/office/drawing/2014/main" id="{B1A092CD-2C33-4D18-84EF-90D5BAD1D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104"/>
              <a:ext cx="9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r	   b</a:t>
              </a:r>
            </a:p>
          </p:txBody>
        </p:sp>
        <p:sp>
          <p:nvSpPr>
            <p:cNvPr id="100369" name="Line 5">
              <a:extLst>
                <a:ext uri="{FF2B5EF4-FFF2-40B4-BE49-F238E27FC236}">
                  <a16:creationId xmlns:a16="http://schemas.microsoft.com/office/drawing/2014/main" id="{7700FA10-A964-485F-84AC-BAF05A4A1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39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0370" name="Line 6">
              <a:extLst>
                <a:ext uri="{FF2B5EF4-FFF2-40B4-BE49-F238E27FC236}">
                  <a16:creationId xmlns:a16="http://schemas.microsoft.com/office/drawing/2014/main" id="{CEAB77BD-BBC4-4692-AF45-53AA9C7E1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0371" name="Line 7">
              <a:extLst>
                <a:ext uri="{FF2B5EF4-FFF2-40B4-BE49-F238E27FC236}">
                  <a16:creationId xmlns:a16="http://schemas.microsoft.com/office/drawing/2014/main" id="{E86A421E-D292-45A9-A863-B0E6F9731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0372" name="Text Box 8">
              <a:extLst>
                <a:ext uri="{FF2B5EF4-FFF2-40B4-BE49-F238E27FC236}">
                  <a16:creationId xmlns:a16="http://schemas.microsoft.com/office/drawing/2014/main" id="{8CACDF38-5C82-479D-9190-8F092C1C4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392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{1}</a:t>
              </a:r>
            </a:p>
          </p:txBody>
        </p:sp>
        <p:sp>
          <p:nvSpPr>
            <p:cNvPr id="100373" name="Text Box 9">
              <a:extLst>
                <a:ext uri="{FF2B5EF4-FFF2-40B4-BE49-F238E27FC236}">
                  <a16:creationId xmlns:a16="http://schemas.microsoft.com/office/drawing/2014/main" id="{1DEBEB15-9F45-4C18-9205-56E51459E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832"/>
              <a:ext cx="1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* {1,3,5,7,9}</a:t>
              </a:r>
            </a:p>
          </p:txBody>
        </p:sp>
        <p:sp>
          <p:nvSpPr>
            <p:cNvPr id="100374" name="Text Box 10">
              <a:extLst>
                <a:ext uri="{FF2B5EF4-FFF2-40B4-BE49-F238E27FC236}">
                  <a16:creationId xmlns:a16="http://schemas.microsoft.com/office/drawing/2014/main" id="{A015C801-A289-4FEA-9B60-34FF3D87A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832"/>
              <a:ext cx="1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{2,4,6,8} {1,3,5,7,9}</a:t>
              </a:r>
            </a:p>
          </p:txBody>
        </p:sp>
        <p:sp>
          <p:nvSpPr>
            <p:cNvPr id="100375" name="Text Box 11">
              <a:extLst>
                <a:ext uri="{FF2B5EF4-FFF2-40B4-BE49-F238E27FC236}">
                  <a16:creationId xmlns:a16="http://schemas.microsoft.com/office/drawing/2014/main" id="{A4943D45-E2B3-4EA3-B83F-8B34ABD52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592"/>
              <a:ext cx="11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*   {1,3,7,9}</a:t>
              </a:r>
            </a:p>
          </p:txBody>
        </p:sp>
        <p:sp>
          <p:nvSpPr>
            <p:cNvPr id="100376" name="Text Box 12">
              <a:extLst>
                <a:ext uri="{FF2B5EF4-FFF2-40B4-BE49-F238E27FC236}">
                  <a16:creationId xmlns:a16="http://schemas.microsoft.com/office/drawing/2014/main" id="{9DE5D9B1-4C95-4DDD-8AF4-51F8058CD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592"/>
              <a:ext cx="14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{2,4,6,8}     {5}</a:t>
              </a:r>
            </a:p>
          </p:txBody>
        </p:sp>
        <p:sp>
          <p:nvSpPr>
            <p:cNvPr id="100377" name="Text Box 13">
              <a:extLst>
                <a:ext uri="{FF2B5EF4-FFF2-40B4-BE49-F238E27FC236}">
                  <a16:creationId xmlns:a16="http://schemas.microsoft.com/office/drawing/2014/main" id="{68C8D061-5812-4111-85ED-D8870AA20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112"/>
              <a:ext cx="1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{2,4,6,8} {1,3,5,7,9}</a:t>
              </a:r>
            </a:p>
          </p:txBody>
        </p:sp>
        <p:sp>
          <p:nvSpPr>
            <p:cNvPr id="100378" name="Text Box 14">
              <a:extLst>
                <a:ext uri="{FF2B5EF4-FFF2-40B4-BE49-F238E27FC236}">
                  <a16:creationId xmlns:a16="http://schemas.microsoft.com/office/drawing/2014/main" id="{D5A1F962-8CE2-442F-BA6A-EDED3FE7B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112"/>
              <a:ext cx="8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{2,4,6,8}</a:t>
              </a:r>
            </a:p>
          </p:txBody>
        </p:sp>
        <p:sp>
          <p:nvSpPr>
            <p:cNvPr id="100379" name="Text Box 15">
              <a:extLst>
                <a:ext uri="{FF2B5EF4-FFF2-40B4-BE49-F238E27FC236}">
                  <a16:creationId xmlns:a16="http://schemas.microsoft.com/office/drawing/2014/main" id="{311E75E3-601B-4B8B-9B5D-C88090F73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72"/>
              <a:ext cx="1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{2,4,6,8}  {1,3,7,9}</a:t>
              </a:r>
            </a:p>
          </p:txBody>
        </p:sp>
        <p:sp>
          <p:nvSpPr>
            <p:cNvPr id="100380" name="Text Box 16">
              <a:extLst>
                <a:ext uri="{FF2B5EF4-FFF2-40B4-BE49-F238E27FC236}">
                  <a16:creationId xmlns:a16="http://schemas.microsoft.com/office/drawing/2014/main" id="{8F28DF72-9750-4109-8D2F-C1BFFAF85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872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{5}</a:t>
              </a:r>
            </a:p>
          </p:txBody>
        </p:sp>
        <p:sp>
          <p:nvSpPr>
            <p:cNvPr id="100381" name="Text Box 17">
              <a:extLst>
                <a:ext uri="{FF2B5EF4-FFF2-40B4-BE49-F238E27FC236}">
                  <a16:creationId xmlns:a16="http://schemas.microsoft.com/office/drawing/2014/main" id="{E07A45F9-0DFE-46D1-8910-B8577B225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632"/>
              <a:ext cx="5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{2,4}</a:t>
              </a:r>
            </a:p>
          </p:txBody>
        </p:sp>
        <p:sp>
          <p:nvSpPr>
            <p:cNvPr id="100382" name="Text Box 18">
              <a:extLst>
                <a:ext uri="{FF2B5EF4-FFF2-40B4-BE49-F238E27FC236}">
                  <a16:creationId xmlns:a16="http://schemas.microsoft.com/office/drawing/2014/main" id="{FD767A93-E014-49DF-9404-040262965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632"/>
              <a:ext cx="1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{2,4,6,8}  {1,3,5,7}</a:t>
              </a:r>
            </a:p>
          </p:txBody>
        </p:sp>
        <p:sp>
          <p:nvSpPr>
            <p:cNvPr id="100383" name="Text Box 19">
              <a:extLst>
                <a:ext uri="{FF2B5EF4-FFF2-40B4-BE49-F238E27FC236}">
                  <a16:creationId xmlns:a16="http://schemas.microsoft.com/office/drawing/2014/main" id="{C0F79FF9-5C2F-4DC7-A5B2-7C40D89F6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352"/>
              <a:ext cx="8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{1,3,5,7}</a:t>
              </a:r>
            </a:p>
          </p:txBody>
        </p:sp>
        <p:sp>
          <p:nvSpPr>
            <p:cNvPr id="100384" name="Text Box 20">
              <a:extLst>
                <a:ext uri="{FF2B5EF4-FFF2-40B4-BE49-F238E27FC236}">
                  <a16:creationId xmlns:a16="http://schemas.microsoft.com/office/drawing/2014/main" id="{CE4F4FB8-D2FC-47CE-A30A-57A33B46C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392"/>
              <a:ext cx="1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{2,4}       {5}</a:t>
              </a:r>
            </a:p>
          </p:txBody>
        </p:sp>
        <p:sp>
          <p:nvSpPr>
            <p:cNvPr id="100385" name="Line 21">
              <a:extLst>
                <a:ext uri="{FF2B5EF4-FFF2-40B4-BE49-F238E27FC236}">
                  <a16:creationId xmlns:a16="http://schemas.microsoft.com/office/drawing/2014/main" id="{08E142CC-C74A-46F3-8D4E-5F6839215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0386" name="Text Box 22">
              <a:extLst>
                <a:ext uri="{FF2B5EF4-FFF2-40B4-BE49-F238E27FC236}">
                  <a16:creationId xmlns:a16="http://schemas.microsoft.com/office/drawing/2014/main" id="{09D05A98-A7FF-49C6-B54B-32DD1B679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352"/>
              <a:ext cx="1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{2,4,6,8} {1,3,5,7,9}</a:t>
              </a:r>
            </a:p>
          </p:txBody>
        </p:sp>
      </p:grpSp>
      <p:sp>
        <p:nvSpPr>
          <p:cNvPr id="100357" name="Text Box 23">
            <a:extLst>
              <a:ext uri="{FF2B5EF4-FFF2-40B4-BE49-F238E27FC236}">
                <a16:creationId xmlns:a16="http://schemas.microsoft.com/office/drawing/2014/main" id="{F5C9CD47-1ED2-4493-BB91-8B288FA19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59400"/>
            <a:ext cx="6588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Remember this DFA? It was constructed for the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chessboard NFA by the subset construction. </a:t>
            </a:r>
          </a:p>
        </p:txBody>
      </p:sp>
      <p:grpSp>
        <p:nvGrpSpPr>
          <p:cNvPr id="84001" name="Group 33">
            <a:extLst>
              <a:ext uri="{FF2B5EF4-FFF2-40B4-BE49-F238E27FC236}">
                <a16:creationId xmlns:a16="http://schemas.microsoft.com/office/drawing/2014/main" id="{6E68F3B2-843C-4F5B-A9EC-EC373C102B00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828800"/>
            <a:ext cx="3505200" cy="3124200"/>
            <a:chOff x="3552" y="1104"/>
            <a:chExt cx="2208" cy="1968"/>
          </a:xfrm>
        </p:grpSpPr>
        <p:grpSp>
          <p:nvGrpSpPr>
            <p:cNvPr id="100359" name="Group 31">
              <a:extLst>
                <a:ext uri="{FF2B5EF4-FFF2-40B4-BE49-F238E27FC236}">
                  <a16:creationId xmlns:a16="http://schemas.microsoft.com/office/drawing/2014/main" id="{74668FB4-14B7-40BA-B056-2402A5E471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104"/>
              <a:ext cx="924" cy="1968"/>
              <a:chOff x="3552" y="1104"/>
              <a:chExt cx="924" cy="1968"/>
            </a:xfrm>
          </p:grpSpPr>
          <p:sp>
            <p:nvSpPr>
              <p:cNvPr id="100361" name="Text Box 24">
                <a:extLst>
                  <a:ext uri="{FF2B5EF4-FFF2-40B4-BE49-F238E27FC236}">
                    <a16:creationId xmlns:a16="http://schemas.microsoft.com/office/drawing/2014/main" id="{74BF55E3-11E7-4F48-AEE1-C0AF9378A3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1104"/>
                <a:ext cx="684" cy="18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   r   b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A B  C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B D  E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C D  F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D D  G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E D  G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F D  C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G D  G</a:t>
                </a:r>
              </a:p>
            </p:txBody>
          </p:sp>
          <p:sp>
            <p:nvSpPr>
              <p:cNvPr id="100362" name="Line 25">
                <a:extLst>
                  <a:ext uri="{FF2B5EF4-FFF2-40B4-BE49-F238E27FC236}">
                    <a16:creationId xmlns:a16="http://schemas.microsoft.com/office/drawing/2014/main" id="{84707344-482F-4C90-BFAA-8166F0A432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104"/>
                <a:ext cx="1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00363" name="Line 26">
                <a:extLst>
                  <a:ext uri="{FF2B5EF4-FFF2-40B4-BE49-F238E27FC236}">
                    <a16:creationId xmlns:a16="http://schemas.microsoft.com/office/drawing/2014/main" id="{AAC41322-0FCD-4BCA-9B5F-686D1C531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104"/>
                <a:ext cx="1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00364" name="Line 27">
                <a:extLst>
                  <a:ext uri="{FF2B5EF4-FFF2-40B4-BE49-F238E27FC236}">
                    <a16:creationId xmlns:a16="http://schemas.microsoft.com/office/drawing/2014/main" id="{79F232FA-452F-4D58-8E25-2EED5DAAA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392"/>
                <a:ext cx="67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00365" name="Line 28">
                <a:extLst>
                  <a:ext uri="{FF2B5EF4-FFF2-40B4-BE49-F238E27FC236}">
                    <a16:creationId xmlns:a16="http://schemas.microsoft.com/office/drawing/2014/main" id="{986D0D25-605A-4493-A222-7CD77A673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488"/>
                <a:ext cx="19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00366" name="Text Box 29">
                <a:extLst>
                  <a:ext uri="{FF2B5EF4-FFF2-40B4-BE49-F238E27FC236}">
                    <a16:creationId xmlns:a16="http://schemas.microsoft.com/office/drawing/2014/main" id="{2749EBA5-0E59-4CF7-BE4B-D7D295A720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2544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*</a:t>
                </a:r>
              </a:p>
            </p:txBody>
          </p:sp>
          <p:sp>
            <p:nvSpPr>
              <p:cNvPr id="100367" name="Text Box 30">
                <a:extLst>
                  <a:ext uri="{FF2B5EF4-FFF2-40B4-BE49-F238E27FC236}">
                    <a16:creationId xmlns:a16="http://schemas.microsoft.com/office/drawing/2014/main" id="{C4D7C58B-FCE0-4926-B846-E3780AE25D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2784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*</a:t>
                </a:r>
              </a:p>
            </p:txBody>
          </p:sp>
        </p:grpSp>
        <p:sp>
          <p:nvSpPr>
            <p:cNvPr id="100360" name="Text Box 32">
              <a:extLst>
                <a:ext uri="{FF2B5EF4-FFF2-40B4-BE49-F238E27FC236}">
                  <a16:creationId xmlns:a16="http://schemas.microsoft.com/office/drawing/2014/main" id="{D3E69759-ED29-4A97-96D1-9DB9F30AF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1680"/>
              <a:ext cx="1148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Here it is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with more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convenient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state names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4">
            <a:extLst>
              <a:ext uri="{FF2B5EF4-FFF2-40B4-BE49-F238E27FC236}">
                <a16:creationId xmlns:a16="http://schemas.microsoft.com/office/drawing/2014/main" id="{96D2FD3F-1AD6-4A8E-A416-349AAA00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76527F-1BBB-49A3-9556-F4564090106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876D29CD-C836-47DA-91F8-C4E134D1E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 – Continued</a:t>
            </a:r>
          </a:p>
        </p:txBody>
      </p:sp>
      <p:grpSp>
        <p:nvGrpSpPr>
          <p:cNvPr id="102404" name="Group 3">
            <a:extLst>
              <a:ext uri="{FF2B5EF4-FFF2-40B4-BE49-F238E27FC236}">
                <a16:creationId xmlns:a16="http://schemas.microsoft.com/office/drawing/2014/main" id="{CA546ADD-AB89-4367-8759-169EA21B1E4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33600"/>
            <a:ext cx="1466850" cy="3124200"/>
            <a:chOff x="3552" y="1104"/>
            <a:chExt cx="924" cy="1968"/>
          </a:xfrm>
        </p:grpSpPr>
        <p:sp>
          <p:nvSpPr>
            <p:cNvPr id="102420" name="Text Box 4">
              <a:extLst>
                <a:ext uri="{FF2B5EF4-FFF2-40B4-BE49-F238E27FC236}">
                  <a16:creationId xmlns:a16="http://schemas.microsoft.com/office/drawing/2014/main" id="{DF265BE7-2FA6-49B9-ACEB-091385953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104"/>
              <a:ext cx="684" cy="1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   r   b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 B  C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 D  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 D  F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 D  G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 D  G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 D  C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 D  G</a:t>
              </a:r>
            </a:p>
          </p:txBody>
        </p:sp>
        <p:sp>
          <p:nvSpPr>
            <p:cNvPr id="102421" name="Line 5">
              <a:extLst>
                <a:ext uri="{FF2B5EF4-FFF2-40B4-BE49-F238E27FC236}">
                  <a16:creationId xmlns:a16="http://schemas.microsoft.com/office/drawing/2014/main" id="{0F1C2420-D1E4-4289-970B-F9BE63454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2422" name="Line 6">
              <a:extLst>
                <a:ext uri="{FF2B5EF4-FFF2-40B4-BE49-F238E27FC236}">
                  <a16:creationId xmlns:a16="http://schemas.microsoft.com/office/drawing/2014/main" id="{FBFD3CCE-D055-4213-B8AE-E27A33CE2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2423" name="Line 7">
              <a:extLst>
                <a:ext uri="{FF2B5EF4-FFF2-40B4-BE49-F238E27FC236}">
                  <a16:creationId xmlns:a16="http://schemas.microsoft.com/office/drawing/2014/main" id="{B865A889-7B0E-4686-9E5E-7F7E5CD7D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392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2424" name="Line 8">
              <a:extLst>
                <a:ext uri="{FF2B5EF4-FFF2-40B4-BE49-F238E27FC236}">
                  <a16:creationId xmlns:a16="http://schemas.microsoft.com/office/drawing/2014/main" id="{5F61EDBD-7355-43EB-A31A-759B7000D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48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2425" name="Text Box 9">
              <a:extLst>
                <a:ext uri="{FF2B5EF4-FFF2-40B4-BE49-F238E27FC236}">
                  <a16:creationId xmlns:a16="http://schemas.microsoft.com/office/drawing/2014/main" id="{8A823731-D2DF-4376-896E-2A16396BC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*</a:t>
              </a:r>
            </a:p>
          </p:txBody>
        </p:sp>
        <p:sp>
          <p:nvSpPr>
            <p:cNvPr id="102426" name="Text Box 10">
              <a:extLst>
                <a:ext uri="{FF2B5EF4-FFF2-40B4-BE49-F238E27FC236}">
                  <a16:creationId xmlns:a16="http://schemas.microsoft.com/office/drawing/2014/main" id="{2308D873-42B6-4159-B239-224F3369F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78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*</a:t>
              </a:r>
            </a:p>
          </p:txBody>
        </p:sp>
      </p:grpSp>
      <p:sp>
        <p:nvSpPr>
          <p:cNvPr id="102405" name="Text Box 11">
            <a:extLst>
              <a:ext uri="{FF2B5EF4-FFF2-40B4-BE49-F238E27FC236}">
                <a16:creationId xmlns:a16="http://schemas.microsoft.com/office/drawing/2014/main" id="{F7960DE7-25E6-4CEC-B495-207B6718A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2166938"/>
            <a:ext cx="30956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    G   F   E   D   C   B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B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02406" name="Line 13">
            <a:extLst>
              <a:ext uri="{FF2B5EF4-FFF2-40B4-BE49-F238E27FC236}">
                <a16:creationId xmlns:a16="http://schemas.microsoft.com/office/drawing/2014/main" id="{204FA87B-73C4-4C7C-894C-BB9AC7D1DD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9718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grpSp>
        <p:nvGrpSpPr>
          <p:cNvPr id="102407" name="Group 27">
            <a:extLst>
              <a:ext uri="{FF2B5EF4-FFF2-40B4-BE49-F238E27FC236}">
                <a16:creationId xmlns:a16="http://schemas.microsoft.com/office/drawing/2014/main" id="{F20BFBD3-38C6-4393-9984-8440CCF6E31C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438400"/>
            <a:ext cx="334963" cy="1981200"/>
            <a:chOff x="3216" y="1536"/>
            <a:chExt cx="211" cy="1248"/>
          </a:xfrm>
        </p:grpSpPr>
        <p:sp>
          <p:nvSpPr>
            <p:cNvPr id="102415" name="Text Box 14">
              <a:extLst>
                <a:ext uri="{FF2B5EF4-FFF2-40B4-BE49-F238E27FC236}">
                  <a16:creationId xmlns:a16="http://schemas.microsoft.com/office/drawing/2014/main" id="{CFC09503-1DD6-4F6E-9061-74FA2B5E9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2416" name="Text Box 23">
              <a:extLst>
                <a:ext uri="{FF2B5EF4-FFF2-40B4-BE49-F238E27FC236}">
                  <a16:creationId xmlns:a16="http://schemas.microsoft.com/office/drawing/2014/main" id="{563ED180-DADF-4766-8CF4-12A16EAC6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2417" name="Text Box 24">
              <a:extLst>
                <a:ext uri="{FF2B5EF4-FFF2-40B4-BE49-F238E27FC236}">
                  <a16:creationId xmlns:a16="http://schemas.microsoft.com/office/drawing/2014/main" id="{6C67ED3D-37FC-429B-8AF2-CB171EC8D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2418" name="Text Box 25">
              <a:extLst>
                <a:ext uri="{FF2B5EF4-FFF2-40B4-BE49-F238E27FC236}">
                  <a16:creationId xmlns:a16="http://schemas.microsoft.com/office/drawing/2014/main" id="{1C6BCF69-A9AE-4BFC-8899-D19FBE8AD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2419" name="Text Box 26">
              <a:extLst>
                <a:ext uri="{FF2B5EF4-FFF2-40B4-BE49-F238E27FC236}">
                  <a16:creationId xmlns:a16="http://schemas.microsoft.com/office/drawing/2014/main" id="{97DB2030-8923-4147-A070-6FF040B46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</p:grpSp>
      <p:grpSp>
        <p:nvGrpSpPr>
          <p:cNvPr id="102408" name="Group 28">
            <a:extLst>
              <a:ext uri="{FF2B5EF4-FFF2-40B4-BE49-F238E27FC236}">
                <a16:creationId xmlns:a16="http://schemas.microsoft.com/office/drawing/2014/main" id="{81C85539-F556-4177-ACD0-19A7DB231E15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438400"/>
            <a:ext cx="334963" cy="1981200"/>
            <a:chOff x="3216" y="1536"/>
            <a:chExt cx="211" cy="1248"/>
          </a:xfrm>
        </p:grpSpPr>
        <p:sp>
          <p:nvSpPr>
            <p:cNvPr id="102410" name="Text Box 29">
              <a:extLst>
                <a:ext uri="{FF2B5EF4-FFF2-40B4-BE49-F238E27FC236}">
                  <a16:creationId xmlns:a16="http://schemas.microsoft.com/office/drawing/2014/main" id="{4F4A4C8B-C7EF-4F03-9E1B-55946C370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2411" name="Text Box 30">
              <a:extLst>
                <a:ext uri="{FF2B5EF4-FFF2-40B4-BE49-F238E27FC236}">
                  <a16:creationId xmlns:a16="http://schemas.microsoft.com/office/drawing/2014/main" id="{B92D34AC-4E4E-481E-BC23-B9165B245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2412" name="Text Box 31">
              <a:extLst>
                <a:ext uri="{FF2B5EF4-FFF2-40B4-BE49-F238E27FC236}">
                  <a16:creationId xmlns:a16="http://schemas.microsoft.com/office/drawing/2014/main" id="{3D63CE83-EF9D-4918-A277-7F79F2651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2413" name="Text Box 32">
              <a:extLst>
                <a:ext uri="{FF2B5EF4-FFF2-40B4-BE49-F238E27FC236}">
                  <a16:creationId xmlns:a16="http://schemas.microsoft.com/office/drawing/2014/main" id="{04BA2ED1-DD31-4862-9B5F-EF1209CB1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2414" name="Text Box 33">
              <a:extLst>
                <a:ext uri="{FF2B5EF4-FFF2-40B4-BE49-F238E27FC236}">
                  <a16:creationId xmlns:a16="http://schemas.microsoft.com/office/drawing/2014/main" id="{C63E5F11-A2F5-404C-A56F-0C4C1A484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</p:grpSp>
      <p:sp>
        <p:nvSpPr>
          <p:cNvPr id="102409" name="Text Box 34">
            <a:extLst>
              <a:ext uri="{FF2B5EF4-FFF2-40B4-BE49-F238E27FC236}">
                <a16:creationId xmlns:a16="http://schemas.microsoft.com/office/drawing/2014/main" id="{6C52021F-6059-4964-8A2D-C0E144243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5367338"/>
            <a:ext cx="31845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Start with marks for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the pairs with one of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the final states F or G.</a:t>
            </a:r>
          </a:p>
        </p:txBody>
      </p:sp>
    </p:spTree>
    <p:extLst>
      <p:ext uri="{BB962C8B-B14F-4D97-AF65-F5344CB8AC3E}">
        <p14:creationId xmlns:p14="http://schemas.microsoft.com/office/powerpoint/2010/main" val="22678923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4">
            <a:extLst>
              <a:ext uri="{FF2B5EF4-FFF2-40B4-BE49-F238E27FC236}">
                <a16:creationId xmlns:a16="http://schemas.microsoft.com/office/drawing/2014/main" id="{7A52FD64-D738-4D83-8C33-E8C2FFAB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665C25-89C5-4A0A-98C4-2425C2D507C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33CAD1DB-5DF5-4FA5-9830-37B48F048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 – Continued</a:t>
            </a:r>
          </a:p>
        </p:txBody>
      </p:sp>
      <p:grpSp>
        <p:nvGrpSpPr>
          <p:cNvPr id="104452" name="Group 3">
            <a:extLst>
              <a:ext uri="{FF2B5EF4-FFF2-40B4-BE49-F238E27FC236}">
                <a16:creationId xmlns:a16="http://schemas.microsoft.com/office/drawing/2014/main" id="{A6EF1CE3-BF70-4AC3-8622-5FC385FC78A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33600"/>
            <a:ext cx="1466850" cy="3124200"/>
            <a:chOff x="3552" y="1104"/>
            <a:chExt cx="924" cy="1968"/>
          </a:xfrm>
        </p:grpSpPr>
        <p:sp>
          <p:nvSpPr>
            <p:cNvPr id="104468" name="Text Box 4">
              <a:extLst>
                <a:ext uri="{FF2B5EF4-FFF2-40B4-BE49-F238E27FC236}">
                  <a16:creationId xmlns:a16="http://schemas.microsoft.com/office/drawing/2014/main" id="{3E5F828F-1162-4BB7-ADC4-684C82D7A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104"/>
              <a:ext cx="684" cy="1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   r   b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 B  C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 D  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 D  F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 D  G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 D  G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 D  C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 D  G</a:t>
              </a:r>
            </a:p>
          </p:txBody>
        </p:sp>
        <p:sp>
          <p:nvSpPr>
            <p:cNvPr id="104469" name="Line 5">
              <a:extLst>
                <a:ext uri="{FF2B5EF4-FFF2-40B4-BE49-F238E27FC236}">
                  <a16:creationId xmlns:a16="http://schemas.microsoft.com/office/drawing/2014/main" id="{3A9CD979-BB16-42E0-81D1-7102E3E63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4470" name="Line 6">
              <a:extLst>
                <a:ext uri="{FF2B5EF4-FFF2-40B4-BE49-F238E27FC236}">
                  <a16:creationId xmlns:a16="http://schemas.microsoft.com/office/drawing/2014/main" id="{09D72058-AC6C-44E6-9DE6-8E6AD1A36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4471" name="Line 7">
              <a:extLst>
                <a:ext uri="{FF2B5EF4-FFF2-40B4-BE49-F238E27FC236}">
                  <a16:creationId xmlns:a16="http://schemas.microsoft.com/office/drawing/2014/main" id="{E0F9BB65-A467-45EC-9BFF-5CDC5511A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392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4472" name="Line 8">
              <a:extLst>
                <a:ext uri="{FF2B5EF4-FFF2-40B4-BE49-F238E27FC236}">
                  <a16:creationId xmlns:a16="http://schemas.microsoft.com/office/drawing/2014/main" id="{C0E34DFB-888D-4CBD-A345-79143ADE4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48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4473" name="Text Box 9">
              <a:extLst>
                <a:ext uri="{FF2B5EF4-FFF2-40B4-BE49-F238E27FC236}">
                  <a16:creationId xmlns:a16="http://schemas.microsoft.com/office/drawing/2014/main" id="{1ABD562D-A126-4D9F-AA40-BF64305AB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*</a:t>
              </a:r>
            </a:p>
          </p:txBody>
        </p:sp>
        <p:sp>
          <p:nvSpPr>
            <p:cNvPr id="104474" name="Text Box 10">
              <a:extLst>
                <a:ext uri="{FF2B5EF4-FFF2-40B4-BE49-F238E27FC236}">
                  <a16:creationId xmlns:a16="http://schemas.microsoft.com/office/drawing/2014/main" id="{627F0FC9-9D09-483A-98E1-5C64F2BBA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78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*</a:t>
              </a:r>
            </a:p>
          </p:txBody>
        </p:sp>
      </p:grpSp>
      <p:sp>
        <p:nvSpPr>
          <p:cNvPr id="104453" name="Text Box 11">
            <a:extLst>
              <a:ext uri="{FF2B5EF4-FFF2-40B4-BE49-F238E27FC236}">
                <a16:creationId xmlns:a16="http://schemas.microsoft.com/office/drawing/2014/main" id="{15B459C5-31F3-4FDB-81FD-5CD56B9DC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2166938"/>
            <a:ext cx="30956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    G   F   E   D   C   B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B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04454" name="Line 12">
            <a:extLst>
              <a:ext uri="{FF2B5EF4-FFF2-40B4-BE49-F238E27FC236}">
                <a16:creationId xmlns:a16="http://schemas.microsoft.com/office/drawing/2014/main" id="{1A4CF373-8C49-43DF-BEDC-D610FDE36F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9718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grpSp>
        <p:nvGrpSpPr>
          <p:cNvPr id="104455" name="Group 13">
            <a:extLst>
              <a:ext uri="{FF2B5EF4-FFF2-40B4-BE49-F238E27FC236}">
                <a16:creationId xmlns:a16="http://schemas.microsoft.com/office/drawing/2014/main" id="{513AFD50-1D9F-4757-BC1C-335C3BDA9EA7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438400"/>
            <a:ext cx="334963" cy="1981200"/>
            <a:chOff x="3216" y="1536"/>
            <a:chExt cx="211" cy="1248"/>
          </a:xfrm>
        </p:grpSpPr>
        <p:sp>
          <p:nvSpPr>
            <p:cNvPr id="104463" name="Text Box 14">
              <a:extLst>
                <a:ext uri="{FF2B5EF4-FFF2-40B4-BE49-F238E27FC236}">
                  <a16:creationId xmlns:a16="http://schemas.microsoft.com/office/drawing/2014/main" id="{58527EA6-9AAF-4B57-AB6A-E422CBC85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4464" name="Text Box 15">
              <a:extLst>
                <a:ext uri="{FF2B5EF4-FFF2-40B4-BE49-F238E27FC236}">
                  <a16:creationId xmlns:a16="http://schemas.microsoft.com/office/drawing/2014/main" id="{2E1DBDC6-E6EC-4EAB-A5C8-E95FA489E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4465" name="Text Box 16">
              <a:extLst>
                <a:ext uri="{FF2B5EF4-FFF2-40B4-BE49-F238E27FC236}">
                  <a16:creationId xmlns:a16="http://schemas.microsoft.com/office/drawing/2014/main" id="{552B42A5-3B84-4350-89EB-66A374BC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4466" name="Text Box 17">
              <a:extLst>
                <a:ext uri="{FF2B5EF4-FFF2-40B4-BE49-F238E27FC236}">
                  <a16:creationId xmlns:a16="http://schemas.microsoft.com/office/drawing/2014/main" id="{B6FCD98F-169B-4128-B7E6-0DF2C134F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4467" name="Text Box 18">
              <a:extLst>
                <a:ext uri="{FF2B5EF4-FFF2-40B4-BE49-F238E27FC236}">
                  <a16:creationId xmlns:a16="http://schemas.microsoft.com/office/drawing/2014/main" id="{2A970246-F224-486C-A7E3-5B19A5783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</p:grpSp>
      <p:grpSp>
        <p:nvGrpSpPr>
          <p:cNvPr id="104456" name="Group 19">
            <a:extLst>
              <a:ext uri="{FF2B5EF4-FFF2-40B4-BE49-F238E27FC236}">
                <a16:creationId xmlns:a16="http://schemas.microsoft.com/office/drawing/2014/main" id="{ACD5D319-ECD2-41D0-A5F4-B9905944B122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438400"/>
            <a:ext cx="334963" cy="1981200"/>
            <a:chOff x="3216" y="1536"/>
            <a:chExt cx="211" cy="1248"/>
          </a:xfrm>
        </p:grpSpPr>
        <p:sp>
          <p:nvSpPr>
            <p:cNvPr id="104458" name="Text Box 20">
              <a:extLst>
                <a:ext uri="{FF2B5EF4-FFF2-40B4-BE49-F238E27FC236}">
                  <a16:creationId xmlns:a16="http://schemas.microsoft.com/office/drawing/2014/main" id="{A503BD4B-C1F2-469E-AFD0-8852BCD2E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4459" name="Text Box 21">
              <a:extLst>
                <a:ext uri="{FF2B5EF4-FFF2-40B4-BE49-F238E27FC236}">
                  <a16:creationId xmlns:a16="http://schemas.microsoft.com/office/drawing/2014/main" id="{F987A75D-CF19-4125-BDBC-102F78662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4460" name="Text Box 22">
              <a:extLst>
                <a:ext uri="{FF2B5EF4-FFF2-40B4-BE49-F238E27FC236}">
                  <a16:creationId xmlns:a16="http://schemas.microsoft.com/office/drawing/2014/main" id="{54FB28BA-F7BC-4220-BDE9-2396E3ADB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4461" name="Text Box 23">
              <a:extLst>
                <a:ext uri="{FF2B5EF4-FFF2-40B4-BE49-F238E27FC236}">
                  <a16:creationId xmlns:a16="http://schemas.microsoft.com/office/drawing/2014/main" id="{627772C2-8F69-4202-9DB6-B251B1A31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4462" name="Text Box 24">
              <a:extLst>
                <a:ext uri="{FF2B5EF4-FFF2-40B4-BE49-F238E27FC236}">
                  <a16:creationId xmlns:a16="http://schemas.microsoft.com/office/drawing/2014/main" id="{68AD3CBA-847C-407C-B636-6A0ADFFEE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</p:grpSp>
      <p:sp>
        <p:nvSpPr>
          <p:cNvPr id="104457" name="Text Box 26">
            <a:extLst>
              <a:ext uri="{FF2B5EF4-FFF2-40B4-BE49-F238E27FC236}">
                <a16:creationId xmlns:a16="http://schemas.microsoft.com/office/drawing/2014/main" id="{95834F68-86D0-4947-985D-25546DC02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334000"/>
            <a:ext cx="33147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Input r gives no help,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because the pair [B, D]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is not marked.</a:t>
            </a:r>
          </a:p>
        </p:txBody>
      </p:sp>
    </p:spTree>
    <p:extLst>
      <p:ext uri="{BB962C8B-B14F-4D97-AF65-F5344CB8AC3E}">
        <p14:creationId xmlns:p14="http://schemas.microsoft.com/office/powerpoint/2010/main" val="18930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4">
            <a:extLst>
              <a:ext uri="{FF2B5EF4-FFF2-40B4-BE49-F238E27FC236}">
                <a16:creationId xmlns:a16="http://schemas.microsoft.com/office/drawing/2014/main" id="{5FAF95E8-1F28-4B42-9CDA-DB335938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733B94-D836-4CBC-A882-8E9AD156A00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2681BB92-576E-43C3-9AB1-AD8B2717C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 – Continued</a:t>
            </a:r>
          </a:p>
        </p:txBody>
      </p:sp>
      <p:grpSp>
        <p:nvGrpSpPr>
          <p:cNvPr id="106500" name="Group 3">
            <a:extLst>
              <a:ext uri="{FF2B5EF4-FFF2-40B4-BE49-F238E27FC236}">
                <a16:creationId xmlns:a16="http://schemas.microsoft.com/office/drawing/2014/main" id="{F83FEC04-C3CC-475E-9CE1-0015489DB12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33600"/>
            <a:ext cx="1466850" cy="3124200"/>
            <a:chOff x="3552" y="1104"/>
            <a:chExt cx="924" cy="1968"/>
          </a:xfrm>
        </p:grpSpPr>
        <p:sp>
          <p:nvSpPr>
            <p:cNvPr id="106523" name="Text Box 4">
              <a:extLst>
                <a:ext uri="{FF2B5EF4-FFF2-40B4-BE49-F238E27FC236}">
                  <a16:creationId xmlns:a16="http://schemas.microsoft.com/office/drawing/2014/main" id="{4B7D8DB8-DD1C-4B1E-96D4-3020F453E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104"/>
              <a:ext cx="684" cy="1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   r   b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 B  C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 D  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 D  F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 D  G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 D  G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 D  C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 D  G</a:t>
              </a:r>
            </a:p>
          </p:txBody>
        </p:sp>
        <p:sp>
          <p:nvSpPr>
            <p:cNvPr id="106524" name="Line 5">
              <a:extLst>
                <a:ext uri="{FF2B5EF4-FFF2-40B4-BE49-F238E27FC236}">
                  <a16:creationId xmlns:a16="http://schemas.microsoft.com/office/drawing/2014/main" id="{C713F6B8-4877-47CA-83B1-6310887EF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6525" name="Line 6">
              <a:extLst>
                <a:ext uri="{FF2B5EF4-FFF2-40B4-BE49-F238E27FC236}">
                  <a16:creationId xmlns:a16="http://schemas.microsoft.com/office/drawing/2014/main" id="{0C7C7D46-F89D-462D-A8D8-21519DE3E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6526" name="Line 7">
              <a:extLst>
                <a:ext uri="{FF2B5EF4-FFF2-40B4-BE49-F238E27FC236}">
                  <a16:creationId xmlns:a16="http://schemas.microsoft.com/office/drawing/2014/main" id="{97AFF8DF-AB52-40BC-8C5F-86E410E09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392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6527" name="Line 8">
              <a:extLst>
                <a:ext uri="{FF2B5EF4-FFF2-40B4-BE49-F238E27FC236}">
                  <a16:creationId xmlns:a16="http://schemas.microsoft.com/office/drawing/2014/main" id="{99B717A7-3F5C-40DE-AD19-FF7184062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48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6528" name="Text Box 9">
              <a:extLst>
                <a:ext uri="{FF2B5EF4-FFF2-40B4-BE49-F238E27FC236}">
                  <a16:creationId xmlns:a16="http://schemas.microsoft.com/office/drawing/2014/main" id="{0A9A9CF1-BE40-42B8-92C3-F635B3840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*</a:t>
              </a:r>
            </a:p>
          </p:txBody>
        </p:sp>
        <p:sp>
          <p:nvSpPr>
            <p:cNvPr id="106529" name="Text Box 10">
              <a:extLst>
                <a:ext uri="{FF2B5EF4-FFF2-40B4-BE49-F238E27FC236}">
                  <a16:creationId xmlns:a16="http://schemas.microsoft.com/office/drawing/2014/main" id="{BB31253F-EC1F-422C-A228-800B5A2A2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78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*</a:t>
              </a:r>
            </a:p>
          </p:txBody>
        </p:sp>
      </p:grpSp>
      <p:sp>
        <p:nvSpPr>
          <p:cNvPr id="106501" name="Text Box 11">
            <a:extLst>
              <a:ext uri="{FF2B5EF4-FFF2-40B4-BE49-F238E27FC236}">
                <a16:creationId xmlns:a16="http://schemas.microsoft.com/office/drawing/2014/main" id="{B787330A-5117-4753-A5D4-575EBBA14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2166938"/>
            <a:ext cx="30956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    G   F   E   D   C   B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B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06502" name="Line 12">
            <a:extLst>
              <a:ext uri="{FF2B5EF4-FFF2-40B4-BE49-F238E27FC236}">
                <a16:creationId xmlns:a16="http://schemas.microsoft.com/office/drawing/2014/main" id="{A262C7AB-E811-45BE-BB9F-DD28B4BC51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9718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grpSp>
        <p:nvGrpSpPr>
          <p:cNvPr id="106503" name="Group 13">
            <a:extLst>
              <a:ext uri="{FF2B5EF4-FFF2-40B4-BE49-F238E27FC236}">
                <a16:creationId xmlns:a16="http://schemas.microsoft.com/office/drawing/2014/main" id="{4E5B779B-8055-4E1E-9707-D2EA8D3D7FFD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438400"/>
            <a:ext cx="334963" cy="1981200"/>
            <a:chOff x="3216" y="1536"/>
            <a:chExt cx="211" cy="1248"/>
          </a:xfrm>
        </p:grpSpPr>
        <p:sp>
          <p:nvSpPr>
            <p:cNvPr id="106518" name="Text Box 14">
              <a:extLst>
                <a:ext uri="{FF2B5EF4-FFF2-40B4-BE49-F238E27FC236}">
                  <a16:creationId xmlns:a16="http://schemas.microsoft.com/office/drawing/2014/main" id="{4726C3E1-1B45-4AB2-BFFB-44CE6E349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6519" name="Text Box 15">
              <a:extLst>
                <a:ext uri="{FF2B5EF4-FFF2-40B4-BE49-F238E27FC236}">
                  <a16:creationId xmlns:a16="http://schemas.microsoft.com/office/drawing/2014/main" id="{8F27089B-6DA3-44CE-91C8-E389754B7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6520" name="Text Box 16">
              <a:extLst>
                <a:ext uri="{FF2B5EF4-FFF2-40B4-BE49-F238E27FC236}">
                  <a16:creationId xmlns:a16="http://schemas.microsoft.com/office/drawing/2014/main" id="{FC873828-1175-41D8-AD48-EC7EED331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6521" name="Text Box 17">
              <a:extLst>
                <a:ext uri="{FF2B5EF4-FFF2-40B4-BE49-F238E27FC236}">
                  <a16:creationId xmlns:a16="http://schemas.microsoft.com/office/drawing/2014/main" id="{C13B1822-F92B-4DAB-8B40-7CBCDD6D3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6522" name="Text Box 18">
              <a:extLst>
                <a:ext uri="{FF2B5EF4-FFF2-40B4-BE49-F238E27FC236}">
                  <a16:creationId xmlns:a16="http://schemas.microsoft.com/office/drawing/2014/main" id="{1D349723-9E9A-4AA5-B82D-243C51FAF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</p:grpSp>
      <p:grpSp>
        <p:nvGrpSpPr>
          <p:cNvPr id="106504" name="Group 19">
            <a:extLst>
              <a:ext uri="{FF2B5EF4-FFF2-40B4-BE49-F238E27FC236}">
                <a16:creationId xmlns:a16="http://schemas.microsoft.com/office/drawing/2014/main" id="{F8CDB839-E4AC-4446-A72D-9507A36322D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438400"/>
            <a:ext cx="334963" cy="1981200"/>
            <a:chOff x="3216" y="1536"/>
            <a:chExt cx="211" cy="1248"/>
          </a:xfrm>
        </p:grpSpPr>
        <p:sp>
          <p:nvSpPr>
            <p:cNvPr id="106513" name="Text Box 20">
              <a:extLst>
                <a:ext uri="{FF2B5EF4-FFF2-40B4-BE49-F238E27FC236}">
                  <a16:creationId xmlns:a16="http://schemas.microsoft.com/office/drawing/2014/main" id="{C9FA9039-BB86-47C3-A5A7-B0620037A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6514" name="Text Box 21">
              <a:extLst>
                <a:ext uri="{FF2B5EF4-FFF2-40B4-BE49-F238E27FC236}">
                  <a16:creationId xmlns:a16="http://schemas.microsoft.com/office/drawing/2014/main" id="{2670428D-A87C-4555-8D20-0DA004D5E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6515" name="Text Box 22">
              <a:extLst>
                <a:ext uri="{FF2B5EF4-FFF2-40B4-BE49-F238E27FC236}">
                  <a16:creationId xmlns:a16="http://schemas.microsoft.com/office/drawing/2014/main" id="{5D30D969-627C-449B-9F72-73B72BCC4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6516" name="Text Box 23">
              <a:extLst>
                <a:ext uri="{FF2B5EF4-FFF2-40B4-BE49-F238E27FC236}">
                  <a16:creationId xmlns:a16="http://schemas.microsoft.com/office/drawing/2014/main" id="{496F05CF-157B-47DF-80AA-A919022F0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6517" name="Text Box 24">
              <a:extLst>
                <a:ext uri="{FF2B5EF4-FFF2-40B4-BE49-F238E27FC236}">
                  <a16:creationId xmlns:a16="http://schemas.microsoft.com/office/drawing/2014/main" id="{EE8A6DE0-6E86-4CB3-8E3F-CB7BAA146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</p:grpSp>
      <p:sp>
        <p:nvSpPr>
          <p:cNvPr id="106505" name="Text Box 25">
            <a:extLst>
              <a:ext uri="{FF2B5EF4-FFF2-40B4-BE49-F238E27FC236}">
                <a16:creationId xmlns:a16="http://schemas.microsoft.com/office/drawing/2014/main" id="{DFE53068-B12E-478B-9427-77B7B81BF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81600"/>
            <a:ext cx="5399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But input b distinguishes {A,B,F}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from {C,D,E,G}.  For example, [A, C]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gets marked because [C, F] is marked.</a:t>
            </a:r>
          </a:p>
        </p:txBody>
      </p:sp>
      <p:sp>
        <p:nvSpPr>
          <p:cNvPr id="106506" name="Text Box 26">
            <a:extLst>
              <a:ext uri="{FF2B5EF4-FFF2-40B4-BE49-F238E27FC236}">
                <a16:creationId xmlns:a16="http://schemas.microsoft.com/office/drawing/2014/main" id="{3A5CD44B-C0E0-4075-BFB2-AB5271004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43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106507" name="Text Box 27">
            <a:extLst>
              <a:ext uri="{FF2B5EF4-FFF2-40B4-BE49-F238E27FC236}">
                <a16:creationId xmlns:a16="http://schemas.microsoft.com/office/drawing/2014/main" id="{EBAF1249-08B1-4D7C-A7F6-0350AE61F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438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106508" name="Text Box 28">
            <a:extLst>
              <a:ext uri="{FF2B5EF4-FFF2-40B4-BE49-F238E27FC236}">
                <a16:creationId xmlns:a16="http://schemas.microsoft.com/office/drawing/2014/main" id="{5B7FB69E-5F38-4766-9E58-E98B31AA6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438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106509" name="Text Box 29">
            <a:extLst>
              <a:ext uri="{FF2B5EF4-FFF2-40B4-BE49-F238E27FC236}">
                <a16:creationId xmlns:a16="http://schemas.microsoft.com/office/drawing/2014/main" id="{2E23D1D3-AEC6-4C38-A813-ACCB03100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106510" name="Text Box 30">
            <a:extLst>
              <a:ext uri="{FF2B5EF4-FFF2-40B4-BE49-F238E27FC236}">
                <a16:creationId xmlns:a16="http://schemas.microsoft.com/office/drawing/2014/main" id="{6194DF4B-8141-4177-ABCD-41424028C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106511" name="Text Box 31">
            <a:extLst>
              <a:ext uri="{FF2B5EF4-FFF2-40B4-BE49-F238E27FC236}">
                <a16:creationId xmlns:a16="http://schemas.microsoft.com/office/drawing/2014/main" id="{7C8C1FCD-9FE9-4F22-8286-2169BEF61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19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106512" name="Text Box 32">
            <a:extLst>
              <a:ext uri="{FF2B5EF4-FFF2-40B4-BE49-F238E27FC236}">
                <a16:creationId xmlns:a16="http://schemas.microsoft.com/office/drawing/2014/main" id="{75A80471-C9ED-4F7A-A34C-07F604788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819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0066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70788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4">
            <a:extLst>
              <a:ext uri="{FF2B5EF4-FFF2-40B4-BE49-F238E27FC236}">
                <a16:creationId xmlns:a16="http://schemas.microsoft.com/office/drawing/2014/main" id="{26D21492-3577-4F1A-948C-CDCFEE2B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41898D-0D25-463A-958A-16C4F5B5768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6E75A644-B88E-4BCE-B945-AD0FDD323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 – Continued</a:t>
            </a:r>
          </a:p>
        </p:txBody>
      </p:sp>
      <p:grpSp>
        <p:nvGrpSpPr>
          <p:cNvPr id="108548" name="Group 3">
            <a:extLst>
              <a:ext uri="{FF2B5EF4-FFF2-40B4-BE49-F238E27FC236}">
                <a16:creationId xmlns:a16="http://schemas.microsoft.com/office/drawing/2014/main" id="{DB9E3587-B816-43CA-9846-B5344B429DB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33600"/>
            <a:ext cx="1466850" cy="3124200"/>
            <a:chOff x="3552" y="1104"/>
            <a:chExt cx="924" cy="1968"/>
          </a:xfrm>
        </p:grpSpPr>
        <p:sp>
          <p:nvSpPr>
            <p:cNvPr id="108573" name="Text Box 4">
              <a:extLst>
                <a:ext uri="{FF2B5EF4-FFF2-40B4-BE49-F238E27FC236}">
                  <a16:creationId xmlns:a16="http://schemas.microsoft.com/office/drawing/2014/main" id="{AD643C81-1068-43C3-9BFB-EAC61001F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104"/>
              <a:ext cx="684" cy="1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   r   b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 B  C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 D  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 D  F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 D  G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 D  G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 D  C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 D  G</a:t>
              </a:r>
            </a:p>
          </p:txBody>
        </p:sp>
        <p:sp>
          <p:nvSpPr>
            <p:cNvPr id="108574" name="Line 5">
              <a:extLst>
                <a:ext uri="{FF2B5EF4-FFF2-40B4-BE49-F238E27FC236}">
                  <a16:creationId xmlns:a16="http://schemas.microsoft.com/office/drawing/2014/main" id="{43BDAEF8-77C0-4F4E-8D1E-346A45C8B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8575" name="Line 6">
              <a:extLst>
                <a:ext uri="{FF2B5EF4-FFF2-40B4-BE49-F238E27FC236}">
                  <a16:creationId xmlns:a16="http://schemas.microsoft.com/office/drawing/2014/main" id="{1A8AC0E1-6C3B-43E4-9222-C5DB0D344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8576" name="Line 7">
              <a:extLst>
                <a:ext uri="{FF2B5EF4-FFF2-40B4-BE49-F238E27FC236}">
                  <a16:creationId xmlns:a16="http://schemas.microsoft.com/office/drawing/2014/main" id="{57D8944E-8394-480F-81D4-84B793233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392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8577" name="Line 8">
              <a:extLst>
                <a:ext uri="{FF2B5EF4-FFF2-40B4-BE49-F238E27FC236}">
                  <a16:creationId xmlns:a16="http://schemas.microsoft.com/office/drawing/2014/main" id="{766B9D9D-2AE9-4A1A-862F-0E285821F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48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8578" name="Text Box 9">
              <a:extLst>
                <a:ext uri="{FF2B5EF4-FFF2-40B4-BE49-F238E27FC236}">
                  <a16:creationId xmlns:a16="http://schemas.microsoft.com/office/drawing/2014/main" id="{39071538-557B-40C8-84C6-C371F42B1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*</a:t>
              </a:r>
            </a:p>
          </p:txBody>
        </p:sp>
        <p:sp>
          <p:nvSpPr>
            <p:cNvPr id="108579" name="Text Box 10">
              <a:extLst>
                <a:ext uri="{FF2B5EF4-FFF2-40B4-BE49-F238E27FC236}">
                  <a16:creationId xmlns:a16="http://schemas.microsoft.com/office/drawing/2014/main" id="{F2F5AE5A-960E-4A86-BF84-DE34D7C1F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78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*</a:t>
              </a:r>
            </a:p>
          </p:txBody>
        </p:sp>
      </p:grpSp>
      <p:sp>
        <p:nvSpPr>
          <p:cNvPr id="108549" name="Text Box 11">
            <a:extLst>
              <a:ext uri="{FF2B5EF4-FFF2-40B4-BE49-F238E27FC236}">
                <a16:creationId xmlns:a16="http://schemas.microsoft.com/office/drawing/2014/main" id="{EF113470-DF54-4282-B85A-DCB2F09ED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2166938"/>
            <a:ext cx="30956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    G   F   E   D   C   B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B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08550" name="Line 12">
            <a:extLst>
              <a:ext uri="{FF2B5EF4-FFF2-40B4-BE49-F238E27FC236}">
                <a16:creationId xmlns:a16="http://schemas.microsoft.com/office/drawing/2014/main" id="{D16D8046-51A4-410A-9366-22524D71ED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9718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grpSp>
        <p:nvGrpSpPr>
          <p:cNvPr id="108551" name="Group 13">
            <a:extLst>
              <a:ext uri="{FF2B5EF4-FFF2-40B4-BE49-F238E27FC236}">
                <a16:creationId xmlns:a16="http://schemas.microsoft.com/office/drawing/2014/main" id="{DED6A2F4-D4BD-4BF2-9AC6-43B077AACD1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438400"/>
            <a:ext cx="334963" cy="1981200"/>
            <a:chOff x="3216" y="1536"/>
            <a:chExt cx="211" cy="1248"/>
          </a:xfrm>
        </p:grpSpPr>
        <p:sp>
          <p:nvSpPr>
            <p:cNvPr id="108568" name="Text Box 14">
              <a:extLst>
                <a:ext uri="{FF2B5EF4-FFF2-40B4-BE49-F238E27FC236}">
                  <a16:creationId xmlns:a16="http://schemas.microsoft.com/office/drawing/2014/main" id="{482D5829-B918-4419-A0D5-AE9C988DB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8569" name="Text Box 15">
              <a:extLst>
                <a:ext uri="{FF2B5EF4-FFF2-40B4-BE49-F238E27FC236}">
                  <a16:creationId xmlns:a16="http://schemas.microsoft.com/office/drawing/2014/main" id="{B695F6A8-C217-4A56-87F0-8A3CC2FE4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8570" name="Text Box 16">
              <a:extLst>
                <a:ext uri="{FF2B5EF4-FFF2-40B4-BE49-F238E27FC236}">
                  <a16:creationId xmlns:a16="http://schemas.microsoft.com/office/drawing/2014/main" id="{7FF7B751-122D-4951-B21E-1642AAC11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8571" name="Text Box 17">
              <a:extLst>
                <a:ext uri="{FF2B5EF4-FFF2-40B4-BE49-F238E27FC236}">
                  <a16:creationId xmlns:a16="http://schemas.microsoft.com/office/drawing/2014/main" id="{C562044E-18B9-4238-A4B4-F1C806BE4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8572" name="Text Box 18">
              <a:extLst>
                <a:ext uri="{FF2B5EF4-FFF2-40B4-BE49-F238E27FC236}">
                  <a16:creationId xmlns:a16="http://schemas.microsoft.com/office/drawing/2014/main" id="{CC78C46E-0D14-4A39-AA68-89DBD9E23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</p:grpSp>
      <p:grpSp>
        <p:nvGrpSpPr>
          <p:cNvPr id="108552" name="Group 19">
            <a:extLst>
              <a:ext uri="{FF2B5EF4-FFF2-40B4-BE49-F238E27FC236}">
                <a16:creationId xmlns:a16="http://schemas.microsoft.com/office/drawing/2014/main" id="{47F78A73-9ACD-4DB5-9C66-CD919C3EBC2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438400"/>
            <a:ext cx="334963" cy="1981200"/>
            <a:chOff x="3216" y="1536"/>
            <a:chExt cx="211" cy="1248"/>
          </a:xfrm>
        </p:grpSpPr>
        <p:sp>
          <p:nvSpPr>
            <p:cNvPr id="108563" name="Text Box 20">
              <a:extLst>
                <a:ext uri="{FF2B5EF4-FFF2-40B4-BE49-F238E27FC236}">
                  <a16:creationId xmlns:a16="http://schemas.microsoft.com/office/drawing/2014/main" id="{D7632443-2F5E-4133-BDC4-F00C9856B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8564" name="Text Box 21">
              <a:extLst>
                <a:ext uri="{FF2B5EF4-FFF2-40B4-BE49-F238E27FC236}">
                  <a16:creationId xmlns:a16="http://schemas.microsoft.com/office/drawing/2014/main" id="{4595D6B9-C0E2-452A-9844-53472B2B5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8565" name="Text Box 22">
              <a:extLst>
                <a:ext uri="{FF2B5EF4-FFF2-40B4-BE49-F238E27FC236}">
                  <a16:creationId xmlns:a16="http://schemas.microsoft.com/office/drawing/2014/main" id="{AB910FA4-1E2E-4F7F-B14C-BFB176CCC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8566" name="Text Box 23">
              <a:extLst>
                <a:ext uri="{FF2B5EF4-FFF2-40B4-BE49-F238E27FC236}">
                  <a16:creationId xmlns:a16="http://schemas.microsoft.com/office/drawing/2014/main" id="{26142D49-F4EC-4D6D-8686-B55C4B7F8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08567" name="Text Box 24">
              <a:extLst>
                <a:ext uri="{FF2B5EF4-FFF2-40B4-BE49-F238E27FC236}">
                  <a16:creationId xmlns:a16="http://schemas.microsoft.com/office/drawing/2014/main" id="{0FE02278-B4AE-4910-A297-C8C5DC7F4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</p:grpSp>
      <p:sp>
        <p:nvSpPr>
          <p:cNvPr id="108553" name="Text Box 25">
            <a:extLst>
              <a:ext uri="{FF2B5EF4-FFF2-40B4-BE49-F238E27FC236}">
                <a16:creationId xmlns:a16="http://schemas.microsoft.com/office/drawing/2014/main" id="{5892487F-8182-4586-8DBF-55BE42496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181600"/>
            <a:ext cx="4179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[C, D] and [C, E] are marked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because of transitions on b to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marked pair [F, G]. </a:t>
            </a:r>
          </a:p>
        </p:txBody>
      </p:sp>
      <p:sp>
        <p:nvSpPr>
          <p:cNvPr id="108554" name="Text Box 26">
            <a:extLst>
              <a:ext uri="{FF2B5EF4-FFF2-40B4-BE49-F238E27FC236}">
                <a16:creationId xmlns:a16="http://schemas.microsoft.com/office/drawing/2014/main" id="{F1A43886-71EA-494D-8689-3B6031255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43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08555" name="Text Box 27">
            <a:extLst>
              <a:ext uri="{FF2B5EF4-FFF2-40B4-BE49-F238E27FC236}">
                <a16:creationId xmlns:a16="http://schemas.microsoft.com/office/drawing/2014/main" id="{1A45EC50-1182-446C-8BCD-ED2A801ED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438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08556" name="Text Box 28">
            <a:extLst>
              <a:ext uri="{FF2B5EF4-FFF2-40B4-BE49-F238E27FC236}">
                <a16:creationId xmlns:a16="http://schemas.microsoft.com/office/drawing/2014/main" id="{F4FA607E-BBB5-4E16-9874-D77A39CB2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438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08557" name="Text Box 29">
            <a:extLst>
              <a:ext uri="{FF2B5EF4-FFF2-40B4-BE49-F238E27FC236}">
                <a16:creationId xmlns:a16="http://schemas.microsoft.com/office/drawing/2014/main" id="{DE8A4298-C905-4972-AF72-3DAB3CD59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08558" name="Text Box 30">
            <a:extLst>
              <a:ext uri="{FF2B5EF4-FFF2-40B4-BE49-F238E27FC236}">
                <a16:creationId xmlns:a16="http://schemas.microsoft.com/office/drawing/2014/main" id="{7D169BBB-E85D-4938-B6D6-F26A3189D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08559" name="Text Box 31">
            <a:extLst>
              <a:ext uri="{FF2B5EF4-FFF2-40B4-BE49-F238E27FC236}">
                <a16:creationId xmlns:a16="http://schemas.microsoft.com/office/drawing/2014/main" id="{B841FA16-9133-401F-A4D4-0312063F9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19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08560" name="Text Box 32">
            <a:extLst>
              <a:ext uri="{FF2B5EF4-FFF2-40B4-BE49-F238E27FC236}">
                <a16:creationId xmlns:a16="http://schemas.microsoft.com/office/drawing/2014/main" id="{2E63D2D9-0E2A-45F0-A32D-3E89CA53D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819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08561" name="Text Box 33">
            <a:extLst>
              <a:ext uri="{FF2B5EF4-FFF2-40B4-BE49-F238E27FC236}">
                <a16:creationId xmlns:a16="http://schemas.microsoft.com/office/drawing/2014/main" id="{2AE97BA9-B124-4E50-B170-E843A5530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00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108562" name="Text Box 34">
            <a:extLst>
              <a:ext uri="{FF2B5EF4-FFF2-40B4-BE49-F238E27FC236}">
                <a16:creationId xmlns:a16="http://schemas.microsoft.com/office/drawing/2014/main" id="{822DD79E-A3BE-46DA-96CC-AB5AA418A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00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0066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4199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4">
            <a:extLst>
              <a:ext uri="{FF2B5EF4-FFF2-40B4-BE49-F238E27FC236}">
                <a16:creationId xmlns:a16="http://schemas.microsoft.com/office/drawing/2014/main" id="{7DDBFB8B-EA04-4301-8E9C-96AADACB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DBFBE9-E581-4AF6-BCA7-9107D260503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7F7B6BCB-405E-4F43-BC69-FB8CC209B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 – Continued</a:t>
            </a:r>
          </a:p>
        </p:txBody>
      </p:sp>
      <p:grpSp>
        <p:nvGrpSpPr>
          <p:cNvPr id="110596" name="Group 3">
            <a:extLst>
              <a:ext uri="{FF2B5EF4-FFF2-40B4-BE49-F238E27FC236}">
                <a16:creationId xmlns:a16="http://schemas.microsoft.com/office/drawing/2014/main" id="{F5E8B0FB-3075-4FF1-A88C-FE09D59E529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33600"/>
            <a:ext cx="1466850" cy="3124200"/>
            <a:chOff x="3552" y="1104"/>
            <a:chExt cx="924" cy="1968"/>
          </a:xfrm>
        </p:grpSpPr>
        <p:sp>
          <p:nvSpPr>
            <p:cNvPr id="110623" name="Text Box 4">
              <a:extLst>
                <a:ext uri="{FF2B5EF4-FFF2-40B4-BE49-F238E27FC236}">
                  <a16:creationId xmlns:a16="http://schemas.microsoft.com/office/drawing/2014/main" id="{C1C52FF0-CB8A-4A52-9EAB-DBB86287E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104"/>
              <a:ext cx="684" cy="1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   r   b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 B  C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 D  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 D  F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 D  G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 D  G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 D  C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 D  G</a:t>
              </a:r>
            </a:p>
          </p:txBody>
        </p:sp>
        <p:sp>
          <p:nvSpPr>
            <p:cNvPr id="110624" name="Line 5">
              <a:extLst>
                <a:ext uri="{FF2B5EF4-FFF2-40B4-BE49-F238E27FC236}">
                  <a16:creationId xmlns:a16="http://schemas.microsoft.com/office/drawing/2014/main" id="{437D92A9-DC59-471C-9B21-B94C2BDD7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10625" name="Line 6">
              <a:extLst>
                <a:ext uri="{FF2B5EF4-FFF2-40B4-BE49-F238E27FC236}">
                  <a16:creationId xmlns:a16="http://schemas.microsoft.com/office/drawing/2014/main" id="{5A468565-58A3-4B8D-B8FA-037769FC2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10626" name="Line 7">
              <a:extLst>
                <a:ext uri="{FF2B5EF4-FFF2-40B4-BE49-F238E27FC236}">
                  <a16:creationId xmlns:a16="http://schemas.microsoft.com/office/drawing/2014/main" id="{1C2E0599-C456-40F0-803F-FFBFC3292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392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10627" name="Line 8">
              <a:extLst>
                <a:ext uri="{FF2B5EF4-FFF2-40B4-BE49-F238E27FC236}">
                  <a16:creationId xmlns:a16="http://schemas.microsoft.com/office/drawing/2014/main" id="{6AA9438C-697D-40B1-97DC-47C0E8496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48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10628" name="Text Box 9">
              <a:extLst>
                <a:ext uri="{FF2B5EF4-FFF2-40B4-BE49-F238E27FC236}">
                  <a16:creationId xmlns:a16="http://schemas.microsoft.com/office/drawing/2014/main" id="{1A98117E-1D64-45F1-AD6F-F4FD70664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*</a:t>
              </a:r>
            </a:p>
          </p:txBody>
        </p:sp>
        <p:sp>
          <p:nvSpPr>
            <p:cNvPr id="110629" name="Text Box 10">
              <a:extLst>
                <a:ext uri="{FF2B5EF4-FFF2-40B4-BE49-F238E27FC236}">
                  <a16:creationId xmlns:a16="http://schemas.microsoft.com/office/drawing/2014/main" id="{496CAA3A-9226-407F-B488-F522956C6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78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*</a:t>
              </a:r>
            </a:p>
          </p:txBody>
        </p:sp>
      </p:grpSp>
      <p:sp>
        <p:nvSpPr>
          <p:cNvPr id="110597" name="Text Box 11">
            <a:extLst>
              <a:ext uri="{FF2B5EF4-FFF2-40B4-BE49-F238E27FC236}">
                <a16:creationId xmlns:a16="http://schemas.microsoft.com/office/drawing/2014/main" id="{2C14C4B3-5562-4996-9A6F-9B49AF2F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2166938"/>
            <a:ext cx="30956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    G   F   E   D   C   B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B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10598" name="Line 12">
            <a:extLst>
              <a:ext uri="{FF2B5EF4-FFF2-40B4-BE49-F238E27FC236}">
                <a16:creationId xmlns:a16="http://schemas.microsoft.com/office/drawing/2014/main" id="{77376795-528E-483F-BC54-692C6A6CCD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9718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grpSp>
        <p:nvGrpSpPr>
          <p:cNvPr id="110599" name="Group 13">
            <a:extLst>
              <a:ext uri="{FF2B5EF4-FFF2-40B4-BE49-F238E27FC236}">
                <a16:creationId xmlns:a16="http://schemas.microsoft.com/office/drawing/2014/main" id="{7A18E9CB-57F6-493C-A736-0C78DAB0CD04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438400"/>
            <a:ext cx="334963" cy="1981200"/>
            <a:chOff x="3216" y="1536"/>
            <a:chExt cx="211" cy="1248"/>
          </a:xfrm>
        </p:grpSpPr>
        <p:sp>
          <p:nvSpPr>
            <p:cNvPr id="110618" name="Text Box 14">
              <a:extLst>
                <a:ext uri="{FF2B5EF4-FFF2-40B4-BE49-F238E27FC236}">
                  <a16:creationId xmlns:a16="http://schemas.microsoft.com/office/drawing/2014/main" id="{EA5CDE1C-4D00-471D-9CE4-A07D751D6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10619" name="Text Box 15">
              <a:extLst>
                <a:ext uri="{FF2B5EF4-FFF2-40B4-BE49-F238E27FC236}">
                  <a16:creationId xmlns:a16="http://schemas.microsoft.com/office/drawing/2014/main" id="{690464AF-9471-47EE-B8F0-C74E9F180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10620" name="Text Box 16">
              <a:extLst>
                <a:ext uri="{FF2B5EF4-FFF2-40B4-BE49-F238E27FC236}">
                  <a16:creationId xmlns:a16="http://schemas.microsoft.com/office/drawing/2014/main" id="{853916EC-1C8A-4D08-99E9-CCEF61DCD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10621" name="Text Box 17">
              <a:extLst>
                <a:ext uri="{FF2B5EF4-FFF2-40B4-BE49-F238E27FC236}">
                  <a16:creationId xmlns:a16="http://schemas.microsoft.com/office/drawing/2014/main" id="{9DA10043-75E8-49F4-B4CB-AFB4B8A4D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10622" name="Text Box 18">
              <a:extLst>
                <a:ext uri="{FF2B5EF4-FFF2-40B4-BE49-F238E27FC236}">
                  <a16:creationId xmlns:a16="http://schemas.microsoft.com/office/drawing/2014/main" id="{4B27A563-55B8-4671-8011-1A8641B4D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</p:grpSp>
      <p:grpSp>
        <p:nvGrpSpPr>
          <p:cNvPr id="110600" name="Group 19">
            <a:extLst>
              <a:ext uri="{FF2B5EF4-FFF2-40B4-BE49-F238E27FC236}">
                <a16:creationId xmlns:a16="http://schemas.microsoft.com/office/drawing/2014/main" id="{8A07017C-A85C-4D6A-B879-DDE571B57505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438400"/>
            <a:ext cx="334963" cy="1981200"/>
            <a:chOff x="3216" y="1536"/>
            <a:chExt cx="211" cy="1248"/>
          </a:xfrm>
        </p:grpSpPr>
        <p:sp>
          <p:nvSpPr>
            <p:cNvPr id="110613" name="Text Box 20">
              <a:extLst>
                <a:ext uri="{FF2B5EF4-FFF2-40B4-BE49-F238E27FC236}">
                  <a16:creationId xmlns:a16="http://schemas.microsoft.com/office/drawing/2014/main" id="{37343B39-81C8-486F-8157-40D12B5A9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10614" name="Text Box 21">
              <a:extLst>
                <a:ext uri="{FF2B5EF4-FFF2-40B4-BE49-F238E27FC236}">
                  <a16:creationId xmlns:a16="http://schemas.microsoft.com/office/drawing/2014/main" id="{A75C1BAC-3CA7-4169-A515-E4512B31A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10615" name="Text Box 22">
              <a:extLst>
                <a:ext uri="{FF2B5EF4-FFF2-40B4-BE49-F238E27FC236}">
                  <a16:creationId xmlns:a16="http://schemas.microsoft.com/office/drawing/2014/main" id="{B50B4DD1-F8AE-4B19-B2F6-B5D9A87D4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10616" name="Text Box 23">
              <a:extLst>
                <a:ext uri="{FF2B5EF4-FFF2-40B4-BE49-F238E27FC236}">
                  <a16:creationId xmlns:a16="http://schemas.microsoft.com/office/drawing/2014/main" id="{EBC1F6C2-DA7F-4272-87FC-98141E956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10617" name="Text Box 24">
              <a:extLst>
                <a:ext uri="{FF2B5EF4-FFF2-40B4-BE49-F238E27FC236}">
                  <a16:creationId xmlns:a16="http://schemas.microsoft.com/office/drawing/2014/main" id="{D1E176E1-1CBB-4518-B209-4E868879F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</p:grpSp>
      <p:sp>
        <p:nvSpPr>
          <p:cNvPr id="110601" name="Text Box 25">
            <a:extLst>
              <a:ext uri="{FF2B5EF4-FFF2-40B4-BE49-F238E27FC236}">
                <a16:creationId xmlns:a16="http://schemas.microsoft.com/office/drawing/2014/main" id="{A2E5A7F5-282E-4BB0-9EF0-B33BA8F4A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257800"/>
            <a:ext cx="3759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[A, B] is marked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because of transitions on 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to marked pair [B, D]. </a:t>
            </a:r>
          </a:p>
        </p:txBody>
      </p:sp>
      <p:sp>
        <p:nvSpPr>
          <p:cNvPr id="110602" name="Text Box 26">
            <a:extLst>
              <a:ext uri="{FF2B5EF4-FFF2-40B4-BE49-F238E27FC236}">
                <a16:creationId xmlns:a16="http://schemas.microsoft.com/office/drawing/2014/main" id="{193C959A-4BF6-4AC0-84C5-B44878C83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43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10603" name="Text Box 27">
            <a:extLst>
              <a:ext uri="{FF2B5EF4-FFF2-40B4-BE49-F238E27FC236}">
                <a16:creationId xmlns:a16="http://schemas.microsoft.com/office/drawing/2014/main" id="{0C4727C2-3144-4A05-8AE4-3BC055F86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438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10604" name="Text Box 28">
            <a:extLst>
              <a:ext uri="{FF2B5EF4-FFF2-40B4-BE49-F238E27FC236}">
                <a16:creationId xmlns:a16="http://schemas.microsoft.com/office/drawing/2014/main" id="{E8D9DB95-D272-488D-ABD6-437FD4E97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438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10605" name="Text Box 29">
            <a:extLst>
              <a:ext uri="{FF2B5EF4-FFF2-40B4-BE49-F238E27FC236}">
                <a16:creationId xmlns:a16="http://schemas.microsoft.com/office/drawing/2014/main" id="{3B8F0918-C74A-4337-8D49-DABC136E8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10606" name="Text Box 30">
            <a:extLst>
              <a:ext uri="{FF2B5EF4-FFF2-40B4-BE49-F238E27FC236}">
                <a16:creationId xmlns:a16="http://schemas.microsoft.com/office/drawing/2014/main" id="{A874A5F3-5B71-47D8-B776-F65580987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10607" name="Text Box 31">
            <a:extLst>
              <a:ext uri="{FF2B5EF4-FFF2-40B4-BE49-F238E27FC236}">
                <a16:creationId xmlns:a16="http://schemas.microsoft.com/office/drawing/2014/main" id="{BA4FBF3F-ABBE-4956-B59D-A5431F41D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19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10608" name="Text Box 32">
            <a:extLst>
              <a:ext uri="{FF2B5EF4-FFF2-40B4-BE49-F238E27FC236}">
                <a16:creationId xmlns:a16="http://schemas.microsoft.com/office/drawing/2014/main" id="{A384E712-34E2-4B9C-9AB4-9BC077EB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819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10609" name="Text Box 33">
            <a:extLst>
              <a:ext uri="{FF2B5EF4-FFF2-40B4-BE49-F238E27FC236}">
                <a16:creationId xmlns:a16="http://schemas.microsoft.com/office/drawing/2014/main" id="{2E2DF043-133E-43C8-A4FD-F57E7F712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00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10610" name="Text Box 34">
            <a:extLst>
              <a:ext uri="{FF2B5EF4-FFF2-40B4-BE49-F238E27FC236}">
                <a16:creationId xmlns:a16="http://schemas.microsoft.com/office/drawing/2014/main" id="{1DE0FBA6-9727-4C30-9E03-6EFCD27E2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00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10611" name="Text Box 35">
            <a:extLst>
              <a:ext uri="{FF2B5EF4-FFF2-40B4-BE49-F238E27FC236}">
                <a16:creationId xmlns:a16="http://schemas.microsoft.com/office/drawing/2014/main" id="{5136D6CF-0CD2-481B-A200-089C7740F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438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94244" name="Text Box 36">
            <a:extLst>
              <a:ext uri="{FF2B5EF4-FFF2-40B4-BE49-F238E27FC236}">
                <a16:creationId xmlns:a16="http://schemas.microsoft.com/office/drawing/2014/main" id="{244B861D-7477-4B27-BE30-BF4FEA85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5291138"/>
            <a:ext cx="4016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[D, E] can never be marked,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because on both inputs they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go to the same state.</a:t>
            </a:r>
          </a:p>
        </p:txBody>
      </p:sp>
    </p:spTree>
    <p:extLst>
      <p:ext uri="{BB962C8B-B14F-4D97-AF65-F5344CB8AC3E}">
        <p14:creationId xmlns:p14="http://schemas.microsoft.com/office/powerpoint/2010/main" val="255114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4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559749DA-4F55-4084-A377-C39D8195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26F898-DEEE-40FE-A6B2-7CAA3478E69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AE851A8-3A05-44EF-8842-73BD5B231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Properties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7AD5AAA-E746-446C-A5F2-20A6A9B77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66"/>
                </a:solidFill>
              </a:rPr>
              <a:t>closure property</a:t>
            </a:r>
            <a:r>
              <a:rPr lang="en-US" altLang="en-US" dirty="0"/>
              <a:t>  of a language class says that given languages in the class, an operator (e.g., union) produces another language in the same class.</a:t>
            </a:r>
          </a:p>
          <a:p>
            <a:r>
              <a:rPr lang="en-US" altLang="en-US" dirty="0">
                <a:solidFill>
                  <a:srgbClr val="33CC33"/>
                </a:solidFill>
              </a:rPr>
              <a:t>Example</a:t>
            </a:r>
            <a:r>
              <a:rPr lang="en-US" altLang="en-US" dirty="0"/>
              <a:t>: the regular languages are obviously closed under union, concatenation, and (Kleene) closure.</a:t>
            </a:r>
          </a:p>
          <a:p>
            <a:pPr lvl="1"/>
            <a:r>
              <a:rPr lang="en-US" altLang="en-US" dirty="0"/>
              <a:t>Use the RE representation of languages.</a:t>
            </a:r>
          </a:p>
        </p:txBody>
      </p:sp>
    </p:spTree>
    <p:extLst>
      <p:ext uri="{BB962C8B-B14F-4D97-AF65-F5344CB8AC3E}">
        <p14:creationId xmlns:p14="http://schemas.microsoft.com/office/powerpoint/2010/main" val="26710882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4">
            <a:extLst>
              <a:ext uri="{FF2B5EF4-FFF2-40B4-BE49-F238E27FC236}">
                <a16:creationId xmlns:a16="http://schemas.microsoft.com/office/drawing/2014/main" id="{7A3F2850-114A-4778-A430-AB08425F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D21D9E-5D46-4FE0-A313-930CAADAB6A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C4F08909-6879-4DE7-919F-C2E3FCB9A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 – Concluded</a:t>
            </a:r>
          </a:p>
        </p:txBody>
      </p:sp>
      <p:grpSp>
        <p:nvGrpSpPr>
          <p:cNvPr id="112644" name="Group 3">
            <a:extLst>
              <a:ext uri="{FF2B5EF4-FFF2-40B4-BE49-F238E27FC236}">
                <a16:creationId xmlns:a16="http://schemas.microsoft.com/office/drawing/2014/main" id="{3783184B-CD02-4E1B-A1D1-0C7CC27BA77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33600"/>
            <a:ext cx="1466850" cy="3124200"/>
            <a:chOff x="3552" y="1104"/>
            <a:chExt cx="924" cy="1968"/>
          </a:xfrm>
        </p:grpSpPr>
        <p:sp>
          <p:nvSpPr>
            <p:cNvPr id="112678" name="Text Box 4">
              <a:extLst>
                <a:ext uri="{FF2B5EF4-FFF2-40B4-BE49-F238E27FC236}">
                  <a16:creationId xmlns:a16="http://schemas.microsoft.com/office/drawing/2014/main" id="{BCE5AD88-87E1-45E6-A355-2C2FA5333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104"/>
              <a:ext cx="684" cy="1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   r   b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 B  C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 D  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 D  F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 D  G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 D  G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 D  C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 D  G</a:t>
              </a:r>
            </a:p>
          </p:txBody>
        </p:sp>
        <p:sp>
          <p:nvSpPr>
            <p:cNvPr id="112679" name="Line 5">
              <a:extLst>
                <a:ext uri="{FF2B5EF4-FFF2-40B4-BE49-F238E27FC236}">
                  <a16:creationId xmlns:a16="http://schemas.microsoft.com/office/drawing/2014/main" id="{4F033537-1DE7-4737-947B-347E9774F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12680" name="Line 6">
              <a:extLst>
                <a:ext uri="{FF2B5EF4-FFF2-40B4-BE49-F238E27FC236}">
                  <a16:creationId xmlns:a16="http://schemas.microsoft.com/office/drawing/2014/main" id="{AFA2FD4D-4407-4888-916F-4714E3D3D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12681" name="Line 7">
              <a:extLst>
                <a:ext uri="{FF2B5EF4-FFF2-40B4-BE49-F238E27FC236}">
                  <a16:creationId xmlns:a16="http://schemas.microsoft.com/office/drawing/2014/main" id="{D7EA748B-BA36-4DF5-8F77-5A0F92C9C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392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12682" name="Line 8">
              <a:extLst>
                <a:ext uri="{FF2B5EF4-FFF2-40B4-BE49-F238E27FC236}">
                  <a16:creationId xmlns:a16="http://schemas.microsoft.com/office/drawing/2014/main" id="{E3DBC464-C562-4A50-BB34-922170301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48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12683" name="Text Box 9">
              <a:extLst>
                <a:ext uri="{FF2B5EF4-FFF2-40B4-BE49-F238E27FC236}">
                  <a16:creationId xmlns:a16="http://schemas.microsoft.com/office/drawing/2014/main" id="{4E75BD05-F528-4E92-8EFF-2521700CC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*</a:t>
              </a:r>
            </a:p>
          </p:txBody>
        </p:sp>
        <p:sp>
          <p:nvSpPr>
            <p:cNvPr id="112684" name="Text Box 10">
              <a:extLst>
                <a:ext uri="{FF2B5EF4-FFF2-40B4-BE49-F238E27FC236}">
                  <a16:creationId xmlns:a16="http://schemas.microsoft.com/office/drawing/2014/main" id="{D9EA4C76-89A3-48D4-8733-B6F76F600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78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*</a:t>
              </a:r>
            </a:p>
          </p:txBody>
        </p:sp>
      </p:grpSp>
      <p:sp>
        <p:nvSpPr>
          <p:cNvPr id="112645" name="Text Box 11">
            <a:extLst>
              <a:ext uri="{FF2B5EF4-FFF2-40B4-BE49-F238E27FC236}">
                <a16:creationId xmlns:a16="http://schemas.microsoft.com/office/drawing/2014/main" id="{30FB1DB6-4D9D-4E15-8C02-03A13BE88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2166938"/>
            <a:ext cx="30956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    G   F   E   D   C   B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B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12646" name="Line 12">
            <a:extLst>
              <a:ext uri="{FF2B5EF4-FFF2-40B4-BE49-F238E27FC236}">
                <a16:creationId xmlns:a16="http://schemas.microsoft.com/office/drawing/2014/main" id="{58C9C52C-FA67-4689-8456-2D26434B94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9718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grpSp>
        <p:nvGrpSpPr>
          <p:cNvPr id="112647" name="Group 13">
            <a:extLst>
              <a:ext uri="{FF2B5EF4-FFF2-40B4-BE49-F238E27FC236}">
                <a16:creationId xmlns:a16="http://schemas.microsoft.com/office/drawing/2014/main" id="{B88991A3-8FA7-46C4-B17D-64DC0E99D09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438400"/>
            <a:ext cx="334963" cy="1981200"/>
            <a:chOff x="3216" y="1536"/>
            <a:chExt cx="211" cy="1248"/>
          </a:xfrm>
        </p:grpSpPr>
        <p:sp>
          <p:nvSpPr>
            <p:cNvPr id="112673" name="Text Box 14">
              <a:extLst>
                <a:ext uri="{FF2B5EF4-FFF2-40B4-BE49-F238E27FC236}">
                  <a16:creationId xmlns:a16="http://schemas.microsoft.com/office/drawing/2014/main" id="{A027CDE3-4DB0-4965-9023-8C2457402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12674" name="Text Box 15">
              <a:extLst>
                <a:ext uri="{FF2B5EF4-FFF2-40B4-BE49-F238E27FC236}">
                  <a16:creationId xmlns:a16="http://schemas.microsoft.com/office/drawing/2014/main" id="{05BC23BB-A4DD-489B-970D-CB1AC337D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12675" name="Text Box 16">
              <a:extLst>
                <a:ext uri="{FF2B5EF4-FFF2-40B4-BE49-F238E27FC236}">
                  <a16:creationId xmlns:a16="http://schemas.microsoft.com/office/drawing/2014/main" id="{ADF5819B-1BF7-4D82-87D6-7C8C254AF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12676" name="Text Box 17">
              <a:extLst>
                <a:ext uri="{FF2B5EF4-FFF2-40B4-BE49-F238E27FC236}">
                  <a16:creationId xmlns:a16="http://schemas.microsoft.com/office/drawing/2014/main" id="{7962A7A9-A8AA-4D8C-AFD5-017C3CF5D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12677" name="Text Box 18">
              <a:extLst>
                <a:ext uri="{FF2B5EF4-FFF2-40B4-BE49-F238E27FC236}">
                  <a16:creationId xmlns:a16="http://schemas.microsoft.com/office/drawing/2014/main" id="{C1E5D791-A4B2-429F-8F11-493112786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</p:grpSp>
      <p:grpSp>
        <p:nvGrpSpPr>
          <p:cNvPr id="112648" name="Group 19">
            <a:extLst>
              <a:ext uri="{FF2B5EF4-FFF2-40B4-BE49-F238E27FC236}">
                <a16:creationId xmlns:a16="http://schemas.microsoft.com/office/drawing/2014/main" id="{409796AA-9DD3-470C-ABA3-D8AAA70BD222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438400"/>
            <a:ext cx="334963" cy="1981200"/>
            <a:chOff x="3216" y="1536"/>
            <a:chExt cx="211" cy="1248"/>
          </a:xfrm>
        </p:grpSpPr>
        <p:sp>
          <p:nvSpPr>
            <p:cNvPr id="112668" name="Text Box 20">
              <a:extLst>
                <a:ext uri="{FF2B5EF4-FFF2-40B4-BE49-F238E27FC236}">
                  <a16:creationId xmlns:a16="http://schemas.microsoft.com/office/drawing/2014/main" id="{D88E2F6F-6595-4616-9871-796724A76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12669" name="Text Box 21">
              <a:extLst>
                <a:ext uri="{FF2B5EF4-FFF2-40B4-BE49-F238E27FC236}">
                  <a16:creationId xmlns:a16="http://schemas.microsoft.com/office/drawing/2014/main" id="{65023217-3DB0-4B4E-B448-7D68C1611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12670" name="Text Box 22">
              <a:extLst>
                <a:ext uri="{FF2B5EF4-FFF2-40B4-BE49-F238E27FC236}">
                  <a16:creationId xmlns:a16="http://schemas.microsoft.com/office/drawing/2014/main" id="{6991625F-8595-4702-80A4-B5FA6475C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12671" name="Text Box 23">
              <a:extLst>
                <a:ext uri="{FF2B5EF4-FFF2-40B4-BE49-F238E27FC236}">
                  <a16:creationId xmlns:a16="http://schemas.microsoft.com/office/drawing/2014/main" id="{EC8254DC-3007-4C91-A078-5A5E37C4A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12672" name="Text Box 24">
              <a:extLst>
                <a:ext uri="{FF2B5EF4-FFF2-40B4-BE49-F238E27FC236}">
                  <a16:creationId xmlns:a16="http://schemas.microsoft.com/office/drawing/2014/main" id="{6DB457F2-4A51-4DA8-9FD8-1B69584FD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</p:grpSp>
      <p:sp>
        <p:nvSpPr>
          <p:cNvPr id="112649" name="Text Box 26">
            <a:extLst>
              <a:ext uri="{FF2B5EF4-FFF2-40B4-BE49-F238E27FC236}">
                <a16:creationId xmlns:a16="http://schemas.microsoft.com/office/drawing/2014/main" id="{76BCAD29-00BC-4D7C-AB67-01E06096D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43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12650" name="Text Box 27">
            <a:extLst>
              <a:ext uri="{FF2B5EF4-FFF2-40B4-BE49-F238E27FC236}">
                <a16:creationId xmlns:a16="http://schemas.microsoft.com/office/drawing/2014/main" id="{A0EA7DA2-FA55-4586-BE65-917456DE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438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12651" name="Text Box 28">
            <a:extLst>
              <a:ext uri="{FF2B5EF4-FFF2-40B4-BE49-F238E27FC236}">
                <a16:creationId xmlns:a16="http://schemas.microsoft.com/office/drawing/2014/main" id="{25D924BF-415F-40BB-841D-4BC995C21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438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12652" name="Text Box 29">
            <a:extLst>
              <a:ext uri="{FF2B5EF4-FFF2-40B4-BE49-F238E27FC236}">
                <a16:creationId xmlns:a16="http://schemas.microsoft.com/office/drawing/2014/main" id="{B6A69D03-7134-4CC9-92C8-E5D20B703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19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12653" name="Text Box 30">
            <a:extLst>
              <a:ext uri="{FF2B5EF4-FFF2-40B4-BE49-F238E27FC236}">
                <a16:creationId xmlns:a16="http://schemas.microsoft.com/office/drawing/2014/main" id="{14EBA025-C15B-4A09-BC18-598CBD12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12654" name="Text Box 31">
            <a:extLst>
              <a:ext uri="{FF2B5EF4-FFF2-40B4-BE49-F238E27FC236}">
                <a16:creationId xmlns:a16="http://schemas.microsoft.com/office/drawing/2014/main" id="{2015A13E-7608-428E-90C9-02458BEA7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19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12655" name="Text Box 32">
            <a:extLst>
              <a:ext uri="{FF2B5EF4-FFF2-40B4-BE49-F238E27FC236}">
                <a16:creationId xmlns:a16="http://schemas.microsoft.com/office/drawing/2014/main" id="{1BE43046-77D5-419F-9B27-654E82FD9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819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12656" name="Text Box 33">
            <a:extLst>
              <a:ext uri="{FF2B5EF4-FFF2-40B4-BE49-F238E27FC236}">
                <a16:creationId xmlns:a16="http://schemas.microsoft.com/office/drawing/2014/main" id="{B06441F6-9D4C-4CAD-93B2-6950F6437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00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12657" name="Text Box 34">
            <a:extLst>
              <a:ext uri="{FF2B5EF4-FFF2-40B4-BE49-F238E27FC236}">
                <a16:creationId xmlns:a16="http://schemas.microsoft.com/office/drawing/2014/main" id="{BE7F1899-B4FC-4956-9489-217195DC0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00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12658" name="Text Box 35">
            <a:extLst>
              <a:ext uri="{FF2B5EF4-FFF2-40B4-BE49-F238E27FC236}">
                <a16:creationId xmlns:a16="http://schemas.microsoft.com/office/drawing/2014/main" id="{F119FFEF-532B-4D0A-8F37-8594F7DA9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438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grpSp>
        <p:nvGrpSpPr>
          <p:cNvPr id="97317" name="Group 37">
            <a:extLst>
              <a:ext uri="{FF2B5EF4-FFF2-40B4-BE49-F238E27FC236}">
                <a16:creationId xmlns:a16="http://schemas.microsoft.com/office/drawing/2014/main" id="{798005D7-01D4-47C9-AA0C-0402FA1FAA6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133600"/>
            <a:ext cx="1466850" cy="3124200"/>
            <a:chOff x="3552" y="1104"/>
            <a:chExt cx="924" cy="1968"/>
          </a:xfrm>
        </p:grpSpPr>
        <p:sp>
          <p:nvSpPr>
            <p:cNvPr id="112661" name="Text Box 38">
              <a:extLst>
                <a:ext uri="{FF2B5EF4-FFF2-40B4-BE49-F238E27FC236}">
                  <a16:creationId xmlns:a16="http://schemas.microsoft.com/office/drawing/2014/main" id="{6F1EA330-690C-4D06-A10B-942902155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104"/>
              <a:ext cx="684" cy="1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   r   b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 B  C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 H  H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 H  F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 H  G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 H  C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 H  G</a:t>
              </a:r>
            </a:p>
          </p:txBody>
        </p:sp>
        <p:sp>
          <p:nvSpPr>
            <p:cNvPr id="112662" name="Line 39">
              <a:extLst>
                <a:ext uri="{FF2B5EF4-FFF2-40B4-BE49-F238E27FC236}">
                  <a16:creationId xmlns:a16="http://schemas.microsoft.com/office/drawing/2014/main" id="{0CBC2077-43B7-4108-84F3-E39330831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12663" name="Line 40">
              <a:extLst>
                <a:ext uri="{FF2B5EF4-FFF2-40B4-BE49-F238E27FC236}">
                  <a16:creationId xmlns:a16="http://schemas.microsoft.com/office/drawing/2014/main" id="{75B60073-9FCA-4292-80BC-B67DC5868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12664" name="Line 41">
              <a:extLst>
                <a:ext uri="{FF2B5EF4-FFF2-40B4-BE49-F238E27FC236}">
                  <a16:creationId xmlns:a16="http://schemas.microsoft.com/office/drawing/2014/main" id="{05BC7AE2-D7DA-439E-9409-8A2178C53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392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12665" name="Line 42">
              <a:extLst>
                <a:ext uri="{FF2B5EF4-FFF2-40B4-BE49-F238E27FC236}">
                  <a16:creationId xmlns:a16="http://schemas.microsoft.com/office/drawing/2014/main" id="{862B7615-0906-4D5B-A826-FE32CA8D4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48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12666" name="Text Box 43">
              <a:extLst>
                <a:ext uri="{FF2B5EF4-FFF2-40B4-BE49-F238E27FC236}">
                  <a16:creationId xmlns:a16="http://schemas.microsoft.com/office/drawing/2014/main" id="{D3536135-1F14-449F-ADF2-60A85C1B8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*</a:t>
              </a:r>
            </a:p>
          </p:txBody>
        </p:sp>
        <p:sp>
          <p:nvSpPr>
            <p:cNvPr id="112667" name="Text Box 44">
              <a:extLst>
                <a:ext uri="{FF2B5EF4-FFF2-40B4-BE49-F238E27FC236}">
                  <a16:creationId xmlns:a16="http://schemas.microsoft.com/office/drawing/2014/main" id="{6F317B50-D3D5-4A02-9E9E-63257D8C7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78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*</a:t>
              </a:r>
            </a:p>
          </p:txBody>
        </p:sp>
      </p:grpSp>
      <p:sp>
        <p:nvSpPr>
          <p:cNvPr id="97325" name="Text Box 45">
            <a:extLst>
              <a:ext uri="{FF2B5EF4-FFF2-40B4-BE49-F238E27FC236}">
                <a16:creationId xmlns:a16="http://schemas.microsoft.com/office/drawing/2014/main" id="{5827F378-6353-4EBE-91FF-7D7BAC0CE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5519738"/>
            <a:ext cx="4687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Replace D and E by H.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Result is the minimum-state DFA.</a:t>
            </a:r>
          </a:p>
        </p:txBody>
      </p:sp>
    </p:spTree>
    <p:extLst>
      <p:ext uri="{BB962C8B-B14F-4D97-AF65-F5344CB8AC3E}">
        <p14:creationId xmlns:p14="http://schemas.microsoft.com/office/powerpoint/2010/main" val="62679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2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4169"/>
            <a:ext cx="4433888" cy="247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3" y="365078"/>
            <a:ext cx="30575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36719"/>
            <a:ext cx="21907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18179"/>
            <a:ext cx="42576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29200"/>
            <a:ext cx="40290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8" y="5017827"/>
            <a:ext cx="36576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02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1">
            <a:extLst>
              <a:ext uri="{FF2B5EF4-FFF2-40B4-BE49-F238E27FC236}">
                <a16:creationId xmlns:a16="http://schemas.microsoft.com/office/drawing/2014/main" id="{8DA8B62B-1729-4877-BA8F-F865589BED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fld id="{E35E1752-7C57-42B7-B8D2-D200B9ACDEF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FontTx/>
                <a:buNone/>
              </a:pPr>
              <a:t>52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17763" name="Picture 2">
            <a:extLst>
              <a:ext uri="{FF2B5EF4-FFF2-40B4-BE49-F238E27FC236}">
                <a16:creationId xmlns:a16="http://schemas.microsoft.com/office/drawing/2014/main" id="{243EDC3E-22CB-4B30-A3A2-9B038A16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457200"/>
            <a:ext cx="6172200" cy="47799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699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1">
            <a:extLst>
              <a:ext uri="{FF2B5EF4-FFF2-40B4-BE49-F238E27FC236}">
                <a16:creationId xmlns:a16="http://schemas.microsoft.com/office/drawing/2014/main" id="{9204AF27-FE91-40DA-B5B4-3E885689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9DA131-6CEC-43B9-91D1-52A0CBAB712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19811" name="Picture 2">
            <a:extLst>
              <a:ext uri="{FF2B5EF4-FFF2-40B4-BE49-F238E27FC236}">
                <a16:creationId xmlns:a16="http://schemas.microsoft.com/office/drawing/2014/main" id="{20FFA6D8-FD6A-4C4A-86CB-C8F839C20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908050"/>
            <a:ext cx="7488237" cy="511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2260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Minimalkan</a:t>
            </a:r>
            <a:r>
              <a:rPr lang="en-US" sz="2400" dirty="0"/>
              <a:t> state pada FA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FA di </a:t>
            </a:r>
            <a:r>
              <a:rPr lang="en-US" sz="2400" dirty="0" err="1"/>
              <a:t>bawah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ekuivalen</a:t>
            </a:r>
            <a:r>
              <a:rPr lang="en-US" sz="2400" dirty="0"/>
              <a:t>? </a:t>
            </a:r>
            <a:r>
              <a:rPr lang="en-US" sz="2400" dirty="0" err="1"/>
              <a:t>Bagaimanakah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FA </a:t>
            </a:r>
            <a:r>
              <a:rPr lang="en-US" sz="2400" dirty="0" err="1"/>
              <a:t>dgn</a:t>
            </a:r>
            <a:r>
              <a:rPr lang="en-US" sz="2400" dirty="0"/>
              <a:t> minimal </a:t>
            </a:r>
            <a:r>
              <a:rPr lang="en-US" sz="2400" dirty="0" err="1"/>
              <a:t>statenya</a:t>
            </a:r>
            <a:r>
              <a:rPr lang="en-US" sz="2400" dirty="0"/>
              <a:t>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12" y="1219200"/>
            <a:ext cx="24669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6" y="4114213"/>
            <a:ext cx="27908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11625"/>
            <a:ext cx="30003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5244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99063"/>
            <a:ext cx="24669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7" y="3810000"/>
            <a:ext cx="25431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9823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85800"/>
            <a:ext cx="27908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8" y="990600"/>
            <a:ext cx="30003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995" y="3505200"/>
            <a:ext cx="19526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8" y="3759125"/>
            <a:ext cx="267176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1855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24F7C9DB-C55A-43F0-B344-093F6D00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473D7B-0EEE-49BF-8B24-8AEF152D947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905C29B4-3B56-4338-A1B5-0DE5A0F404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/>
              <a:t>Closure Properties of Regular Languages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3D26A7E7-7714-40DD-A6D7-5139F7DDA8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Union, Intersection, Difference, Concatenation, Kleene Closure, Reversal, Homomorphism, Inverse Homomorphism</a:t>
            </a:r>
          </a:p>
        </p:txBody>
      </p:sp>
    </p:spTree>
    <p:extLst>
      <p:ext uri="{BB962C8B-B14F-4D97-AF65-F5344CB8AC3E}">
        <p14:creationId xmlns:p14="http://schemas.microsoft.com/office/powerpoint/2010/main" val="2930463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EE3C5678-76DE-42EC-8D46-DEC99B4A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B66516-E4BE-486A-A32E-0BE171D75F9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18A67BD-4DE4-4AA0-B4A3-146028C82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Properties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1D4AAD1-643E-4E75-9CE8-5B7399704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Recall a closure property is a statement that a certain operation on languages, when applied to languages in a class (e.g., the regular languages), produces a result that is also in that class.</a:t>
            </a:r>
          </a:p>
          <a:p>
            <a:r>
              <a:rPr lang="en-US" altLang="en-US"/>
              <a:t>For regular languages, we can use any of its representations to prove a closure property.</a:t>
            </a:r>
          </a:p>
        </p:txBody>
      </p:sp>
    </p:spTree>
    <p:extLst>
      <p:ext uri="{BB962C8B-B14F-4D97-AF65-F5344CB8AC3E}">
        <p14:creationId xmlns:p14="http://schemas.microsoft.com/office/powerpoint/2010/main" val="7185222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F9FC4AEF-4120-496D-A4C3-71DFDF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F76076-D30B-4E5D-AA73-3A09B7D7A39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EB3F06F-8DCB-43AF-9784-3E3C71B1B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Under Union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67565CC-B641-43F6-B3B2-346A9D889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L and M are regular languages, so is L </a:t>
            </a:r>
            <a:r>
              <a:rPr lang="en-US" altLang="en-US">
                <a:sym typeface="Symbol" panose="05050102010706020507" pitchFamily="18" charset="2"/>
              </a:rPr>
              <a:t> </a:t>
            </a:r>
            <a:r>
              <a:rPr lang="en-US" altLang="en-US"/>
              <a:t>M.</a:t>
            </a:r>
          </a:p>
          <a:p>
            <a:r>
              <a:rPr lang="en-US" altLang="en-US">
                <a:solidFill>
                  <a:srgbClr val="3366FF"/>
                </a:solidFill>
              </a:rPr>
              <a:t>Proof</a:t>
            </a:r>
            <a:r>
              <a:rPr lang="en-US" altLang="en-US"/>
              <a:t>: Let L and M be the languages of regular expressions R and S, respectively.</a:t>
            </a:r>
          </a:p>
          <a:p>
            <a:r>
              <a:rPr lang="en-US" altLang="en-US"/>
              <a:t>Then R+S is a regular expression whose language is L </a:t>
            </a:r>
            <a:r>
              <a:rPr lang="en-US" altLang="en-US">
                <a:sym typeface="Symbol" panose="05050102010706020507" pitchFamily="18" charset="2"/>
              </a:rPr>
              <a:t> </a:t>
            </a:r>
            <a:r>
              <a:rPr lang="en-US" altLang="en-US"/>
              <a:t>M.</a:t>
            </a:r>
          </a:p>
        </p:txBody>
      </p:sp>
    </p:spTree>
    <p:extLst>
      <p:ext uri="{BB962C8B-B14F-4D97-AF65-F5344CB8AC3E}">
        <p14:creationId xmlns:p14="http://schemas.microsoft.com/office/powerpoint/2010/main" val="371749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02FFB847-2367-4D02-81DE-07942F34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BCFF2B-B2C0-4E87-8BE3-2479DED9D8E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FBA6108-CD54-4D62-A308-CD6151574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Closure Properties?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74C2137-7E8C-45F0-A4AE-D6FBE662B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Helps construct representations.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Helps show (informally described) languages not to be in the class.</a:t>
            </a:r>
          </a:p>
        </p:txBody>
      </p:sp>
    </p:spTree>
    <p:extLst>
      <p:ext uri="{BB962C8B-B14F-4D97-AF65-F5344CB8AC3E}">
        <p14:creationId xmlns:p14="http://schemas.microsoft.com/office/powerpoint/2010/main" val="8446255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9A9758BE-96F9-47CF-B2D9-B15183F4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6B9AAD-A6A1-4F94-8423-1FA0CA9C31A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542BB5C-ABDF-43D7-A995-CC3B85EE6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Under Concatenation and Kleene Closure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4B4A5DF-63D4-4C41-A30B-3B609CB97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7772400" cy="3505200"/>
          </a:xfrm>
        </p:spPr>
        <p:txBody>
          <a:bodyPr/>
          <a:lstStyle/>
          <a:p>
            <a:r>
              <a:rPr lang="en-US" altLang="en-US"/>
              <a:t>Same idea:</a:t>
            </a:r>
          </a:p>
          <a:p>
            <a:pPr lvl="1"/>
            <a:r>
              <a:rPr lang="en-US" altLang="en-US"/>
              <a:t>RS is a regular expression whose language is LM.</a:t>
            </a:r>
          </a:p>
          <a:p>
            <a:pPr lvl="1"/>
            <a:r>
              <a:rPr lang="en-US" altLang="en-US"/>
              <a:t>R* is a regular expression whose language is L*.</a:t>
            </a:r>
          </a:p>
        </p:txBody>
      </p:sp>
    </p:spTree>
    <p:extLst>
      <p:ext uri="{BB962C8B-B14F-4D97-AF65-F5344CB8AC3E}">
        <p14:creationId xmlns:p14="http://schemas.microsoft.com/office/powerpoint/2010/main" val="37090956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B7C863D3-31FB-4824-8DBA-E4DED65C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AB9B80-9CE1-4910-A8E3-AC1FED0AF79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1681621-0DAE-4AE0-BB49-ABD3952A4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Under Intersection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B2163BF-6AD9-463E-8D3F-90542B36F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419600"/>
          </a:xfrm>
        </p:spPr>
        <p:txBody>
          <a:bodyPr/>
          <a:lstStyle/>
          <a:p>
            <a:r>
              <a:rPr lang="en-US" altLang="en-US"/>
              <a:t>If L and M are regular languages, then so is L </a:t>
            </a:r>
            <a:r>
              <a:rPr lang="en-US" altLang="en-US">
                <a:sym typeface="Symbol" panose="05050102010706020507" pitchFamily="18" charset="2"/>
              </a:rPr>
              <a:t> </a:t>
            </a:r>
            <a:r>
              <a:rPr lang="en-US" altLang="en-US"/>
              <a:t>M.</a:t>
            </a:r>
          </a:p>
          <a:p>
            <a:r>
              <a:rPr lang="en-US" altLang="en-US">
                <a:solidFill>
                  <a:srgbClr val="3366FF"/>
                </a:solidFill>
              </a:rPr>
              <a:t>Proof</a:t>
            </a:r>
            <a:r>
              <a:rPr lang="en-US" altLang="en-US"/>
              <a:t>: Let A and B be DFA’s whose languages are L and M, respectively.</a:t>
            </a:r>
          </a:p>
          <a:p>
            <a:r>
              <a:rPr lang="en-US" altLang="en-US"/>
              <a:t>Construct C, the product automaton of A and B.</a:t>
            </a:r>
          </a:p>
          <a:p>
            <a:r>
              <a:rPr lang="en-US" altLang="en-US"/>
              <a:t>Make the final states of C be the pairs consisting of final states of both A and B.</a:t>
            </a:r>
          </a:p>
        </p:txBody>
      </p:sp>
    </p:spTree>
    <p:extLst>
      <p:ext uri="{BB962C8B-B14F-4D97-AF65-F5344CB8AC3E}">
        <p14:creationId xmlns:p14="http://schemas.microsoft.com/office/powerpoint/2010/main" val="25757275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D8D7C7C3-CB7E-4EE2-823B-A9E84252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643F98-9DC8-4F02-8B2B-EFD8A91ED0F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CFC38BA-A1C1-4F17-8E01-0FE2BD6BF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Product DFA for Intersection</a:t>
            </a:r>
          </a:p>
        </p:txBody>
      </p:sp>
      <p:sp>
        <p:nvSpPr>
          <p:cNvPr id="14340" name="Oval 3">
            <a:extLst>
              <a:ext uri="{FF2B5EF4-FFF2-40B4-BE49-F238E27FC236}">
                <a16:creationId xmlns:a16="http://schemas.microsoft.com/office/drawing/2014/main" id="{DDFD6103-47DD-4857-AB82-9BC003A38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209800"/>
            <a:ext cx="457200" cy="457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4341" name="Oval 4">
            <a:extLst>
              <a:ext uri="{FF2B5EF4-FFF2-40B4-BE49-F238E27FC236}">
                <a16:creationId xmlns:a16="http://schemas.microsoft.com/office/drawing/2014/main" id="{D0D1F6C0-9EB9-40FE-ADEC-B17E9D463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4342" name="Oval 5">
            <a:extLst>
              <a:ext uri="{FF2B5EF4-FFF2-40B4-BE49-F238E27FC236}">
                <a16:creationId xmlns:a16="http://schemas.microsoft.com/office/drawing/2014/main" id="{2C2A15DD-B9DE-4FB5-93CC-6ADFC3496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4343" name="Oval 6">
            <a:extLst>
              <a:ext uri="{FF2B5EF4-FFF2-40B4-BE49-F238E27FC236}">
                <a16:creationId xmlns:a16="http://schemas.microsoft.com/office/drawing/2014/main" id="{E368FC7C-A459-4F66-AAE2-1868B83EF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4344" name="Oval 7">
            <a:extLst>
              <a:ext uri="{FF2B5EF4-FFF2-40B4-BE49-F238E27FC236}">
                <a16:creationId xmlns:a16="http://schemas.microsoft.com/office/drawing/2014/main" id="{359772BE-7E18-45AB-9DC4-59E544CF4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45" name="Oval 8">
            <a:extLst>
              <a:ext uri="{FF2B5EF4-FFF2-40B4-BE49-F238E27FC236}">
                <a16:creationId xmlns:a16="http://schemas.microsoft.com/office/drawing/2014/main" id="{C8D317FD-2568-4602-8B42-C57BA745D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346" name="Line 9">
            <a:extLst>
              <a:ext uri="{FF2B5EF4-FFF2-40B4-BE49-F238E27FC236}">
                <a16:creationId xmlns:a16="http://schemas.microsoft.com/office/drawing/2014/main" id="{AACA3064-88C2-48F4-AD4C-BFD36357A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cxnSp>
        <p:nvCxnSpPr>
          <p:cNvPr id="14347" name="AutoShape 10">
            <a:extLst>
              <a:ext uri="{FF2B5EF4-FFF2-40B4-BE49-F238E27FC236}">
                <a16:creationId xmlns:a16="http://schemas.microsoft.com/office/drawing/2014/main" id="{56510A05-95A3-4439-91E2-97E5F083930E}"/>
              </a:ext>
            </a:extLst>
          </p:cNvPr>
          <p:cNvCxnSpPr>
            <a:cxnSpLocks noChangeShapeType="1"/>
          </p:cNvCxnSpPr>
          <p:nvPr/>
        </p:nvCxnSpPr>
        <p:spPr bwMode="auto">
          <a:xfrm rot="-5400000" flipH="1" flipV="1">
            <a:off x="1837531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8" name="AutoShape 11">
            <a:extLst>
              <a:ext uri="{FF2B5EF4-FFF2-40B4-BE49-F238E27FC236}">
                <a16:creationId xmlns:a16="http://schemas.microsoft.com/office/drawing/2014/main" id="{736B5940-19AB-4C66-893C-0BC7FC0B02ED}"/>
              </a:ext>
            </a:extLst>
          </p:cNvPr>
          <p:cNvCxnSpPr>
            <a:cxnSpLocks noChangeShapeType="1"/>
            <a:stCxn id="14345" idx="3"/>
            <a:endCxn id="14340" idx="5"/>
          </p:cNvCxnSpPr>
          <p:nvPr/>
        </p:nvCxnSpPr>
        <p:spPr bwMode="auto">
          <a:xfrm rot="16200000" flipV="1">
            <a:off x="2498725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9" name="Text Box 12">
            <a:extLst>
              <a:ext uri="{FF2B5EF4-FFF2-40B4-BE49-F238E27FC236}">
                <a16:creationId xmlns:a16="http://schemas.microsoft.com/office/drawing/2014/main" id="{C71E6259-D021-4973-A4CD-A33210441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14350" name="Text Box 13">
            <a:extLst>
              <a:ext uri="{FF2B5EF4-FFF2-40B4-BE49-F238E27FC236}">
                <a16:creationId xmlns:a16="http://schemas.microsoft.com/office/drawing/2014/main" id="{09C82EA0-7729-4C7A-A813-B25FA200E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4351" name="Text Box 14">
            <a:extLst>
              <a:ext uri="{FF2B5EF4-FFF2-40B4-BE49-F238E27FC236}">
                <a16:creationId xmlns:a16="http://schemas.microsoft.com/office/drawing/2014/main" id="{56EE7CCC-C232-4C54-A4D9-14CBB4E6F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956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0, 1</a:t>
            </a:r>
          </a:p>
        </p:txBody>
      </p:sp>
      <p:sp>
        <p:nvSpPr>
          <p:cNvPr id="14352" name="Line 15">
            <a:extLst>
              <a:ext uri="{FF2B5EF4-FFF2-40B4-BE49-F238E27FC236}">
                <a16:creationId xmlns:a16="http://schemas.microsoft.com/office/drawing/2014/main" id="{00355774-157B-4124-B017-DA3DD9C0F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4353" name="Line 16">
            <a:extLst>
              <a:ext uri="{FF2B5EF4-FFF2-40B4-BE49-F238E27FC236}">
                <a16:creationId xmlns:a16="http://schemas.microsoft.com/office/drawing/2014/main" id="{5874C22F-B3D2-4BE9-9AED-FF09247A1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cxnSp>
        <p:nvCxnSpPr>
          <p:cNvPr id="14354" name="AutoShape 17">
            <a:extLst>
              <a:ext uri="{FF2B5EF4-FFF2-40B4-BE49-F238E27FC236}">
                <a16:creationId xmlns:a16="http://schemas.microsoft.com/office/drawing/2014/main" id="{17215D3F-7F39-4C00-A570-0D92E65C8800}"/>
              </a:ext>
            </a:extLst>
          </p:cNvPr>
          <p:cNvCxnSpPr>
            <a:cxnSpLocks noChangeShapeType="1"/>
          </p:cNvCxnSpPr>
          <p:nvPr/>
        </p:nvCxnSpPr>
        <p:spPr bwMode="auto">
          <a:xfrm rot="-5400000" flipH="1" flipV="1">
            <a:off x="1837531" y="42584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5" name="Line 18">
            <a:extLst>
              <a:ext uri="{FF2B5EF4-FFF2-40B4-BE49-F238E27FC236}">
                <a16:creationId xmlns:a16="http://schemas.microsoft.com/office/drawing/2014/main" id="{880224AB-45ED-4E3B-AAD4-CF3B240F2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cxnSp>
        <p:nvCxnSpPr>
          <p:cNvPr id="14356" name="AutoShape 19">
            <a:extLst>
              <a:ext uri="{FF2B5EF4-FFF2-40B4-BE49-F238E27FC236}">
                <a16:creationId xmlns:a16="http://schemas.microsoft.com/office/drawing/2014/main" id="{5811CE5F-7535-4066-B154-F3A4EA319976}"/>
              </a:ext>
            </a:extLst>
          </p:cNvPr>
          <p:cNvCxnSpPr>
            <a:cxnSpLocks noChangeShapeType="1"/>
          </p:cNvCxnSpPr>
          <p:nvPr/>
        </p:nvCxnSpPr>
        <p:spPr bwMode="auto">
          <a:xfrm rot="-5400000" flipH="1" flipV="1">
            <a:off x="3285331" y="43346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7" name="AutoShape 20">
            <a:extLst>
              <a:ext uri="{FF2B5EF4-FFF2-40B4-BE49-F238E27FC236}">
                <a16:creationId xmlns:a16="http://schemas.microsoft.com/office/drawing/2014/main" id="{D2CB575A-E751-47A3-9628-0DBB5A9168C6}"/>
              </a:ext>
            </a:extLst>
          </p:cNvPr>
          <p:cNvCxnSpPr>
            <a:cxnSpLocks noChangeShapeType="1"/>
            <a:stCxn id="14343" idx="3"/>
            <a:endCxn id="14344" idx="4"/>
          </p:cNvCxnSpPr>
          <p:nvPr/>
        </p:nvCxnSpPr>
        <p:spPr bwMode="auto">
          <a:xfrm rot="5400000">
            <a:off x="2400300" y="4238625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8" name="Text Box 21">
            <a:extLst>
              <a:ext uri="{FF2B5EF4-FFF2-40B4-BE49-F238E27FC236}">
                <a16:creationId xmlns:a16="http://schemas.microsoft.com/office/drawing/2014/main" id="{0AD6B95C-F36B-4128-941D-D157CB5A1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4359" name="Text Box 22">
            <a:extLst>
              <a:ext uri="{FF2B5EF4-FFF2-40B4-BE49-F238E27FC236}">
                <a16:creationId xmlns:a16="http://schemas.microsoft.com/office/drawing/2014/main" id="{25D1C9FE-BB90-4E9F-AAAE-05451DF9A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181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4360" name="Text Box 23">
            <a:extLst>
              <a:ext uri="{FF2B5EF4-FFF2-40B4-BE49-F238E27FC236}">
                <a16:creationId xmlns:a16="http://schemas.microsoft.com/office/drawing/2014/main" id="{AC13E0AD-C2AB-4BDF-9D04-ED9D4CB70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91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14361" name="Text Box 24">
            <a:extLst>
              <a:ext uri="{FF2B5EF4-FFF2-40B4-BE49-F238E27FC236}">
                <a16:creationId xmlns:a16="http://schemas.microsoft.com/office/drawing/2014/main" id="{A5DC219B-568F-4A41-BEE9-B48C69137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886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14362" name="Oval 25">
            <a:extLst>
              <a:ext uri="{FF2B5EF4-FFF2-40B4-BE49-F238E27FC236}">
                <a16:creationId xmlns:a16="http://schemas.microsoft.com/office/drawing/2014/main" id="{05B2227D-2E7C-4C2A-A7E1-D9CCE6BD1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1336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[A,C]</a:t>
            </a:r>
          </a:p>
        </p:txBody>
      </p:sp>
      <p:sp>
        <p:nvSpPr>
          <p:cNvPr id="14363" name="Oval 26">
            <a:extLst>
              <a:ext uri="{FF2B5EF4-FFF2-40B4-BE49-F238E27FC236}">
                <a16:creationId xmlns:a16="http://schemas.microsoft.com/office/drawing/2014/main" id="{C30D8043-0E07-4E0A-A872-93EC2D31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1336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[A,D]</a:t>
            </a:r>
          </a:p>
        </p:txBody>
      </p:sp>
      <p:sp>
        <p:nvSpPr>
          <p:cNvPr id="14364" name="Line 27">
            <a:extLst>
              <a:ext uri="{FF2B5EF4-FFF2-40B4-BE49-F238E27FC236}">
                <a16:creationId xmlns:a16="http://schemas.microsoft.com/office/drawing/2014/main" id="{85480DF2-DF07-4404-8DFA-6EEBE20E5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4365" name="Line 28">
            <a:extLst>
              <a:ext uri="{FF2B5EF4-FFF2-40B4-BE49-F238E27FC236}">
                <a16:creationId xmlns:a16="http://schemas.microsoft.com/office/drawing/2014/main" id="{43C19F0E-664F-4334-93C0-C1190A0B7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4366" name="Text Box 29">
            <a:extLst>
              <a:ext uri="{FF2B5EF4-FFF2-40B4-BE49-F238E27FC236}">
                <a16:creationId xmlns:a16="http://schemas.microsoft.com/office/drawing/2014/main" id="{42902FBD-F0CA-4166-944F-5911E804E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14367" name="Oval 30">
            <a:extLst>
              <a:ext uri="{FF2B5EF4-FFF2-40B4-BE49-F238E27FC236}">
                <a16:creationId xmlns:a16="http://schemas.microsoft.com/office/drawing/2014/main" id="{F3B031E2-223E-43AC-B389-4A512854D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7338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[B,C]</a:t>
            </a:r>
          </a:p>
        </p:txBody>
      </p:sp>
      <p:sp>
        <p:nvSpPr>
          <p:cNvPr id="14368" name="Line 31">
            <a:extLst>
              <a:ext uri="{FF2B5EF4-FFF2-40B4-BE49-F238E27FC236}">
                <a16:creationId xmlns:a16="http://schemas.microsoft.com/office/drawing/2014/main" id="{316067D8-1184-403A-BFF8-28A66D2E3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4369" name="Text Box 32">
            <a:extLst>
              <a:ext uri="{FF2B5EF4-FFF2-40B4-BE49-F238E27FC236}">
                <a16:creationId xmlns:a16="http://schemas.microsoft.com/office/drawing/2014/main" id="{2D7EC5A5-3C6D-4862-A58B-3F5812746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1</a:t>
            </a:r>
          </a:p>
        </p:txBody>
      </p:sp>
      <p:cxnSp>
        <p:nvCxnSpPr>
          <p:cNvPr id="14370" name="AutoShape 33">
            <a:extLst>
              <a:ext uri="{FF2B5EF4-FFF2-40B4-BE49-F238E27FC236}">
                <a16:creationId xmlns:a16="http://schemas.microsoft.com/office/drawing/2014/main" id="{5B84951E-BDB3-4884-91F1-2DB92BFF1B7C}"/>
              </a:ext>
            </a:extLst>
          </p:cNvPr>
          <p:cNvCxnSpPr>
            <a:cxnSpLocks noChangeShapeType="1"/>
            <a:stCxn id="14363" idx="7"/>
            <a:endCxn id="14363" idx="1"/>
          </p:cNvCxnSpPr>
          <p:nvPr/>
        </p:nvCxnSpPr>
        <p:spPr bwMode="auto">
          <a:xfrm rot="-5400000" flipH="1" flipV="1">
            <a:off x="7657307" y="1872456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71" name="Text Box 34">
            <a:extLst>
              <a:ext uri="{FF2B5EF4-FFF2-40B4-BE49-F238E27FC236}">
                <a16:creationId xmlns:a16="http://schemas.microsoft.com/office/drawing/2014/main" id="{B6EA03F4-F385-43E6-83AE-0C4172E82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524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14372" name="Line 35">
            <a:extLst>
              <a:ext uri="{FF2B5EF4-FFF2-40B4-BE49-F238E27FC236}">
                <a16:creationId xmlns:a16="http://schemas.microsoft.com/office/drawing/2014/main" id="{08135F65-D240-4BDF-B460-B403D2513A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6670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4373" name="Text Box 36">
            <a:extLst>
              <a:ext uri="{FF2B5EF4-FFF2-40B4-BE49-F238E27FC236}">
                <a16:creationId xmlns:a16="http://schemas.microsoft.com/office/drawing/2014/main" id="{3198B82F-B830-4B94-8A2D-DABF07B00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1</a:t>
            </a:r>
          </a:p>
        </p:txBody>
      </p:sp>
      <p:cxnSp>
        <p:nvCxnSpPr>
          <p:cNvPr id="14374" name="AutoShape 37">
            <a:extLst>
              <a:ext uri="{FF2B5EF4-FFF2-40B4-BE49-F238E27FC236}">
                <a16:creationId xmlns:a16="http://schemas.microsoft.com/office/drawing/2014/main" id="{ECEFB40B-FFE8-4B81-A8AE-FB03E37279C8}"/>
              </a:ext>
            </a:extLst>
          </p:cNvPr>
          <p:cNvCxnSpPr>
            <a:cxnSpLocks noChangeShapeType="1"/>
            <a:stCxn id="14367" idx="6"/>
            <a:endCxn id="14363" idx="4"/>
          </p:cNvCxnSpPr>
          <p:nvPr/>
        </p:nvCxnSpPr>
        <p:spPr bwMode="auto">
          <a:xfrm flipV="1">
            <a:off x="6019800" y="2743200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75" name="Text Box 38">
            <a:extLst>
              <a:ext uri="{FF2B5EF4-FFF2-40B4-BE49-F238E27FC236}">
                <a16:creationId xmlns:a16="http://schemas.microsoft.com/office/drawing/2014/main" id="{FDE1186D-363C-4F92-A592-A862E4760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52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0</a:t>
            </a:r>
          </a:p>
        </p:txBody>
      </p:sp>
      <p:cxnSp>
        <p:nvCxnSpPr>
          <p:cNvPr id="14376" name="AutoShape 39">
            <a:extLst>
              <a:ext uri="{FF2B5EF4-FFF2-40B4-BE49-F238E27FC236}">
                <a16:creationId xmlns:a16="http://schemas.microsoft.com/office/drawing/2014/main" id="{D40C36CC-05B8-4CB7-8243-F6D636E8C4E7}"/>
              </a:ext>
            </a:extLst>
          </p:cNvPr>
          <p:cNvCxnSpPr>
            <a:cxnSpLocks noChangeShapeType="1"/>
            <a:stCxn id="14367" idx="1"/>
            <a:endCxn id="14362" idx="3"/>
          </p:cNvCxnSpPr>
          <p:nvPr/>
        </p:nvCxnSpPr>
        <p:spPr bwMode="auto">
          <a:xfrm rot="-5400000">
            <a:off x="4589463" y="3238500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77" name="Text Box 40">
            <a:extLst>
              <a:ext uri="{FF2B5EF4-FFF2-40B4-BE49-F238E27FC236}">
                <a16:creationId xmlns:a16="http://schemas.microsoft.com/office/drawing/2014/main" id="{7DFF59BE-7DF2-427A-8D48-DBAC8F7D8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4378" name="Oval 41">
            <a:extLst>
              <a:ext uri="{FF2B5EF4-FFF2-40B4-BE49-F238E27FC236}">
                <a16:creationId xmlns:a16="http://schemas.microsoft.com/office/drawing/2014/main" id="{EA66AA59-9386-4BB7-A308-ABAA22C5C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7338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[B,D]</a:t>
            </a:r>
          </a:p>
        </p:txBody>
      </p:sp>
      <p:sp>
        <p:nvSpPr>
          <p:cNvPr id="14379" name="Line 42">
            <a:extLst>
              <a:ext uri="{FF2B5EF4-FFF2-40B4-BE49-F238E27FC236}">
                <a16:creationId xmlns:a16="http://schemas.microsoft.com/office/drawing/2014/main" id="{3E927F67-00CD-4D06-92BE-9B2B3DA79A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7432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4380" name="Text Box 43">
            <a:extLst>
              <a:ext uri="{FF2B5EF4-FFF2-40B4-BE49-F238E27FC236}">
                <a16:creationId xmlns:a16="http://schemas.microsoft.com/office/drawing/2014/main" id="{4A9E2F3F-BC2A-4F01-A59F-12F842A5D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124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0</a:t>
            </a:r>
          </a:p>
        </p:txBody>
      </p:sp>
      <p:cxnSp>
        <p:nvCxnSpPr>
          <p:cNvPr id="14381" name="AutoShape 44">
            <a:extLst>
              <a:ext uri="{FF2B5EF4-FFF2-40B4-BE49-F238E27FC236}">
                <a16:creationId xmlns:a16="http://schemas.microsoft.com/office/drawing/2014/main" id="{A8AF9A28-99A0-4347-B1CA-8B47445E418D}"/>
              </a:ext>
            </a:extLst>
          </p:cNvPr>
          <p:cNvCxnSpPr>
            <a:cxnSpLocks noChangeShapeType="1"/>
            <a:stCxn id="14378" idx="3"/>
            <a:endCxn id="14362" idx="2"/>
          </p:cNvCxnSpPr>
          <p:nvPr/>
        </p:nvCxnSpPr>
        <p:spPr bwMode="auto">
          <a:xfrm rot="16200000" flipV="1">
            <a:off x="5260182" y="2207418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82" name="Text Box 45">
            <a:extLst>
              <a:ext uri="{FF2B5EF4-FFF2-40B4-BE49-F238E27FC236}">
                <a16:creationId xmlns:a16="http://schemas.microsoft.com/office/drawing/2014/main" id="{9B09F1E0-0E77-4491-83A6-13762F243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4383" name="Oval 46">
            <a:extLst>
              <a:ext uri="{FF2B5EF4-FFF2-40B4-BE49-F238E27FC236}">
                <a16:creationId xmlns:a16="http://schemas.microsoft.com/office/drawing/2014/main" id="{B68A79F5-29DD-423D-B6ED-D6114413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6576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8009354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B60C2C99-F365-409C-888E-1253891C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77FC5F-FD62-4433-988E-D25151AF1D8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FD9FA65-FB76-4B0C-B6E6-C1F90086F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Under Difference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6D9B168-D1E7-4286-9E4B-DBB72471B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419600"/>
          </a:xfrm>
        </p:spPr>
        <p:txBody>
          <a:bodyPr/>
          <a:lstStyle/>
          <a:p>
            <a:r>
              <a:rPr lang="en-US" altLang="en-US"/>
              <a:t>If L and M are regular languages, then so is </a:t>
            </a:r>
            <a:r>
              <a:rPr lang="en-US" altLang="en-US" i="1">
                <a:solidFill>
                  <a:srgbClr val="FF0066"/>
                </a:solidFill>
              </a:rPr>
              <a:t>L – M</a:t>
            </a:r>
            <a:r>
              <a:rPr lang="en-US" altLang="en-US"/>
              <a:t>  = strings in L but not M.</a:t>
            </a:r>
          </a:p>
          <a:p>
            <a:r>
              <a:rPr lang="en-US" altLang="en-US">
                <a:solidFill>
                  <a:srgbClr val="3366FF"/>
                </a:solidFill>
              </a:rPr>
              <a:t>Proof</a:t>
            </a:r>
            <a:r>
              <a:rPr lang="en-US" altLang="en-US"/>
              <a:t>: Let A and B be DFA’s whose languages are L and M, respectively.</a:t>
            </a:r>
          </a:p>
          <a:p>
            <a:r>
              <a:rPr lang="en-US" altLang="en-US"/>
              <a:t>Construct C, the product automaton of A and B.</a:t>
            </a:r>
          </a:p>
          <a:p>
            <a:r>
              <a:rPr lang="en-US" altLang="en-US"/>
              <a:t>Make the final states of C be the pairs where A-state is final but B-state is not.</a:t>
            </a:r>
          </a:p>
        </p:txBody>
      </p:sp>
    </p:spTree>
    <p:extLst>
      <p:ext uri="{BB962C8B-B14F-4D97-AF65-F5344CB8AC3E}">
        <p14:creationId xmlns:p14="http://schemas.microsoft.com/office/powerpoint/2010/main" val="14804945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9956F12D-335E-4A7C-99C4-56C749D7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8868B9-E6EF-4D6E-9134-C7C87582B72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595C685-4A46-42F7-84D5-90EC89485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Product DFA for Difference</a:t>
            </a:r>
          </a:p>
        </p:txBody>
      </p:sp>
      <p:sp>
        <p:nvSpPr>
          <p:cNvPr id="18436" name="Oval 3">
            <a:extLst>
              <a:ext uri="{FF2B5EF4-FFF2-40B4-BE49-F238E27FC236}">
                <a16:creationId xmlns:a16="http://schemas.microsoft.com/office/drawing/2014/main" id="{74DC7BE0-B5E3-4F09-A888-39CD84F7F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209800"/>
            <a:ext cx="457200" cy="457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8437" name="Oval 4">
            <a:extLst>
              <a:ext uri="{FF2B5EF4-FFF2-40B4-BE49-F238E27FC236}">
                <a16:creationId xmlns:a16="http://schemas.microsoft.com/office/drawing/2014/main" id="{AB33E949-A9E0-42E3-89DD-633522340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8438" name="Oval 5">
            <a:extLst>
              <a:ext uri="{FF2B5EF4-FFF2-40B4-BE49-F238E27FC236}">
                <a16:creationId xmlns:a16="http://schemas.microsoft.com/office/drawing/2014/main" id="{CBB23FD1-8FD5-4A94-B1C7-CFCF392E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8439" name="Oval 6">
            <a:extLst>
              <a:ext uri="{FF2B5EF4-FFF2-40B4-BE49-F238E27FC236}">
                <a16:creationId xmlns:a16="http://schemas.microsoft.com/office/drawing/2014/main" id="{E863B461-08D0-482F-8F9D-3133AE44E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8440" name="Oval 7">
            <a:extLst>
              <a:ext uri="{FF2B5EF4-FFF2-40B4-BE49-F238E27FC236}">
                <a16:creationId xmlns:a16="http://schemas.microsoft.com/office/drawing/2014/main" id="{6C1E5E83-BFF5-48CE-A42E-690560029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8441" name="Oval 8">
            <a:extLst>
              <a:ext uri="{FF2B5EF4-FFF2-40B4-BE49-F238E27FC236}">
                <a16:creationId xmlns:a16="http://schemas.microsoft.com/office/drawing/2014/main" id="{8AC3DEFD-5F34-4B92-A719-9A893C330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8442" name="Line 9">
            <a:extLst>
              <a:ext uri="{FF2B5EF4-FFF2-40B4-BE49-F238E27FC236}">
                <a16:creationId xmlns:a16="http://schemas.microsoft.com/office/drawing/2014/main" id="{11F96F1E-B87E-48EB-96BB-F57A2C8B2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cxnSp>
        <p:nvCxnSpPr>
          <p:cNvPr id="18443" name="AutoShape 10">
            <a:extLst>
              <a:ext uri="{FF2B5EF4-FFF2-40B4-BE49-F238E27FC236}">
                <a16:creationId xmlns:a16="http://schemas.microsoft.com/office/drawing/2014/main" id="{8872D2F4-947C-4EC3-B090-E8B8B5E4ABBB}"/>
              </a:ext>
            </a:extLst>
          </p:cNvPr>
          <p:cNvCxnSpPr>
            <a:cxnSpLocks noChangeShapeType="1"/>
          </p:cNvCxnSpPr>
          <p:nvPr/>
        </p:nvCxnSpPr>
        <p:spPr bwMode="auto">
          <a:xfrm rot="-5400000" flipH="1" flipV="1">
            <a:off x="1837531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4" name="AutoShape 11">
            <a:extLst>
              <a:ext uri="{FF2B5EF4-FFF2-40B4-BE49-F238E27FC236}">
                <a16:creationId xmlns:a16="http://schemas.microsoft.com/office/drawing/2014/main" id="{79E158AE-088B-4660-AAF1-64D0C91E2F60}"/>
              </a:ext>
            </a:extLst>
          </p:cNvPr>
          <p:cNvCxnSpPr>
            <a:cxnSpLocks noChangeShapeType="1"/>
            <a:stCxn id="18441" idx="3"/>
            <a:endCxn id="18436" idx="5"/>
          </p:cNvCxnSpPr>
          <p:nvPr/>
        </p:nvCxnSpPr>
        <p:spPr bwMode="auto">
          <a:xfrm rot="16200000" flipV="1">
            <a:off x="2498725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5" name="Text Box 12">
            <a:extLst>
              <a:ext uri="{FF2B5EF4-FFF2-40B4-BE49-F238E27FC236}">
                <a16:creationId xmlns:a16="http://schemas.microsoft.com/office/drawing/2014/main" id="{1CEBD81E-134F-4AC8-AAA1-A9D3A205A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18446" name="Text Box 13">
            <a:extLst>
              <a:ext uri="{FF2B5EF4-FFF2-40B4-BE49-F238E27FC236}">
                <a16:creationId xmlns:a16="http://schemas.microsoft.com/office/drawing/2014/main" id="{774A6877-BE1F-41BA-A7BB-C0801F6EE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8447" name="Text Box 14">
            <a:extLst>
              <a:ext uri="{FF2B5EF4-FFF2-40B4-BE49-F238E27FC236}">
                <a16:creationId xmlns:a16="http://schemas.microsoft.com/office/drawing/2014/main" id="{88F06E97-4FB3-408E-B114-294FE3487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956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0, 1</a:t>
            </a:r>
          </a:p>
        </p:txBody>
      </p:sp>
      <p:sp>
        <p:nvSpPr>
          <p:cNvPr id="18448" name="Line 15">
            <a:extLst>
              <a:ext uri="{FF2B5EF4-FFF2-40B4-BE49-F238E27FC236}">
                <a16:creationId xmlns:a16="http://schemas.microsoft.com/office/drawing/2014/main" id="{53187228-555B-42F9-8CD2-7F160675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8449" name="Line 16">
            <a:extLst>
              <a:ext uri="{FF2B5EF4-FFF2-40B4-BE49-F238E27FC236}">
                <a16:creationId xmlns:a16="http://schemas.microsoft.com/office/drawing/2014/main" id="{6CAC2D36-64C3-4584-99AE-8175DF4B6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cxnSp>
        <p:nvCxnSpPr>
          <p:cNvPr id="18450" name="AutoShape 17">
            <a:extLst>
              <a:ext uri="{FF2B5EF4-FFF2-40B4-BE49-F238E27FC236}">
                <a16:creationId xmlns:a16="http://schemas.microsoft.com/office/drawing/2014/main" id="{BB6E6781-749F-4F68-A17D-31218866C433}"/>
              </a:ext>
            </a:extLst>
          </p:cNvPr>
          <p:cNvCxnSpPr>
            <a:cxnSpLocks noChangeShapeType="1"/>
          </p:cNvCxnSpPr>
          <p:nvPr/>
        </p:nvCxnSpPr>
        <p:spPr bwMode="auto">
          <a:xfrm rot="-5400000" flipH="1" flipV="1">
            <a:off x="1837531" y="42584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1" name="Line 18">
            <a:extLst>
              <a:ext uri="{FF2B5EF4-FFF2-40B4-BE49-F238E27FC236}">
                <a16:creationId xmlns:a16="http://schemas.microsoft.com/office/drawing/2014/main" id="{468E0C5A-B115-46EE-9A97-F81CC5E9D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cxnSp>
        <p:nvCxnSpPr>
          <p:cNvPr id="18452" name="AutoShape 19">
            <a:extLst>
              <a:ext uri="{FF2B5EF4-FFF2-40B4-BE49-F238E27FC236}">
                <a16:creationId xmlns:a16="http://schemas.microsoft.com/office/drawing/2014/main" id="{550C16A1-1962-4E00-B456-6AD8F12C0D6F}"/>
              </a:ext>
            </a:extLst>
          </p:cNvPr>
          <p:cNvCxnSpPr>
            <a:cxnSpLocks noChangeShapeType="1"/>
          </p:cNvCxnSpPr>
          <p:nvPr/>
        </p:nvCxnSpPr>
        <p:spPr bwMode="auto">
          <a:xfrm rot="-5400000" flipH="1" flipV="1">
            <a:off x="3285331" y="43346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3" name="AutoShape 20">
            <a:extLst>
              <a:ext uri="{FF2B5EF4-FFF2-40B4-BE49-F238E27FC236}">
                <a16:creationId xmlns:a16="http://schemas.microsoft.com/office/drawing/2014/main" id="{6F646F06-3D6E-48F7-87CB-E0A9CF17A556}"/>
              </a:ext>
            </a:extLst>
          </p:cNvPr>
          <p:cNvCxnSpPr>
            <a:cxnSpLocks noChangeShapeType="1"/>
            <a:stCxn id="18439" idx="3"/>
            <a:endCxn id="18440" idx="4"/>
          </p:cNvCxnSpPr>
          <p:nvPr/>
        </p:nvCxnSpPr>
        <p:spPr bwMode="auto">
          <a:xfrm rot="5400000">
            <a:off x="2400300" y="4238625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4" name="Text Box 21">
            <a:extLst>
              <a:ext uri="{FF2B5EF4-FFF2-40B4-BE49-F238E27FC236}">
                <a16:creationId xmlns:a16="http://schemas.microsoft.com/office/drawing/2014/main" id="{F28AB8D4-1C79-4814-A24F-FCD254421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8455" name="Text Box 22">
            <a:extLst>
              <a:ext uri="{FF2B5EF4-FFF2-40B4-BE49-F238E27FC236}">
                <a16:creationId xmlns:a16="http://schemas.microsoft.com/office/drawing/2014/main" id="{EEF40ABA-6A70-4671-BCE5-1D6D10AC3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181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8456" name="Text Box 23">
            <a:extLst>
              <a:ext uri="{FF2B5EF4-FFF2-40B4-BE49-F238E27FC236}">
                <a16:creationId xmlns:a16="http://schemas.microsoft.com/office/drawing/2014/main" id="{CC68E1F2-920F-4FC4-83FC-A3AF7C5BB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91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18457" name="Text Box 24">
            <a:extLst>
              <a:ext uri="{FF2B5EF4-FFF2-40B4-BE49-F238E27FC236}">
                <a16:creationId xmlns:a16="http://schemas.microsoft.com/office/drawing/2014/main" id="{0CB1A8D1-6CB2-42E6-A84F-5174A9DD9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886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18458" name="Oval 25">
            <a:extLst>
              <a:ext uri="{FF2B5EF4-FFF2-40B4-BE49-F238E27FC236}">
                <a16:creationId xmlns:a16="http://schemas.microsoft.com/office/drawing/2014/main" id="{C4FF154D-A1C8-4CC5-B8D2-3B9157FB7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1336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[A,C]</a:t>
            </a:r>
          </a:p>
        </p:txBody>
      </p:sp>
      <p:sp>
        <p:nvSpPr>
          <p:cNvPr id="18459" name="Oval 26">
            <a:extLst>
              <a:ext uri="{FF2B5EF4-FFF2-40B4-BE49-F238E27FC236}">
                <a16:creationId xmlns:a16="http://schemas.microsoft.com/office/drawing/2014/main" id="{20771E49-943F-4BB8-B198-548B8D6EC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1336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[A,D]</a:t>
            </a:r>
          </a:p>
        </p:txBody>
      </p:sp>
      <p:sp>
        <p:nvSpPr>
          <p:cNvPr id="18460" name="Line 27">
            <a:extLst>
              <a:ext uri="{FF2B5EF4-FFF2-40B4-BE49-F238E27FC236}">
                <a16:creationId xmlns:a16="http://schemas.microsoft.com/office/drawing/2014/main" id="{22B88AC4-291C-4579-8C0B-D6D11C2A8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8461" name="Line 28">
            <a:extLst>
              <a:ext uri="{FF2B5EF4-FFF2-40B4-BE49-F238E27FC236}">
                <a16:creationId xmlns:a16="http://schemas.microsoft.com/office/drawing/2014/main" id="{6A223624-7D97-45B5-97FB-69DBE71F3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8462" name="Text Box 29">
            <a:extLst>
              <a:ext uri="{FF2B5EF4-FFF2-40B4-BE49-F238E27FC236}">
                <a16:creationId xmlns:a16="http://schemas.microsoft.com/office/drawing/2014/main" id="{A2D3599E-7976-455E-BACD-D14D0EAFD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18463" name="Oval 30">
            <a:extLst>
              <a:ext uri="{FF2B5EF4-FFF2-40B4-BE49-F238E27FC236}">
                <a16:creationId xmlns:a16="http://schemas.microsoft.com/office/drawing/2014/main" id="{39AA3136-D47C-430E-AC89-65F5A5F28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7338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[B,C]</a:t>
            </a:r>
          </a:p>
        </p:txBody>
      </p:sp>
      <p:sp>
        <p:nvSpPr>
          <p:cNvPr id="18464" name="Line 31">
            <a:extLst>
              <a:ext uri="{FF2B5EF4-FFF2-40B4-BE49-F238E27FC236}">
                <a16:creationId xmlns:a16="http://schemas.microsoft.com/office/drawing/2014/main" id="{94C72DA8-1FA0-4412-B3DB-5FD232312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8465" name="Text Box 32">
            <a:extLst>
              <a:ext uri="{FF2B5EF4-FFF2-40B4-BE49-F238E27FC236}">
                <a16:creationId xmlns:a16="http://schemas.microsoft.com/office/drawing/2014/main" id="{1FB00B26-5E85-4037-9DBC-B567A312E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1</a:t>
            </a:r>
          </a:p>
        </p:txBody>
      </p:sp>
      <p:cxnSp>
        <p:nvCxnSpPr>
          <p:cNvPr id="18466" name="AutoShape 33">
            <a:extLst>
              <a:ext uri="{FF2B5EF4-FFF2-40B4-BE49-F238E27FC236}">
                <a16:creationId xmlns:a16="http://schemas.microsoft.com/office/drawing/2014/main" id="{87FD63D0-7449-43D3-AD12-ECE6D17E9A08}"/>
              </a:ext>
            </a:extLst>
          </p:cNvPr>
          <p:cNvCxnSpPr>
            <a:cxnSpLocks noChangeShapeType="1"/>
            <a:stCxn id="18459" idx="7"/>
            <a:endCxn id="18459" idx="1"/>
          </p:cNvCxnSpPr>
          <p:nvPr/>
        </p:nvCxnSpPr>
        <p:spPr bwMode="auto">
          <a:xfrm rot="-5400000" flipH="1" flipV="1">
            <a:off x="7657307" y="1872456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7" name="Text Box 34">
            <a:extLst>
              <a:ext uri="{FF2B5EF4-FFF2-40B4-BE49-F238E27FC236}">
                <a16:creationId xmlns:a16="http://schemas.microsoft.com/office/drawing/2014/main" id="{5D1735BB-DC7B-45C0-98B6-13022F620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524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18468" name="Line 35">
            <a:extLst>
              <a:ext uri="{FF2B5EF4-FFF2-40B4-BE49-F238E27FC236}">
                <a16:creationId xmlns:a16="http://schemas.microsoft.com/office/drawing/2014/main" id="{6067F8AC-5DF2-41A9-AECF-31384A4C5D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6670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8469" name="Text Box 36">
            <a:extLst>
              <a:ext uri="{FF2B5EF4-FFF2-40B4-BE49-F238E27FC236}">
                <a16:creationId xmlns:a16="http://schemas.microsoft.com/office/drawing/2014/main" id="{264E3C96-4967-4E0D-8706-7E2EC989A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1</a:t>
            </a:r>
          </a:p>
        </p:txBody>
      </p:sp>
      <p:cxnSp>
        <p:nvCxnSpPr>
          <p:cNvPr id="18470" name="AutoShape 37">
            <a:extLst>
              <a:ext uri="{FF2B5EF4-FFF2-40B4-BE49-F238E27FC236}">
                <a16:creationId xmlns:a16="http://schemas.microsoft.com/office/drawing/2014/main" id="{89B143B2-54F6-4089-AA98-11D7285F2122}"/>
              </a:ext>
            </a:extLst>
          </p:cNvPr>
          <p:cNvCxnSpPr>
            <a:cxnSpLocks noChangeShapeType="1"/>
            <a:stCxn id="18463" idx="6"/>
            <a:endCxn id="18459" idx="4"/>
          </p:cNvCxnSpPr>
          <p:nvPr/>
        </p:nvCxnSpPr>
        <p:spPr bwMode="auto">
          <a:xfrm flipV="1">
            <a:off x="6019800" y="2743200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1" name="Text Box 38">
            <a:extLst>
              <a:ext uri="{FF2B5EF4-FFF2-40B4-BE49-F238E27FC236}">
                <a16:creationId xmlns:a16="http://schemas.microsoft.com/office/drawing/2014/main" id="{18B7B513-2346-4772-8494-142F06F6F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52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0</a:t>
            </a:r>
          </a:p>
        </p:txBody>
      </p:sp>
      <p:cxnSp>
        <p:nvCxnSpPr>
          <p:cNvPr id="18472" name="AutoShape 39">
            <a:extLst>
              <a:ext uri="{FF2B5EF4-FFF2-40B4-BE49-F238E27FC236}">
                <a16:creationId xmlns:a16="http://schemas.microsoft.com/office/drawing/2014/main" id="{2B7C3459-C167-4D81-A333-575E120DD4F2}"/>
              </a:ext>
            </a:extLst>
          </p:cNvPr>
          <p:cNvCxnSpPr>
            <a:cxnSpLocks noChangeShapeType="1"/>
            <a:stCxn id="18463" idx="1"/>
            <a:endCxn id="18458" idx="3"/>
          </p:cNvCxnSpPr>
          <p:nvPr/>
        </p:nvCxnSpPr>
        <p:spPr bwMode="auto">
          <a:xfrm rot="-5400000">
            <a:off x="4589463" y="3238500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3" name="Text Box 40">
            <a:extLst>
              <a:ext uri="{FF2B5EF4-FFF2-40B4-BE49-F238E27FC236}">
                <a16:creationId xmlns:a16="http://schemas.microsoft.com/office/drawing/2014/main" id="{ABB443A4-4828-42AF-8977-D997B39AF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8474" name="Oval 41">
            <a:extLst>
              <a:ext uri="{FF2B5EF4-FFF2-40B4-BE49-F238E27FC236}">
                <a16:creationId xmlns:a16="http://schemas.microsoft.com/office/drawing/2014/main" id="{8E3C0572-97F4-4FA8-8F5F-5AF301FBA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733800"/>
            <a:ext cx="990600" cy="60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[B,D]</a:t>
            </a:r>
          </a:p>
        </p:txBody>
      </p:sp>
      <p:sp>
        <p:nvSpPr>
          <p:cNvPr id="18475" name="Line 42">
            <a:extLst>
              <a:ext uri="{FF2B5EF4-FFF2-40B4-BE49-F238E27FC236}">
                <a16:creationId xmlns:a16="http://schemas.microsoft.com/office/drawing/2014/main" id="{760EC4D1-3605-43BA-B5E7-02244C971E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7432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8476" name="Text Box 43">
            <a:extLst>
              <a:ext uri="{FF2B5EF4-FFF2-40B4-BE49-F238E27FC236}">
                <a16:creationId xmlns:a16="http://schemas.microsoft.com/office/drawing/2014/main" id="{98D186FB-87C3-4F0E-931D-D4E2DD87B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124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0</a:t>
            </a:r>
          </a:p>
        </p:txBody>
      </p:sp>
      <p:cxnSp>
        <p:nvCxnSpPr>
          <p:cNvPr id="18477" name="AutoShape 44">
            <a:extLst>
              <a:ext uri="{FF2B5EF4-FFF2-40B4-BE49-F238E27FC236}">
                <a16:creationId xmlns:a16="http://schemas.microsoft.com/office/drawing/2014/main" id="{1AD32FDF-EDEF-4EA9-942D-AA3945AF4239}"/>
              </a:ext>
            </a:extLst>
          </p:cNvPr>
          <p:cNvCxnSpPr>
            <a:cxnSpLocks noChangeShapeType="1"/>
            <a:stCxn id="18474" idx="3"/>
            <a:endCxn id="18458" idx="2"/>
          </p:cNvCxnSpPr>
          <p:nvPr/>
        </p:nvCxnSpPr>
        <p:spPr bwMode="auto">
          <a:xfrm rot="16200000" flipV="1">
            <a:off x="5260182" y="2207418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8" name="Text Box 45">
            <a:extLst>
              <a:ext uri="{FF2B5EF4-FFF2-40B4-BE49-F238E27FC236}">
                <a16:creationId xmlns:a16="http://schemas.microsoft.com/office/drawing/2014/main" id="{6C35FF5C-3F36-4BC2-BBD7-656730EBD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8479" name="Oval 46">
            <a:extLst>
              <a:ext uri="{FF2B5EF4-FFF2-40B4-BE49-F238E27FC236}">
                <a16:creationId xmlns:a16="http://schemas.microsoft.com/office/drawing/2014/main" id="{0E19982A-A807-43ED-AC9C-4CAAB9DFB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6576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22575" name="Text Box 47">
            <a:extLst>
              <a:ext uri="{FF2B5EF4-FFF2-40B4-BE49-F238E27FC236}">
                <a16:creationId xmlns:a16="http://schemas.microsoft.com/office/drawing/2014/main" id="{D4CB31A9-0628-49D5-8B2E-4F8C390A2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5062538"/>
            <a:ext cx="3173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3366FF"/>
                </a:solidFill>
              </a:rPr>
              <a:t>Notice</a:t>
            </a:r>
            <a:r>
              <a:rPr lang="en-US" altLang="en-US" sz="2400"/>
              <a:t>: difference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is the empty language</a:t>
            </a:r>
          </a:p>
        </p:txBody>
      </p:sp>
    </p:spTree>
    <p:extLst>
      <p:ext uri="{BB962C8B-B14F-4D97-AF65-F5344CB8AC3E}">
        <p14:creationId xmlns:p14="http://schemas.microsoft.com/office/powerpoint/2010/main" val="349480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5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27E3C785-1ECC-4DCB-9275-CAC5E3B3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9B086D-CA53-449C-90FD-5C1724C0F5A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050">
            <a:extLst>
              <a:ext uri="{FF2B5EF4-FFF2-40B4-BE49-F238E27FC236}">
                <a16:creationId xmlns:a16="http://schemas.microsoft.com/office/drawing/2014/main" id="{3B92162A-117C-4E32-9746-99374093A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2139" y="609600"/>
            <a:ext cx="8018462" cy="803276"/>
          </a:xfrm>
        </p:spPr>
        <p:txBody>
          <a:bodyPr/>
          <a:lstStyle/>
          <a:p>
            <a:r>
              <a:rPr lang="en-US" altLang="en-US" dirty="0"/>
              <a:t>Closure Under Complementation</a:t>
            </a:r>
          </a:p>
        </p:txBody>
      </p:sp>
      <p:sp>
        <p:nvSpPr>
          <p:cNvPr id="20484" name="Rectangle 2051">
            <a:extLst>
              <a:ext uri="{FF2B5EF4-FFF2-40B4-BE49-F238E27FC236}">
                <a16:creationId xmlns:a16="http://schemas.microsoft.com/office/drawing/2014/main" id="{87F332DA-5404-4E8A-8424-B646DC25D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>
                <a:solidFill>
                  <a:srgbClr val="FF0066"/>
                </a:solidFill>
              </a:rPr>
              <a:t>complement</a:t>
            </a:r>
            <a:r>
              <a:rPr lang="en-US" altLang="en-US"/>
              <a:t>  of a language L (with respect to an alphabet </a:t>
            </a:r>
            <a:r>
              <a:rPr lang="en-US" altLang="en-US">
                <a:latin typeface="Lucida Sans Unicode" panose="020B0602030504020204" pitchFamily="34" charset="0"/>
              </a:rPr>
              <a:t>Σ</a:t>
            </a:r>
            <a:r>
              <a:rPr lang="en-US" altLang="en-US"/>
              <a:t> such that </a:t>
            </a:r>
            <a:r>
              <a:rPr lang="en-US" altLang="en-US">
                <a:latin typeface="Lucida Sans Unicode" panose="020B0602030504020204" pitchFamily="34" charset="0"/>
              </a:rPr>
              <a:t>Σ</a:t>
            </a:r>
            <a:r>
              <a:rPr lang="en-US" altLang="en-US"/>
              <a:t>* contains L) is </a:t>
            </a:r>
            <a:r>
              <a:rPr lang="en-US" altLang="en-US">
                <a:latin typeface="Lucida Sans Unicode" panose="020B0602030504020204" pitchFamily="34" charset="0"/>
              </a:rPr>
              <a:t>Σ</a:t>
            </a:r>
            <a:r>
              <a:rPr lang="en-US" altLang="en-US"/>
              <a:t>* – L.</a:t>
            </a:r>
          </a:p>
          <a:p>
            <a:r>
              <a:rPr lang="en-US" altLang="en-US"/>
              <a:t>Since </a:t>
            </a:r>
            <a:r>
              <a:rPr lang="en-US" altLang="en-US">
                <a:latin typeface="Lucida Sans Unicode" panose="020B0602030504020204" pitchFamily="34" charset="0"/>
              </a:rPr>
              <a:t>Σ</a:t>
            </a:r>
            <a:r>
              <a:rPr lang="en-US" altLang="en-US"/>
              <a:t>* is surely regular, the complement of a regular language is always regular.</a:t>
            </a:r>
          </a:p>
        </p:txBody>
      </p:sp>
    </p:spTree>
    <p:extLst>
      <p:ext uri="{BB962C8B-B14F-4D97-AF65-F5344CB8AC3E}">
        <p14:creationId xmlns:p14="http://schemas.microsoft.com/office/powerpoint/2010/main" val="4161050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>
            <a:extLst>
              <a:ext uri="{FF2B5EF4-FFF2-40B4-BE49-F238E27FC236}">
                <a16:creationId xmlns:a16="http://schemas.microsoft.com/office/drawing/2014/main" id="{4BE6E2F2-C42F-4C39-85CC-83807F9F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ED5368-9534-41B6-AEEC-11789D4CB7F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5ECA4AFD-B199-4FCC-8069-DB3423CFD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765175"/>
            <a:ext cx="79914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7606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>
            <a:extLst>
              <a:ext uri="{FF2B5EF4-FFF2-40B4-BE49-F238E27FC236}">
                <a16:creationId xmlns:a16="http://schemas.microsoft.com/office/drawing/2014/main" id="{0011F29A-B0BE-4081-BA8B-69354DF1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382EC6-3EEF-4D8C-9C91-4F3C502CB5A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DD9FA173-FF8E-480D-A6C5-58540F0CE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836613"/>
            <a:ext cx="7920037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9571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E9AF9799-8B5D-4607-B2DC-F8FAEFB5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3AD3AC-658F-465F-B40D-6009BF3DBC6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8129987-CA6B-49C8-BBA1-9F419D5EF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Under Reversal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A1D00CA-F53E-423D-800D-69751DF10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altLang="en-US"/>
              <a:t>Recall example of a DFA that accepted the binary strings that, as integers were divisible by 23.</a:t>
            </a:r>
          </a:p>
          <a:p>
            <a:r>
              <a:rPr lang="en-US" altLang="en-US"/>
              <a:t>We said that the language of binary strings whose reversal was divisible by 23 was also regular, but the DFA construction was very tricky.</a:t>
            </a:r>
          </a:p>
          <a:p>
            <a:r>
              <a:rPr lang="en-US" altLang="en-US"/>
              <a:t>Good application of reversal-closure.</a:t>
            </a:r>
          </a:p>
        </p:txBody>
      </p:sp>
    </p:spTree>
    <p:extLst>
      <p:ext uri="{BB962C8B-B14F-4D97-AF65-F5344CB8AC3E}">
        <p14:creationId xmlns:p14="http://schemas.microsoft.com/office/powerpoint/2010/main" val="15183640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BE19C504-06B7-468B-B16C-BE3D2520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0ED007-2B48-4918-834F-BC44ED35C83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C07274C-625B-43DD-B68D-10A330D2D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Under Reversal – (2)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91265DD-808F-49FC-8E4A-444BBBDCD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r>
              <a:rPr lang="en-US" altLang="en-US" dirty="0"/>
              <a:t>Given language L, L</a:t>
            </a:r>
            <a:r>
              <a:rPr lang="en-US" altLang="en-US" baseline="30000" dirty="0"/>
              <a:t>R</a:t>
            </a:r>
            <a:r>
              <a:rPr lang="en-US" altLang="en-US" dirty="0"/>
              <a:t> is the set of strings whose reversal is in L.</a:t>
            </a:r>
          </a:p>
          <a:p>
            <a:r>
              <a:rPr lang="en-US" altLang="en-US" dirty="0">
                <a:solidFill>
                  <a:srgbClr val="33CC33"/>
                </a:solidFill>
              </a:rPr>
              <a:t>Example</a:t>
            </a:r>
            <a:r>
              <a:rPr lang="en-US" altLang="en-US" dirty="0"/>
              <a:t>: L = {0, 01, 100};                     L</a:t>
            </a:r>
            <a:r>
              <a:rPr lang="en-US" altLang="en-US" baseline="30000" dirty="0"/>
              <a:t>R</a:t>
            </a:r>
            <a:r>
              <a:rPr lang="en-US" altLang="en-US" dirty="0"/>
              <a:t> = {0, 10, 001}.</a:t>
            </a:r>
          </a:p>
          <a:p>
            <a:r>
              <a:rPr lang="en-US" altLang="en-US" dirty="0">
                <a:solidFill>
                  <a:srgbClr val="3366FF"/>
                </a:solidFill>
              </a:rPr>
              <a:t>Proof</a:t>
            </a:r>
            <a:r>
              <a:rPr lang="en-US" altLang="en-US" dirty="0"/>
              <a:t>: Let E be a regular expression for L.</a:t>
            </a:r>
          </a:p>
          <a:p>
            <a:r>
              <a:rPr lang="en-US" altLang="en-US" dirty="0"/>
              <a:t>We show how to reverse E, to provide a regular expression E</a:t>
            </a:r>
            <a:r>
              <a:rPr lang="en-US" altLang="en-US" baseline="30000" dirty="0"/>
              <a:t>R</a:t>
            </a:r>
            <a:r>
              <a:rPr lang="en-US" altLang="en-US" dirty="0"/>
              <a:t> for L</a:t>
            </a:r>
            <a:r>
              <a:rPr lang="en-US" altLang="en-US" baseline="30000" dirty="0"/>
              <a:t>R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27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741FF7DB-8472-4D87-95F4-7BED02D6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FBF372-CA84-489B-AAB1-166C737B59F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9D17B06-CB40-41FC-BCFE-F692DC636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991600" cy="1143000"/>
          </a:xfrm>
        </p:spPr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Use of Closure Property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01583AB-FBED-4C99-B4DB-94DB3E1D5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altLang="en-US"/>
              <a:t>We can easily prove L</a:t>
            </a:r>
            <a:r>
              <a:rPr lang="en-US" altLang="en-US" baseline="-25000"/>
              <a:t>1</a:t>
            </a:r>
            <a:r>
              <a:rPr lang="en-US" altLang="en-US"/>
              <a:t> = {0</a:t>
            </a:r>
            <a:r>
              <a:rPr lang="en-US" altLang="en-US" baseline="30000"/>
              <a:t>n</a:t>
            </a:r>
            <a:r>
              <a:rPr lang="en-US" altLang="en-US"/>
              <a:t>1</a:t>
            </a:r>
            <a:r>
              <a:rPr lang="en-US" altLang="en-US" baseline="30000"/>
              <a:t>n</a:t>
            </a:r>
            <a:r>
              <a:rPr lang="en-US" altLang="en-US"/>
              <a:t> | n </a:t>
            </a:r>
            <a:r>
              <a:rPr lang="en-US" altLang="en-US" u="sng"/>
              <a:t>&gt;</a:t>
            </a:r>
            <a:r>
              <a:rPr lang="en-US" altLang="en-US"/>
              <a:t> 0} is not a regular language.</a:t>
            </a:r>
          </a:p>
          <a:p>
            <a:r>
              <a:rPr lang="en-US" altLang="en-US"/>
              <a:t>L</a:t>
            </a:r>
            <a:r>
              <a:rPr lang="en-US" altLang="en-US" baseline="-25000"/>
              <a:t>2</a:t>
            </a:r>
            <a:r>
              <a:rPr lang="en-US" altLang="en-US"/>
              <a:t> = the set of strings with an = number of 0’s and 1’s isn’t either, but that fact is trickier to prove.</a:t>
            </a:r>
          </a:p>
          <a:p>
            <a:r>
              <a:rPr lang="en-US" altLang="en-US"/>
              <a:t>Regular languages are closed under </a:t>
            </a:r>
            <a:r>
              <a:rPr lang="en-US" altLang="en-US">
                <a:sym typeface="Symbol" panose="05050102010706020507" pitchFamily="18" charset="2"/>
              </a:rPr>
              <a:t></a:t>
            </a:r>
            <a:r>
              <a:rPr lang="en-US" altLang="en-US"/>
              <a:t>.</a:t>
            </a:r>
          </a:p>
          <a:p>
            <a:r>
              <a:rPr lang="en-US" altLang="en-US"/>
              <a:t>If L</a:t>
            </a:r>
            <a:r>
              <a:rPr lang="en-US" altLang="en-US" baseline="-25000"/>
              <a:t>2</a:t>
            </a:r>
            <a:r>
              <a:rPr lang="en-US" altLang="en-US"/>
              <a:t> were regular, then L</a:t>
            </a:r>
            <a:r>
              <a:rPr lang="en-US" altLang="en-US" baseline="-25000"/>
              <a:t>2 </a:t>
            </a:r>
            <a:r>
              <a:rPr lang="en-US" altLang="en-US">
                <a:sym typeface="Symbol" panose="05050102010706020507" pitchFamily="18" charset="2"/>
              </a:rPr>
              <a:t></a:t>
            </a:r>
            <a:r>
              <a:rPr lang="en-US" altLang="en-US"/>
              <a:t>L(</a:t>
            </a:r>
            <a:r>
              <a:rPr lang="en-US" altLang="en-US" b="1"/>
              <a:t>0</a:t>
            </a:r>
            <a:r>
              <a:rPr lang="en-US" altLang="en-US"/>
              <a:t>*</a:t>
            </a:r>
            <a:r>
              <a:rPr lang="en-US" altLang="en-US" b="1"/>
              <a:t>1</a:t>
            </a:r>
            <a:r>
              <a:rPr lang="en-US" altLang="en-US"/>
              <a:t>*) = L</a:t>
            </a:r>
            <a:r>
              <a:rPr lang="en-US" altLang="en-US" baseline="-25000"/>
              <a:t>1</a:t>
            </a:r>
            <a:r>
              <a:rPr lang="en-US" altLang="en-US"/>
              <a:t> would be, but it isn’t.</a:t>
            </a:r>
          </a:p>
        </p:txBody>
      </p:sp>
    </p:spTree>
    <p:extLst>
      <p:ext uri="{BB962C8B-B14F-4D97-AF65-F5344CB8AC3E}">
        <p14:creationId xmlns:p14="http://schemas.microsoft.com/office/powerpoint/2010/main" val="3275491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DE4C6CD6-4CD8-431E-A74D-DE6D4E86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48CF505-3FD4-4B01-ADCF-0FE063E66C9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5E232A6-38F8-4088-BB50-78D661CEB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2138" y="609600"/>
            <a:ext cx="8094661" cy="741361"/>
          </a:xfrm>
        </p:spPr>
        <p:txBody>
          <a:bodyPr/>
          <a:lstStyle/>
          <a:p>
            <a:r>
              <a:rPr lang="en-US" altLang="en-US" dirty="0"/>
              <a:t>Reversal of a Regular Expression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946284D-04BD-4985-8427-3D541262E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2139" y="1981200"/>
            <a:ext cx="8293100" cy="3525839"/>
          </a:xfrm>
        </p:spPr>
        <p:txBody>
          <a:bodyPr/>
          <a:lstStyle/>
          <a:p>
            <a:r>
              <a:rPr lang="en-US" altLang="en-US" dirty="0">
                <a:solidFill>
                  <a:srgbClr val="3366FF"/>
                </a:solidFill>
              </a:rPr>
              <a:t>Basis</a:t>
            </a:r>
            <a:r>
              <a:rPr lang="en-US" altLang="en-US" dirty="0"/>
              <a:t>: If E is a symbol a, </a:t>
            </a:r>
            <a:r>
              <a:rPr lang="en-US" altLang="en-US" dirty="0">
                <a:latin typeface="Lucida Sans Unicode" panose="020B0602030504020204" pitchFamily="34" charset="0"/>
              </a:rPr>
              <a:t>ε</a:t>
            </a:r>
            <a:r>
              <a:rPr lang="en-US" altLang="en-US" dirty="0"/>
              <a:t>, or </a:t>
            </a:r>
            <a:r>
              <a:rPr lang="en-US" altLang="en-US" sz="2400" dirty="0">
                <a:latin typeface="Lucida Sans Unicode" panose="020B0602030504020204" pitchFamily="34" charset="0"/>
              </a:rPr>
              <a:t>∅</a:t>
            </a:r>
            <a:r>
              <a:rPr lang="en-US" altLang="en-US" dirty="0"/>
              <a:t>, then E</a:t>
            </a:r>
            <a:r>
              <a:rPr lang="en-US" altLang="en-US" baseline="30000" dirty="0"/>
              <a:t>R</a:t>
            </a:r>
            <a:r>
              <a:rPr lang="en-US" altLang="en-US" dirty="0"/>
              <a:t> = E.</a:t>
            </a:r>
          </a:p>
          <a:p>
            <a:r>
              <a:rPr lang="en-US" altLang="en-US" dirty="0">
                <a:solidFill>
                  <a:srgbClr val="3366FF"/>
                </a:solidFill>
              </a:rPr>
              <a:t>Induction</a:t>
            </a:r>
            <a:r>
              <a:rPr lang="en-US" altLang="en-US" dirty="0"/>
              <a:t>: If E is</a:t>
            </a:r>
          </a:p>
          <a:p>
            <a:pPr lvl="1"/>
            <a:r>
              <a:rPr lang="en-US" altLang="en-US" dirty="0"/>
              <a:t>F+G, then E</a:t>
            </a:r>
            <a:r>
              <a:rPr lang="en-US" altLang="en-US" baseline="30000" dirty="0"/>
              <a:t>R</a:t>
            </a:r>
            <a:r>
              <a:rPr lang="en-US" altLang="en-US" dirty="0"/>
              <a:t> = F</a:t>
            </a:r>
            <a:r>
              <a:rPr lang="en-US" altLang="en-US" baseline="30000" dirty="0"/>
              <a:t>R</a:t>
            </a:r>
            <a:r>
              <a:rPr lang="en-US" altLang="en-US" dirty="0"/>
              <a:t> + G</a:t>
            </a:r>
            <a:r>
              <a:rPr lang="en-US" altLang="en-US" baseline="30000" dirty="0"/>
              <a:t>R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FG, then E</a:t>
            </a:r>
            <a:r>
              <a:rPr lang="en-US" altLang="en-US" baseline="30000" dirty="0"/>
              <a:t>R</a:t>
            </a:r>
            <a:r>
              <a:rPr lang="en-US" altLang="en-US" dirty="0"/>
              <a:t> = G</a:t>
            </a:r>
            <a:r>
              <a:rPr lang="en-US" altLang="en-US" baseline="30000" dirty="0"/>
              <a:t>R</a:t>
            </a:r>
            <a:r>
              <a:rPr lang="en-US" altLang="en-US" dirty="0"/>
              <a:t>F</a:t>
            </a:r>
            <a:r>
              <a:rPr lang="en-US" altLang="en-US" baseline="30000" dirty="0"/>
              <a:t>R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F*, then E</a:t>
            </a:r>
            <a:r>
              <a:rPr lang="en-US" altLang="en-US" baseline="30000" dirty="0"/>
              <a:t>R</a:t>
            </a:r>
            <a:r>
              <a:rPr lang="en-US" altLang="en-US" dirty="0"/>
              <a:t> = (F</a:t>
            </a:r>
            <a:r>
              <a:rPr lang="en-US" altLang="en-US" baseline="30000" dirty="0"/>
              <a:t>R</a:t>
            </a:r>
            <a:r>
              <a:rPr lang="en-US" altLang="en-US" dirty="0"/>
              <a:t>)*.</a:t>
            </a:r>
          </a:p>
        </p:txBody>
      </p:sp>
    </p:spTree>
    <p:extLst>
      <p:ext uri="{BB962C8B-B14F-4D97-AF65-F5344CB8AC3E}">
        <p14:creationId xmlns:p14="http://schemas.microsoft.com/office/powerpoint/2010/main" val="12886866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674E26A9-6E50-457E-B69E-16BCDE48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C26C0B-3AA1-4474-9E8C-FB742C6E1B4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76F0995-2BFD-4571-86FF-A9EB547C7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Reversal of a RE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046F9CD-B72F-467C-A4BB-93F118B6C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 E = </a:t>
            </a:r>
            <a:r>
              <a:rPr lang="en-US" altLang="en-US" b="1"/>
              <a:t>01</a:t>
            </a:r>
            <a:r>
              <a:rPr lang="en-US" altLang="en-US"/>
              <a:t>* + </a:t>
            </a:r>
            <a:r>
              <a:rPr lang="en-US" altLang="en-US" b="1"/>
              <a:t>10</a:t>
            </a:r>
            <a:r>
              <a:rPr lang="en-US" altLang="en-US"/>
              <a:t>*.</a:t>
            </a:r>
          </a:p>
          <a:p>
            <a:r>
              <a:rPr lang="en-US" altLang="en-US"/>
              <a:t>E</a:t>
            </a:r>
            <a:r>
              <a:rPr lang="en-US" altLang="en-US" baseline="30000"/>
              <a:t>R</a:t>
            </a:r>
            <a:r>
              <a:rPr lang="en-US" altLang="en-US"/>
              <a:t> = (</a:t>
            </a:r>
            <a:r>
              <a:rPr lang="en-US" altLang="en-US" b="1"/>
              <a:t>01</a:t>
            </a:r>
            <a:r>
              <a:rPr lang="en-US" altLang="en-US"/>
              <a:t>* + </a:t>
            </a:r>
            <a:r>
              <a:rPr lang="en-US" altLang="en-US" b="1"/>
              <a:t>10</a:t>
            </a:r>
            <a:r>
              <a:rPr lang="en-US" altLang="en-US"/>
              <a:t>*)</a:t>
            </a:r>
            <a:r>
              <a:rPr lang="en-US" altLang="en-US" baseline="30000"/>
              <a:t>R</a:t>
            </a:r>
            <a:r>
              <a:rPr lang="en-US" altLang="en-US"/>
              <a:t> = (</a:t>
            </a:r>
            <a:r>
              <a:rPr lang="en-US" altLang="en-US" b="1"/>
              <a:t>01</a:t>
            </a:r>
            <a:r>
              <a:rPr lang="en-US" altLang="en-US"/>
              <a:t>*)</a:t>
            </a:r>
            <a:r>
              <a:rPr lang="en-US" altLang="en-US" baseline="30000"/>
              <a:t>R</a:t>
            </a:r>
            <a:r>
              <a:rPr lang="en-US" altLang="en-US"/>
              <a:t> + (</a:t>
            </a:r>
            <a:r>
              <a:rPr lang="en-US" altLang="en-US" b="1"/>
              <a:t>10</a:t>
            </a:r>
            <a:r>
              <a:rPr lang="en-US" altLang="en-US"/>
              <a:t>*)</a:t>
            </a:r>
            <a:r>
              <a:rPr lang="en-US" altLang="en-US" baseline="30000"/>
              <a:t>R</a:t>
            </a:r>
            <a:endParaRPr lang="en-US" altLang="en-US"/>
          </a:p>
          <a:p>
            <a:r>
              <a:rPr lang="en-US" altLang="en-US"/>
              <a:t>= (</a:t>
            </a:r>
            <a:r>
              <a:rPr lang="en-US" altLang="en-US" b="1"/>
              <a:t>1</a:t>
            </a:r>
            <a:r>
              <a:rPr lang="en-US" altLang="en-US"/>
              <a:t>*)</a:t>
            </a:r>
            <a:r>
              <a:rPr lang="en-US" altLang="en-US" baseline="30000"/>
              <a:t>R</a:t>
            </a:r>
            <a:r>
              <a:rPr lang="en-US" altLang="en-US" b="1"/>
              <a:t>0</a:t>
            </a:r>
            <a:r>
              <a:rPr lang="en-US" altLang="en-US" baseline="30000"/>
              <a:t>R</a:t>
            </a:r>
            <a:r>
              <a:rPr lang="en-US" altLang="en-US"/>
              <a:t> + (</a:t>
            </a:r>
            <a:r>
              <a:rPr lang="en-US" altLang="en-US" b="1"/>
              <a:t>0</a:t>
            </a:r>
            <a:r>
              <a:rPr lang="en-US" altLang="en-US"/>
              <a:t>*)</a:t>
            </a:r>
            <a:r>
              <a:rPr lang="en-US" altLang="en-US" baseline="30000"/>
              <a:t>R</a:t>
            </a:r>
            <a:r>
              <a:rPr lang="en-US" altLang="en-US" b="1"/>
              <a:t>1</a:t>
            </a:r>
            <a:r>
              <a:rPr lang="en-US" altLang="en-US" baseline="30000"/>
              <a:t>R</a:t>
            </a:r>
          </a:p>
          <a:p>
            <a:r>
              <a:rPr lang="en-US" altLang="en-US"/>
              <a:t>= (</a:t>
            </a:r>
            <a:r>
              <a:rPr lang="en-US" altLang="en-US" b="1"/>
              <a:t>1</a:t>
            </a:r>
            <a:r>
              <a:rPr lang="en-US" altLang="en-US" baseline="30000"/>
              <a:t>R</a:t>
            </a:r>
            <a:r>
              <a:rPr lang="en-US" altLang="en-US"/>
              <a:t>)*</a:t>
            </a:r>
            <a:r>
              <a:rPr lang="en-US" altLang="en-US" b="1"/>
              <a:t>0</a:t>
            </a:r>
            <a:r>
              <a:rPr lang="en-US" altLang="en-US"/>
              <a:t> + (</a:t>
            </a:r>
            <a:r>
              <a:rPr lang="en-US" altLang="en-US" b="1"/>
              <a:t>0</a:t>
            </a:r>
            <a:r>
              <a:rPr lang="en-US" altLang="en-US" baseline="30000"/>
              <a:t>R</a:t>
            </a:r>
            <a:r>
              <a:rPr lang="en-US" altLang="en-US"/>
              <a:t>)*</a:t>
            </a:r>
            <a:r>
              <a:rPr lang="en-US" altLang="en-US" b="1"/>
              <a:t>1</a:t>
            </a:r>
          </a:p>
          <a:p>
            <a:r>
              <a:rPr lang="en-US" altLang="en-US"/>
              <a:t>= </a:t>
            </a:r>
            <a:r>
              <a:rPr lang="en-US" altLang="en-US" b="1"/>
              <a:t>1</a:t>
            </a:r>
            <a:r>
              <a:rPr lang="en-US" altLang="en-US"/>
              <a:t>*</a:t>
            </a:r>
            <a:r>
              <a:rPr lang="en-US" altLang="en-US" b="1"/>
              <a:t>0</a:t>
            </a:r>
            <a:r>
              <a:rPr lang="en-US" altLang="en-US"/>
              <a:t> + </a:t>
            </a:r>
            <a:r>
              <a:rPr lang="en-US" altLang="en-US" b="1"/>
              <a:t>0</a:t>
            </a:r>
            <a:r>
              <a:rPr lang="en-US" altLang="en-US"/>
              <a:t>*</a:t>
            </a:r>
            <a:r>
              <a:rPr lang="en-US" altLang="en-US" b="1"/>
              <a:t>1</a:t>
            </a:r>
            <a:r>
              <a:rPr lang="en-US" altLang="en-US"/>
              <a:t>.</a:t>
            </a:r>
            <a:endParaRPr lang="en-US" altLang="en-US" baseline="30000"/>
          </a:p>
        </p:txBody>
      </p:sp>
    </p:spTree>
    <p:extLst>
      <p:ext uri="{BB962C8B-B14F-4D97-AF65-F5344CB8AC3E}">
        <p14:creationId xmlns:p14="http://schemas.microsoft.com/office/powerpoint/2010/main" val="69533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778AAD69-36DF-41CD-908E-88A8C814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3148A9-9807-4B5F-8B2B-4C1B9F246A4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90F2500-B09A-4BB3-8C7F-7692CD0B5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Homomorphisms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2C1D7FD-81F4-4BCE-A438-C70EE9852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 i="1">
                <a:solidFill>
                  <a:srgbClr val="FF0066"/>
                </a:solidFill>
              </a:rPr>
              <a:t>homomorphism  </a:t>
            </a:r>
            <a:r>
              <a:rPr lang="en-US" altLang="en-US"/>
              <a:t>on an alphabet is a function that gives a string for each symbol in that alphabet.</a:t>
            </a:r>
          </a:p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h(0) = ab; h(1) =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.</a:t>
            </a:r>
          </a:p>
          <a:p>
            <a:r>
              <a:rPr lang="en-US" altLang="en-US"/>
              <a:t>Extend to strings by h(a</a:t>
            </a:r>
            <a:r>
              <a:rPr lang="en-US" altLang="en-US" baseline="-25000"/>
              <a:t>1</a:t>
            </a:r>
            <a:r>
              <a:rPr lang="en-US" altLang="en-US"/>
              <a:t>…a</a:t>
            </a:r>
            <a:r>
              <a:rPr lang="en-US" altLang="en-US" baseline="-25000"/>
              <a:t>n</a:t>
            </a:r>
            <a:r>
              <a:rPr lang="en-US" altLang="en-US"/>
              <a:t>) = h(a</a:t>
            </a:r>
            <a:r>
              <a:rPr lang="en-US" altLang="en-US" baseline="-25000"/>
              <a:t>1</a:t>
            </a:r>
            <a:r>
              <a:rPr lang="en-US" altLang="en-US"/>
              <a:t>)…h(a</a:t>
            </a:r>
            <a:r>
              <a:rPr lang="en-US" altLang="en-US" baseline="-25000"/>
              <a:t>n</a:t>
            </a:r>
            <a:r>
              <a:rPr lang="en-US" altLang="en-US"/>
              <a:t>).</a:t>
            </a:r>
          </a:p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h(01010) = ababab.</a:t>
            </a:r>
          </a:p>
        </p:txBody>
      </p:sp>
    </p:spTree>
    <p:extLst>
      <p:ext uri="{BB962C8B-B14F-4D97-AF65-F5344CB8AC3E}">
        <p14:creationId xmlns:p14="http://schemas.microsoft.com/office/powerpoint/2010/main" val="26153953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EC95DB3C-C7AF-49A5-BA9F-07C00734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43FA10-CBDC-47C5-B615-BDD56607E39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E966628-A819-424A-A74F-4224B8169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Under Homomorphism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E3D6C44-1E61-40F0-BB6B-C28074B88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r>
              <a:rPr lang="en-US" altLang="en-US"/>
              <a:t>If L is a regular language, and h is a homomorphism on its alphabet, then </a:t>
            </a:r>
            <a:r>
              <a:rPr lang="en-US" altLang="en-US">
                <a:solidFill>
                  <a:srgbClr val="FF0066"/>
                </a:solidFill>
              </a:rPr>
              <a:t>h(L)</a:t>
            </a:r>
            <a:r>
              <a:rPr lang="en-US" altLang="en-US"/>
              <a:t> = {h(w) | w is in L} is also a regular language.</a:t>
            </a:r>
          </a:p>
          <a:p>
            <a:r>
              <a:rPr lang="en-US" altLang="en-US">
                <a:solidFill>
                  <a:srgbClr val="3366FF"/>
                </a:solidFill>
              </a:rPr>
              <a:t>Proof</a:t>
            </a:r>
            <a:r>
              <a:rPr lang="en-US" altLang="en-US"/>
              <a:t>: Let E be a regular expression for L.</a:t>
            </a:r>
          </a:p>
          <a:p>
            <a:r>
              <a:rPr lang="en-US" altLang="en-US"/>
              <a:t>Apply h to each symbol in E.</a:t>
            </a:r>
          </a:p>
          <a:p>
            <a:r>
              <a:rPr lang="en-US" altLang="en-US"/>
              <a:t>Language of resulting RE is h(L).</a:t>
            </a:r>
          </a:p>
        </p:txBody>
      </p:sp>
    </p:spTree>
    <p:extLst>
      <p:ext uri="{BB962C8B-B14F-4D97-AF65-F5344CB8AC3E}">
        <p14:creationId xmlns:p14="http://schemas.microsoft.com/office/powerpoint/2010/main" val="14528720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DA188FE8-2160-49A1-A5E1-074D7E50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C11A42-C72B-4A81-B2F2-A7F5E3835BD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4E05A29-9795-45DD-AB3D-D641ADB03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Closure under Homomorphism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D2ED0E1-6062-4D9D-BF74-3D8237797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 h(0) = ab; h(1) =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.</a:t>
            </a:r>
          </a:p>
          <a:p>
            <a:r>
              <a:rPr lang="en-US" altLang="en-US"/>
              <a:t>Let L be the language of regular expression </a:t>
            </a:r>
            <a:r>
              <a:rPr lang="en-US" altLang="en-US" b="1"/>
              <a:t>01</a:t>
            </a:r>
            <a:r>
              <a:rPr lang="en-US" altLang="en-US"/>
              <a:t>* + </a:t>
            </a:r>
            <a:r>
              <a:rPr lang="en-US" altLang="en-US" b="1"/>
              <a:t>10</a:t>
            </a:r>
            <a:r>
              <a:rPr lang="en-US" altLang="en-US"/>
              <a:t>*.</a:t>
            </a:r>
          </a:p>
          <a:p>
            <a:r>
              <a:rPr lang="en-US" altLang="en-US"/>
              <a:t>Then h(L) is the language of regular expression </a:t>
            </a:r>
            <a:r>
              <a:rPr lang="en-US" altLang="en-US" b="1"/>
              <a:t>ab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* +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(</a:t>
            </a:r>
            <a:r>
              <a:rPr lang="en-US" altLang="en-US" b="1"/>
              <a:t>ab</a:t>
            </a:r>
            <a:r>
              <a:rPr lang="en-US" altLang="en-US"/>
              <a:t>)*.</a:t>
            </a:r>
          </a:p>
        </p:txBody>
      </p:sp>
      <p:grpSp>
        <p:nvGrpSpPr>
          <p:cNvPr id="38919" name="Group 7">
            <a:extLst>
              <a:ext uri="{FF2B5EF4-FFF2-40B4-BE49-F238E27FC236}">
                <a16:creationId xmlns:a16="http://schemas.microsoft.com/office/drawing/2014/main" id="{522B6701-3CC6-4521-A82E-A2BDC5D1A64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648200"/>
            <a:ext cx="3213100" cy="1644650"/>
            <a:chOff x="2928" y="2928"/>
            <a:chExt cx="2024" cy="1036"/>
          </a:xfrm>
        </p:grpSpPr>
        <p:sp>
          <p:nvSpPr>
            <p:cNvPr id="36870" name="Text Box 4">
              <a:extLst>
                <a:ext uri="{FF2B5EF4-FFF2-40B4-BE49-F238E27FC236}">
                  <a16:creationId xmlns:a16="http://schemas.microsoft.com/office/drawing/2014/main" id="{5F2C16C5-464C-4277-923B-794C976A3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216"/>
              <a:ext cx="202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3366FF"/>
                  </a:solidFill>
                </a:rPr>
                <a:t>Note</a:t>
              </a:r>
              <a:r>
                <a:rPr lang="en-US" altLang="en-US" sz="2400"/>
                <a:t>: use parentheses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to enforce the proper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grouping.</a:t>
              </a:r>
            </a:p>
          </p:txBody>
        </p:sp>
        <p:sp>
          <p:nvSpPr>
            <p:cNvPr id="36871" name="Line 5">
              <a:extLst>
                <a:ext uri="{FF2B5EF4-FFF2-40B4-BE49-F238E27FC236}">
                  <a16:creationId xmlns:a16="http://schemas.microsoft.com/office/drawing/2014/main" id="{F2037A65-1E86-4ED5-A0A6-CE50486DB2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72" y="292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6872" name="Line 6">
              <a:extLst>
                <a:ext uri="{FF2B5EF4-FFF2-40B4-BE49-F238E27FC236}">
                  <a16:creationId xmlns:a16="http://schemas.microsoft.com/office/drawing/2014/main" id="{015FF68D-280E-45CE-8E45-87163A0BE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92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9678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D00B1227-B13F-4E06-A950-7363CD19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03C6EA-B70A-4419-95F9-913296904C4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12A5662-4C30-431B-8736-695D51B1A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 – Continued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C158591-EAF6-46F2-992F-ED0666288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ab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* +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(</a:t>
            </a:r>
            <a:r>
              <a:rPr lang="en-US" altLang="en-US" b="1"/>
              <a:t>ab</a:t>
            </a:r>
            <a:r>
              <a:rPr lang="en-US" altLang="en-US"/>
              <a:t>)* can be simplified.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* =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, so </a:t>
            </a:r>
            <a:r>
              <a:rPr lang="en-US" altLang="en-US" b="1"/>
              <a:t>ab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* = </a:t>
            </a:r>
            <a:r>
              <a:rPr lang="en-US" altLang="en-US" b="1"/>
              <a:t>ab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 is the identity under concatenation.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That is,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E = E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 = E for any RE </a:t>
            </a:r>
            <a:r>
              <a:rPr lang="en-US" altLang="en-US" i="1"/>
              <a:t>E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Thus, </a:t>
            </a:r>
            <a:r>
              <a:rPr lang="en-US" altLang="en-US" b="1"/>
              <a:t>ab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* +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(</a:t>
            </a:r>
            <a:r>
              <a:rPr lang="en-US" altLang="en-US" b="1"/>
              <a:t>ab</a:t>
            </a:r>
            <a:r>
              <a:rPr lang="en-US" altLang="en-US"/>
              <a:t>)* = </a:t>
            </a:r>
            <a:r>
              <a:rPr lang="en-US" altLang="en-US" b="1"/>
              <a:t>ab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 +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(</a:t>
            </a:r>
            <a:r>
              <a:rPr lang="en-US" altLang="en-US" b="1"/>
              <a:t>ab</a:t>
            </a:r>
            <a:r>
              <a:rPr lang="en-US" altLang="en-US"/>
              <a:t>)* = </a:t>
            </a:r>
            <a:r>
              <a:rPr lang="en-US" altLang="en-US" b="1"/>
              <a:t>ab</a:t>
            </a:r>
            <a:r>
              <a:rPr lang="en-US" altLang="en-US"/>
              <a:t> + (</a:t>
            </a:r>
            <a:r>
              <a:rPr lang="en-US" altLang="en-US" b="1"/>
              <a:t>ab</a:t>
            </a:r>
            <a:r>
              <a:rPr lang="en-US" altLang="en-US"/>
              <a:t>)*.</a:t>
            </a:r>
          </a:p>
          <a:p>
            <a:pPr>
              <a:lnSpc>
                <a:spcPct val="90000"/>
              </a:lnSpc>
            </a:pPr>
            <a:r>
              <a:rPr lang="en-US" altLang="en-US"/>
              <a:t>Finally, L(</a:t>
            </a:r>
            <a:r>
              <a:rPr lang="en-US" altLang="en-US" b="1"/>
              <a:t>ab</a:t>
            </a:r>
            <a:r>
              <a:rPr lang="en-US" altLang="en-US"/>
              <a:t>) is contained in L((</a:t>
            </a:r>
            <a:r>
              <a:rPr lang="en-US" altLang="en-US" b="1"/>
              <a:t>ab</a:t>
            </a:r>
            <a:r>
              <a:rPr lang="en-US" altLang="en-US"/>
              <a:t>)*), so a RE for h(L) is (</a:t>
            </a:r>
            <a:r>
              <a:rPr lang="en-US" altLang="en-US" b="1"/>
              <a:t>ab</a:t>
            </a:r>
            <a:r>
              <a:rPr lang="en-US" altLang="en-US"/>
              <a:t>)*.</a:t>
            </a:r>
          </a:p>
        </p:txBody>
      </p:sp>
    </p:spTree>
    <p:extLst>
      <p:ext uri="{BB962C8B-B14F-4D97-AF65-F5344CB8AC3E}">
        <p14:creationId xmlns:p14="http://schemas.microsoft.com/office/powerpoint/2010/main" val="17814507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7EE5E1C5-1337-4824-81C1-37058F5A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DE85A1-25C9-4496-9E0C-DE6C04D624E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1CE9C5F-28FD-46DA-AF8E-176A357C2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Inverse Homomorphisms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136E8E1-FF35-43CC-B697-EFF6A84F6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 h be a homomorphism and L a language whose alphabet is the output language of h.</a:t>
            </a:r>
          </a:p>
          <a:p>
            <a:r>
              <a:rPr lang="en-US" altLang="en-US">
                <a:solidFill>
                  <a:srgbClr val="FF0066"/>
                </a:solidFill>
              </a:rPr>
              <a:t>h</a:t>
            </a:r>
            <a:r>
              <a:rPr lang="en-US" altLang="en-US" baseline="30000">
                <a:solidFill>
                  <a:srgbClr val="FF0066"/>
                </a:solidFill>
              </a:rPr>
              <a:t>-1</a:t>
            </a:r>
            <a:r>
              <a:rPr lang="en-US" altLang="en-US">
                <a:solidFill>
                  <a:srgbClr val="FF0066"/>
                </a:solidFill>
              </a:rPr>
              <a:t>(L)</a:t>
            </a:r>
            <a:r>
              <a:rPr lang="en-US" altLang="en-US"/>
              <a:t>  = {w | h(w) is in L}.</a:t>
            </a:r>
          </a:p>
        </p:txBody>
      </p:sp>
    </p:spTree>
    <p:extLst>
      <p:ext uri="{BB962C8B-B14F-4D97-AF65-F5344CB8AC3E}">
        <p14:creationId xmlns:p14="http://schemas.microsoft.com/office/powerpoint/2010/main" val="34956998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A4EB123A-2F95-41D1-A147-7E7B9315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AE948D3-353C-4262-B49F-CB24AC563D5B}" type="slidenum">
              <a:rPr lang="en-US" altLang="en-US" sz="1400">
                <a:latin typeface="Times New Roman" panose="02020603050405020304" pitchFamily="18" charset="0"/>
              </a:rPr>
              <a:pPr/>
              <a:t>77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3011" name="Picture 4">
            <a:extLst>
              <a:ext uri="{FF2B5EF4-FFF2-40B4-BE49-F238E27FC236}">
                <a16:creationId xmlns:a16="http://schemas.microsoft.com/office/drawing/2014/main" id="{09E76276-E571-436A-97D1-06BB633C6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9144000" cy="696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4153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8DB963EB-6E9F-4BB6-B50C-F499C388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33E24A-2AB9-499E-B5E7-040913A107A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EA75241-23C7-4BA9-9294-8186A84FC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462" y="609600"/>
            <a:ext cx="7892787" cy="741362"/>
          </a:xfrm>
        </p:spPr>
        <p:txBody>
          <a:bodyPr/>
          <a:lstStyle/>
          <a:p>
            <a:r>
              <a:rPr lang="en-US" altLang="en-US" dirty="0">
                <a:solidFill>
                  <a:srgbClr val="33CC33"/>
                </a:solidFill>
              </a:rPr>
              <a:t>Example</a:t>
            </a:r>
            <a:r>
              <a:rPr lang="en-US" altLang="en-US" dirty="0"/>
              <a:t>: Inverse Homomorphism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DE42D09-3E2F-4E77-BEA3-664D4D3A6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4463" y="2285999"/>
            <a:ext cx="6883138" cy="3221039"/>
          </a:xfrm>
        </p:spPr>
        <p:txBody>
          <a:bodyPr/>
          <a:lstStyle/>
          <a:p>
            <a:r>
              <a:rPr lang="en-US" altLang="en-US" dirty="0"/>
              <a:t>Let h(0) = ab; h(1) = </a:t>
            </a:r>
            <a:r>
              <a:rPr lang="en-US" altLang="en-US" dirty="0">
                <a:latin typeface="Lucida Sans Unicode" panose="020B0602030504020204" pitchFamily="34" charset="0"/>
              </a:rPr>
              <a:t>ε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Let L = {</a:t>
            </a:r>
            <a:r>
              <a:rPr lang="en-US" altLang="en-US" dirty="0" err="1"/>
              <a:t>abab</a:t>
            </a:r>
            <a:r>
              <a:rPr lang="en-US" altLang="en-US" dirty="0"/>
              <a:t>, baba}.</a:t>
            </a:r>
          </a:p>
          <a:p>
            <a:r>
              <a:rPr lang="en-US" altLang="en-US" dirty="0"/>
              <a:t>h</a:t>
            </a:r>
            <a:r>
              <a:rPr lang="en-US" altLang="en-US" baseline="30000" dirty="0"/>
              <a:t>-1</a:t>
            </a:r>
            <a:r>
              <a:rPr lang="en-US" altLang="en-US" dirty="0"/>
              <a:t>(L) = the language with two 0’s and any number of 1’s = L(</a:t>
            </a:r>
            <a:r>
              <a:rPr lang="en-US" altLang="en-US" b="1" dirty="0"/>
              <a:t>1</a:t>
            </a:r>
            <a:r>
              <a:rPr lang="en-US" altLang="en-US" dirty="0"/>
              <a:t>*</a:t>
            </a:r>
            <a:r>
              <a:rPr lang="en-US" altLang="en-US" b="1" dirty="0"/>
              <a:t>01</a:t>
            </a:r>
            <a:r>
              <a:rPr lang="en-US" altLang="en-US" dirty="0"/>
              <a:t>*</a:t>
            </a:r>
            <a:r>
              <a:rPr lang="en-US" altLang="en-US" b="1" dirty="0"/>
              <a:t>01</a:t>
            </a:r>
            <a:r>
              <a:rPr lang="en-US" altLang="en-US" dirty="0"/>
              <a:t>*).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75F9E9D-BB87-4D38-A169-9BFB10837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4757738"/>
            <a:ext cx="40735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3366FF"/>
                </a:solidFill>
              </a:rPr>
              <a:t>Notice</a:t>
            </a:r>
            <a:r>
              <a:rPr lang="en-US" altLang="en-US" sz="2400"/>
              <a:t>: no string maps to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baba; any string with exactly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two 0’s maps to abab.</a:t>
            </a:r>
          </a:p>
        </p:txBody>
      </p:sp>
    </p:spTree>
    <p:extLst>
      <p:ext uri="{BB962C8B-B14F-4D97-AF65-F5344CB8AC3E}">
        <p14:creationId xmlns:p14="http://schemas.microsoft.com/office/powerpoint/2010/main" val="29356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913B474F-251A-48BA-BC38-BDCE9B60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B98E55-4661-4D9C-B7E8-3A6D9706450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B55F1E7-A9BD-4DBE-94F7-CA4872E9F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</a:t>
            </a:r>
            <a:r>
              <a:rPr lang="en-US" altLang="en-US">
                <a:solidFill>
                  <a:srgbClr val="3366FF"/>
                </a:solidFill>
              </a:rPr>
              <a:t>Proof</a:t>
            </a:r>
            <a:r>
              <a:rPr lang="en-US" altLang="en-US"/>
              <a:t> for Inverse Homomorphism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3933ABD-2302-4BFA-9EE8-B7AA5700C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7200" cy="4114800"/>
          </a:xfrm>
        </p:spPr>
        <p:txBody>
          <a:bodyPr/>
          <a:lstStyle/>
          <a:p>
            <a:r>
              <a:rPr lang="en-US" altLang="en-US"/>
              <a:t>Start with a DFA A for L.</a:t>
            </a:r>
          </a:p>
          <a:p>
            <a:r>
              <a:rPr lang="en-US" altLang="en-US"/>
              <a:t>Construct a DFA B  for h</a:t>
            </a:r>
            <a:r>
              <a:rPr lang="en-US" altLang="en-US" baseline="30000"/>
              <a:t>-1</a:t>
            </a:r>
            <a:r>
              <a:rPr lang="en-US" altLang="en-US"/>
              <a:t>(L) with:</a:t>
            </a:r>
          </a:p>
          <a:p>
            <a:pPr lvl="1"/>
            <a:r>
              <a:rPr lang="en-US" altLang="en-US"/>
              <a:t>The same set of states.</a:t>
            </a:r>
          </a:p>
          <a:p>
            <a:pPr lvl="1"/>
            <a:r>
              <a:rPr lang="en-US" altLang="en-US"/>
              <a:t>The same start state.</a:t>
            </a:r>
          </a:p>
          <a:p>
            <a:pPr lvl="1"/>
            <a:r>
              <a:rPr lang="en-US" altLang="en-US"/>
              <a:t>The same final states.</a:t>
            </a:r>
          </a:p>
          <a:p>
            <a:pPr lvl="1"/>
            <a:r>
              <a:rPr lang="en-US" altLang="en-US"/>
              <a:t>Input alphabet = the symbols to which homomorphism h applies.</a:t>
            </a:r>
          </a:p>
        </p:txBody>
      </p:sp>
    </p:spTree>
    <p:extLst>
      <p:ext uri="{BB962C8B-B14F-4D97-AF65-F5344CB8AC3E}">
        <p14:creationId xmlns:p14="http://schemas.microsoft.com/office/powerpoint/2010/main" val="128631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CB3C1F29-5A61-4A91-AB45-B91D55BD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7F3872-5960-488D-A054-E72AAB42243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FC5B8AE-6AE5-40C3-8C5B-1EEB5A553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Membership Question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2833B88-0A27-4B79-B203-78B86243C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Our first decision property is the question: “is string w in regular language L?”</a:t>
            </a:r>
          </a:p>
          <a:p>
            <a:r>
              <a:rPr lang="en-US" altLang="en-US"/>
              <a:t>Assume L is represented by a DFA A.</a:t>
            </a:r>
          </a:p>
          <a:p>
            <a:r>
              <a:rPr lang="en-US" altLang="en-US"/>
              <a:t>Simulate the action of A on the sequence of input symbols forming w.</a:t>
            </a:r>
          </a:p>
        </p:txBody>
      </p:sp>
    </p:spTree>
    <p:extLst>
      <p:ext uri="{BB962C8B-B14F-4D97-AF65-F5344CB8AC3E}">
        <p14:creationId xmlns:p14="http://schemas.microsoft.com/office/powerpoint/2010/main" val="40366916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C427E99C-7B1D-4A45-831B-4B75DCED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AE164E-3689-4D2E-BD97-10F21AF4B55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9FF577F9-1A9A-4AC3-85D5-511CBA2EC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66FF"/>
                </a:solidFill>
              </a:rPr>
              <a:t>Proof</a:t>
            </a:r>
            <a:r>
              <a:rPr lang="en-US" altLang="en-US"/>
              <a:t> – (2)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22563EED-6E60-4AD2-9B3C-80180F430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transitions for B are computed by applying h to an input symbol </a:t>
            </a:r>
            <a:r>
              <a:rPr lang="en-US" altLang="en-US" i="1"/>
              <a:t>a</a:t>
            </a:r>
            <a:r>
              <a:rPr lang="en-US" altLang="en-US"/>
              <a:t>  and seeing where A would go on sequence of input symbols h(a).</a:t>
            </a:r>
          </a:p>
          <a:p>
            <a:r>
              <a:rPr lang="en-US" altLang="en-US"/>
              <a:t>Formally,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 baseline="-25000"/>
              <a:t>B</a:t>
            </a:r>
            <a:r>
              <a:rPr lang="en-US" altLang="en-US"/>
              <a:t>(q, a) =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 baseline="-25000"/>
              <a:t>A</a:t>
            </a:r>
            <a:r>
              <a:rPr lang="en-US" altLang="en-US"/>
              <a:t>(q, h(a)).</a:t>
            </a:r>
          </a:p>
        </p:txBody>
      </p:sp>
    </p:spTree>
    <p:extLst>
      <p:ext uri="{BB962C8B-B14F-4D97-AF65-F5344CB8AC3E}">
        <p14:creationId xmlns:p14="http://schemas.microsoft.com/office/powerpoint/2010/main" val="4573692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A086E7F1-E3FF-492B-B04D-66454C73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B6CA47-1F74-428C-BFBF-CA0CA91B407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68B9283B-BBB2-40FD-ABDE-A7103A35A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Inverse Homomorphism Construction</a:t>
            </a:r>
          </a:p>
        </p:txBody>
      </p:sp>
      <p:sp>
        <p:nvSpPr>
          <p:cNvPr id="50180" name="Oval 3">
            <a:extLst>
              <a:ext uri="{FF2B5EF4-FFF2-40B4-BE49-F238E27FC236}">
                <a16:creationId xmlns:a16="http://schemas.microsoft.com/office/drawing/2014/main" id="{37EF30A7-8345-42F9-BDA6-6219E366D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81400"/>
            <a:ext cx="4572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50181" name="Oval 5">
            <a:extLst>
              <a:ext uri="{FF2B5EF4-FFF2-40B4-BE49-F238E27FC236}">
                <a16:creationId xmlns:a16="http://schemas.microsoft.com/office/drawing/2014/main" id="{061DF475-9C1D-4453-94EC-E8BC7AD4D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4572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50182" name="Oval 6">
            <a:extLst>
              <a:ext uri="{FF2B5EF4-FFF2-40B4-BE49-F238E27FC236}">
                <a16:creationId xmlns:a16="http://schemas.microsoft.com/office/drawing/2014/main" id="{8EDD6700-1A46-40F4-8D68-F6DE98258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50183" name="Oval 9">
            <a:extLst>
              <a:ext uri="{FF2B5EF4-FFF2-40B4-BE49-F238E27FC236}">
                <a16:creationId xmlns:a16="http://schemas.microsoft.com/office/drawing/2014/main" id="{8D66C523-ED1A-44B7-9D90-7951D51D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50184" name="Oval 10">
            <a:extLst>
              <a:ext uri="{FF2B5EF4-FFF2-40B4-BE49-F238E27FC236}">
                <a16:creationId xmlns:a16="http://schemas.microsoft.com/office/drawing/2014/main" id="{BB74B58B-3F2B-4EC0-9B85-5F6B15CA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50185" name="Line 11">
            <a:extLst>
              <a:ext uri="{FF2B5EF4-FFF2-40B4-BE49-F238E27FC236}">
                <a16:creationId xmlns:a16="http://schemas.microsoft.com/office/drawing/2014/main" id="{740D7074-F85E-4B7E-BE96-759991DB28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30480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50186" name="Line 13">
            <a:extLst>
              <a:ext uri="{FF2B5EF4-FFF2-40B4-BE49-F238E27FC236}">
                <a16:creationId xmlns:a16="http://schemas.microsoft.com/office/drawing/2014/main" id="{7900C2E6-3DC0-4276-83D5-920321EA6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962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50187" name="Line 15">
            <a:extLst>
              <a:ext uri="{FF2B5EF4-FFF2-40B4-BE49-F238E27FC236}">
                <a16:creationId xmlns:a16="http://schemas.microsoft.com/office/drawing/2014/main" id="{162E930E-419F-47B8-8D00-FA8C8F261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200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cxnSp>
        <p:nvCxnSpPr>
          <p:cNvPr id="50188" name="AutoShape 19">
            <a:extLst>
              <a:ext uri="{FF2B5EF4-FFF2-40B4-BE49-F238E27FC236}">
                <a16:creationId xmlns:a16="http://schemas.microsoft.com/office/drawing/2014/main" id="{86397CDD-33A5-48BA-8774-17EDB992834F}"/>
              </a:ext>
            </a:extLst>
          </p:cNvPr>
          <p:cNvCxnSpPr>
            <a:cxnSpLocks noChangeShapeType="1"/>
            <a:stCxn id="50184" idx="6"/>
            <a:endCxn id="50182" idx="6"/>
          </p:cNvCxnSpPr>
          <p:nvPr/>
        </p:nvCxnSpPr>
        <p:spPr bwMode="auto">
          <a:xfrm flipH="1" flipV="1">
            <a:off x="3200400" y="2971800"/>
            <a:ext cx="76200" cy="1828800"/>
          </a:xfrm>
          <a:prstGeom prst="curvedConnector3">
            <a:avLst>
              <a:gd name="adj1" fmla="val -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9" name="AutoShape 20">
            <a:extLst>
              <a:ext uri="{FF2B5EF4-FFF2-40B4-BE49-F238E27FC236}">
                <a16:creationId xmlns:a16="http://schemas.microsoft.com/office/drawing/2014/main" id="{FE45005A-8F68-4E78-871A-0F2FA042482A}"/>
              </a:ext>
            </a:extLst>
          </p:cNvPr>
          <p:cNvCxnSpPr>
            <a:cxnSpLocks noChangeShapeType="1"/>
            <a:stCxn id="50182" idx="0"/>
            <a:endCxn id="50180" idx="0"/>
          </p:cNvCxnSpPr>
          <p:nvPr/>
        </p:nvCxnSpPr>
        <p:spPr bwMode="auto">
          <a:xfrm rot="-5400000" flipH="1" flipV="1">
            <a:off x="1828800" y="2438400"/>
            <a:ext cx="838200" cy="1447800"/>
          </a:xfrm>
          <a:prstGeom prst="curvedConnector3">
            <a:avLst>
              <a:gd name="adj1" fmla="val -272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0" name="AutoShape 21">
            <a:extLst>
              <a:ext uri="{FF2B5EF4-FFF2-40B4-BE49-F238E27FC236}">
                <a16:creationId xmlns:a16="http://schemas.microsoft.com/office/drawing/2014/main" id="{27C21B96-1F61-4556-B73C-F19F3878482B}"/>
              </a:ext>
            </a:extLst>
          </p:cNvPr>
          <p:cNvCxnSpPr>
            <a:cxnSpLocks noChangeShapeType="1"/>
            <a:stCxn id="50184" idx="3"/>
            <a:endCxn id="50180" idx="4"/>
          </p:cNvCxnSpPr>
          <p:nvPr/>
        </p:nvCxnSpPr>
        <p:spPr bwMode="auto">
          <a:xfrm rot="16200000" flipV="1">
            <a:off x="1651000" y="3911600"/>
            <a:ext cx="977900" cy="1231900"/>
          </a:xfrm>
          <a:prstGeom prst="curvedConnector3">
            <a:avLst>
              <a:gd name="adj1" fmla="val -3246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191" name="Text Box 22">
            <a:extLst>
              <a:ext uri="{FF2B5EF4-FFF2-40B4-BE49-F238E27FC236}">
                <a16:creationId xmlns:a16="http://schemas.microsoft.com/office/drawing/2014/main" id="{7862C490-969D-40C3-8C02-EF5B2C465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22431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50192" name="Text Box 23">
            <a:extLst>
              <a:ext uri="{FF2B5EF4-FFF2-40B4-BE49-F238E27FC236}">
                <a16:creationId xmlns:a16="http://schemas.microsoft.com/office/drawing/2014/main" id="{EA5F5EAD-DD3B-45D0-8986-42E32F0E1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276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50193" name="Text Box 24">
            <a:extLst>
              <a:ext uri="{FF2B5EF4-FFF2-40B4-BE49-F238E27FC236}">
                <a16:creationId xmlns:a16="http://schemas.microsoft.com/office/drawing/2014/main" id="{0B888E8D-1A32-40E7-91EB-8B72CF353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800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50194" name="Text Box 25">
            <a:extLst>
              <a:ext uri="{FF2B5EF4-FFF2-40B4-BE49-F238E27FC236}">
                <a16:creationId xmlns:a16="http://schemas.microsoft.com/office/drawing/2014/main" id="{9AD5DEDC-3A7D-48F5-927A-D212F25A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5814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50195" name="Text Box 26">
            <a:extLst>
              <a:ext uri="{FF2B5EF4-FFF2-40B4-BE49-F238E27FC236}">
                <a16:creationId xmlns:a16="http://schemas.microsoft.com/office/drawing/2014/main" id="{C51E4D4C-259D-4830-8C45-A72FA8C9B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6576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50196" name="Text Box 27">
            <a:extLst>
              <a:ext uri="{FF2B5EF4-FFF2-40B4-BE49-F238E27FC236}">
                <a16:creationId xmlns:a16="http://schemas.microsoft.com/office/drawing/2014/main" id="{D8625983-AAAD-40A7-9DBE-F734C4EB3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910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50197" name="Line 28">
            <a:extLst>
              <a:ext uri="{FF2B5EF4-FFF2-40B4-BE49-F238E27FC236}">
                <a16:creationId xmlns:a16="http://schemas.microsoft.com/office/drawing/2014/main" id="{F056388B-31EC-4771-A1D8-75E973E6C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grpSp>
        <p:nvGrpSpPr>
          <p:cNvPr id="50198" name="Group 42">
            <a:extLst>
              <a:ext uri="{FF2B5EF4-FFF2-40B4-BE49-F238E27FC236}">
                <a16:creationId xmlns:a16="http://schemas.microsoft.com/office/drawing/2014/main" id="{7ED2F753-60C1-4502-B4D0-6A04A960E536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743200"/>
            <a:ext cx="2362200" cy="2286000"/>
            <a:chOff x="2832" y="1728"/>
            <a:chExt cx="1488" cy="1440"/>
          </a:xfrm>
        </p:grpSpPr>
        <p:sp>
          <p:nvSpPr>
            <p:cNvPr id="50217" name="Oval 4">
              <a:extLst>
                <a:ext uri="{FF2B5EF4-FFF2-40B4-BE49-F238E27FC236}">
                  <a16:creationId xmlns:a16="http://schemas.microsoft.com/office/drawing/2014/main" id="{BB632F93-648B-46A6-93F3-F551BA8E9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80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50218" name="Oval 7">
              <a:extLst>
                <a:ext uri="{FF2B5EF4-FFF2-40B4-BE49-F238E27FC236}">
                  <a16:creationId xmlns:a16="http://schemas.microsoft.com/office/drawing/2014/main" id="{AE0500AD-3997-4450-AE00-33AD30E42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50219" name="Oval 8">
              <a:extLst>
                <a:ext uri="{FF2B5EF4-FFF2-40B4-BE49-F238E27FC236}">
                  <a16:creationId xmlns:a16="http://schemas.microsoft.com/office/drawing/2014/main" id="{032ABCFB-500C-4EBA-9FF7-69F1CB41E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256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50220" name="Line 29">
              <a:extLst>
                <a:ext uri="{FF2B5EF4-FFF2-40B4-BE49-F238E27FC236}">
                  <a16:creationId xmlns:a16="http://schemas.microsoft.com/office/drawing/2014/main" id="{130FAD05-B609-43B5-A95D-619E8701E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50199" name="Text Box 30">
            <a:extLst>
              <a:ext uri="{FF2B5EF4-FFF2-40B4-BE49-F238E27FC236}">
                <a16:creationId xmlns:a16="http://schemas.microsoft.com/office/drawing/2014/main" id="{C7C81B68-2F28-477B-A119-014B776EA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638800"/>
            <a:ext cx="1497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h(0) = ab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h(1) = </a:t>
            </a:r>
            <a:r>
              <a:rPr lang="en-US" altLang="en-US" sz="2400">
                <a:latin typeface="Lucida Sans Unicode" panose="020B0602030504020204" pitchFamily="34" charset="0"/>
              </a:rPr>
              <a:t>ε</a:t>
            </a:r>
          </a:p>
        </p:txBody>
      </p:sp>
      <p:grpSp>
        <p:nvGrpSpPr>
          <p:cNvPr id="51246" name="Group 46">
            <a:extLst>
              <a:ext uri="{FF2B5EF4-FFF2-40B4-BE49-F238E27FC236}">
                <a16:creationId xmlns:a16="http://schemas.microsoft.com/office/drawing/2014/main" id="{19AF9DAC-B5C4-4603-95A2-A11A94CE8DB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133600"/>
            <a:ext cx="3919538" cy="3505200"/>
            <a:chOff x="2976" y="1344"/>
            <a:chExt cx="2469" cy="2208"/>
          </a:xfrm>
        </p:grpSpPr>
        <p:grpSp>
          <p:nvGrpSpPr>
            <p:cNvPr id="50209" name="Group 44">
              <a:extLst>
                <a:ext uri="{FF2B5EF4-FFF2-40B4-BE49-F238E27FC236}">
                  <a16:creationId xmlns:a16="http://schemas.microsoft.com/office/drawing/2014/main" id="{2AF72FAF-4DB0-41AD-8B51-2921276EA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344"/>
              <a:ext cx="1501" cy="2208"/>
              <a:chOff x="2992" y="1344"/>
              <a:chExt cx="1501" cy="2208"/>
            </a:xfrm>
          </p:grpSpPr>
          <p:cxnSp>
            <p:nvCxnSpPr>
              <p:cNvPr id="50211" name="AutoShape 31">
                <a:extLst>
                  <a:ext uri="{FF2B5EF4-FFF2-40B4-BE49-F238E27FC236}">
                    <a16:creationId xmlns:a16="http://schemas.microsoft.com/office/drawing/2014/main" id="{494D42CF-7DE2-41B9-974E-32FE4705D3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-5400000" flipH="1" flipV="1">
                <a:off x="3293" y="2203"/>
                <a:ext cx="1" cy="204"/>
              </a:xfrm>
              <a:prstGeom prst="curvedConnector3">
                <a:avLst>
                  <a:gd name="adj1" fmla="val -372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0212" name="Text Box 32">
                <a:extLst>
                  <a:ext uri="{FF2B5EF4-FFF2-40B4-BE49-F238E27FC236}">
                    <a16:creationId xmlns:a16="http://schemas.microsoft.com/office/drawing/2014/main" id="{AFA97207-9566-4752-8FE7-B17E8596B1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2" y="1824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1</a:t>
                </a:r>
              </a:p>
            </p:txBody>
          </p:sp>
          <p:cxnSp>
            <p:nvCxnSpPr>
              <p:cNvPr id="50213" name="AutoShape 33">
                <a:extLst>
                  <a:ext uri="{FF2B5EF4-FFF2-40B4-BE49-F238E27FC236}">
                    <a16:creationId xmlns:a16="http://schemas.microsoft.com/office/drawing/2014/main" id="{ED289C2C-BD42-44CD-ABBD-6E2AF21B6C6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-5400000" flipH="1" flipV="1">
                <a:off x="4181" y="1675"/>
                <a:ext cx="1" cy="204"/>
              </a:xfrm>
              <a:prstGeom prst="curvedConnector3">
                <a:avLst>
                  <a:gd name="adj1" fmla="val -372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214" name="AutoShape 34">
                <a:extLst>
                  <a:ext uri="{FF2B5EF4-FFF2-40B4-BE49-F238E27FC236}">
                    <a16:creationId xmlns:a16="http://schemas.microsoft.com/office/drawing/2014/main" id="{A6F5AEBC-42A2-4812-A6B6-6C34A4FBF83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167" y="3033"/>
                <a:ext cx="1" cy="272"/>
              </a:xfrm>
              <a:prstGeom prst="curvedConnector3">
                <a:avLst>
                  <a:gd name="adj1" fmla="val 4099999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0215" name="Text Box 36">
                <a:extLst>
                  <a:ext uri="{FF2B5EF4-FFF2-40B4-BE49-F238E27FC236}">
                    <a16:creationId xmlns:a16="http://schemas.microsoft.com/office/drawing/2014/main" id="{9572A4E3-281A-4146-806D-051D4133E7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264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1</a:t>
                </a:r>
              </a:p>
            </p:txBody>
          </p:sp>
          <p:sp>
            <p:nvSpPr>
              <p:cNvPr id="50216" name="Text Box 37">
                <a:extLst>
                  <a:ext uri="{FF2B5EF4-FFF2-40B4-BE49-F238E27FC236}">
                    <a16:creationId xmlns:a16="http://schemas.microsoft.com/office/drawing/2014/main" id="{ED80479F-4A4B-4E6F-A860-D14962260A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6" y="1344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1</a:t>
                </a:r>
              </a:p>
            </p:txBody>
          </p:sp>
        </p:grpSp>
        <p:sp>
          <p:nvSpPr>
            <p:cNvPr id="50210" name="Text Box 45">
              <a:extLst>
                <a:ext uri="{FF2B5EF4-FFF2-40B4-BE49-F238E27FC236}">
                  <a16:creationId xmlns:a16="http://schemas.microsoft.com/office/drawing/2014/main" id="{141C91FF-1B30-4576-B917-0F9219494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344"/>
              <a:ext cx="83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Since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h(1) = </a:t>
              </a:r>
              <a:r>
                <a:rPr lang="en-US" altLang="en-US" sz="2400">
                  <a:latin typeface="Lucida Sans Unicode" panose="020B0602030504020204" pitchFamily="34" charset="0"/>
                </a:rPr>
                <a:t>ε</a:t>
              </a:r>
            </a:p>
          </p:txBody>
        </p:sp>
      </p:grpSp>
      <p:grpSp>
        <p:nvGrpSpPr>
          <p:cNvPr id="51249" name="Group 49">
            <a:extLst>
              <a:ext uri="{FF2B5EF4-FFF2-40B4-BE49-F238E27FC236}">
                <a16:creationId xmlns:a16="http://schemas.microsoft.com/office/drawing/2014/main" id="{416C03D3-AA5A-4A97-A69E-1E733D9F93A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167063"/>
            <a:ext cx="3630613" cy="2438400"/>
            <a:chOff x="3360" y="1995"/>
            <a:chExt cx="2287" cy="1536"/>
          </a:xfrm>
        </p:grpSpPr>
        <p:grpSp>
          <p:nvGrpSpPr>
            <p:cNvPr id="50202" name="Group 47">
              <a:extLst>
                <a:ext uri="{FF2B5EF4-FFF2-40B4-BE49-F238E27FC236}">
                  <a16:creationId xmlns:a16="http://schemas.microsoft.com/office/drawing/2014/main" id="{D5B762C6-648B-4FBD-A496-9F9140102C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995"/>
              <a:ext cx="1347" cy="1536"/>
              <a:chOff x="3360" y="2016"/>
              <a:chExt cx="1347" cy="1536"/>
            </a:xfrm>
          </p:grpSpPr>
          <p:sp>
            <p:nvSpPr>
              <p:cNvPr id="50204" name="Line 14">
                <a:extLst>
                  <a:ext uri="{FF2B5EF4-FFF2-40B4-BE49-F238E27FC236}">
                    <a16:creationId xmlns:a16="http://schemas.microsoft.com/office/drawing/2014/main" id="{14C775E1-107B-44EA-A9C7-31D185D91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9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50205" name="Line 16">
                <a:extLst>
                  <a:ext uri="{FF2B5EF4-FFF2-40B4-BE49-F238E27FC236}">
                    <a16:creationId xmlns:a16="http://schemas.microsoft.com/office/drawing/2014/main" id="{FB1355D7-026C-452A-B4A7-7D4D002F0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16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50206" name="Text Box 39">
                <a:extLst>
                  <a:ext uri="{FF2B5EF4-FFF2-40B4-BE49-F238E27FC236}">
                    <a16:creationId xmlns:a16="http://schemas.microsoft.com/office/drawing/2014/main" id="{8B9E4054-2A63-43CB-A424-D92C37165C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2640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0</a:t>
                </a:r>
              </a:p>
            </p:txBody>
          </p:sp>
          <p:sp>
            <p:nvSpPr>
              <p:cNvPr id="50207" name="Text Box 41">
                <a:extLst>
                  <a:ext uri="{FF2B5EF4-FFF2-40B4-BE49-F238E27FC236}">
                    <a16:creationId xmlns:a16="http://schemas.microsoft.com/office/drawing/2014/main" id="{69A3E40D-7D49-4F9A-9D41-EE83EFE98E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220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0</a:t>
                </a:r>
              </a:p>
            </p:txBody>
          </p:sp>
          <p:sp>
            <p:nvSpPr>
              <p:cNvPr id="50208" name="Text Box 43">
                <a:extLst>
                  <a:ext uri="{FF2B5EF4-FFF2-40B4-BE49-F238E27FC236}">
                    <a16:creationId xmlns:a16="http://schemas.microsoft.com/office/drawing/2014/main" id="{5AD5353C-60D5-4269-AC19-0B6B54BA1E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33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, 0</a:t>
                </a:r>
              </a:p>
            </p:txBody>
          </p:sp>
        </p:grpSp>
        <p:sp>
          <p:nvSpPr>
            <p:cNvPr id="50203" name="Text Box 48">
              <a:extLst>
                <a:ext uri="{FF2B5EF4-FFF2-40B4-BE49-F238E27FC236}">
                  <a16:creationId xmlns:a16="http://schemas.microsoft.com/office/drawing/2014/main" id="{5E25A5B7-C7E9-4081-84A5-E284B7D17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688"/>
              <a:ext cx="94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Since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h(0) = 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377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28BC0748-CDE9-45B6-90CA-6D74C802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DEAEEE-002B-435A-AFF9-02195D05128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703236E-2A4F-474B-8C45-D52D6E0F5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66FF"/>
                </a:solidFill>
              </a:rPr>
              <a:t>Proof</a:t>
            </a:r>
            <a:r>
              <a:rPr lang="en-US" altLang="en-US"/>
              <a:t> – (3)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C1C408E-6B35-40D9-8887-6E6D5B917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Induction on |w| shows that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 baseline="-25000"/>
              <a:t>B</a:t>
            </a:r>
            <a:r>
              <a:rPr lang="en-US" altLang="en-US"/>
              <a:t>(q</a:t>
            </a:r>
            <a:r>
              <a:rPr lang="en-US" altLang="en-US" baseline="-25000"/>
              <a:t>0</a:t>
            </a:r>
            <a:r>
              <a:rPr lang="en-US" altLang="en-US"/>
              <a:t>, w) =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 baseline="-25000"/>
              <a:t>A</a:t>
            </a:r>
            <a:r>
              <a:rPr lang="en-US" altLang="en-US"/>
              <a:t>(q</a:t>
            </a:r>
            <a:r>
              <a:rPr lang="en-US" altLang="en-US" baseline="-25000"/>
              <a:t>0</a:t>
            </a:r>
            <a:r>
              <a:rPr lang="en-US" altLang="en-US"/>
              <a:t>, h(w)).</a:t>
            </a:r>
          </a:p>
          <a:p>
            <a:r>
              <a:rPr lang="en-US" altLang="en-US">
                <a:solidFill>
                  <a:srgbClr val="3366FF"/>
                </a:solidFill>
              </a:rPr>
              <a:t>Basis</a:t>
            </a:r>
            <a:r>
              <a:rPr lang="en-US" altLang="en-US"/>
              <a:t>: w =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.</a:t>
            </a:r>
          </a:p>
          <a:p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 baseline="-25000"/>
              <a:t>B</a:t>
            </a:r>
            <a:r>
              <a:rPr lang="en-US" altLang="en-US"/>
              <a:t>(q</a:t>
            </a:r>
            <a:r>
              <a:rPr lang="en-US" altLang="en-US" baseline="-25000"/>
              <a:t>0</a:t>
            </a:r>
            <a:r>
              <a:rPr lang="en-US" altLang="en-US"/>
              <a:t>,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) = q</a:t>
            </a:r>
            <a:r>
              <a:rPr lang="en-US" altLang="en-US" baseline="-25000"/>
              <a:t>0</a:t>
            </a:r>
            <a:r>
              <a:rPr lang="en-US" altLang="en-US"/>
              <a:t>, and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 baseline="-25000"/>
              <a:t>A</a:t>
            </a:r>
            <a:r>
              <a:rPr lang="en-US" altLang="en-US"/>
              <a:t>(q</a:t>
            </a:r>
            <a:r>
              <a:rPr lang="en-US" altLang="en-US" baseline="-25000"/>
              <a:t>0</a:t>
            </a:r>
            <a:r>
              <a:rPr lang="en-US" altLang="en-US"/>
              <a:t>, h(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)) =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 baseline="-25000"/>
              <a:t>A</a:t>
            </a:r>
            <a:r>
              <a:rPr lang="en-US" altLang="en-US"/>
              <a:t>(q</a:t>
            </a:r>
            <a:r>
              <a:rPr lang="en-US" altLang="en-US" baseline="-25000"/>
              <a:t>0</a:t>
            </a:r>
            <a:r>
              <a:rPr lang="en-US" altLang="en-US"/>
              <a:t>,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) = q</a:t>
            </a:r>
            <a:r>
              <a:rPr lang="en-US" altLang="en-US" baseline="-25000"/>
              <a:t>0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99701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D2298381-599D-4771-BAA0-1447C2E6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59C30C-77D1-4629-9F51-E373A4B62C9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C78B905-A191-4390-9C5C-67A6E162A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Proof – (4)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F4D3D45D-4647-43D5-9FDB-5A4EAF2E0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572000"/>
          </a:xfrm>
        </p:spPr>
        <p:txBody>
          <a:bodyPr/>
          <a:lstStyle/>
          <a:p>
            <a:r>
              <a:rPr lang="en-US" altLang="en-US">
                <a:solidFill>
                  <a:srgbClr val="3366FF"/>
                </a:solidFill>
              </a:rPr>
              <a:t>Induction</a:t>
            </a:r>
            <a:r>
              <a:rPr lang="en-US" altLang="en-US"/>
              <a:t>: Let w = xa; assume IH for x.</a:t>
            </a:r>
          </a:p>
          <a:p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 baseline="-25000"/>
              <a:t>B</a:t>
            </a:r>
            <a:r>
              <a:rPr lang="en-US" altLang="en-US"/>
              <a:t>(q</a:t>
            </a:r>
            <a:r>
              <a:rPr lang="en-US" altLang="en-US" baseline="-25000"/>
              <a:t>0</a:t>
            </a:r>
            <a:r>
              <a:rPr lang="en-US" altLang="en-US"/>
              <a:t>, w) =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 baseline="-25000"/>
              <a:t>B</a:t>
            </a:r>
            <a:r>
              <a:rPr lang="en-US" altLang="en-US"/>
              <a:t>(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 baseline="-25000"/>
              <a:t>B</a:t>
            </a:r>
            <a:r>
              <a:rPr lang="en-US" altLang="en-US"/>
              <a:t>(q</a:t>
            </a:r>
            <a:r>
              <a:rPr lang="en-US" altLang="en-US" baseline="-25000"/>
              <a:t>0</a:t>
            </a:r>
            <a:r>
              <a:rPr lang="en-US" altLang="en-US"/>
              <a:t>, x), a).</a:t>
            </a:r>
          </a:p>
          <a:p>
            <a:r>
              <a:rPr lang="en-US" altLang="en-US"/>
              <a:t>=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 baseline="-25000"/>
              <a:t>B</a:t>
            </a:r>
            <a:r>
              <a:rPr lang="en-US" altLang="en-US"/>
              <a:t>(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 baseline="-25000"/>
              <a:t>A</a:t>
            </a:r>
            <a:r>
              <a:rPr lang="en-US" altLang="en-US"/>
              <a:t>(q</a:t>
            </a:r>
            <a:r>
              <a:rPr lang="en-US" altLang="en-US" baseline="-25000"/>
              <a:t>0</a:t>
            </a:r>
            <a:r>
              <a:rPr lang="en-US" altLang="en-US"/>
              <a:t>, h(x)), a) by the IH.</a:t>
            </a:r>
          </a:p>
          <a:p>
            <a:r>
              <a:rPr lang="en-US" altLang="en-US"/>
              <a:t>=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 baseline="-25000"/>
              <a:t>A</a:t>
            </a:r>
            <a:r>
              <a:rPr lang="en-US" altLang="en-US"/>
              <a:t>(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 baseline="-25000"/>
              <a:t>A</a:t>
            </a:r>
            <a:r>
              <a:rPr lang="en-US" altLang="en-US"/>
              <a:t>(q</a:t>
            </a:r>
            <a:r>
              <a:rPr lang="en-US" altLang="en-US" baseline="-25000"/>
              <a:t>0</a:t>
            </a:r>
            <a:r>
              <a:rPr lang="en-US" altLang="en-US"/>
              <a:t>, h(x)), h(a)) by definition of the DFA B.</a:t>
            </a:r>
          </a:p>
          <a:p>
            <a:r>
              <a:rPr lang="en-US" altLang="en-US"/>
              <a:t>=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 baseline="-25000"/>
              <a:t>A</a:t>
            </a:r>
            <a:r>
              <a:rPr lang="en-US" altLang="en-US"/>
              <a:t>(q</a:t>
            </a:r>
            <a:r>
              <a:rPr lang="en-US" altLang="en-US" baseline="-25000"/>
              <a:t>0</a:t>
            </a:r>
            <a:r>
              <a:rPr lang="en-US" altLang="en-US"/>
              <a:t>, h(x)h(a)) by definition of the extended delta.</a:t>
            </a:r>
          </a:p>
          <a:p>
            <a:r>
              <a:rPr lang="en-US" altLang="en-US"/>
              <a:t>=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 baseline="-25000"/>
              <a:t>A</a:t>
            </a:r>
            <a:r>
              <a:rPr lang="en-US" altLang="en-US"/>
              <a:t>(q</a:t>
            </a:r>
            <a:r>
              <a:rPr lang="en-US" altLang="en-US" baseline="-25000"/>
              <a:t>0</a:t>
            </a:r>
            <a:r>
              <a:rPr lang="en-US" altLang="en-US"/>
              <a:t>, h(w)) by def. of homomorphism. </a:t>
            </a:r>
          </a:p>
        </p:txBody>
      </p:sp>
    </p:spTree>
    <p:extLst>
      <p:ext uri="{BB962C8B-B14F-4D97-AF65-F5344CB8AC3E}">
        <p14:creationId xmlns:p14="http://schemas.microsoft.com/office/powerpoint/2010/main" val="294201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7A1610F4-2D9E-403F-9E65-52498FF5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5C4E9C-B56C-4F72-943A-1B09AB5FC8A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005A7C2-6C1B-4F67-9E0C-3442FF760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Testing Membership</a:t>
            </a:r>
          </a:p>
        </p:txBody>
      </p:sp>
      <p:grpSp>
        <p:nvGrpSpPr>
          <p:cNvPr id="25604" name="Group 3">
            <a:extLst>
              <a:ext uri="{FF2B5EF4-FFF2-40B4-BE49-F238E27FC236}">
                <a16:creationId xmlns:a16="http://schemas.microsoft.com/office/drawing/2014/main" id="{F54D5891-1D8D-42F0-AFD3-31B7A3603D8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5612" name="Text Box 4">
              <a:extLst>
                <a:ext uri="{FF2B5EF4-FFF2-40B4-BE49-F238E27FC236}">
                  <a16:creationId xmlns:a16="http://schemas.microsoft.com/office/drawing/2014/main" id="{684F8532-30C4-48EB-AB19-E388EDC93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Start</a:t>
              </a:r>
            </a:p>
          </p:txBody>
        </p:sp>
        <p:grpSp>
          <p:nvGrpSpPr>
            <p:cNvPr id="25613" name="Group 5">
              <a:extLst>
                <a:ext uri="{FF2B5EF4-FFF2-40B4-BE49-F238E27FC236}">
                  <a16:creationId xmlns:a16="http://schemas.microsoft.com/office/drawing/2014/main" id="{A1F4AE15-4E7F-499E-B2E2-B5310F5175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5614" name="Text Box 6">
                <a:extLst>
                  <a:ext uri="{FF2B5EF4-FFF2-40B4-BE49-F238E27FC236}">
                    <a16:creationId xmlns:a16="http://schemas.microsoft.com/office/drawing/2014/main" id="{F00A847E-FAFA-4FAD-B910-4399D41690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1</a:t>
                </a:r>
              </a:p>
            </p:txBody>
          </p:sp>
          <p:sp>
            <p:nvSpPr>
              <p:cNvPr id="25615" name="Text Box 7">
                <a:extLst>
                  <a:ext uri="{FF2B5EF4-FFF2-40B4-BE49-F238E27FC236}">
                    <a16:creationId xmlns:a16="http://schemas.microsoft.com/office/drawing/2014/main" id="{E0B039C8-EB0D-4279-8573-C105A48E35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/>
                  <a:t>0</a:t>
                </a:r>
              </a:p>
            </p:txBody>
          </p:sp>
          <p:grpSp>
            <p:nvGrpSpPr>
              <p:cNvPr id="25616" name="Group 8">
                <a:extLst>
                  <a:ext uri="{FF2B5EF4-FFF2-40B4-BE49-F238E27FC236}">
                    <a16:creationId xmlns:a16="http://schemas.microsoft.com/office/drawing/2014/main" id="{CDF7E8E1-DE7F-4913-BE7E-15706EB820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5617" name="AutoShape 9">
                  <a:extLst>
                    <a:ext uri="{FF2B5EF4-FFF2-40B4-BE49-F238E27FC236}">
                      <a16:creationId xmlns:a16="http://schemas.microsoft.com/office/drawing/2014/main" id="{73AA7033-5B5D-4080-B652-FA84FF94A41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-54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5618" name="Group 10">
                  <a:extLst>
                    <a:ext uri="{FF2B5EF4-FFF2-40B4-BE49-F238E27FC236}">
                      <a16:creationId xmlns:a16="http://schemas.microsoft.com/office/drawing/2014/main" id="{16272214-1572-4AD4-B6D9-5E42196A25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5619" name="Oval 11">
                    <a:extLst>
                      <a:ext uri="{FF2B5EF4-FFF2-40B4-BE49-F238E27FC236}">
                        <a16:creationId xmlns:a16="http://schemas.microsoft.com/office/drawing/2014/main" id="{ED887FF0-0A20-41C5-B3D7-44615F9E7B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A</a:t>
                    </a:r>
                  </a:p>
                </p:txBody>
              </p:sp>
              <p:sp>
                <p:nvSpPr>
                  <p:cNvPr id="25620" name="Oval 12">
                    <a:extLst>
                      <a:ext uri="{FF2B5EF4-FFF2-40B4-BE49-F238E27FC236}">
                        <a16:creationId xmlns:a16="http://schemas.microsoft.com/office/drawing/2014/main" id="{5BBF139E-13A3-4A30-BA7F-79822EAC88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C</a:t>
                    </a:r>
                  </a:p>
                </p:txBody>
              </p:sp>
              <p:sp>
                <p:nvSpPr>
                  <p:cNvPr id="25621" name="Oval 13">
                    <a:extLst>
                      <a:ext uri="{FF2B5EF4-FFF2-40B4-BE49-F238E27FC236}">
                        <a16:creationId xmlns:a16="http://schemas.microsoft.com/office/drawing/2014/main" id="{5D060BDC-3D37-4112-A4C9-15BDA605ED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B</a:t>
                    </a:r>
                  </a:p>
                </p:txBody>
              </p:sp>
              <p:sp>
                <p:nvSpPr>
                  <p:cNvPr id="25622" name="Oval 14">
                    <a:extLst>
                      <a:ext uri="{FF2B5EF4-FFF2-40B4-BE49-F238E27FC236}">
                        <a16:creationId xmlns:a16="http://schemas.microsoft.com/office/drawing/2014/main" id="{42BE371C-3C5A-450E-95A8-DDB2E05351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25623" name="Oval 15">
                    <a:extLst>
                      <a:ext uri="{FF2B5EF4-FFF2-40B4-BE49-F238E27FC236}">
                        <a16:creationId xmlns:a16="http://schemas.microsoft.com/office/drawing/2014/main" id="{BCA31597-E104-4B97-B3D7-684EEC0A91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25624" name="Line 16">
                    <a:extLst>
                      <a:ext uri="{FF2B5EF4-FFF2-40B4-BE49-F238E27FC236}">
                        <a16:creationId xmlns:a16="http://schemas.microsoft.com/office/drawing/2014/main" id="{BE688839-08EE-4019-AD2E-053651B885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D"/>
                  </a:p>
                </p:txBody>
              </p:sp>
              <p:sp>
                <p:nvSpPr>
                  <p:cNvPr id="25625" name="Line 17">
                    <a:extLst>
                      <a:ext uri="{FF2B5EF4-FFF2-40B4-BE49-F238E27FC236}">
                        <a16:creationId xmlns:a16="http://schemas.microsoft.com/office/drawing/2014/main" id="{AC2ABCE7-A52D-435A-96B6-083D2BF7F9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D"/>
                  </a:p>
                </p:txBody>
              </p:sp>
              <p:sp>
                <p:nvSpPr>
                  <p:cNvPr id="25626" name="Line 18">
                    <a:extLst>
                      <a:ext uri="{FF2B5EF4-FFF2-40B4-BE49-F238E27FC236}">
                        <a16:creationId xmlns:a16="http://schemas.microsoft.com/office/drawing/2014/main" id="{4CACC108-2150-47B1-808F-4CC473FC45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D"/>
                  </a:p>
                </p:txBody>
              </p:sp>
              <p:sp>
                <p:nvSpPr>
                  <p:cNvPr id="25627" name="Text Box 19">
                    <a:extLst>
                      <a:ext uri="{FF2B5EF4-FFF2-40B4-BE49-F238E27FC236}">
                        <a16:creationId xmlns:a16="http://schemas.microsoft.com/office/drawing/2014/main" id="{AC351993-28D7-47E0-A644-F2A9581F315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1</a:t>
                    </a:r>
                  </a:p>
                </p:txBody>
              </p:sp>
              <p:sp>
                <p:nvSpPr>
                  <p:cNvPr id="25628" name="Text Box 20">
                    <a:extLst>
                      <a:ext uri="{FF2B5EF4-FFF2-40B4-BE49-F238E27FC236}">
                        <a16:creationId xmlns:a16="http://schemas.microsoft.com/office/drawing/2014/main" id="{05080D80-1BDD-494F-8B7A-47263F6B338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0</a:t>
                    </a:r>
                  </a:p>
                </p:txBody>
              </p:sp>
              <p:cxnSp>
                <p:nvCxnSpPr>
                  <p:cNvPr id="25629" name="AutoShape 21">
                    <a:extLst>
                      <a:ext uri="{FF2B5EF4-FFF2-40B4-BE49-F238E27FC236}">
                        <a16:creationId xmlns:a16="http://schemas.microsoft.com/office/drawing/2014/main" id="{919D7030-439B-4A31-A2CC-F458DEFC9639}"/>
                      </a:ext>
                    </a:extLst>
                  </p:cNvPr>
                  <p:cNvCxnSpPr>
                    <a:cxnSpLocks noChangeShapeType="1"/>
                    <a:stCxn id="25623" idx="3"/>
                    <a:endCxn id="25622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5630" name="Text Box 22">
                    <a:extLst>
                      <a:ext uri="{FF2B5EF4-FFF2-40B4-BE49-F238E27FC236}">
                        <a16:creationId xmlns:a16="http://schemas.microsoft.com/office/drawing/2014/main" id="{AE3B7A1C-1930-42CA-89D4-93C31C9C4B2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u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CC"/>
                      </a:buClr>
                      <a:buFont typeface="Monotype Sorts" pitchFamily="2" charset="2"/>
                      <a:buChar char="w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CC00CC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2400"/>
                      <a:t>0,1</a:t>
                    </a:r>
                  </a:p>
                </p:txBody>
              </p:sp>
              <p:cxnSp>
                <p:nvCxnSpPr>
                  <p:cNvPr id="25631" name="AutoShape 23">
                    <a:extLst>
                      <a:ext uri="{FF2B5EF4-FFF2-40B4-BE49-F238E27FC236}">
                        <a16:creationId xmlns:a16="http://schemas.microsoft.com/office/drawing/2014/main" id="{1DBFB9D3-F5A2-4A65-888B-36C634FA3E8C}"/>
                      </a:ext>
                    </a:extLst>
                  </p:cNvPr>
                  <p:cNvCxnSpPr>
                    <a:cxnSpLocks noChangeShapeType="1"/>
                    <a:stCxn id="25620" idx="7"/>
                    <a:endCxn id="25620" idx="1"/>
                  </p:cNvCxnSpPr>
                  <p:nvPr/>
                </p:nvCxnSpPr>
                <p:spPr bwMode="auto">
                  <a:xfrm rot="-54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25605" name="Text Box 24">
            <a:extLst>
              <a:ext uri="{FF2B5EF4-FFF2-40B4-BE49-F238E27FC236}">
                <a16:creationId xmlns:a16="http://schemas.microsoft.com/office/drawing/2014/main" id="{B5438636-2E11-4BF4-9CFB-92C00FCB1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0 1 0 1 1</a:t>
            </a:r>
          </a:p>
        </p:txBody>
      </p:sp>
      <p:grpSp>
        <p:nvGrpSpPr>
          <p:cNvPr id="25606" name="Group 27">
            <a:extLst>
              <a:ext uri="{FF2B5EF4-FFF2-40B4-BE49-F238E27FC236}">
                <a16:creationId xmlns:a16="http://schemas.microsoft.com/office/drawing/2014/main" id="{322D768B-1224-4503-BCB3-E92B52AE056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438400"/>
            <a:ext cx="1157288" cy="1185863"/>
            <a:chOff x="1238" y="1536"/>
            <a:chExt cx="729" cy="747"/>
          </a:xfrm>
        </p:grpSpPr>
        <p:sp>
          <p:nvSpPr>
            <p:cNvPr id="25610" name="Text Box 25">
              <a:extLst>
                <a:ext uri="{FF2B5EF4-FFF2-40B4-BE49-F238E27FC236}">
                  <a16:creationId xmlns:a16="http://schemas.microsoft.com/office/drawing/2014/main" id="{C251726D-94CB-402C-AF7C-32CBFD7D3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  Next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symbol</a:t>
              </a:r>
            </a:p>
          </p:txBody>
        </p:sp>
        <p:sp>
          <p:nvSpPr>
            <p:cNvPr id="25611" name="Line 26">
              <a:extLst>
                <a:ext uri="{FF2B5EF4-FFF2-40B4-BE49-F238E27FC236}">
                  <a16:creationId xmlns:a16="http://schemas.microsoft.com/office/drawing/2014/main" id="{883E1DE4-33ED-4750-B360-D7E6A07137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25607" name="Group 30">
            <a:extLst>
              <a:ext uri="{FF2B5EF4-FFF2-40B4-BE49-F238E27FC236}">
                <a16:creationId xmlns:a16="http://schemas.microsoft.com/office/drawing/2014/main" id="{07801007-8EBB-4D5E-8390-C3520B48E58B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953000"/>
            <a:ext cx="1212850" cy="1719263"/>
            <a:chOff x="1574" y="3120"/>
            <a:chExt cx="764" cy="1083"/>
          </a:xfrm>
        </p:grpSpPr>
        <p:sp>
          <p:nvSpPr>
            <p:cNvPr id="25608" name="Text Box 28">
              <a:extLst>
                <a:ext uri="{FF2B5EF4-FFF2-40B4-BE49-F238E27FC236}">
                  <a16:creationId xmlns:a16="http://schemas.microsoft.com/office/drawing/2014/main" id="{2C439E94-A870-47D9-B9A3-DCC2725D9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Current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 state</a:t>
              </a:r>
            </a:p>
          </p:txBody>
        </p:sp>
        <p:sp>
          <p:nvSpPr>
            <p:cNvPr id="25609" name="Line 29">
              <a:extLst>
                <a:ext uri="{FF2B5EF4-FFF2-40B4-BE49-F238E27FC236}">
                  <a16:creationId xmlns:a16="http://schemas.microsoft.com/office/drawing/2014/main" id="{6E09E565-0F6C-4E45-BFCE-FC74FDFBA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8832932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91581" dir="3378596" algn="ctr" rotWithShape="0">
                  <a:schemeClr val="tx1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91581" dir="3378596" algn="ctr" rotWithShape="0">
                  <a:schemeClr val="tx1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170CF6C0C8004BA89D959EB6B72DEC" ma:contentTypeVersion="0" ma:contentTypeDescription="Create a new document." ma:contentTypeScope="" ma:versionID="8e5a6a7570f8f676ff843a210432feb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158252-C5A4-43CC-9E29-59F0E471BE87}"/>
</file>

<file path=customXml/itemProps2.xml><?xml version="1.0" encoding="utf-8"?>
<ds:datastoreItem xmlns:ds="http://schemas.openxmlformats.org/officeDocument/2006/customXml" ds:itemID="{E9C2E753-3B36-4273-946A-E84A4EAE6B22}"/>
</file>

<file path=customXml/itemProps3.xml><?xml version="1.0" encoding="utf-8"?>
<ds:datastoreItem xmlns:ds="http://schemas.openxmlformats.org/officeDocument/2006/customXml" ds:itemID="{4A2C8B95-B20C-4F57-B930-115149943291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3988</Words>
  <Application>Microsoft Office PowerPoint</Application>
  <PresentationFormat>On-screen Show (4:3)</PresentationFormat>
  <Paragraphs>885</Paragraphs>
  <Slides>83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Arial</vt:lpstr>
      <vt:lpstr>Arial Unicode MS</vt:lpstr>
      <vt:lpstr>Calibri</vt:lpstr>
      <vt:lpstr>Lucida Sans Unicode</vt:lpstr>
      <vt:lpstr>Monotype Sorts</vt:lpstr>
      <vt:lpstr>Tahoma</vt:lpstr>
      <vt:lpstr>Times New Roman</vt:lpstr>
      <vt:lpstr>Theme1</vt:lpstr>
      <vt:lpstr>Bab 4  Properties of Regular Languages</vt:lpstr>
      <vt:lpstr>Properties of Language Classes</vt:lpstr>
      <vt:lpstr>Representation of Languages</vt:lpstr>
      <vt:lpstr>Decision Properties</vt:lpstr>
      <vt:lpstr>Closure Properties</vt:lpstr>
      <vt:lpstr>Why Closure Properties?</vt:lpstr>
      <vt:lpstr>Example: Use of Closure Property</vt:lpstr>
      <vt:lpstr>The Membership Question</vt:lpstr>
      <vt:lpstr>Example: Testing Membership</vt:lpstr>
      <vt:lpstr>Example: Testing Membership</vt:lpstr>
      <vt:lpstr>Example: Testing Membership</vt:lpstr>
      <vt:lpstr>Example: Testing Membership</vt:lpstr>
      <vt:lpstr>Example: Testing Membership</vt:lpstr>
      <vt:lpstr>Example: Testing Membership</vt:lpstr>
      <vt:lpstr>What if the Regular Language Is not Represented by a DFA?</vt:lpstr>
      <vt:lpstr>The Emptiness Problem</vt:lpstr>
      <vt:lpstr>The Infiniteness Problem</vt:lpstr>
      <vt:lpstr>Proof of Key Idea</vt:lpstr>
      <vt:lpstr>Proof – (2)</vt:lpstr>
      <vt:lpstr>Infiniteness – Continued</vt:lpstr>
      <vt:lpstr>Proof of 2nd Key Idea</vt:lpstr>
      <vt:lpstr>The Pumping Lemma</vt:lpstr>
      <vt:lpstr>Statement of the Pumping Lemma</vt:lpstr>
      <vt:lpstr>Example: Use of Pumping Lemma</vt:lpstr>
      <vt:lpstr>Ilustrasi</vt:lpstr>
      <vt:lpstr>PowerPoint Presentation</vt:lpstr>
      <vt:lpstr>Contoh</vt:lpstr>
      <vt:lpstr>PowerPoint Presentation</vt:lpstr>
      <vt:lpstr>PowerPoint Presentation</vt:lpstr>
      <vt:lpstr>PowerPoint Presentation</vt:lpstr>
      <vt:lpstr>Decision Properties</vt:lpstr>
      <vt:lpstr>Pemeriksaan Kesamaan Dua Finite Automata</vt:lpstr>
      <vt:lpstr>Teknik Untuk Memeriksa Kesamaan 2 Finite Automata</vt:lpstr>
      <vt:lpstr>Teknik Untuk Memeriksa Kesamaan 2 Finite Automata</vt:lpstr>
      <vt:lpstr>Teknik dgn Perkalian FA</vt:lpstr>
      <vt:lpstr>Product DFA utk Equivalence</vt:lpstr>
      <vt:lpstr>Decision Property: Containment </vt:lpstr>
      <vt:lpstr>Product DFA utk Containment</vt:lpstr>
      <vt:lpstr>Teknik Untuk Memeriksa Kesamaan 2 Finite Automata</vt:lpstr>
      <vt:lpstr>Teknik dgn Distinguishable Table (Table Filling Algorithm)</vt:lpstr>
      <vt:lpstr>The Minimum-State DFA for a Regular Language</vt:lpstr>
      <vt:lpstr>Efficient State Minimization</vt:lpstr>
      <vt:lpstr>Constructing the Minimum-State DFA</vt:lpstr>
      <vt:lpstr>Example: State Minimization</vt:lpstr>
      <vt:lpstr>Example – Continued</vt:lpstr>
      <vt:lpstr>Example – Continued</vt:lpstr>
      <vt:lpstr>Example – Continued</vt:lpstr>
      <vt:lpstr>Example – Continued</vt:lpstr>
      <vt:lpstr>Example – Continued</vt:lpstr>
      <vt:lpstr>Example – Concluded</vt:lpstr>
      <vt:lpstr>PowerPoint Presentation</vt:lpstr>
      <vt:lpstr>PowerPoint Presentation</vt:lpstr>
      <vt:lpstr>PowerPoint Presentation</vt:lpstr>
      <vt:lpstr>Soal Latihan</vt:lpstr>
      <vt:lpstr>PowerPoint Presentation</vt:lpstr>
      <vt:lpstr>PowerPoint Presentation</vt:lpstr>
      <vt:lpstr>Closure Properties of Regular Languages</vt:lpstr>
      <vt:lpstr>Closure Properties</vt:lpstr>
      <vt:lpstr>Closure Under Union</vt:lpstr>
      <vt:lpstr>Closure Under Concatenation and Kleene Closure</vt:lpstr>
      <vt:lpstr>Closure Under Intersection</vt:lpstr>
      <vt:lpstr>Example: Product DFA for Intersection</vt:lpstr>
      <vt:lpstr>Closure Under Difference</vt:lpstr>
      <vt:lpstr>Example: Product DFA for Difference</vt:lpstr>
      <vt:lpstr>Closure Under Complementation</vt:lpstr>
      <vt:lpstr>PowerPoint Presentation</vt:lpstr>
      <vt:lpstr>PowerPoint Presentation</vt:lpstr>
      <vt:lpstr>Closure Under Reversal</vt:lpstr>
      <vt:lpstr>Closure Under Reversal – (2)</vt:lpstr>
      <vt:lpstr>Reversal of a Regular Expression</vt:lpstr>
      <vt:lpstr>Example: Reversal of a RE</vt:lpstr>
      <vt:lpstr>Homomorphisms</vt:lpstr>
      <vt:lpstr>Closure Under Homomorphism</vt:lpstr>
      <vt:lpstr>Example: Closure under Homomorphism</vt:lpstr>
      <vt:lpstr>Example – Continued</vt:lpstr>
      <vt:lpstr>Inverse Homomorphisms</vt:lpstr>
      <vt:lpstr>PowerPoint Presentation</vt:lpstr>
      <vt:lpstr>Example: Inverse Homomorphism</vt:lpstr>
      <vt:lpstr>Closure Proof for Inverse Homomorphism</vt:lpstr>
      <vt:lpstr>Proof – (2)</vt:lpstr>
      <vt:lpstr>Example: Inverse Homomorphism Construction</vt:lpstr>
      <vt:lpstr>Proof – (3)</vt:lpstr>
      <vt:lpstr>Proof –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4  Properties of Regular Languages</dc:title>
  <dc:creator>Harlili</dc:creator>
  <cp:lastModifiedBy>Harlili</cp:lastModifiedBy>
  <cp:revision>3</cp:revision>
  <dcterms:created xsi:type="dcterms:W3CDTF">2020-08-20T09:21:16Z</dcterms:created>
  <dcterms:modified xsi:type="dcterms:W3CDTF">2020-08-20T09:35:50Z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0x010100FC170CF6C0C8004BA89D959EB6B72DEC</vt:lpwstr>
  </property>
</Properties>
</file>