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85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0F90-AF3C-485C-8EBC-AB6C80B1A372}" type="datetimeFigureOut">
              <a:rPr lang="en-ID" smtClean="0"/>
              <a:t>20/08/2020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9C16-411C-472E-8F14-06E17FE550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15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08B2D408-2C2A-4BA4-AAA2-13FFF844F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D44452-9761-4866-9390-16ED8C61C2FB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6784F7D-4544-49DB-9350-14CD8D916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8B41351-26DE-437A-BDBE-0ED132CA4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5BD90CC-6300-417B-BC62-D17B9763D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77B3D1-463D-4441-97C7-9BAB2DE48638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594A1B8-3F67-4B90-B90B-CBB371C65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D83F2F4-763D-4E2F-A197-DDA63874C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9E58921-6E68-488B-A712-AB6DE5241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21E992-8945-4D4B-80BC-14011B0757A2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B9F19BA-4E33-466E-B1A4-FCB4C2141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0630E3F-9506-4C40-8200-795C327D0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D063C88-3617-4A79-BF18-67B8EF24C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B67794-BFF4-4240-B025-F86C31284A4B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DA1E68E-4B85-4A26-BD76-99AAF3D8B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F5FDBBE-C84B-43A7-BBFA-E1F0207AC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C862D10-2F13-4197-8200-C5AAE55339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274EF8-01AD-4743-BB7A-29B48E65B852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0BB1F8A-3250-4912-A872-C7660F69D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0AD3575-421F-43EA-A63B-21E7A6F41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C0E4B1D-F357-461B-9A95-528D6A6B8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C03B4B-EDCB-44C7-9134-C0F023EDA088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4795351-754F-43B5-83A0-D65C8594C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82A0E29-8BE8-4800-8D18-6B091C255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9F0BCA1-0A64-4EAA-95E6-FC51BBE33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91C021-6F9F-44A8-8677-C9193658FEFC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800F11D-01E4-49B0-B3AC-E105C0D54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521843E-4626-4577-9FAE-1AE8789A3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778183E-675F-410D-BB83-2DC0423118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F0B20D-5B40-4E98-86FB-D3BAC4043304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92A266F-4F4D-431C-9219-93D0AD8A0E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0077C04-F616-49D7-A5E3-9D46F7A30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1CCB550-8F65-4249-AF6F-684E7607D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C0FA63-634B-4695-B6E6-587D9061FF6D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73C3104-4DBC-4D1B-9445-473E2C2EB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64F694C-C583-4B84-888E-A268634FF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00D1660-75DE-4A27-B789-770E30E03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DAFAAD-EABC-4F9F-8624-778E53C306A1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0113DF4-CB1D-4EB2-899E-155E6FC44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219CBB2-7879-4812-A53C-65395923B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27A3D76-B3E1-426F-AAC5-2FFE58509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D296D8-CB3B-4ADA-B040-758E5241001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89698DA-6A91-4E26-AA7A-C2F3BB24A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BD80B19-D0F7-4DCC-9FE2-6650AE5D9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C279C2B-4F48-4074-A1C3-2B588755C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B20ED0-3DC3-4216-A4F9-611D0C7C628A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BF1CC34-0AD3-45E8-AC38-972EBB48F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90B88E-F8D0-4942-9002-5649822FB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9E75F80-3004-4916-A130-157E7A966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2130C1-2CDE-4BF4-8991-9E0A48A75DBB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234157F-065B-497A-AAD2-26B7D9AE9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6FC5902-CA20-4549-83A6-738C8AFD8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060A1AC-2C55-477E-B291-3115D1C4C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07F490-DB42-4144-9448-ECB3AB99094B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922CA02-88CA-4C21-B340-21BA14C48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B7EAFAA-B286-47AB-ACCC-A72A2D21A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3EC28F8-8F59-42DB-B3EB-424930281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1A0CE2-7B60-4F39-AAC5-5099ACF23662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2354C72-4A9B-4999-AEDF-5A58E3139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AC07A83-9775-4392-951F-C386DE7EE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5B54D4B-E7A0-4902-8BE7-8CFC035F1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2F5765-7108-446D-91F4-AE76E5D7A3CB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ED5CFF0-659F-40FC-965D-EE4E00195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5032E96-B13D-45BF-B96A-A4C9C7F6D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33B82F5-E73A-4FDC-B3D1-46A932639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F513F4-1079-4CFD-B0A8-FA879503B585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A3C96E2-9C88-40DB-9AE8-683AC6BB0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921B4F5-7069-4F02-8514-88ACBF58B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1AC08EA-BDB9-4873-AA82-66D2F009A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7AB5FC-2E5E-4970-94B3-69BCCF9CADEE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0FCD52-A02C-4BD2-B2D2-FCF86205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ED283CA-7637-4448-B740-F128446A5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7C3C9FC-5CE4-4268-B6A3-3A2E5CA70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B30F8E-FF3C-40D1-AA42-42501B31B920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419CB69-7B02-435F-96AF-F139018591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7B58649-C421-4A81-B539-4BC130B93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D3B6C35-2B49-4522-BE2F-7503D8CC73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318945-9B27-413C-B376-E110CA913D7A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0B232A1-B6B6-453D-8086-7846C04897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A7EC6AB-B676-48A6-B24A-6852D2E36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D703831-49A8-4C49-957A-A51EC5444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29896B-FB65-4D06-B066-EE182D11DE19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D4D812E-EE05-4520-A49D-DAF282605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E7353FD-26D6-4126-A54F-ED97D226A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DC29949-FA6F-4A84-9A0A-A24C5E130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848081-BE46-4684-ABF7-17C64368965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7A10F5B-DBB1-49B8-9E16-B4AD81227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E071ECB-A70C-4A1B-9EC9-2F35D4A9E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E5815DE-38AC-4A2D-A1BB-3A46FB9D2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D1DEA2-A94A-4228-8689-B6606FD90249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8E506F0-450E-4E9E-B4DE-097811D1A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63B1AA4-DC99-4F6C-ABA9-B1CF358E5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8D1F419-A0AA-4970-AAAF-765C43307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8AAE0F-C668-445E-BCA7-F4FC2AE2E24C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55694B6-9C87-4E81-AB7E-46742B78B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E808D34-DB8A-4BBE-8B2C-15D4CE110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1B1EA8B-C49A-4679-8528-429BFD04E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E41837-37C9-4DFB-8C66-F617EA1B5F63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2F8658E-D7F6-46BE-A289-7609DD523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B69BDD2-683E-43A2-8091-635E9A0AE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B0BEBBA-DDB8-484B-A456-A9C7E78B2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3DF3CB-4A0F-480D-B49B-70B7BD9B1629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F8A00ED-DF49-45B7-B414-DDC42F41E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DEDEB14-269C-4515-8982-2C00EB466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" y="66008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4CB69BF6-3E69-4255-9026-D8EAA120131A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1" y="1406527"/>
            <a:ext cx="7508875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700463"/>
            <a:ext cx="5205412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3125788"/>
            <a:ext cx="9144000" cy="3732212"/>
            <a:chOff x="-274638" y="1447800"/>
            <a:chExt cx="9418638" cy="3732212"/>
          </a:xfrm>
        </p:grpSpPr>
        <p:grpSp>
          <p:nvGrpSpPr>
            <p:cNvPr id="8" name="Group 7"/>
            <p:cNvGrpSpPr/>
            <p:nvPr/>
          </p:nvGrpSpPr>
          <p:grpSpPr>
            <a:xfrm>
              <a:off x="-274638" y="1447800"/>
              <a:ext cx="9418638" cy="3732212"/>
              <a:chOff x="-274638" y="1447800"/>
              <a:chExt cx="9418638" cy="3732212"/>
            </a:xfrm>
          </p:grpSpPr>
          <p:pic>
            <p:nvPicPr>
              <p:cNvPr id="10" name="Picture 68" descr="PPT_gradient_2008_v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74638" y="1447800"/>
                <a:ext cx="9418638" cy="373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4572000"/>
                <a:ext cx="2524125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176962" y="4407039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</a:rPr>
                <a:t>Informatika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71" y="149860"/>
            <a:ext cx="662720" cy="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6" y="139700"/>
            <a:ext cx="2074863" cy="5367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613" y="139700"/>
            <a:ext cx="6075362" cy="5367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2"/>
            <a:ext cx="8229600" cy="411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219202"/>
            <a:ext cx="4013200" cy="489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4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-11425" y="638175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13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412876"/>
            <a:ext cx="4070350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1" y="6178520"/>
            <a:ext cx="914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rgbClr val="00559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1581" dir="3378596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9" y="1412876"/>
            <a:ext cx="82931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804276" y="6613527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E195457A-7F8D-4CAC-944F-1C6ED2F3F58D}" type="slidenum">
              <a:rPr lang="en-US" sz="1000" b="1" smtClean="0">
                <a:solidFill>
                  <a:schemeClr val="bg1"/>
                </a:solidFill>
              </a:rPr>
              <a:pPr algn="l" eaLnBrk="1" hangingPunct="1">
                <a:defRPr/>
              </a:pPr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139702"/>
            <a:ext cx="8275637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16645"/>
            <a:ext cx="2219343" cy="400110"/>
          </a:xfrm>
          <a:prstGeom prst="rect">
            <a:avLst/>
          </a:prstGeom>
          <a:solidFill>
            <a:srgbClr val="0055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KK - </a:t>
            </a:r>
            <a:r>
              <a:rPr lang="en-US" sz="2000" baseline="0" dirty="0" err="1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Informatika</a:t>
            </a:r>
            <a:endParaRPr lang="en-US" sz="2000" dirty="0">
              <a:solidFill>
                <a:schemeClr val="accent3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96927" y="152400"/>
            <a:ext cx="662720" cy="916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65000"/>
        </a:spcBef>
        <a:spcAft>
          <a:spcPct val="0"/>
        </a:spcAft>
        <a:buClr>
          <a:schemeClr val="hlink"/>
        </a:buClr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475AF109-0BBD-426B-A2C4-AD182B78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201294-8750-4193-8642-636DDE56955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143FD9EB-AB87-40FF-93B0-B7662A9250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dirty="0"/>
              <a:t>Bab 3 Regular Expressions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B8862A7-AB45-4ABD-A261-B1208FBB0B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Definitions</a:t>
            </a:r>
          </a:p>
          <a:p>
            <a:r>
              <a:rPr lang="en-US" altLang="en-US"/>
              <a:t>Equivalence to Finite Automata</a:t>
            </a:r>
          </a:p>
        </p:txBody>
      </p:sp>
    </p:spTree>
    <p:extLst>
      <p:ext uri="{BB962C8B-B14F-4D97-AF65-F5344CB8AC3E}">
        <p14:creationId xmlns:p14="http://schemas.microsoft.com/office/powerpoint/2010/main" val="164412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A066C33-2156-41A9-8301-5D48D01D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DCDB90-C91B-4546-B0A0-5C649AA2AC9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7C19ECE-060C-4076-933C-E10E49911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Converting a RE to an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5EDD5BD-37DA-4787-A172-E2FD7D4CC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Proof is an induction on the number of operators (+, concatenation, *) in the RE.</a:t>
            </a:r>
          </a:p>
          <a:p>
            <a:r>
              <a:rPr lang="en-US" altLang="en-US"/>
              <a:t>We always construct an automaton of a special form (next slide).</a:t>
            </a:r>
          </a:p>
        </p:txBody>
      </p:sp>
    </p:spTree>
    <p:extLst>
      <p:ext uri="{BB962C8B-B14F-4D97-AF65-F5344CB8AC3E}">
        <p14:creationId xmlns:p14="http://schemas.microsoft.com/office/powerpoint/2010/main" val="193912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685FFD5F-1708-484E-93E5-560CF65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4D66FD-4311-4F84-9BDF-5AF309C6F13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78813D2-CE24-41A9-968A-734E9CF3C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 of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-NFA’s Constructed</a:t>
            </a:r>
          </a:p>
        </p:txBody>
      </p:sp>
      <p:sp>
        <p:nvSpPr>
          <p:cNvPr id="22532" name="Oval 3">
            <a:extLst>
              <a:ext uri="{FF2B5EF4-FFF2-40B4-BE49-F238E27FC236}">
                <a16:creationId xmlns:a16="http://schemas.microsoft.com/office/drawing/2014/main" id="{364BB1EA-D3A6-4AD5-AF81-C2997AC1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338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22533" name="Oval 4">
            <a:extLst>
              <a:ext uri="{FF2B5EF4-FFF2-40B4-BE49-F238E27FC236}">
                <a16:creationId xmlns:a16="http://schemas.microsoft.com/office/drawing/2014/main" id="{23A501B9-4E20-4DB7-8CC6-07117936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94F01AE4-AE20-470E-AB5D-35FB83F1E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BDC33B9E-A0C5-4814-B738-0B6985E83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2536" name="Oval 7">
            <a:extLst>
              <a:ext uri="{FF2B5EF4-FFF2-40B4-BE49-F238E27FC236}">
                <a16:creationId xmlns:a16="http://schemas.microsoft.com/office/drawing/2014/main" id="{3576F59C-6535-41E1-AD2A-3D7EC30F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2971800" cy="1981200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No arcs from outside,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no arcs leaving</a:t>
            </a: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BFB09AA4-B55F-4D8A-9BC3-F969A4999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14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0C3FEE91-70AA-4A69-94BE-AB6B8F9C1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581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4EE44A71-3D57-40E1-BCEC-B64202031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543B3354-4154-4971-840E-E17D163D6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114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678B4A0F-BF2B-4E09-AFFF-DFC83802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1936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Start state: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Only state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with external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predecessors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C55481A9-4A66-49B2-B40A-F8D263C41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71938"/>
            <a:ext cx="193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“Final” state: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Only state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with external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successors</a:t>
            </a:r>
          </a:p>
        </p:txBody>
      </p:sp>
    </p:spTree>
    <p:extLst>
      <p:ext uri="{BB962C8B-B14F-4D97-AF65-F5344CB8AC3E}">
        <p14:creationId xmlns:p14="http://schemas.microsoft.com/office/powerpoint/2010/main" val="282188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  <p:bldP spid="256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6F9F29AF-3E0F-4B22-BA8C-FA8D74D0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F5FB55-6350-42DE-B559-DFE2D297A18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1FDB19F-496B-433A-AB67-838BEAFB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 to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-NFA: </a:t>
            </a:r>
            <a:r>
              <a:rPr lang="en-US" altLang="en-US">
                <a:solidFill>
                  <a:srgbClr val="3366FF"/>
                </a:solidFill>
              </a:rPr>
              <a:t>Basis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2B907E6-50F4-4DF0-84AF-3138EACA6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Symbol </a:t>
            </a:r>
            <a:r>
              <a:rPr lang="en-US" altLang="en-US" b="1"/>
              <a:t>a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r>
              <a:rPr lang="en-US" altLang="en-US" sz="24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:</a:t>
            </a:r>
          </a:p>
        </p:txBody>
      </p:sp>
      <p:grpSp>
        <p:nvGrpSpPr>
          <p:cNvPr id="27656" name="Group 8">
            <a:extLst>
              <a:ext uri="{FF2B5EF4-FFF2-40B4-BE49-F238E27FC236}">
                <a16:creationId xmlns:a16="http://schemas.microsoft.com/office/drawing/2014/main" id="{FA667CC9-7155-4472-B911-BD40561E6EF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2133600" cy="762000"/>
            <a:chOff x="3168" y="1248"/>
            <a:chExt cx="1344" cy="480"/>
          </a:xfrm>
        </p:grpSpPr>
        <p:sp>
          <p:nvSpPr>
            <p:cNvPr id="24590" name="Oval 4">
              <a:extLst>
                <a:ext uri="{FF2B5EF4-FFF2-40B4-BE49-F238E27FC236}">
                  <a16:creationId xmlns:a16="http://schemas.microsoft.com/office/drawing/2014/main" id="{68C3C303-7710-4532-87ED-904B11F6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4591" name="Oval 5">
              <a:extLst>
                <a:ext uri="{FF2B5EF4-FFF2-40B4-BE49-F238E27FC236}">
                  <a16:creationId xmlns:a16="http://schemas.microsoft.com/office/drawing/2014/main" id="{734E3996-BCC0-4B81-85B9-FFE8F949E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4592" name="Line 6">
              <a:extLst>
                <a:ext uri="{FF2B5EF4-FFF2-40B4-BE49-F238E27FC236}">
                  <a16:creationId xmlns:a16="http://schemas.microsoft.com/office/drawing/2014/main" id="{C5594A9D-7B47-4915-A52F-FF31E2529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593" name="Text Box 7">
              <a:extLst>
                <a:ext uri="{FF2B5EF4-FFF2-40B4-BE49-F238E27FC236}">
                  <a16:creationId xmlns:a16="http://schemas.microsoft.com/office/drawing/2014/main" id="{1FA613D4-87AD-4777-9839-1599BA34C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4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27672" name="Group 24">
            <a:extLst>
              <a:ext uri="{FF2B5EF4-FFF2-40B4-BE49-F238E27FC236}">
                <a16:creationId xmlns:a16="http://schemas.microsoft.com/office/drawing/2014/main" id="{ADA8DA15-6468-4996-B4C8-E1FB32E1290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373563"/>
            <a:ext cx="2133600" cy="503237"/>
            <a:chOff x="3168" y="2755"/>
            <a:chExt cx="1344" cy="317"/>
          </a:xfrm>
        </p:grpSpPr>
        <p:sp>
          <p:nvSpPr>
            <p:cNvPr id="24588" name="Oval 10">
              <a:extLst>
                <a:ext uri="{FF2B5EF4-FFF2-40B4-BE49-F238E27FC236}">
                  <a16:creationId xmlns:a16="http://schemas.microsoft.com/office/drawing/2014/main" id="{F4F2CE57-D6C4-4A7C-94E5-ADF33C49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55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4589" name="Oval 11">
              <a:extLst>
                <a:ext uri="{FF2B5EF4-FFF2-40B4-BE49-F238E27FC236}">
                  <a16:creationId xmlns:a16="http://schemas.microsoft.com/office/drawing/2014/main" id="{AA377C64-C838-4DB0-BA43-5D1897E8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84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7667" name="Group 19">
            <a:extLst>
              <a:ext uri="{FF2B5EF4-FFF2-40B4-BE49-F238E27FC236}">
                <a16:creationId xmlns:a16="http://schemas.microsoft.com/office/drawing/2014/main" id="{93479A0A-D1DA-4731-BA0C-77E39117105D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2133600" cy="808038"/>
            <a:chOff x="3168" y="1219"/>
            <a:chExt cx="1344" cy="509"/>
          </a:xfrm>
        </p:grpSpPr>
        <p:sp>
          <p:nvSpPr>
            <p:cNvPr id="24584" name="Oval 20">
              <a:extLst>
                <a:ext uri="{FF2B5EF4-FFF2-40B4-BE49-F238E27FC236}">
                  <a16:creationId xmlns:a16="http://schemas.microsoft.com/office/drawing/2014/main" id="{6A3E6D29-B80F-4A4B-A9AA-7EF76C5D6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4585" name="Oval 21">
              <a:extLst>
                <a:ext uri="{FF2B5EF4-FFF2-40B4-BE49-F238E27FC236}">
                  <a16:creationId xmlns:a16="http://schemas.microsoft.com/office/drawing/2014/main" id="{5E85AE37-5D5A-4DE8-86BD-002AD3855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4586" name="Line 22">
              <a:extLst>
                <a:ext uri="{FF2B5EF4-FFF2-40B4-BE49-F238E27FC236}">
                  <a16:creationId xmlns:a16="http://schemas.microsoft.com/office/drawing/2014/main" id="{BAA807E5-9CC2-4FC4-B68A-14812DF0F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587" name="Text Box 23">
              <a:extLst>
                <a:ext uri="{FF2B5EF4-FFF2-40B4-BE49-F238E27FC236}">
                  <a16:creationId xmlns:a16="http://schemas.microsoft.com/office/drawing/2014/main" id="{79A6EF6E-606A-46B9-90D7-319920EB8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19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latin typeface="Lucida Sans Unicode" panose="020B0602030504020204" pitchFamily="34" charset="0"/>
                </a:rPr>
                <a:t>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2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F1A4B293-7271-475A-B08B-7F0D9BD4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B3247A-1C53-4AB7-96C2-4683F974B9C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7161FE4-13FC-4D70-959F-CBD4E0679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RE to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-NFA: </a:t>
            </a:r>
            <a:r>
              <a:rPr lang="en-US" altLang="en-US">
                <a:solidFill>
                  <a:srgbClr val="3366FF"/>
                </a:solidFill>
              </a:rPr>
              <a:t>Induction 1</a:t>
            </a:r>
            <a:r>
              <a:rPr lang="en-US" altLang="en-US"/>
              <a:t> – Union</a:t>
            </a:r>
          </a:p>
        </p:txBody>
      </p:sp>
      <p:grpSp>
        <p:nvGrpSpPr>
          <p:cNvPr id="29702" name="Group 6">
            <a:extLst>
              <a:ext uri="{FF2B5EF4-FFF2-40B4-BE49-F238E27FC236}">
                <a16:creationId xmlns:a16="http://schemas.microsoft.com/office/drawing/2014/main" id="{C1AB9FFC-6E97-4E5A-AA19-067D89B95C5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362200"/>
            <a:ext cx="2971800" cy="1371600"/>
            <a:chOff x="1824" y="1488"/>
            <a:chExt cx="1872" cy="864"/>
          </a:xfrm>
        </p:grpSpPr>
        <p:sp>
          <p:nvSpPr>
            <p:cNvPr id="26648" name="Oval 3">
              <a:extLst>
                <a:ext uri="{FF2B5EF4-FFF2-40B4-BE49-F238E27FC236}">
                  <a16:creationId xmlns:a16="http://schemas.microsoft.com/office/drawing/2014/main" id="{7EEE5299-36AD-4626-8257-DC202C2D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For E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26649" name="Oval 4">
              <a:extLst>
                <a:ext uri="{FF2B5EF4-FFF2-40B4-BE49-F238E27FC236}">
                  <a16:creationId xmlns:a16="http://schemas.microsoft.com/office/drawing/2014/main" id="{B76C1F37-E7B0-4E8C-91D5-7E1415A21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6650" name="Oval 5">
              <a:extLst>
                <a:ext uri="{FF2B5EF4-FFF2-40B4-BE49-F238E27FC236}">
                  <a16:creationId xmlns:a16="http://schemas.microsoft.com/office/drawing/2014/main" id="{21E0ACD6-9DA5-4754-8E29-4F15182B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9703" name="Group 7">
            <a:extLst>
              <a:ext uri="{FF2B5EF4-FFF2-40B4-BE49-F238E27FC236}">
                <a16:creationId xmlns:a16="http://schemas.microsoft.com/office/drawing/2014/main" id="{148E7DDD-8ECC-4AF5-8BF9-2B8E0B6D3EE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191000"/>
            <a:ext cx="2971800" cy="1371600"/>
            <a:chOff x="1824" y="1488"/>
            <a:chExt cx="1872" cy="864"/>
          </a:xfrm>
        </p:grpSpPr>
        <p:sp>
          <p:nvSpPr>
            <p:cNvPr id="26645" name="Oval 8">
              <a:extLst>
                <a:ext uri="{FF2B5EF4-FFF2-40B4-BE49-F238E27FC236}">
                  <a16:creationId xmlns:a16="http://schemas.microsoft.com/office/drawing/2014/main" id="{BFA981D7-57F4-463D-9CB6-1B4BC2F6E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For E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26646" name="Oval 9">
              <a:extLst>
                <a:ext uri="{FF2B5EF4-FFF2-40B4-BE49-F238E27FC236}">
                  <a16:creationId xmlns:a16="http://schemas.microsoft.com/office/drawing/2014/main" id="{9A1CEE4C-E62B-4C16-A433-90D3E509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6647" name="Oval 10">
              <a:extLst>
                <a:ext uri="{FF2B5EF4-FFF2-40B4-BE49-F238E27FC236}">
                  <a16:creationId xmlns:a16="http://schemas.microsoft.com/office/drawing/2014/main" id="{34EEF1D0-2B10-479D-9AFF-B2C1B7004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9716" name="Group 20">
            <a:extLst>
              <a:ext uri="{FF2B5EF4-FFF2-40B4-BE49-F238E27FC236}">
                <a16:creationId xmlns:a16="http://schemas.microsoft.com/office/drawing/2014/main" id="{19E447D2-A207-4F17-B25A-12E5DE444845}"/>
              </a:ext>
            </a:extLst>
          </p:cNvPr>
          <p:cNvGrpSpPr>
            <a:grpSpLocks/>
          </p:cNvGrpSpPr>
          <p:nvPr/>
        </p:nvGrpSpPr>
        <p:grpSpPr bwMode="auto">
          <a:xfrm>
            <a:off x="1311275" y="2286000"/>
            <a:ext cx="6096000" cy="4084638"/>
            <a:chOff x="826" y="1440"/>
            <a:chExt cx="3840" cy="2573"/>
          </a:xfrm>
        </p:grpSpPr>
        <p:sp>
          <p:nvSpPr>
            <p:cNvPr id="26643" name="Oval 18">
              <a:extLst>
                <a:ext uri="{FF2B5EF4-FFF2-40B4-BE49-F238E27FC236}">
                  <a16:creationId xmlns:a16="http://schemas.microsoft.com/office/drawing/2014/main" id="{FA037C7F-7978-40A7-B77D-38CEEBA20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1440"/>
              <a:ext cx="3840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6644" name="Text Box 19">
              <a:extLst>
                <a:ext uri="{FF2B5EF4-FFF2-40B4-BE49-F238E27FC236}">
                  <a16:creationId xmlns:a16="http://schemas.microsoft.com/office/drawing/2014/main" id="{A24C8D08-E5B3-4C1F-9A75-2174568D0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48"/>
              <a:ext cx="11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For E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 </a:t>
              </a:r>
              <a:r>
                <a:rPr lang="en-US" altLang="en-US">
                  <a:sym typeface="Symbol" panose="05050102010706020507" pitchFamily="18" charset="2"/>
                </a:rPr>
                <a:t></a:t>
              </a:r>
              <a:r>
                <a:rPr lang="en-US" altLang="en-US" sz="2400"/>
                <a:t> E</a:t>
              </a:r>
              <a:r>
                <a:rPr lang="en-US" altLang="en-US" sz="2400" baseline="-25000"/>
                <a:t>2</a:t>
              </a:r>
            </a:p>
          </p:txBody>
        </p:sp>
      </p:grp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E7E73442-58D6-4DDC-9EA9-A26A587A884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48000"/>
            <a:ext cx="5867400" cy="1828800"/>
            <a:chOff x="912" y="1920"/>
            <a:chExt cx="3696" cy="1152"/>
          </a:xfrm>
        </p:grpSpPr>
        <p:grpSp>
          <p:nvGrpSpPr>
            <p:cNvPr id="26632" name="Group 17">
              <a:extLst>
                <a:ext uri="{FF2B5EF4-FFF2-40B4-BE49-F238E27FC236}">
                  <a16:creationId xmlns:a16="http://schemas.microsoft.com/office/drawing/2014/main" id="{C60FF680-060C-4984-B483-646DE8F28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920"/>
              <a:ext cx="3696" cy="1104"/>
              <a:chOff x="912" y="1920"/>
              <a:chExt cx="3696" cy="1104"/>
            </a:xfrm>
          </p:grpSpPr>
          <p:sp>
            <p:nvSpPr>
              <p:cNvPr id="26637" name="Oval 11">
                <a:extLst>
                  <a:ext uri="{FF2B5EF4-FFF2-40B4-BE49-F238E27FC236}">
                    <a16:creationId xmlns:a16="http://schemas.microsoft.com/office/drawing/2014/main" id="{B0C92983-59C0-41B1-B941-2C9C715AD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6638" name="Oval 12">
                <a:extLst>
                  <a:ext uri="{FF2B5EF4-FFF2-40B4-BE49-F238E27FC236}">
                    <a16:creationId xmlns:a16="http://schemas.microsoft.com/office/drawing/2014/main" id="{2B0BE824-461B-4701-B00A-319BD9BC4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88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Font typeface="Monotype Sorts" pitchFamily="2" charset="2"/>
                  <a:buChar char="w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6639" name="Line 13">
                <a:extLst>
                  <a:ext uri="{FF2B5EF4-FFF2-40B4-BE49-F238E27FC236}">
                    <a16:creationId xmlns:a16="http://schemas.microsoft.com/office/drawing/2014/main" id="{60A4EB50-4A17-4214-B93F-109D11356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6640" name="Line 14">
                <a:extLst>
                  <a:ext uri="{FF2B5EF4-FFF2-40B4-BE49-F238E27FC236}">
                    <a16:creationId xmlns:a16="http://schemas.microsoft.com/office/drawing/2014/main" id="{D885F0F6-BF58-45B4-ACAF-650762350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6641" name="Line 15">
                <a:extLst>
                  <a:ext uri="{FF2B5EF4-FFF2-40B4-BE49-F238E27FC236}">
                    <a16:creationId xmlns:a16="http://schemas.microsoft.com/office/drawing/2014/main" id="{F3BB2737-EBD1-413E-9E99-DD43E1D71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6642" name="Line 16">
                <a:extLst>
                  <a:ext uri="{FF2B5EF4-FFF2-40B4-BE49-F238E27FC236}">
                    <a16:creationId xmlns:a16="http://schemas.microsoft.com/office/drawing/2014/main" id="{68A73B64-8CA9-4ECC-8796-BC702440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  <p:sp>
          <p:nvSpPr>
            <p:cNvPr id="26633" name="Text Box 21">
              <a:extLst>
                <a:ext uri="{FF2B5EF4-FFF2-40B4-BE49-F238E27FC236}">
                  <a16:creationId xmlns:a16="http://schemas.microsoft.com/office/drawing/2014/main" id="{3FF866A0-A1D8-40FF-98F2-D5BA457E2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26634" name="Text Box 22">
              <a:extLst>
                <a:ext uri="{FF2B5EF4-FFF2-40B4-BE49-F238E27FC236}">
                  <a16:creationId xmlns:a16="http://schemas.microsoft.com/office/drawing/2014/main" id="{E8A53E13-5FDD-472D-BAC8-BC7D39C87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26635" name="Text Box 23">
              <a:extLst>
                <a:ext uri="{FF2B5EF4-FFF2-40B4-BE49-F238E27FC236}">
                  <a16:creationId xmlns:a16="http://schemas.microsoft.com/office/drawing/2014/main" id="{BAE72133-61CD-4ACA-9068-763BCC0C3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26636" name="Text Box 24">
              <a:extLst>
                <a:ext uri="{FF2B5EF4-FFF2-40B4-BE49-F238E27FC236}">
                  <a16:creationId xmlns:a16="http://schemas.microsoft.com/office/drawing/2014/main" id="{67AF315C-159A-4CBE-A15F-5EE5FD98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5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5E974010-E272-45BE-AB3E-F361B81C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012452-A15E-4E9A-8189-FFFE8C9AB23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507D1A5-5188-4528-8029-8C2C2423E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RE to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-NFA: </a:t>
            </a:r>
            <a:r>
              <a:rPr lang="en-US" altLang="en-US">
                <a:solidFill>
                  <a:srgbClr val="3366FF"/>
                </a:solidFill>
              </a:rPr>
              <a:t>Induction 2</a:t>
            </a:r>
            <a:r>
              <a:rPr lang="en-US" altLang="en-US"/>
              <a:t> – Concatenation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1922198D-BF62-4F82-9ECE-1DEA945F7DB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971800"/>
            <a:ext cx="2971800" cy="1371600"/>
            <a:chOff x="1824" y="1488"/>
            <a:chExt cx="1872" cy="864"/>
          </a:xfrm>
        </p:grpSpPr>
        <p:sp>
          <p:nvSpPr>
            <p:cNvPr id="28687" name="Oval 4">
              <a:extLst>
                <a:ext uri="{FF2B5EF4-FFF2-40B4-BE49-F238E27FC236}">
                  <a16:creationId xmlns:a16="http://schemas.microsoft.com/office/drawing/2014/main" id="{26849546-D127-4AF1-87AB-473B88EC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For E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28688" name="Oval 5">
              <a:extLst>
                <a:ext uri="{FF2B5EF4-FFF2-40B4-BE49-F238E27FC236}">
                  <a16:creationId xmlns:a16="http://schemas.microsoft.com/office/drawing/2014/main" id="{95D4609A-C8F8-404F-BFEB-D41186BBC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8689" name="Oval 6">
              <a:extLst>
                <a:ext uri="{FF2B5EF4-FFF2-40B4-BE49-F238E27FC236}">
                  <a16:creationId xmlns:a16="http://schemas.microsoft.com/office/drawing/2014/main" id="{8560ED03-9C5B-4B26-B242-30988B11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1751" name="Group 7">
            <a:extLst>
              <a:ext uri="{FF2B5EF4-FFF2-40B4-BE49-F238E27FC236}">
                <a16:creationId xmlns:a16="http://schemas.microsoft.com/office/drawing/2014/main" id="{4E2F6ED1-5F43-4C1E-89C2-9064BEFB53A9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971800"/>
            <a:ext cx="2971800" cy="1371600"/>
            <a:chOff x="1824" y="1488"/>
            <a:chExt cx="1872" cy="864"/>
          </a:xfrm>
        </p:grpSpPr>
        <p:sp>
          <p:nvSpPr>
            <p:cNvPr id="28684" name="Oval 8">
              <a:extLst>
                <a:ext uri="{FF2B5EF4-FFF2-40B4-BE49-F238E27FC236}">
                  <a16:creationId xmlns:a16="http://schemas.microsoft.com/office/drawing/2014/main" id="{247071E8-B2C1-4D06-B087-8AA044682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For E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28685" name="Oval 9">
              <a:extLst>
                <a:ext uri="{FF2B5EF4-FFF2-40B4-BE49-F238E27FC236}">
                  <a16:creationId xmlns:a16="http://schemas.microsoft.com/office/drawing/2014/main" id="{FB1D1770-FFD8-49CE-92C0-64B670403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8686" name="Oval 10">
              <a:extLst>
                <a:ext uri="{FF2B5EF4-FFF2-40B4-BE49-F238E27FC236}">
                  <a16:creationId xmlns:a16="http://schemas.microsoft.com/office/drawing/2014/main" id="{AAC44A70-4434-4D54-BA48-EC9FF0EB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1767" name="Group 23">
            <a:extLst>
              <a:ext uri="{FF2B5EF4-FFF2-40B4-BE49-F238E27FC236}">
                <a16:creationId xmlns:a16="http://schemas.microsoft.com/office/drawing/2014/main" id="{84800B33-441C-41C5-A09B-85462BAFD60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14600"/>
            <a:ext cx="8153400" cy="3048000"/>
            <a:chOff x="384" y="1584"/>
            <a:chExt cx="5136" cy="1920"/>
          </a:xfrm>
        </p:grpSpPr>
        <p:sp>
          <p:nvSpPr>
            <p:cNvPr id="28682" name="Oval 19">
              <a:extLst>
                <a:ext uri="{FF2B5EF4-FFF2-40B4-BE49-F238E27FC236}">
                  <a16:creationId xmlns:a16="http://schemas.microsoft.com/office/drawing/2014/main" id="{95D15F8E-504C-4A57-A27C-F67D26CA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84"/>
              <a:ext cx="513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28683" name="Text Box 20">
              <a:extLst>
                <a:ext uri="{FF2B5EF4-FFF2-40B4-BE49-F238E27FC236}">
                  <a16:creationId xmlns:a16="http://schemas.microsoft.com/office/drawing/2014/main" id="{6B46E626-81AE-415F-891E-AF91C82AF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216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For E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E</a:t>
              </a:r>
              <a:r>
                <a:rPr lang="en-US" altLang="en-US" sz="2400" baseline="-25000"/>
                <a:t>2</a:t>
              </a:r>
            </a:p>
          </p:txBody>
        </p:sp>
      </p:grpSp>
      <p:grpSp>
        <p:nvGrpSpPr>
          <p:cNvPr id="31770" name="Group 26">
            <a:extLst>
              <a:ext uri="{FF2B5EF4-FFF2-40B4-BE49-F238E27FC236}">
                <a16:creationId xmlns:a16="http://schemas.microsoft.com/office/drawing/2014/main" id="{6716937F-4F5E-41E8-A892-1219C2507A8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1828800" cy="457200"/>
            <a:chOff x="2352" y="2016"/>
            <a:chExt cx="1152" cy="288"/>
          </a:xfrm>
        </p:grpSpPr>
        <p:sp>
          <p:nvSpPr>
            <p:cNvPr id="28680" name="Line 21">
              <a:extLst>
                <a:ext uri="{FF2B5EF4-FFF2-40B4-BE49-F238E27FC236}">
                  <a16:creationId xmlns:a16="http://schemas.microsoft.com/office/drawing/2014/main" id="{825285F2-5330-4DFA-81FB-60695F04E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681" name="Text Box 24">
              <a:extLst>
                <a:ext uri="{FF2B5EF4-FFF2-40B4-BE49-F238E27FC236}">
                  <a16:creationId xmlns:a16="http://schemas.microsoft.com/office/drawing/2014/main" id="{15C280B2-D2A5-4A18-878D-18F8EA639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1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18785708-9779-49C4-B4A0-588801BE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FB4DCF-383F-48A5-9757-2181A2DDCB7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97D3923-CBE6-47AF-AB9B-381DF1B13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/>
              <a:t>RE to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-NFA: </a:t>
            </a:r>
            <a:r>
              <a:rPr lang="en-US" altLang="en-US">
                <a:solidFill>
                  <a:srgbClr val="3366FF"/>
                </a:solidFill>
              </a:rPr>
              <a:t>Induction 3</a:t>
            </a:r>
            <a:r>
              <a:rPr lang="en-US" altLang="en-US"/>
              <a:t> – Closure</a:t>
            </a:r>
          </a:p>
        </p:txBody>
      </p:sp>
      <p:grpSp>
        <p:nvGrpSpPr>
          <p:cNvPr id="33814" name="Group 22">
            <a:extLst>
              <a:ext uri="{FF2B5EF4-FFF2-40B4-BE49-F238E27FC236}">
                <a16:creationId xmlns:a16="http://schemas.microsoft.com/office/drawing/2014/main" id="{D31C1C93-FB08-47DF-9649-4660D184B60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743200"/>
            <a:ext cx="2971800" cy="1371600"/>
            <a:chOff x="1680" y="1728"/>
            <a:chExt cx="1872" cy="864"/>
          </a:xfrm>
        </p:grpSpPr>
        <p:sp>
          <p:nvSpPr>
            <p:cNvPr id="30739" name="Oval 4">
              <a:extLst>
                <a:ext uri="{FF2B5EF4-FFF2-40B4-BE49-F238E27FC236}">
                  <a16:creationId xmlns:a16="http://schemas.microsoft.com/office/drawing/2014/main" id="{C01A1E72-B4E6-4BBC-BC37-EF6DC93DD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28"/>
              <a:ext cx="1872" cy="864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For E</a:t>
              </a:r>
              <a:endParaRPr lang="en-US" altLang="en-US" sz="2400" baseline="-25000"/>
            </a:p>
          </p:txBody>
        </p:sp>
        <p:sp>
          <p:nvSpPr>
            <p:cNvPr id="30740" name="Oval 5">
              <a:extLst>
                <a:ext uri="{FF2B5EF4-FFF2-40B4-BE49-F238E27FC236}">
                  <a16:creationId xmlns:a16="http://schemas.microsoft.com/office/drawing/2014/main" id="{B8817922-4E8C-4606-8564-FFA6E2F13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30741" name="Oval 6">
              <a:extLst>
                <a:ext uri="{FF2B5EF4-FFF2-40B4-BE49-F238E27FC236}">
                  <a16:creationId xmlns:a16="http://schemas.microsoft.com/office/drawing/2014/main" id="{4ED622D0-024D-47E4-842E-27E02D3FE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3819" name="Group 27">
            <a:extLst>
              <a:ext uri="{FF2B5EF4-FFF2-40B4-BE49-F238E27FC236}">
                <a16:creationId xmlns:a16="http://schemas.microsoft.com/office/drawing/2014/main" id="{2CE3BAD0-A22C-4FBB-A84E-E06E9A72FAB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76400"/>
            <a:ext cx="7086600" cy="4343400"/>
            <a:chOff x="384" y="1056"/>
            <a:chExt cx="4464" cy="2736"/>
          </a:xfrm>
        </p:grpSpPr>
        <p:sp>
          <p:nvSpPr>
            <p:cNvPr id="30737" name="Oval 12">
              <a:extLst>
                <a:ext uri="{FF2B5EF4-FFF2-40B4-BE49-F238E27FC236}">
                  <a16:creationId xmlns:a16="http://schemas.microsoft.com/office/drawing/2014/main" id="{D39BD98A-6004-4718-922C-E9C327B2C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56"/>
              <a:ext cx="4464" cy="2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30738" name="Text Box 13">
              <a:extLst>
                <a:ext uri="{FF2B5EF4-FFF2-40B4-BE49-F238E27FC236}">
                  <a16:creationId xmlns:a16="http://schemas.microsoft.com/office/drawing/2014/main" id="{9E55F6E3-F275-4DA9-969F-54108E89D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504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For E*</a:t>
              </a:r>
              <a:endParaRPr lang="en-US" altLang="en-US" sz="2400" baseline="-25000"/>
            </a:p>
          </p:txBody>
        </p:sp>
      </p:grpSp>
      <p:grpSp>
        <p:nvGrpSpPr>
          <p:cNvPr id="33818" name="Group 26">
            <a:extLst>
              <a:ext uri="{FF2B5EF4-FFF2-40B4-BE49-F238E27FC236}">
                <a16:creationId xmlns:a16="http://schemas.microsoft.com/office/drawing/2014/main" id="{6C3CD19C-6AC4-434C-B932-A278B11181C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096000" cy="3276600"/>
            <a:chOff x="624" y="1104"/>
            <a:chExt cx="3840" cy="2064"/>
          </a:xfrm>
        </p:grpSpPr>
        <p:sp>
          <p:nvSpPr>
            <p:cNvPr id="30727" name="Oval 9">
              <a:extLst>
                <a:ext uri="{FF2B5EF4-FFF2-40B4-BE49-F238E27FC236}">
                  <a16:creationId xmlns:a16="http://schemas.microsoft.com/office/drawing/2014/main" id="{DDA209E5-C170-4D1A-AC2B-FD59CCEB9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1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30728" name="Oval 10">
              <a:extLst>
                <a:ext uri="{FF2B5EF4-FFF2-40B4-BE49-F238E27FC236}">
                  <a16:creationId xmlns:a16="http://schemas.microsoft.com/office/drawing/2014/main" id="{A197B005-36E8-4A2E-A430-AC6D9D13E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016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/>
            </a:p>
          </p:txBody>
        </p:sp>
        <p:sp>
          <p:nvSpPr>
            <p:cNvPr id="30729" name="Line 15">
              <a:extLst>
                <a:ext uri="{FF2B5EF4-FFF2-40B4-BE49-F238E27FC236}">
                  <a16:creationId xmlns:a16="http://schemas.microsoft.com/office/drawing/2014/main" id="{A9B4DDDC-5ABE-442C-AC2A-3E315CCD0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730" name="Line 16">
              <a:extLst>
                <a:ext uri="{FF2B5EF4-FFF2-40B4-BE49-F238E27FC236}">
                  <a16:creationId xmlns:a16="http://schemas.microsoft.com/office/drawing/2014/main" id="{1930CB4E-202D-404D-8BAD-A219ECD5C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cxnSp>
          <p:nvCxnSpPr>
            <p:cNvPr id="30731" name="AutoShape 18">
              <a:extLst>
                <a:ext uri="{FF2B5EF4-FFF2-40B4-BE49-F238E27FC236}">
                  <a16:creationId xmlns:a16="http://schemas.microsoft.com/office/drawing/2014/main" id="{AB1A7EDF-C2A5-4DB0-AEE5-BEE42B47B7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2543" y="1297"/>
              <a:ext cx="1" cy="1440"/>
            </a:xfrm>
            <a:prstGeom prst="curvedConnector3">
              <a:avLst>
                <a:gd name="adj1" fmla="val -639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2" name="AutoShape 19">
              <a:extLst>
                <a:ext uri="{FF2B5EF4-FFF2-40B4-BE49-F238E27FC236}">
                  <a16:creationId xmlns:a16="http://schemas.microsoft.com/office/drawing/2014/main" id="{ED4B712A-37B0-41E2-8AE1-E683341DB5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3" y="529"/>
              <a:ext cx="1" cy="3552"/>
            </a:xfrm>
            <a:prstGeom prst="curvedConnector3">
              <a:avLst>
                <a:gd name="adj1" fmla="val 548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3" name="Text Box 20">
              <a:extLst>
                <a:ext uri="{FF2B5EF4-FFF2-40B4-BE49-F238E27FC236}">
                  <a16:creationId xmlns:a16="http://schemas.microsoft.com/office/drawing/2014/main" id="{C50E786A-D728-49B9-9827-67A13085B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10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30734" name="Text Box 21">
              <a:extLst>
                <a:ext uri="{FF2B5EF4-FFF2-40B4-BE49-F238E27FC236}">
                  <a16:creationId xmlns:a16="http://schemas.microsoft.com/office/drawing/2014/main" id="{ADA5B742-E60A-4B34-A1B9-029A25E0E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8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30735" name="Text Box 24">
              <a:extLst>
                <a:ext uri="{FF2B5EF4-FFF2-40B4-BE49-F238E27FC236}">
                  <a16:creationId xmlns:a16="http://schemas.microsoft.com/office/drawing/2014/main" id="{23D3B276-5A90-4F1C-9078-BA7FBCA90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  <p:sp>
          <p:nvSpPr>
            <p:cNvPr id="30736" name="Text Box 25">
              <a:extLst>
                <a:ext uri="{FF2B5EF4-FFF2-40B4-BE49-F238E27FC236}">
                  <a16:creationId xmlns:a16="http://schemas.microsoft.com/office/drawing/2014/main" id="{6F0298C6-ABBE-4919-A476-19230A717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872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Lucida Sans Unicode" panose="020B0602030504020204" pitchFamily="34" charset="0"/>
                </a:rPr>
                <a:t>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51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EC98345-1D46-4A51-BD5C-1E1581DB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720725"/>
          </a:xfrm>
        </p:spPr>
        <p:txBody>
          <a:bodyPr/>
          <a:lstStyle/>
          <a:p>
            <a:r>
              <a:rPr lang="en-US" altLang="en-US"/>
              <a:t>Contoh RE –NFA epsilon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679B8CF-F415-410F-B0F0-ED56D089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C2ED482-5375-4760-8DE7-8ED45D9F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5354F-64A1-40DD-8715-E54921B38F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0FD7E708-3F85-433E-A849-EC3223A7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89025"/>
            <a:ext cx="7991475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64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E8238B33-3518-412E-B518-A95E2704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F48CB0-7A25-4748-A163-ADBC6AF5E0C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BECB8FE3-6B69-4615-BB77-477ED8B3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828040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12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BE94822F-880C-4915-BB9D-0E2E88AF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DA779-554B-4863-8DBE-8BCEC73ED5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7909FCE-5FEB-47BD-BFBF-640416BA7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DFA-to-RE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9A640A3-3028-44E1-B23B-5B11DA6B3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en-US"/>
              <a:t>A strange sort of induction.</a:t>
            </a:r>
          </a:p>
          <a:p>
            <a:r>
              <a:rPr lang="en-US" altLang="en-US"/>
              <a:t>States of the DFA are assumed to be 1,2,…,n.</a:t>
            </a:r>
          </a:p>
          <a:p>
            <a:r>
              <a:rPr lang="en-US" altLang="en-US"/>
              <a:t>We construct RE’s for the labels of restricted sets of paths.</a:t>
            </a:r>
          </a:p>
          <a:p>
            <a:pPr lvl="1"/>
            <a:r>
              <a:rPr lang="en-US" altLang="en-US">
                <a:solidFill>
                  <a:srgbClr val="3366FF"/>
                </a:solidFill>
              </a:rPr>
              <a:t>Basis</a:t>
            </a:r>
            <a:r>
              <a:rPr lang="en-US" altLang="en-US"/>
              <a:t>: single arcs or no arc at all.</a:t>
            </a:r>
          </a:p>
          <a:p>
            <a:pPr lvl="1"/>
            <a:r>
              <a:rPr lang="en-US" altLang="en-US">
                <a:solidFill>
                  <a:srgbClr val="3366FF"/>
                </a:solidFill>
              </a:rPr>
              <a:t>Induction</a:t>
            </a:r>
            <a:r>
              <a:rPr lang="en-US" altLang="en-US"/>
              <a:t>: paths that are allowed to traverse next state in order.</a:t>
            </a:r>
          </a:p>
        </p:txBody>
      </p:sp>
    </p:spTree>
    <p:extLst>
      <p:ext uri="{BB962C8B-B14F-4D97-AF65-F5344CB8AC3E}">
        <p14:creationId xmlns:p14="http://schemas.microsoft.com/office/powerpoint/2010/main" val="419758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57C48F6C-B622-4DD0-8098-B5559F04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8B9E5D-0225-48F9-9DF5-B98F05247B4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FDA0B6-727F-485C-BCF5-AB6FB07AD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k-Paths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8311904-4ABC-4334-BA0B-6885B52F2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k-path is a path through the graph of the DFA that goes </a:t>
            </a:r>
            <a:r>
              <a:rPr lang="en-US" altLang="en-US">
                <a:solidFill>
                  <a:srgbClr val="33CC33"/>
                </a:solidFill>
              </a:rPr>
              <a:t>though</a:t>
            </a:r>
            <a:r>
              <a:rPr lang="en-US" altLang="en-US"/>
              <a:t> no intermediate state numbered higher than k.</a:t>
            </a:r>
          </a:p>
          <a:p>
            <a:r>
              <a:rPr lang="en-US" altLang="en-US"/>
              <a:t>Endpoints are not restricted; they can be any state.</a:t>
            </a:r>
          </a:p>
        </p:txBody>
      </p:sp>
    </p:spTree>
    <p:extLst>
      <p:ext uri="{BB962C8B-B14F-4D97-AF65-F5344CB8AC3E}">
        <p14:creationId xmlns:p14="http://schemas.microsoft.com/office/powerpoint/2010/main" val="54049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E0C6C3B-D244-4CD4-ABC2-7C1DAB58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8327D8-8016-4DF0-A6C9-D47825D4C3A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2F5704B-FD58-438B-B3D8-633E31CE6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RE’s: Introduction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894057A-C316-4867-882E-93AEA0B06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en-US" i="1">
                <a:solidFill>
                  <a:srgbClr val="FF0066"/>
                </a:solidFill>
              </a:rPr>
              <a:t>Regular expressions</a:t>
            </a:r>
            <a:r>
              <a:rPr lang="en-US" altLang="en-US"/>
              <a:t>  are an algebraic way to describe languages.</a:t>
            </a:r>
          </a:p>
          <a:p>
            <a:r>
              <a:rPr lang="en-US" altLang="en-US"/>
              <a:t>They describe exactly the regular languages.</a:t>
            </a:r>
          </a:p>
          <a:p>
            <a:r>
              <a:rPr lang="en-US" altLang="en-US"/>
              <a:t>If E is a regular expression, then L(E) is the language it defines.</a:t>
            </a:r>
          </a:p>
          <a:p>
            <a:r>
              <a:rPr lang="en-US" altLang="en-US"/>
              <a:t>We’ll describe RE’s and  their languages recursively.</a:t>
            </a:r>
          </a:p>
        </p:txBody>
      </p:sp>
    </p:spTree>
    <p:extLst>
      <p:ext uri="{BB962C8B-B14F-4D97-AF65-F5344CB8AC3E}">
        <p14:creationId xmlns:p14="http://schemas.microsoft.com/office/powerpoint/2010/main" val="389428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55AFB104-9C6E-4922-9454-C286154E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F1B8DF-3ADE-4C12-BEE5-D5F4A61809F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70C7169-051E-4984-AC1B-3C137738B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k-Paths</a:t>
            </a:r>
          </a:p>
        </p:txBody>
      </p:sp>
      <p:grpSp>
        <p:nvGrpSpPr>
          <p:cNvPr id="38916" name="Group 18">
            <a:extLst>
              <a:ext uri="{FF2B5EF4-FFF2-40B4-BE49-F238E27FC236}">
                <a16:creationId xmlns:a16="http://schemas.microsoft.com/office/drawing/2014/main" id="{C59D6B13-AB7E-428D-9186-D62783F20D2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752600"/>
            <a:ext cx="2133600" cy="2286000"/>
            <a:chOff x="864" y="1104"/>
            <a:chExt cx="1344" cy="1440"/>
          </a:xfrm>
        </p:grpSpPr>
        <p:sp>
          <p:nvSpPr>
            <p:cNvPr id="38921" name="Oval 3">
              <a:extLst>
                <a:ext uri="{FF2B5EF4-FFF2-40B4-BE49-F238E27FC236}">
                  <a16:creationId xmlns:a16="http://schemas.microsoft.com/office/drawing/2014/main" id="{FC15840D-1A3D-4CCF-A7F9-8D6DEC85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38922" name="Oval 4">
              <a:extLst>
                <a:ext uri="{FF2B5EF4-FFF2-40B4-BE49-F238E27FC236}">
                  <a16:creationId xmlns:a16="http://schemas.microsoft.com/office/drawing/2014/main" id="{3537A915-12E2-4CA7-B152-B81A19BE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38923" name="Oval 5">
              <a:extLst>
                <a:ext uri="{FF2B5EF4-FFF2-40B4-BE49-F238E27FC236}">
                  <a16:creationId xmlns:a16="http://schemas.microsoft.com/office/drawing/2014/main" id="{DB68B86F-95D1-424B-88CE-8D3EEAB7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8924" name="Line 6">
              <a:extLst>
                <a:ext uri="{FF2B5EF4-FFF2-40B4-BE49-F238E27FC236}">
                  <a16:creationId xmlns:a16="http://schemas.microsoft.com/office/drawing/2014/main" id="{88489CC3-1DF7-4A6E-BBB7-A8B48058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8925" name="Line 7">
              <a:extLst>
                <a:ext uri="{FF2B5EF4-FFF2-40B4-BE49-F238E27FC236}">
                  <a16:creationId xmlns:a16="http://schemas.microsoft.com/office/drawing/2014/main" id="{2AA304A0-2A6D-4010-B12D-9E8ACE6AC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8926" name="Line 8">
              <a:extLst>
                <a:ext uri="{FF2B5EF4-FFF2-40B4-BE49-F238E27FC236}">
                  <a16:creationId xmlns:a16="http://schemas.microsoft.com/office/drawing/2014/main" id="{CD6219B8-B8C0-4D84-B3FE-074A35867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cxnSp>
          <p:nvCxnSpPr>
            <p:cNvPr id="38927" name="AutoShape 9">
              <a:extLst>
                <a:ext uri="{FF2B5EF4-FFF2-40B4-BE49-F238E27FC236}">
                  <a16:creationId xmlns:a16="http://schemas.microsoft.com/office/drawing/2014/main" id="{26359FFA-AA31-4D4A-84CB-5DC28AAB83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0">
              <a:extLst>
                <a:ext uri="{FF2B5EF4-FFF2-40B4-BE49-F238E27FC236}">
                  <a16:creationId xmlns:a16="http://schemas.microsoft.com/office/drawing/2014/main" id="{0594C906-04FB-4619-9259-A740F9CF64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1">
              <a:extLst>
                <a:ext uri="{FF2B5EF4-FFF2-40B4-BE49-F238E27FC236}">
                  <a16:creationId xmlns:a16="http://schemas.microsoft.com/office/drawing/2014/main" id="{C52837AE-2260-46BA-A7E3-CE677C645E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30" name="Text Box 12">
              <a:extLst>
                <a:ext uri="{FF2B5EF4-FFF2-40B4-BE49-F238E27FC236}">
                  <a16:creationId xmlns:a16="http://schemas.microsoft.com/office/drawing/2014/main" id="{C7DD3331-1CFF-48AA-906F-8E38761F4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38931" name="Text Box 13">
              <a:extLst>
                <a:ext uri="{FF2B5EF4-FFF2-40B4-BE49-F238E27FC236}">
                  <a16:creationId xmlns:a16="http://schemas.microsoft.com/office/drawing/2014/main" id="{FB33A87C-A7E5-43AC-97B8-67054AF11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38932" name="Text Box 14">
              <a:extLst>
                <a:ext uri="{FF2B5EF4-FFF2-40B4-BE49-F238E27FC236}">
                  <a16:creationId xmlns:a16="http://schemas.microsoft.com/office/drawing/2014/main" id="{E84CA50F-255E-48A8-9752-6392ECFAA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38933" name="Text Box 15">
              <a:extLst>
                <a:ext uri="{FF2B5EF4-FFF2-40B4-BE49-F238E27FC236}">
                  <a16:creationId xmlns:a16="http://schemas.microsoft.com/office/drawing/2014/main" id="{0887986C-5D86-4800-A75B-135F42905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38934" name="Text Box 16">
              <a:extLst>
                <a:ext uri="{FF2B5EF4-FFF2-40B4-BE49-F238E27FC236}">
                  <a16:creationId xmlns:a16="http://schemas.microsoft.com/office/drawing/2014/main" id="{3EEBE8D1-E525-4D8E-A0CF-57D7E706E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38935" name="Text Box 17">
              <a:extLst>
                <a:ext uri="{FF2B5EF4-FFF2-40B4-BE49-F238E27FC236}">
                  <a16:creationId xmlns:a16="http://schemas.microsoft.com/office/drawing/2014/main" id="{8C85A78B-6538-4E12-A672-965CA9732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38917" name="Text Box 19">
            <a:extLst>
              <a:ext uri="{FF2B5EF4-FFF2-40B4-BE49-F238E27FC236}">
                <a16:creationId xmlns:a16="http://schemas.microsoft.com/office/drawing/2014/main" id="{0E60E4D3-7C0F-4183-9DB7-5133E2F1B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2166938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0-paths from 2 to 3: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RE for labels = </a:t>
            </a:r>
            <a:r>
              <a:rPr lang="en-US" altLang="en-US" sz="2400" b="1"/>
              <a:t>0</a:t>
            </a:r>
            <a:r>
              <a:rPr lang="en-US" altLang="en-US" sz="2400"/>
              <a:t>.</a:t>
            </a:r>
          </a:p>
        </p:txBody>
      </p:sp>
      <p:sp>
        <p:nvSpPr>
          <p:cNvPr id="38918" name="Text Box 20">
            <a:extLst>
              <a:ext uri="{FF2B5EF4-FFF2-40B4-BE49-F238E27FC236}">
                <a16:creationId xmlns:a16="http://schemas.microsoft.com/office/drawing/2014/main" id="{FE2A534B-2C6C-426A-858B-2165A4FA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3179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1-paths from 2 to 3: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RE for labels = </a:t>
            </a:r>
            <a:r>
              <a:rPr lang="en-US" altLang="en-US" sz="2400" b="1"/>
              <a:t>0</a:t>
            </a:r>
            <a:r>
              <a:rPr lang="en-US" altLang="en-US" sz="2400"/>
              <a:t>+</a:t>
            </a:r>
            <a:r>
              <a:rPr lang="en-US" altLang="en-US" sz="2400" b="1"/>
              <a:t>11</a:t>
            </a:r>
            <a:r>
              <a:rPr lang="en-US" altLang="en-US" sz="2400"/>
              <a:t>.</a:t>
            </a:r>
          </a:p>
        </p:txBody>
      </p:sp>
      <p:sp>
        <p:nvSpPr>
          <p:cNvPr id="38919" name="Text Box 21">
            <a:extLst>
              <a:ext uri="{FF2B5EF4-FFF2-40B4-BE49-F238E27FC236}">
                <a16:creationId xmlns:a16="http://schemas.microsoft.com/office/drawing/2014/main" id="{6E9BDC38-24C5-49F0-BB67-0AAED1A7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2914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2-paths from 2 to 3: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RE for labels =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b="1"/>
              <a:t>10</a:t>
            </a:r>
            <a:r>
              <a:rPr lang="en-US" altLang="en-US" sz="2400"/>
              <a:t>)*</a:t>
            </a:r>
            <a:r>
              <a:rPr lang="en-US" altLang="en-US" sz="2400" b="1"/>
              <a:t>0</a:t>
            </a:r>
            <a:r>
              <a:rPr lang="en-US" altLang="en-US" sz="2400"/>
              <a:t>+</a:t>
            </a:r>
            <a:r>
              <a:rPr lang="en-US" altLang="en-US" sz="2400" b="1"/>
              <a:t>1</a:t>
            </a:r>
            <a:r>
              <a:rPr lang="en-US" altLang="en-US" sz="2400"/>
              <a:t>(</a:t>
            </a:r>
            <a:r>
              <a:rPr lang="en-US" altLang="en-US" sz="2400" b="1"/>
              <a:t>01</a:t>
            </a:r>
            <a:r>
              <a:rPr lang="en-US" altLang="en-US" sz="2400"/>
              <a:t>)*</a:t>
            </a:r>
            <a:r>
              <a:rPr lang="en-US" altLang="en-US" sz="2400" b="1"/>
              <a:t>1</a:t>
            </a:r>
          </a:p>
        </p:txBody>
      </p:sp>
      <p:sp>
        <p:nvSpPr>
          <p:cNvPr id="38920" name="Text Box 22">
            <a:extLst>
              <a:ext uri="{FF2B5EF4-FFF2-40B4-BE49-F238E27FC236}">
                <a16:creationId xmlns:a16="http://schemas.microsoft.com/office/drawing/2014/main" id="{39EB272C-9BEB-42A4-BF45-5F6D142A4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91200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3-paths from 2 to 3: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RE for labels = ??</a:t>
            </a:r>
          </a:p>
        </p:txBody>
      </p:sp>
    </p:spTree>
    <p:extLst>
      <p:ext uri="{BB962C8B-B14F-4D97-AF65-F5344CB8AC3E}">
        <p14:creationId xmlns:p14="http://schemas.microsoft.com/office/powerpoint/2010/main" val="3616049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9C7090AA-1A2F-4E5C-A764-F68CE27B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9FE90C-FADF-4FE7-AD84-3C0FBD48480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6EBCDA1-A6F8-4F9F-B154-EA6486196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k-Path Induction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8C69999-D2B7-4D23-A88B-8E1CC7DF7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R</a:t>
            </a:r>
            <a:r>
              <a:rPr lang="en-US" altLang="en-US" baseline="-25000"/>
              <a:t>ij</a:t>
            </a:r>
            <a:r>
              <a:rPr lang="en-US" altLang="en-US" baseline="30000"/>
              <a:t>k</a:t>
            </a:r>
            <a:r>
              <a:rPr lang="en-US" altLang="en-US"/>
              <a:t> be the regular expression for the set of labels of k-paths from state i to state j.</a:t>
            </a:r>
          </a:p>
          <a:p>
            <a:r>
              <a:rPr lang="en-US" altLang="en-US">
                <a:solidFill>
                  <a:srgbClr val="3366FF"/>
                </a:solidFill>
              </a:rPr>
              <a:t>Basis</a:t>
            </a:r>
            <a:r>
              <a:rPr lang="en-US" altLang="en-US"/>
              <a:t>: k=0. R</a:t>
            </a:r>
            <a:r>
              <a:rPr lang="en-US" altLang="en-US" baseline="-25000"/>
              <a:t>ij</a:t>
            </a:r>
            <a:r>
              <a:rPr lang="en-US" altLang="en-US" baseline="30000"/>
              <a:t>0</a:t>
            </a:r>
            <a:r>
              <a:rPr lang="en-US" altLang="en-US"/>
              <a:t> = sum of labels of arc from i to j.</a:t>
            </a:r>
          </a:p>
          <a:p>
            <a:pPr lvl="1"/>
            <a:r>
              <a:rPr lang="en-US" altLang="en-US" sz="20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 if no such arc.</a:t>
            </a:r>
          </a:p>
          <a:p>
            <a:pPr lvl="1"/>
            <a:r>
              <a:rPr lang="en-US" altLang="en-US"/>
              <a:t>But add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if i=j.</a:t>
            </a:r>
          </a:p>
        </p:txBody>
      </p:sp>
    </p:spTree>
    <p:extLst>
      <p:ext uri="{BB962C8B-B14F-4D97-AF65-F5344CB8AC3E}">
        <p14:creationId xmlns:p14="http://schemas.microsoft.com/office/powerpoint/2010/main" val="235357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69692B99-D156-4222-BDFB-8EA3341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D554C9-ADA3-49A4-BDCD-5C875A237FE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8FFC9E3-039F-4642-B3C0-497CE26F0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5720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Basis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55487C3-EC5C-48C9-BBD8-26E5EE388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r>
              <a:rPr lang="en-US" altLang="en-US"/>
              <a:t>R</a:t>
            </a:r>
            <a:r>
              <a:rPr lang="en-US" altLang="en-US" baseline="-25000"/>
              <a:t>12</a:t>
            </a:r>
            <a:r>
              <a:rPr lang="en-US" altLang="en-US" baseline="30000"/>
              <a:t>0</a:t>
            </a:r>
            <a:r>
              <a:rPr lang="en-US" altLang="en-US"/>
              <a:t> = </a:t>
            </a:r>
            <a:r>
              <a:rPr lang="en-US" altLang="en-US" b="1"/>
              <a:t>0</a:t>
            </a:r>
            <a:r>
              <a:rPr lang="en-US" altLang="en-US"/>
              <a:t>.</a:t>
            </a:r>
          </a:p>
          <a:p>
            <a:r>
              <a:rPr lang="en-US" altLang="en-US"/>
              <a:t>R</a:t>
            </a:r>
            <a:r>
              <a:rPr lang="en-US" altLang="en-US" baseline="-25000"/>
              <a:t>11</a:t>
            </a:r>
            <a:r>
              <a:rPr lang="en-US" altLang="en-US" baseline="30000"/>
              <a:t>0</a:t>
            </a:r>
            <a:r>
              <a:rPr lang="en-US" altLang="en-US"/>
              <a:t> = </a:t>
            </a:r>
            <a:r>
              <a:rPr lang="en-US" altLang="en-US" sz="24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 +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=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.</a:t>
            </a:r>
          </a:p>
        </p:txBody>
      </p:sp>
      <p:grpSp>
        <p:nvGrpSpPr>
          <p:cNvPr id="43013" name="Group 4">
            <a:extLst>
              <a:ext uri="{FF2B5EF4-FFF2-40B4-BE49-F238E27FC236}">
                <a16:creationId xmlns:a16="http://schemas.microsoft.com/office/drawing/2014/main" id="{8C89A8F6-54A3-47A4-ACEA-AD979C21F21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28600"/>
            <a:ext cx="2133600" cy="2286000"/>
            <a:chOff x="864" y="1104"/>
            <a:chExt cx="1344" cy="1440"/>
          </a:xfrm>
        </p:grpSpPr>
        <p:sp>
          <p:nvSpPr>
            <p:cNvPr id="43014" name="Oval 5">
              <a:extLst>
                <a:ext uri="{FF2B5EF4-FFF2-40B4-BE49-F238E27FC236}">
                  <a16:creationId xmlns:a16="http://schemas.microsoft.com/office/drawing/2014/main" id="{9C3A90BE-9556-4FF1-81C1-10FAF8B8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3015" name="Oval 6">
              <a:extLst>
                <a:ext uri="{FF2B5EF4-FFF2-40B4-BE49-F238E27FC236}">
                  <a16:creationId xmlns:a16="http://schemas.microsoft.com/office/drawing/2014/main" id="{4DA90911-4290-44B0-A280-E127A5D7F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43016" name="Oval 7">
              <a:extLst>
                <a:ext uri="{FF2B5EF4-FFF2-40B4-BE49-F238E27FC236}">
                  <a16:creationId xmlns:a16="http://schemas.microsoft.com/office/drawing/2014/main" id="{048E9D6A-44C5-4F8F-800A-4411CF83A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43017" name="Line 8">
              <a:extLst>
                <a:ext uri="{FF2B5EF4-FFF2-40B4-BE49-F238E27FC236}">
                  <a16:creationId xmlns:a16="http://schemas.microsoft.com/office/drawing/2014/main" id="{03BD8AF0-F770-4E40-A574-06DD28200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018" name="Line 9">
              <a:extLst>
                <a:ext uri="{FF2B5EF4-FFF2-40B4-BE49-F238E27FC236}">
                  <a16:creationId xmlns:a16="http://schemas.microsoft.com/office/drawing/2014/main" id="{1E4DA262-A5F6-4FAF-98B5-CDD5155B0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019" name="Line 10">
              <a:extLst>
                <a:ext uri="{FF2B5EF4-FFF2-40B4-BE49-F238E27FC236}">
                  <a16:creationId xmlns:a16="http://schemas.microsoft.com/office/drawing/2014/main" id="{E4F3F21F-5C48-44EE-BCED-2EC2E3BCA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cxnSp>
          <p:nvCxnSpPr>
            <p:cNvPr id="43020" name="AutoShape 11">
              <a:extLst>
                <a:ext uri="{FF2B5EF4-FFF2-40B4-BE49-F238E27FC236}">
                  <a16:creationId xmlns:a16="http://schemas.microsoft.com/office/drawing/2014/main" id="{3E766ED2-3263-4393-86B4-E3914D014E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1" name="AutoShape 12">
              <a:extLst>
                <a:ext uri="{FF2B5EF4-FFF2-40B4-BE49-F238E27FC236}">
                  <a16:creationId xmlns:a16="http://schemas.microsoft.com/office/drawing/2014/main" id="{735E3F16-5D2C-44C2-B0A4-A631465105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2" name="AutoShape 13">
              <a:extLst>
                <a:ext uri="{FF2B5EF4-FFF2-40B4-BE49-F238E27FC236}">
                  <a16:creationId xmlns:a16="http://schemas.microsoft.com/office/drawing/2014/main" id="{78661DE6-3630-4EE1-BA43-8B1B3E202F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1360C79D-07F2-4925-81D4-8C9020CA9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FB3BD425-2C60-48B4-912B-74ED330D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8ACF6179-2B98-41B1-A4FC-A98FE012C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3026" name="Text Box 17">
              <a:extLst>
                <a:ext uri="{FF2B5EF4-FFF2-40B4-BE49-F238E27FC236}">
                  <a16:creationId xmlns:a16="http://schemas.microsoft.com/office/drawing/2014/main" id="{9F533DA9-851A-4D23-8DEA-B7385E129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3027" name="Text Box 18">
              <a:extLst>
                <a:ext uri="{FF2B5EF4-FFF2-40B4-BE49-F238E27FC236}">
                  <a16:creationId xmlns:a16="http://schemas.microsoft.com/office/drawing/2014/main" id="{6B323A29-178D-4804-B6F4-08CF15EF1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3028" name="Text Box 19">
              <a:extLst>
                <a:ext uri="{FF2B5EF4-FFF2-40B4-BE49-F238E27FC236}">
                  <a16:creationId xmlns:a16="http://schemas.microsoft.com/office/drawing/2014/main" id="{63085E95-08B2-4614-A973-D36E8B397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44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19265318-335A-4FAC-BB96-47BF0B8F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AAABA2-0698-45CC-9B63-EF76FC1B3C9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EFABF46-FF0E-4776-B1CC-D0F792049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k-Path </a:t>
            </a:r>
            <a:r>
              <a:rPr lang="en-US" altLang="en-US">
                <a:solidFill>
                  <a:srgbClr val="3366FF"/>
                </a:solidFill>
              </a:rPr>
              <a:t>Inductive Case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61B451A-5571-46A3-A0B7-E07CEC9BD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 k-path from i to j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Never goes through state k,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Goes through k one or more times.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/>
              <a:t>R</a:t>
            </a:r>
            <a:r>
              <a:rPr lang="en-US" altLang="en-US" baseline="-25000"/>
              <a:t>ij</a:t>
            </a:r>
            <a:r>
              <a:rPr lang="en-US" altLang="en-US" baseline="30000"/>
              <a:t>k</a:t>
            </a:r>
            <a:r>
              <a:rPr lang="en-US" altLang="en-US"/>
              <a:t> = R</a:t>
            </a:r>
            <a:r>
              <a:rPr lang="en-US" altLang="en-US" baseline="-25000"/>
              <a:t>ij</a:t>
            </a:r>
            <a:r>
              <a:rPr lang="en-US" altLang="en-US" baseline="30000"/>
              <a:t>k-1</a:t>
            </a:r>
            <a:r>
              <a:rPr lang="en-US" altLang="en-US"/>
              <a:t> + R</a:t>
            </a:r>
            <a:r>
              <a:rPr lang="en-US" altLang="en-US" baseline="-25000"/>
              <a:t>ik</a:t>
            </a:r>
            <a:r>
              <a:rPr lang="en-US" altLang="en-US" baseline="30000"/>
              <a:t>k-1</a:t>
            </a:r>
            <a:r>
              <a:rPr lang="en-US" altLang="en-US"/>
              <a:t>(R</a:t>
            </a:r>
            <a:r>
              <a:rPr lang="en-US" altLang="en-US" baseline="-25000"/>
              <a:t>kk</a:t>
            </a:r>
            <a:r>
              <a:rPr lang="en-US" altLang="en-US" baseline="30000"/>
              <a:t>k-1</a:t>
            </a:r>
            <a:r>
              <a:rPr lang="en-US" altLang="en-US"/>
              <a:t>)* R</a:t>
            </a:r>
            <a:r>
              <a:rPr lang="en-US" altLang="en-US" baseline="-25000"/>
              <a:t>kj</a:t>
            </a:r>
            <a:r>
              <a:rPr lang="en-US" altLang="en-US" baseline="30000"/>
              <a:t>k-1</a:t>
            </a:r>
            <a:r>
              <a:rPr lang="en-US" altLang="en-US"/>
              <a:t>.</a:t>
            </a:r>
          </a:p>
        </p:txBody>
      </p:sp>
      <p:grpSp>
        <p:nvGrpSpPr>
          <p:cNvPr id="45062" name="Group 6">
            <a:extLst>
              <a:ext uri="{FF2B5EF4-FFF2-40B4-BE49-F238E27FC236}">
                <a16:creationId xmlns:a16="http://schemas.microsoft.com/office/drawing/2014/main" id="{CD8D354C-7316-4D17-AE8F-762421505BA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91000"/>
            <a:ext cx="1617663" cy="1508125"/>
            <a:chOff x="432" y="2640"/>
            <a:chExt cx="1019" cy="950"/>
          </a:xfrm>
        </p:grpSpPr>
        <p:sp>
          <p:nvSpPr>
            <p:cNvPr id="2" name="Text Box 4">
              <a:extLst>
                <a:ext uri="{FF2B5EF4-FFF2-40B4-BE49-F238E27FC236}">
                  <a16:creationId xmlns:a16="http://schemas.microsoft.com/office/drawing/2014/main" id="{2A43CACA-0A32-40DF-8327-2E89FFA4B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10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Doesn’t go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through k</a:t>
              </a:r>
            </a:p>
          </p:txBody>
        </p:sp>
        <p:sp>
          <p:nvSpPr>
            <p:cNvPr id="45072" name="Line 5">
              <a:extLst>
                <a:ext uri="{FF2B5EF4-FFF2-40B4-BE49-F238E27FC236}">
                  <a16:creationId xmlns:a16="http://schemas.microsoft.com/office/drawing/2014/main" id="{480E8410-1C97-4D94-B282-50EE121D5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6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5067" name="Group 11">
            <a:extLst>
              <a:ext uri="{FF2B5EF4-FFF2-40B4-BE49-F238E27FC236}">
                <a16:creationId xmlns:a16="http://schemas.microsoft.com/office/drawing/2014/main" id="{773F18D2-2942-44E1-B0C2-076421F92FE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191000"/>
            <a:ext cx="1571625" cy="1492250"/>
            <a:chOff x="1536" y="2640"/>
            <a:chExt cx="990" cy="940"/>
          </a:xfrm>
        </p:grpSpPr>
        <p:sp>
          <p:nvSpPr>
            <p:cNvPr id="3" name="Text Box 7">
              <a:extLst>
                <a:ext uri="{FF2B5EF4-FFF2-40B4-BE49-F238E27FC236}">
                  <a16:creationId xmlns:a16="http://schemas.microsoft.com/office/drawing/2014/main" id="{6A882AD9-4877-4C79-9566-F4479A41D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99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Goes from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 to k the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first time</a:t>
              </a:r>
            </a:p>
          </p:txBody>
        </p:sp>
        <p:sp>
          <p:nvSpPr>
            <p:cNvPr id="45070" name="Line 10">
              <a:extLst>
                <a:ext uri="{FF2B5EF4-FFF2-40B4-BE49-F238E27FC236}">
                  <a16:creationId xmlns:a16="http://schemas.microsoft.com/office/drawing/2014/main" id="{205E4BF5-975A-4DCA-BD6E-1C46541D3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64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BE476372-830E-4AA6-8951-C508AD51ED3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91000"/>
            <a:ext cx="1693863" cy="2101850"/>
            <a:chOff x="2496" y="2640"/>
            <a:chExt cx="1067" cy="132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91057920-C652-4F2E-AA77-950F7187A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106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Zero or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more times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from k to k</a:t>
              </a:r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1285AE43-78E2-4DDE-8122-DBC3B731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6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5071" name="Group 15">
            <a:extLst>
              <a:ext uri="{FF2B5EF4-FFF2-40B4-BE49-F238E27FC236}">
                <a16:creationId xmlns:a16="http://schemas.microsoft.com/office/drawing/2014/main" id="{0510786A-D503-4F27-B505-902E02CB6DEB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191000"/>
            <a:ext cx="1676400" cy="1279525"/>
            <a:chOff x="3648" y="2640"/>
            <a:chExt cx="1056" cy="806"/>
          </a:xfrm>
        </p:grpSpPr>
        <p:sp>
          <p:nvSpPr>
            <p:cNvPr id="45065" name="Text Box 9">
              <a:extLst>
                <a:ext uri="{FF2B5EF4-FFF2-40B4-BE49-F238E27FC236}">
                  <a16:creationId xmlns:a16="http://schemas.microsoft.com/office/drawing/2014/main" id="{7E877BC6-6B9E-41E3-B295-8A97F42C3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28"/>
              <a:ext cx="1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Then, from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k to j</a:t>
              </a:r>
            </a:p>
          </p:txBody>
        </p:sp>
        <p:sp>
          <p:nvSpPr>
            <p:cNvPr id="45066" name="Line 14">
              <a:extLst>
                <a:ext uri="{FF2B5EF4-FFF2-40B4-BE49-F238E27FC236}">
                  <a16:creationId xmlns:a16="http://schemas.microsoft.com/office/drawing/2014/main" id="{4F8125F8-AA80-4D49-A5C3-D49A2C233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264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1986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AE71F5F6-4AF3-4290-B4C3-74ECF49C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363FCE-4867-4BCC-ACCD-D2E0EAB8457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00DE8BA-FD75-4E88-907D-EAD15B6A5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Illustration of </a:t>
            </a:r>
            <a:r>
              <a:rPr lang="en-US" altLang="en-US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1C248FB-7626-4CD7-A447-B2CFC9F4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5562600" cy="2286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States &lt; k</a:t>
            </a:r>
          </a:p>
        </p:txBody>
      </p:sp>
      <p:sp>
        <p:nvSpPr>
          <p:cNvPr id="47109" name="Oval 4">
            <a:extLst>
              <a:ext uri="{FF2B5EF4-FFF2-40B4-BE49-F238E27FC236}">
                <a16:creationId xmlns:a16="http://schemas.microsoft.com/office/drawing/2014/main" id="{529D1EDB-6063-4978-8A68-2B22B847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k</a:t>
            </a:r>
          </a:p>
        </p:txBody>
      </p:sp>
      <p:sp>
        <p:nvSpPr>
          <p:cNvPr id="47110" name="Oval 5">
            <a:extLst>
              <a:ext uri="{FF2B5EF4-FFF2-40B4-BE49-F238E27FC236}">
                <a16:creationId xmlns:a16="http://schemas.microsoft.com/office/drawing/2014/main" id="{05FA1BA6-9985-48C8-9DD7-3D720D7C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i</a:t>
            </a:r>
          </a:p>
        </p:txBody>
      </p:sp>
      <p:sp>
        <p:nvSpPr>
          <p:cNvPr id="47111" name="Oval 6">
            <a:extLst>
              <a:ext uri="{FF2B5EF4-FFF2-40B4-BE49-F238E27FC236}">
                <a16:creationId xmlns:a16="http://schemas.microsoft.com/office/drawing/2014/main" id="{8A8B1528-B330-4AA2-940D-16178D07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743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j</a:t>
            </a:r>
          </a:p>
        </p:txBody>
      </p:sp>
      <p:sp>
        <p:nvSpPr>
          <p:cNvPr id="47112" name="Freeform 14">
            <a:extLst>
              <a:ext uri="{FF2B5EF4-FFF2-40B4-BE49-F238E27FC236}">
                <a16:creationId xmlns:a16="http://schemas.microsoft.com/office/drawing/2014/main" id="{55CDFB1E-3D70-47EB-A54E-484AC7AEE05E}"/>
              </a:ext>
            </a:extLst>
          </p:cNvPr>
          <p:cNvSpPr>
            <a:spLocks/>
          </p:cNvSpPr>
          <p:nvPr/>
        </p:nvSpPr>
        <p:spPr bwMode="auto">
          <a:xfrm>
            <a:off x="1066800" y="2819400"/>
            <a:ext cx="6172200" cy="3048000"/>
          </a:xfrm>
          <a:custGeom>
            <a:avLst/>
            <a:gdLst>
              <a:gd name="T0" fmla="*/ 0 w 3888"/>
              <a:gd name="T1" fmla="*/ 0 h 1920"/>
              <a:gd name="T2" fmla="*/ 2147483646 w 3888"/>
              <a:gd name="T3" fmla="*/ 2147483646 h 1920"/>
              <a:gd name="T4" fmla="*/ 2147483646 w 3888"/>
              <a:gd name="T5" fmla="*/ 2147483646 h 1920"/>
              <a:gd name="T6" fmla="*/ 2147483646 w 3888"/>
              <a:gd name="T7" fmla="*/ 2147483646 h 1920"/>
              <a:gd name="T8" fmla="*/ 2147483646 w 3888"/>
              <a:gd name="T9" fmla="*/ 2147483646 h 1920"/>
              <a:gd name="T10" fmla="*/ 2147483646 w 3888"/>
              <a:gd name="T11" fmla="*/ 2147483646 h 19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88" h="1920">
                <a:moveTo>
                  <a:pt x="0" y="0"/>
                </a:moveTo>
                <a:cubicBezTo>
                  <a:pt x="64" y="400"/>
                  <a:pt x="128" y="800"/>
                  <a:pt x="384" y="1104"/>
                </a:cubicBezTo>
                <a:cubicBezTo>
                  <a:pt x="640" y="1408"/>
                  <a:pt x="1152" y="1728"/>
                  <a:pt x="1536" y="1824"/>
                </a:cubicBezTo>
                <a:cubicBezTo>
                  <a:pt x="1920" y="1920"/>
                  <a:pt x="2368" y="1832"/>
                  <a:pt x="2688" y="1680"/>
                </a:cubicBezTo>
                <a:cubicBezTo>
                  <a:pt x="3008" y="1528"/>
                  <a:pt x="3256" y="1160"/>
                  <a:pt x="3456" y="912"/>
                </a:cubicBezTo>
                <a:cubicBezTo>
                  <a:pt x="3656" y="664"/>
                  <a:pt x="3772" y="428"/>
                  <a:pt x="3888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7113" name="Freeform 17">
            <a:extLst>
              <a:ext uri="{FF2B5EF4-FFF2-40B4-BE49-F238E27FC236}">
                <a16:creationId xmlns:a16="http://schemas.microsoft.com/office/drawing/2014/main" id="{0237E647-4EDF-4FC3-BE04-30612CBE6833}"/>
              </a:ext>
            </a:extLst>
          </p:cNvPr>
          <p:cNvSpPr>
            <a:spLocks/>
          </p:cNvSpPr>
          <p:nvPr/>
        </p:nvSpPr>
        <p:spPr bwMode="auto">
          <a:xfrm>
            <a:off x="1143000" y="2743200"/>
            <a:ext cx="2819400" cy="1993900"/>
          </a:xfrm>
          <a:custGeom>
            <a:avLst/>
            <a:gdLst>
              <a:gd name="T0" fmla="*/ 0 w 1776"/>
              <a:gd name="T1" fmla="*/ 0 h 1256"/>
              <a:gd name="T2" fmla="*/ 2147483646 w 1776"/>
              <a:gd name="T3" fmla="*/ 2147483646 h 1256"/>
              <a:gd name="T4" fmla="*/ 2147483646 w 1776"/>
              <a:gd name="T5" fmla="*/ 2147483646 h 1256"/>
              <a:gd name="T6" fmla="*/ 2147483646 w 1776"/>
              <a:gd name="T7" fmla="*/ 2147483646 h 1256"/>
              <a:gd name="T8" fmla="*/ 2147483646 w 1776"/>
              <a:gd name="T9" fmla="*/ 2147483646 h 1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6" h="1256">
                <a:moveTo>
                  <a:pt x="0" y="0"/>
                </a:moveTo>
                <a:cubicBezTo>
                  <a:pt x="112" y="352"/>
                  <a:pt x="224" y="704"/>
                  <a:pt x="384" y="912"/>
                </a:cubicBezTo>
                <a:cubicBezTo>
                  <a:pt x="544" y="1120"/>
                  <a:pt x="784" y="1240"/>
                  <a:pt x="960" y="1248"/>
                </a:cubicBezTo>
                <a:cubicBezTo>
                  <a:pt x="1136" y="1256"/>
                  <a:pt x="1304" y="1088"/>
                  <a:pt x="1440" y="960"/>
                </a:cubicBezTo>
                <a:cubicBezTo>
                  <a:pt x="1576" y="832"/>
                  <a:pt x="1676" y="656"/>
                  <a:pt x="177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7114" name="Freeform 18">
            <a:extLst>
              <a:ext uri="{FF2B5EF4-FFF2-40B4-BE49-F238E27FC236}">
                <a16:creationId xmlns:a16="http://schemas.microsoft.com/office/drawing/2014/main" id="{DB7D556F-F2A4-4DFF-A1B7-513A0E8218B8}"/>
              </a:ext>
            </a:extLst>
          </p:cNvPr>
          <p:cNvSpPr>
            <a:spLocks/>
          </p:cNvSpPr>
          <p:nvPr/>
        </p:nvSpPr>
        <p:spPr bwMode="auto">
          <a:xfrm>
            <a:off x="3632200" y="3581400"/>
            <a:ext cx="876300" cy="1282700"/>
          </a:xfrm>
          <a:custGeom>
            <a:avLst/>
            <a:gdLst>
              <a:gd name="T0" fmla="*/ 2147483646 w 552"/>
              <a:gd name="T1" fmla="*/ 0 h 808"/>
              <a:gd name="T2" fmla="*/ 2147483646 w 552"/>
              <a:gd name="T3" fmla="*/ 2147483646 h 808"/>
              <a:gd name="T4" fmla="*/ 2147483646 w 552"/>
              <a:gd name="T5" fmla="*/ 2147483646 h 808"/>
              <a:gd name="T6" fmla="*/ 2147483646 w 552"/>
              <a:gd name="T7" fmla="*/ 2147483646 h 808"/>
              <a:gd name="T8" fmla="*/ 2147483646 w 552"/>
              <a:gd name="T9" fmla="*/ 2147483646 h 808"/>
              <a:gd name="T10" fmla="*/ 2147483646 w 552"/>
              <a:gd name="T11" fmla="*/ 2147483646 h 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2" h="808">
                <a:moveTo>
                  <a:pt x="256" y="0"/>
                </a:moveTo>
                <a:cubicBezTo>
                  <a:pt x="144" y="180"/>
                  <a:pt x="32" y="360"/>
                  <a:pt x="16" y="480"/>
                </a:cubicBezTo>
                <a:cubicBezTo>
                  <a:pt x="0" y="600"/>
                  <a:pt x="88" y="672"/>
                  <a:pt x="160" y="720"/>
                </a:cubicBezTo>
                <a:cubicBezTo>
                  <a:pt x="232" y="768"/>
                  <a:pt x="384" y="808"/>
                  <a:pt x="448" y="768"/>
                </a:cubicBezTo>
                <a:cubicBezTo>
                  <a:pt x="512" y="728"/>
                  <a:pt x="552" y="600"/>
                  <a:pt x="544" y="480"/>
                </a:cubicBezTo>
                <a:cubicBezTo>
                  <a:pt x="536" y="360"/>
                  <a:pt x="468" y="204"/>
                  <a:pt x="40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7115" name="Freeform 19">
            <a:extLst>
              <a:ext uri="{FF2B5EF4-FFF2-40B4-BE49-F238E27FC236}">
                <a16:creationId xmlns:a16="http://schemas.microsoft.com/office/drawing/2014/main" id="{A77178F6-2A32-4C07-AE38-AC461917144C}"/>
              </a:ext>
            </a:extLst>
          </p:cNvPr>
          <p:cNvSpPr>
            <a:spLocks/>
          </p:cNvSpPr>
          <p:nvPr/>
        </p:nvSpPr>
        <p:spPr bwMode="auto">
          <a:xfrm>
            <a:off x="4343400" y="3048000"/>
            <a:ext cx="2819400" cy="1727200"/>
          </a:xfrm>
          <a:custGeom>
            <a:avLst/>
            <a:gdLst>
              <a:gd name="T0" fmla="*/ 0 w 1776"/>
              <a:gd name="T1" fmla="*/ 2147483646 h 1088"/>
              <a:gd name="T2" fmla="*/ 2147483646 w 1776"/>
              <a:gd name="T3" fmla="*/ 2147483646 h 1088"/>
              <a:gd name="T4" fmla="*/ 2147483646 w 1776"/>
              <a:gd name="T5" fmla="*/ 2147483646 h 1088"/>
              <a:gd name="T6" fmla="*/ 2147483646 w 1776"/>
              <a:gd name="T7" fmla="*/ 2147483646 h 1088"/>
              <a:gd name="T8" fmla="*/ 2147483646 w 1776"/>
              <a:gd name="T9" fmla="*/ 0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6" h="1088">
                <a:moveTo>
                  <a:pt x="0" y="336"/>
                </a:moveTo>
                <a:cubicBezTo>
                  <a:pt x="60" y="444"/>
                  <a:pt x="120" y="552"/>
                  <a:pt x="240" y="672"/>
                </a:cubicBezTo>
                <a:cubicBezTo>
                  <a:pt x="360" y="792"/>
                  <a:pt x="576" y="1024"/>
                  <a:pt x="720" y="1056"/>
                </a:cubicBezTo>
                <a:cubicBezTo>
                  <a:pt x="864" y="1088"/>
                  <a:pt x="928" y="1040"/>
                  <a:pt x="1104" y="864"/>
                </a:cubicBezTo>
                <a:cubicBezTo>
                  <a:pt x="1280" y="688"/>
                  <a:pt x="1528" y="344"/>
                  <a:pt x="17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48156" name="Group 28">
            <a:extLst>
              <a:ext uri="{FF2B5EF4-FFF2-40B4-BE49-F238E27FC236}">
                <a16:creationId xmlns:a16="http://schemas.microsoft.com/office/drawing/2014/main" id="{3850E6B5-428F-400B-8A2A-A0FBD971784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057400"/>
            <a:ext cx="2289175" cy="2709863"/>
            <a:chOff x="1056" y="1296"/>
            <a:chExt cx="1442" cy="1707"/>
          </a:xfrm>
        </p:grpSpPr>
        <p:sp>
          <p:nvSpPr>
            <p:cNvPr id="47126" name="Text Box 20">
              <a:extLst>
                <a:ext uri="{FF2B5EF4-FFF2-40B4-BE49-F238E27FC236}">
                  <a16:creationId xmlns:a16="http://schemas.microsoft.com/office/drawing/2014/main" id="{E4D21F67-7AC9-481B-9BB8-08CCC92E1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96"/>
              <a:ext cx="14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Paths not going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through k</a:t>
              </a:r>
            </a:p>
          </p:txBody>
        </p:sp>
        <p:sp>
          <p:nvSpPr>
            <p:cNvPr id="47127" name="Line 21">
              <a:extLst>
                <a:ext uri="{FF2B5EF4-FFF2-40B4-BE49-F238E27FC236}">
                  <a16:creationId xmlns:a16="http://schemas.microsoft.com/office/drawing/2014/main" id="{3E05B036-A35A-4C8B-9D7B-4D7BB950B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851"/>
              <a:ext cx="192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8159" name="Group 31">
            <a:extLst>
              <a:ext uri="{FF2B5EF4-FFF2-40B4-BE49-F238E27FC236}">
                <a16:creationId xmlns:a16="http://schemas.microsoft.com/office/drawing/2014/main" id="{79800874-59C6-49BD-B241-C89DED2C18E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310063"/>
            <a:ext cx="2644775" cy="855662"/>
            <a:chOff x="3888" y="2715"/>
            <a:chExt cx="1666" cy="539"/>
          </a:xfrm>
        </p:grpSpPr>
        <p:sp>
          <p:nvSpPr>
            <p:cNvPr id="47124" name="Text Box 24">
              <a:extLst>
                <a:ext uri="{FF2B5EF4-FFF2-40B4-BE49-F238E27FC236}">
                  <a16:creationId xmlns:a16="http://schemas.microsoft.com/office/drawing/2014/main" id="{280F604F-6F14-4499-8F4B-176D4D9ED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736"/>
              <a:ext cx="70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From k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to j</a:t>
              </a:r>
            </a:p>
          </p:txBody>
        </p:sp>
        <p:sp>
          <p:nvSpPr>
            <p:cNvPr id="47125" name="Line 25">
              <a:extLst>
                <a:ext uri="{FF2B5EF4-FFF2-40B4-BE49-F238E27FC236}">
                  <a16:creationId xmlns:a16="http://schemas.microsoft.com/office/drawing/2014/main" id="{D3F07617-419F-4BAB-9710-5D6E88AAD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2715"/>
              <a:ext cx="91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8158" name="Group 30">
            <a:extLst>
              <a:ext uri="{FF2B5EF4-FFF2-40B4-BE49-F238E27FC236}">
                <a16:creationId xmlns:a16="http://schemas.microsoft.com/office/drawing/2014/main" id="{9AAA59DF-E4A9-418F-BD8D-58492C3E802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438400"/>
            <a:ext cx="2290763" cy="2133600"/>
            <a:chOff x="2832" y="1536"/>
            <a:chExt cx="1443" cy="1344"/>
          </a:xfrm>
        </p:grpSpPr>
        <p:sp>
          <p:nvSpPr>
            <p:cNvPr id="47122" name="Text Box 23">
              <a:extLst>
                <a:ext uri="{FF2B5EF4-FFF2-40B4-BE49-F238E27FC236}">
                  <a16:creationId xmlns:a16="http://schemas.microsoft.com/office/drawing/2014/main" id="{F4D7589F-B338-4D7A-A756-7B15209FF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36"/>
              <a:ext cx="12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From k to k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Several times</a:t>
              </a:r>
            </a:p>
          </p:txBody>
        </p:sp>
        <p:sp>
          <p:nvSpPr>
            <p:cNvPr id="47123" name="Line 26">
              <a:extLst>
                <a:ext uri="{FF2B5EF4-FFF2-40B4-BE49-F238E27FC236}">
                  <a16:creationId xmlns:a16="http://schemas.microsoft.com/office/drawing/2014/main" id="{2F477B9A-6D56-475D-9208-8E2C196ED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64"/>
              <a:ext cx="576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8157" name="Group 29">
            <a:extLst>
              <a:ext uri="{FF2B5EF4-FFF2-40B4-BE49-F238E27FC236}">
                <a16:creationId xmlns:a16="http://schemas.microsoft.com/office/drawing/2014/main" id="{914B94A4-995F-449B-9414-43732FF20BD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676400"/>
            <a:ext cx="2689225" cy="3014663"/>
            <a:chOff x="1776" y="1008"/>
            <a:chExt cx="1694" cy="1899"/>
          </a:xfrm>
        </p:grpSpPr>
        <p:sp>
          <p:nvSpPr>
            <p:cNvPr id="47120" name="Text Box 22">
              <a:extLst>
                <a:ext uri="{FF2B5EF4-FFF2-40B4-BE49-F238E27FC236}">
                  <a16:creationId xmlns:a16="http://schemas.microsoft.com/office/drawing/2014/main" id="{9A4C24AD-B886-431D-A85C-47AB6F351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008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Path to k</a:t>
              </a:r>
            </a:p>
          </p:txBody>
        </p:sp>
        <p:sp>
          <p:nvSpPr>
            <p:cNvPr id="47121" name="Line 27">
              <a:extLst>
                <a:ext uri="{FF2B5EF4-FFF2-40B4-BE49-F238E27FC236}">
                  <a16:creationId xmlns:a16="http://schemas.microsoft.com/office/drawing/2014/main" id="{DF4C2DAB-B1C4-493B-8DBA-519A1B43D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275"/>
              <a:ext cx="1008" cy="16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41977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C84B2589-064A-40C8-8ECD-C9A90DC0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641503-D51B-4403-8BD2-FFA3ACA8A92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370DCCB-F874-4B6F-8F43-EF0E90DD9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Step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A64B0AF-534F-4FD3-8ECB-5B3A8CC35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The RE with the same language as the DFA is the sum (union) of R</a:t>
            </a:r>
            <a:r>
              <a:rPr lang="en-US" altLang="en-US" baseline="-25000"/>
              <a:t>ij</a:t>
            </a:r>
            <a:r>
              <a:rPr lang="en-US" altLang="en-US" baseline="30000"/>
              <a:t>n</a:t>
            </a:r>
            <a:r>
              <a:rPr lang="en-US" altLang="en-US"/>
              <a:t>, where: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n is the number of states; i.e., paths are unconstrained.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i is the start state.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j is one of the final states.</a:t>
            </a:r>
          </a:p>
        </p:txBody>
      </p:sp>
    </p:spTree>
    <p:extLst>
      <p:ext uri="{BB962C8B-B14F-4D97-AF65-F5344CB8AC3E}">
        <p14:creationId xmlns:p14="http://schemas.microsoft.com/office/powerpoint/2010/main" val="140568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B8C00357-A762-4453-AAF2-DD77787B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274D87-468A-4301-A073-88A693582FD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C51C61F-E4FD-44B8-B370-2B0C45BF5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267200" cy="11430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B7C7FFB-0C1D-446F-BE2D-15EF66D4F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altLang="en-US"/>
              <a:t>R</a:t>
            </a:r>
            <a:r>
              <a:rPr lang="en-US" altLang="en-US" baseline="-25000"/>
              <a:t>23</a:t>
            </a:r>
            <a:r>
              <a:rPr lang="en-US" altLang="en-US" baseline="30000"/>
              <a:t>3</a:t>
            </a:r>
            <a:r>
              <a:rPr lang="en-US" altLang="en-US"/>
              <a:t> = R</a:t>
            </a:r>
            <a:r>
              <a:rPr lang="en-US" altLang="en-US" baseline="-25000"/>
              <a:t>23</a:t>
            </a:r>
            <a:r>
              <a:rPr lang="en-US" altLang="en-US" baseline="30000"/>
              <a:t>2</a:t>
            </a:r>
            <a:r>
              <a:rPr lang="en-US" altLang="en-US"/>
              <a:t> + R</a:t>
            </a:r>
            <a:r>
              <a:rPr lang="en-US" altLang="en-US" baseline="-25000"/>
              <a:t>23</a:t>
            </a:r>
            <a:r>
              <a:rPr lang="en-US" altLang="en-US" baseline="30000"/>
              <a:t>2</a:t>
            </a:r>
            <a:r>
              <a:rPr lang="en-US" altLang="en-US"/>
              <a:t>(R</a:t>
            </a:r>
            <a:r>
              <a:rPr lang="en-US" altLang="en-US" baseline="-25000"/>
              <a:t>33</a:t>
            </a:r>
            <a:r>
              <a:rPr lang="en-US" altLang="en-US" baseline="30000"/>
              <a:t>2</a:t>
            </a:r>
            <a:r>
              <a:rPr lang="en-US" altLang="en-US"/>
              <a:t>)*R</a:t>
            </a:r>
            <a:r>
              <a:rPr lang="en-US" altLang="en-US" baseline="-25000"/>
              <a:t>33</a:t>
            </a:r>
            <a:r>
              <a:rPr lang="en-US" altLang="en-US" baseline="30000"/>
              <a:t>2</a:t>
            </a:r>
            <a:r>
              <a:rPr lang="en-US" altLang="en-US"/>
              <a:t> = R</a:t>
            </a:r>
            <a:r>
              <a:rPr lang="en-US" altLang="en-US" baseline="-25000"/>
              <a:t>23</a:t>
            </a:r>
            <a:r>
              <a:rPr lang="en-US" altLang="en-US" baseline="30000"/>
              <a:t>2</a:t>
            </a:r>
            <a:r>
              <a:rPr lang="en-US" altLang="en-US"/>
              <a:t>(R</a:t>
            </a:r>
            <a:r>
              <a:rPr lang="en-US" altLang="en-US" baseline="-25000"/>
              <a:t>33</a:t>
            </a:r>
            <a:r>
              <a:rPr lang="en-US" altLang="en-US" baseline="30000"/>
              <a:t>2</a:t>
            </a:r>
            <a:r>
              <a:rPr lang="en-US" altLang="en-US"/>
              <a:t>)*</a:t>
            </a:r>
          </a:p>
          <a:p>
            <a:r>
              <a:rPr lang="en-US" altLang="en-US"/>
              <a:t>R</a:t>
            </a:r>
            <a:r>
              <a:rPr lang="en-US" altLang="en-US" baseline="-25000"/>
              <a:t>23</a:t>
            </a:r>
            <a:r>
              <a:rPr lang="en-US" altLang="en-US" baseline="30000"/>
              <a:t>2</a:t>
            </a:r>
            <a:r>
              <a:rPr lang="en-US" altLang="en-US"/>
              <a:t> = (</a:t>
            </a:r>
            <a:r>
              <a:rPr lang="en-US" altLang="en-US" b="1"/>
              <a:t>10</a:t>
            </a:r>
            <a:r>
              <a:rPr lang="en-US" altLang="en-US"/>
              <a:t>)*</a:t>
            </a:r>
            <a:r>
              <a:rPr lang="en-US" altLang="en-US" b="1"/>
              <a:t>0</a:t>
            </a:r>
            <a:r>
              <a:rPr lang="en-US" altLang="en-US"/>
              <a:t>+</a:t>
            </a:r>
            <a:r>
              <a:rPr lang="en-US" altLang="en-US" b="1"/>
              <a:t>1</a:t>
            </a:r>
            <a:r>
              <a:rPr lang="en-US" altLang="en-US"/>
              <a:t>(</a:t>
            </a:r>
            <a:r>
              <a:rPr lang="en-US" altLang="en-US" b="1"/>
              <a:t>01</a:t>
            </a:r>
            <a:r>
              <a:rPr lang="en-US" altLang="en-US"/>
              <a:t>)*</a:t>
            </a:r>
            <a:r>
              <a:rPr lang="en-US" altLang="en-US" b="1"/>
              <a:t>1</a:t>
            </a:r>
          </a:p>
          <a:p>
            <a:r>
              <a:rPr lang="en-US" altLang="en-US"/>
              <a:t>R</a:t>
            </a:r>
            <a:r>
              <a:rPr lang="en-US" altLang="en-US" baseline="-25000"/>
              <a:t>33</a:t>
            </a:r>
            <a:r>
              <a:rPr lang="en-US" altLang="en-US" baseline="30000"/>
              <a:t>2</a:t>
            </a:r>
            <a:r>
              <a:rPr lang="en-US" altLang="en-US"/>
              <a:t> =</a:t>
            </a:r>
            <a:r>
              <a:rPr lang="en-US" altLang="en-US" b="1"/>
              <a:t> 0</a:t>
            </a:r>
            <a:r>
              <a:rPr lang="en-US" altLang="en-US"/>
              <a:t>(</a:t>
            </a:r>
            <a:r>
              <a:rPr lang="en-US" altLang="en-US" b="1"/>
              <a:t>01</a:t>
            </a:r>
            <a:r>
              <a:rPr lang="en-US" altLang="en-US"/>
              <a:t>)*(</a:t>
            </a:r>
            <a:r>
              <a:rPr lang="en-US" altLang="en-US" b="1"/>
              <a:t>1</a:t>
            </a:r>
            <a:r>
              <a:rPr lang="en-US" altLang="en-US"/>
              <a:t>+</a:t>
            </a:r>
            <a:r>
              <a:rPr lang="en-US" altLang="en-US" b="1"/>
              <a:t>00</a:t>
            </a:r>
            <a:r>
              <a:rPr lang="en-US" altLang="en-US"/>
              <a:t>) + </a:t>
            </a:r>
            <a:r>
              <a:rPr lang="en-US" altLang="en-US" b="1"/>
              <a:t>1</a:t>
            </a:r>
            <a:r>
              <a:rPr lang="en-US" altLang="en-US"/>
              <a:t>(</a:t>
            </a:r>
            <a:r>
              <a:rPr lang="en-US" altLang="en-US" b="1"/>
              <a:t>10</a:t>
            </a:r>
            <a:r>
              <a:rPr lang="en-US" altLang="en-US"/>
              <a:t>)*(</a:t>
            </a:r>
            <a:r>
              <a:rPr lang="en-US" altLang="en-US" b="1"/>
              <a:t>0</a:t>
            </a:r>
            <a:r>
              <a:rPr lang="en-US" altLang="en-US"/>
              <a:t>+</a:t>
            </a:r>
            <a:r>
              <a:rPr lang="en-US" altLang="en-US" b="1"/>
              <a:t>11</a:t>
            </a:r>
            <a:r>
              <a:rPr lang="en-US" altLang="en-US"/>
              <a:t>)</a:t>
            </a:r>
          </a:p>
          <a:p>
            <a:r>
              <a:rPr lang="en-US" altLang="en-US"/>
              <a:t>R</a:t>
            </a:r>
            <a:r>
              <a:rPr lang="en-US" altLang="en-US" baseline="-25000"/>
              <a:t>23</a:t>
            </a:r>
            <a:r>
              <a:rPr lang="en-US" altLang="en-US" baseline="30000"/>
              <a:t>3</a:t>
            </a:r>
            <a:r>
              <a:rPr lang="en-US" altLang="en-US"/>
              <a:t> = [(</a:t>
            </a:r>
            <a:r>
              <a:rPr lang="en-US" altLang="en-US" b="1"/>
              <a:t>10</a:t>
            </a:r>
            <a:r>
              <a:rPr lang="en-US" altLang="en-US"/>
              <a:t>)*</a:t>
            </a:r>
            <a:r>
              <a:rPr lang="en-US" altLang="en-US" b="1"/>
              <a:t>0</a:t>
            </a:r>
            <a:r>
              <a:rPr lang="en-US" altLang="en-US"/>
              <a:t>+</a:t>
            </a:r>
            <a:r>
              <a:rPr lang="en-US" altLang="en-US" b="1"/>
              <a:t>1</a:t>
            </a:r>
            <a:r>
              <a:rPr lang="en-US" altLang="en-US"/>
              <a:t>(</a:t>
            </a:r>
            <a:r>
              <a:rPr lang="en-US" altLang="en-US" b="1"/>
              <a:t>01</a:t>
            </a:r>
            <a:r>
              <a:rPr lang="en-US" altLang="en-US"/>
              <a:t>)*</a:t>
            </a:r>
            <a:r>
              <a:rPr lang="en-US" altLang="en-US" b="1"/>
              <a:t>1</a:t>
            </a:r>
            <a:r>
              <a:rPr lang="en-US" altLang="en-US"/>
              <a:t>]</a:t>
            </a:r>
            <a:r>
              <a:rPr lang="en-US" altLang="en-US" b="1"/>
              <a:t> </a:t>
            </a:r>
            <a:r>
              <a:rPr lang="en-US" altLang="en-US"/>
              <a:t>[(</a:t>
            </a:r>
            <a:r>
              <a:rPr lang="en-US" altLang="en-US" b="1"/>
              <a:t>0</a:t>
            </a:r>
            <a:r>
              <a:rPr lang="en-US" altLang="en-US"/>
              <a:t>(</a:t>
            </a:r>
            <a:r>
              <a:rPr lang="en-US" altLang="en-US" b="1"/>
              <a:t>01</a:t>
            </a:r>
            <a:r>
              <a:rPr lang="en-US" altLang="en-US"/>
              <a:t>)*(</a:t>
            </a:r>
            <a:r>
              <a:rPr lang="en-US" altLang="en-US" b="1"/>
              <a:t>1</a:t>
            </a:r>
            <a:r>
              <a:rPr lang="en-US" altLang="en-US"/>
              <a:t>+</a:t>
            </a:r>
            <a:r>
              <a:rPr lang="en-US" altLang="en-US" b="1"/>
              <a:t>00</a:t>
            </a:r>
            <a:r>
              <a:rPr lang="en-US" altLang="en-US"/>
              <a:t>) + </a:t>
            </a:r>
            <a:r>
              <a:rPr lang="en-US" altLang="en-US" b="1"/>
              <a:t>1</a:t>
            </a:r>
            <a:r>
              <a:rPr lang="en-US" altLang="en-US"/>
              <a:t>(</a:t>
            </a:r>
            <a:r>
              <a:rPr lang="en-US" altLang="en-US" b="1"/>
              <a:t>10</a:t>
            </a:r>
            <a:r>
              <a:rPr lang="en-US" altLang="en-US"/>
              <a:t>)*(</a:t>
            </a:r>
            <a:r>
              <a:rPr lang="en-US" altLang="en-US" b="1"/>
              <a:t>0</a:t>
            </a:r>
            <a:r>
              <a:rPr lang="en-US" altLang="en-US"/>
              <a:t>+</a:t>
            </a:r>
            <a:r>
              <a:rPr lang="en-US" altLang="en-US" b="1"/>
              <a:t>11</a:t>
            </a:r>
            <a:r>
              <a:rPr lang="en-US" altLang="en-US"/>
              <a:t>))]*</a:t>
            </a:r>
            <a:endParaRPr lang="en-US" altLang="en-US" baseline="30000"/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65315098-A3B2-4BA9-8DAE-3FD66E7358D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28600"/>
            <a:ext cx="2133600" cy="2286000"/>
            <a:chOff x="864" y="1104"/>
            <a:chExt cx="1344" cy="1440"/>
          </a:xfrm>
        </p:grpSpPr>
        <p:sp>
          <p:nvSpPr>
            <p:cNvPr id="51206" name="Oval 5">
              <a:extLst>
                <a:ext uri="{FF2B5EF4-FFF2-40B4-BE49-F238E27FC236}">
                  <a16:creationId xmlns:a16="http://schemas.microsoft.com/office/drawing/2014/main" id="{80348835-EB94-431F-B9F5-5CDCD90A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3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51207" name="Oval 6">
              <a:extLst>
                <a:ext uri="{FF2B5EF4-FFF2-40B4-BE49-F238E27FC236}">
                  <a16:creationId xmlns:a16="http://schemas.microsoft.com/office/drawing/2014/main" id="{B8123018-17A3-4C61-81AC-628EA8585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51208" name="Oval 7">
              <a:extLst>
                <a:ext uri="{FF2B5EF4-FFF2-40B4-BE49-F238E27FC236}">
                  <a16:creationId xmlns:a16="http://schemas.microsoft.com/office/drawing/2014/main" id="{7E8E31AC-D88F-4DBB-9294-E7D0ADFE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36"/>
              <a:ext cx="288" cy="288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51209" name="Line 8">
              <a:extLst>
                <a:ext uri="{FF2B5EF4-FFF2-40B4-BE49-F238E27FC236}">
                  <a16:creationId xmlns:a16="http://schemas.microsoft.com/office/drawing/2014/main" id="{0B0E61D8-5140-44B9-AD72-7DF8E2837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65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1210" name="Line 9">
              <a:extLst>
                <a:ext uri="{FF2B5EF4-FFF2-40B4-BE49-F238E27FC236}">
                  <a16:creationId xmlns:a16="http://schemas.microsoft.com/office/drawing/2014/main" id="{C054CE8B-1855-44C5-BE48-A41211F2E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0" y="1797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51211" name="Line 10">
              <a:extLst>
                <a:ext uri="{FF2B5EF4-FFF2-40B4-BE49-F238E27FC236}">
                  <a16:creationId xmlns:a16="http://schemas.microsoft.com/office/drawing/2014/main" id="{04ABD2A4-CAC4-4D00-94B6-11B8E7C74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2" y="179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cxnSp>
          <p:nvCxnSpPr>
            <p:cNvPr id="51212" name="AutoShape 11">
              <a:extLst>
                <a:ext uri="{FF2B5EF4-FFF2-40B4-BE49-F238E27FC236}">
                  <a16:creationId xmlns:a16="http://schemas.microsoft.com/office/drawing/2014/main" id="{FEAA1EF7-BE33-42D1-8335-1693C54688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1535" y="982"/>
              <a:ext cx="1" cy="105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13" name="AutoShape 12">
              <a:extLst>
                <a:ext uri="{FF2B5EF4-FFF2-40B4-BE49-F238E27FC236}">
                  <a16:creationId xmlns:a16="http://schemas.microsoft.com/office/drawing/2014/main" id="{585A16F7-D80B-44BE-BFAB-8C55A3F192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822" y="1839"/>
              <a:ext cx="618" cy="4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14" name="AutoShape 13">
              <a:extLst>
                <a:ext uri="{FF2B5EF4-FFF2-40B4-BE49-F238E27FC236}">
                  <a16:creationId xmlns:a16="http://schemas.microsoft.com/office/drawing/2014/main" id="{870A7DCF-29A0-4BF1-B137-EAA1F670D6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32" y="1755"/>
              <a:ext cx="534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15" name="Text Box 14">
              <a:extLst>
                <a:ext uri="{FF2B5EF4-FFF2-40B4-BE49-F238E27FC236}">
                  <a16:creationId xmlns:a16="http://schemas.microsoft.com/office/drawing/2014/main" id="{CA67C385-5B3B-4A2F-89D4-E8DEB2F63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51216" name="Text Box 15">
              <a:extLst>
                <a:ext uri="{FF2B5EF4-FFF2-40B4-BE49-F238E27FC236}">
                  <a16:creationId xmlns:a16="http://schemas.microsoft.com/office/drawing/2014/main" id="{86294862-26FF-4117-9765-8034056C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51217" name="Text Box 16">
              <a:extLst>
                <a:ext uri="{FF2B5EF4-FFF2-40B4-BE49-F238E27FC236}">
                  <a16:creationId xmlns:a16="http://schemas.microsoft.com/office/drawing/2014/main" id="{A9BA1A95-016C-4690-9629-4F86E7CC9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51218" name="Text Box 17">
              <a:extLst>
                <a:ext uri="{FF2B5EF4-FFF2-40B4-BE49-F238E27FC236}">
                  <a16:creationId xmlns:a16="http://schemas.microsoft.com/office/drawing/2014/main" id="{74F0F6EA-B77C-43E4-99AB-7EEFEF681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51219" name="Text Box 18">
              <a:extLst>
                <a:ext uri="{FF2B5EF4-FFF2-40B4-BE49-F238E27FC236}">
                  <a16:creationId xmlns:a16="http://schemas.microsoft.com/office/drawing/2014/main" id="{39EC632F-4723-4153-B330-F6C7A50B1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51220" name="Text Box 19">
              <a:extLst>
                <a:ext uri="{FF2B5EF4-FFF2-40B4-BE49-F238E27FC236}">
                  <a16:creationId xmlns:a16="http://schemas.microsoft.com/office/drawing/2014/main" id="{B38687C2-49B9-413F-9301-054B6822B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9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25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257CCC75-F062-42CD-9D1A-F0D356B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4EA2D4-4910-40A8-A560-DFE54F662E2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2DDF205F-82EB-4FD1-88A7-6ABF0961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8208963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63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>
            <a:extLst>
              <a:ext uri="{FF2B5EF4-FFF2-40B4-BE49-F238E27FC236}">
                <a16:creationId xmlns:a16="http://schemas.microsoft.com/office/drawing/2014/main" id="{22BD15CC-919C-4B3B-9B26-E246F623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976812-6A1D-477D-A9A7-FD6EEAA48F1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92EC8D1E-8D48-4804-A1BF-F6B49EC8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0513"/>
            <a:ext cx="6705600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9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FABD2A39-BF0E-4DB5-8ABE-6B87D09E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2EFCBD-6EB3-4F37-AAB0-ABA1EFEB84D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B4B33A56-AD1D-4447-A140-A533BA848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85750"/>
            <a:ext cx="676275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F47934AB-4472-477B-ADDB-01110669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3AC1F6-0A1C-4514-A110-B0729C1E8E4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09C5C72-539F-46BA-BC43-1E7A97EDF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RE’s: Definition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D781E9B-D8DA-4209-834A-1AD918C37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Basis 1</a:t>
            </a:r>
            <a:r>
              <a:rPr lang="en-US" altLang="en-US"/>
              <a:t>: If </a:t>
            </a:r>
            <a:r>
              <a:rPr lang="en-US" altLang="en-US" i="1"/>
              <a:t>a</a:t>
            </a:r>
            <a:r>
              <a:rPr lang="en-US" altLang="en-US"/>
              <a:t>  is any symbol, then </a:t>
            </a:r>
            <a:r>
              <a:rPr lang="en-US" altLang="en-US" b="1"/>
              <a:t>a</a:t>
            </a:r>
            <a:r>
              <a:rPr lang="en-US" altLang="en-US"/>
              <a:t> is a RE, and L(</a:t>
            </a:r>
            <a:r>
              <a:rPr lang="en-US" altLang="en-US" b="1"/>
              <a:t>a</a:t>
            </a:r>
            <a:r>
              <a:rPr lang="en-US" altLang="en-US"/>
              <a:t>) = {a}.</a:t>
            </a:r>
          </a:p>
          <a:p>
            <a:pPr lvl="1"/>
            <a:r>
              <a:rPr lang="en-US" altLang="en-US">
                <a:solidFill>
                  <a:srgbClr val="CC3300"/>
                </a:solidFill>
              </a:rPr>
              <a:t>Note</a:t>
            </a:r>
            <a:r>
              <a:rPr lang="en-US" altLang="en-US"/>
              <a:t>: {a} is the language containing one string, and that string is of length 1.</a:t>
            </a:r>
          </a:p>
          <a:p>
            <a:r>
              <a:rPr lang="en-US" altLang="en-US">
                <a:solidFill>
                  <a:srgbClr val="3366FF"/>
                </a:solidFill>
              </a:rPr>
              <a:t>Basis 2</a:t>
            </a:r>
            <a:r>
              <a:rPr lang="en-US" altLang="en-US"/>
              <a:t>: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is a RE, and L(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) = {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}.</a:t>
            </a:r>
          </a:p>
          <a:p>
            <a:r>
              <a:rPr lang="en-US" altLang="en-US">
                <a:solidFill>
                  <a:srgbClr val="3366FF"/>
                </a:solidFill>
              </a:rPr>
              <a:t>Basis 3</a:t>
            </a:r>
            <a:r>
              <a:rPr lang="en-US" altLang="en-US"/>
              <a:t>: </a:t>
            </a:r>
            <a:r>
              <a:rPr lang="en-US" altLang="en-US" sz="24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 is a RE, and L(</a:t>
            </a:r>
            <a:r>
              <a:rPr lang="en-US" altLang="en-US" sz="24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) = </a:t>
            </a:r>
            <a:r>
              <a:rPr lang="en-US" altLang="en-US" sz="24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0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>
            <a:extLst>
              <a:ext uri="{FF2B5EF4-FFF2-40B4-BE49-F238E27FC236}">
                <a16:creationId xmlns:a16="http://schemas.microsoft.com/office/drawing/2014/main" id="{80840FCD-6BE4-4DF3-8D0E-A1EF43E0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032112-753A-49D3-B3D1-142D67E2202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33F14946-5CB2-4C6F-962D-FA60573D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47650"/>
            <a:ext cx="6981825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777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5B00B-D787-49E5-A6EA-C86E189D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7239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89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288FE-3615-49F9-BACF-7BA5F06F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"/>
            <a:ext cx="8001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5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9B8CD-9419-4259-B275-CDFDB7DE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533400"/>
            <a:ext cx="721870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03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89DFA-B578-4AE0-AAE0-FA30347C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7391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5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96C2D-B550-45CA-A71E-0A2B8B08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696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5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C9092-31F5-4E8D-AC98-E1C81970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"/>
            <a:ext cx="77723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01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A410C-1D6A-4707-948D-8CA8BA8E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"/>
            <a:ext cx="7696200" cy="58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4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2CB9B167-6A97-46FC-A7A8-80991816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E28B53-F2DD-44B3-8752-4672B3047AA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CC05AD4-5556-4382-B2F4-9BD2D3BE1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602E307-F5BC-40D4-B0D4-38A04FC44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of the three types of automata (DFA, NFA,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-NFA) we discussed, and regular expressions as well, define exactly the same set of languages: the regular languages.</a:t>
            </a:r>
          </a:p>
        </p:txBody>
      </p:sp>
    </p:spTree>
    <p:extLst>
      <p:ext uri="{BB962C8B-B14F-4D97-AF65-F5344CB8AC3E}">
        <p14:creationId xmlns:p14="http://schemas.microsoft.com/office/powerpoint/2010/main" val="600557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>
            <a:extLst>
              <a:ext uri="{FF2B5EF4-FFF2-40B4-BE49-F238E27FC236}">
                <a16:creationId xmlns:a16="http://schemas.microsoft.com/office/drawing/2014/main" id="{BF2A1ACA-FD1A-4C56-B190-9B06E5A8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C1A4BA-B09E-4F40-82D1-9843C56B6B1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E7F21CEC-8699-4724-AFD8-BA3E638A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9275"/>
            <a:ext cx="83518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5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4C3CD7FC-16FD-4D78-B006-C9CE4A3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D57A1D-E365-4828-A339-24F2AEEF735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0F44E59-7673-48AA-B9A8-6FD5C65A9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RE’s: Definition – (2)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3E59ED5-B127-477B-BC9B-4FD7A24C2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Induction 1</a:t>
            </a:r>
            <a:r>
              <a:rPr lang="en-US" altLang="en-US"/>
              <a:t>: If E</a:t>
            </a:r>
            <a:r>
              <a:rPr lang="en-US" altLang="en-US" baseline="-25000"/>
              <a:t>1</a:t>
            </a:r>
            <a:r>
              <a:rPr lang="en-US" altLang="en-US"/>
              <a:t> and E</a:t>
            </a:r>
            <a:r>
              <a:rPr lang="en-US" altLang="en-US" baseline="-25000"/>
              <a:t>2</a:t>
            </a:r>
            <a:r>
              <a:rPr lang="en-US" altLang="en-US"/>
              <a:t> are regular expressions, then E</a:t>
            </a:r>
            <a:r>
              <a:rPr lang="en-US" altLang="en-US" baseline="-25000"/>
              <a:t>1</a:t>
            </a:r>
            <a:r>
              <a:rPr lang="en-US" altLang="en-US"/>
              <a:t>+E</a:t>
            </a:r>
            <a:r>
              <a:rPr lang="en-US" altLang="en-US" baseline="-25000"/>
              <a:t>2</a:t>
            </a:r>
            <a:r>
              <a:rPr lang="en-US" altLang="en-US"/>
              <a:t> is a regular expression, and L(E</a:t>
            </a:r>
            <a:r>
              <a:rPr lang="en-US" altLang="en-US" baseline="-25000"/>
              <a:t>1</a:t>
            </a:r>
            <a:r>
              <a:rPr lang="en-US" altLang="en-US"/>
              <a:t>+E</a:t>
            </a:r>
            <a:r>
              <a:rPr lang="en-US" altLang="en-US" baseline="-25000"/>
              <a:t>2</a:t>
            </a:r>
            <a:r>
              <a:rPr lang="en-US" altLang="en-US"/>
              <a:t>) = L(E</a:t>
            </a:r>
            <a:r>
              <a:rPr lang="en-US" altLang="en-US" baseline="-25000"/>
              <a:t>1</a:t>
            </a:r>
            <a:r>
              <a:rPr lang="en-US" altLang="en-US"/>
              <a:t>)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L(E</a:t>
            </a:r>
            <a:r>
              <a:rPr lang="en-US" altLang="en-US" baseline="-25000"/>
              <a:t>2</a:t>
            </a:r>
            <a:r>
              <a:rPr lang="en-US" altLang="en-US"/>
              <a:t>).</a:t>
            </a:r>
          </a:p>
          <a:p>
            <a:r>
              <a:rPr lang="en-US" altLang="en-US">
                <a:solidFill>
                  <a:srgbClr val="3366FF"/>
                </a:solidFill>
              </a:rPr>
              <a:t>Induction 2</a:t>
            </a:r>
            <a:r>
              <a:rPr lang="en-US" altLang="en-US"/>
              <a:t>: If E</a:t>
            </a:r>
            <a:r>
              <a:rPr lang="en-US" altLang="en-US" baseline="-25000"/>
              <a:t>1</a:t>
            </a:r>
            <a:r>
              <a:rPr lang="en-US" altLang="en-US"/>
              <a:t> and E</a:t>
            </a:r>
            <a:r>
              <a:rPr lang="en-US" altLang="en-US" baseline="-25000"/>
              <a:t>2</a:t>
            </a:r>
            <a:r>
              <a:rPr lang="en-US" altLang="en-US"/>
              <a:t> are regular expressions, then E</a:t>
            </a:r>
            <a:r>
              <a:rPr lang="en-US" altLang="en-US" baseline="-25000"/>
              <a:t>1</a:t>
            </a:r>
            <a:r>
              <a:rPr lang="en-US" altLang="en-US"/>
              <a:t>E</a:t>
            </a:r>
            <a:r>
              <a:rPr lang="en-US" altLang="en-US" baseline="-25000"/>
              <a:t>2</a:t>
            </a:r>
            <a:r>
              <a:rPr lang="en-US" altLang="en-US"/>
              <a:t> is a regular expression, and L(E</a:t>
            </a:r>
            <a:r>
              <a:rPr lang="en-US" altLang="en-US" baseline="-25000"/>
              <a:t>1</a:t>
            </a:r>
            <a:r>
              <a:rPr lang="en-US" altLang="en-US"/>
              <a:t>E</a:t>
            </a:r>
            <a:r>
              <a:rPr lang="en-US" altLang="en-US" baseline="-25000"/>
              <a:t>2</a:t>
            </a:r>
            <a:r>
              <a:rPr lang="en-US" altLang="en-US"/>
              <a:t>) = L(E</a:t>
            </a:r>
            <a:r>
              <a:rPr lang="en-US" altLang="en-US" baseline="-25000"/>
              <a:t>1</a:t>
            </a:r>
            <a:r>
              <a:rPr lang="en-US" altLang="en-US"/>
              <a:t>)L(E</a:t>
            </a:r>
            <a:r>
              <a:rPr lang="en-US" altLang="en-US" baseline="-25000"/>
              <a:t>2</a:t>
            </a:r>
            <a:r>
              <a:rPr lang="en-US" altLang="en-US"/>
              <a:t>).</a:t>
            </a:r>
          </a:p>
        </p:txBody>
      </p:sp>
      <p:grpSp>
        <p:nvGrpSpPr>
          <p:cNvPr id="13318" name="Group 6">
            <a:extLst>
              <a:ext uri="{FF2B5EF4-FFF2-40B4-BE49-F238E27FC236}">
                <a16:creationId xmlns:a16="http://schemas.microsoft.com/office/drawing/2014/main" id="{0C385A88-E99D-42CF-AD3D-8C7B0137CD8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1"/>
            <a:ext cx="7391400" cy="1447800"/>
            <a:chOff x="384" y="3504"/>
            <a:chExt cx="4288" cy="710"/>
          </a:xfrm>
        </p:grpSpPr>
        <p:sp>
          <p:nvSpPr>
            <p:cNvPr id="9222" name="Text Box 4">
              <a:extLst>
                <a:ext uri="{FF2B5EF4-FFF2-40B4-BE49-F238E27FC236}">
                  <a16:creationId xmlns:a16="http://schemas.microsoft.com/office/drawing/2014/main" id="{0EB42671-A0B4-4B55-8540-FEEE3FA0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96"/>
              <a:ext cx="42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 dirty="0">
                  <a:solidFill>
                    <a:srgbClr val="FF0066"/>
                  </a:solidFill>
                </a:rPr>
                <a:t>Concatenation </a:t>
              </a:r>
              <a:r>
                <a:rPr lang="en-US" altLang="en-US" sz="2400" dirty="0"/>
                <a:t>: the set of strings </a:t>
              </a:r>
              <a:r>
                <a:rPr lang="en-US" altLang="en-US" sz="2400" dirty="0" err="1"/>
                <a:t>wx</a:t>
              </a:r>
              <a:r>
                <a:rPr lang="en-US" altLang="en-US" sz="2400" dirty="0"/>
                <a:t> such that w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/>
                <a:t>Is in L(E</a:t>
              </a:r>
              <a:r>
                <a:rPr lang="en-US" altLang="en-US" sz="2400" baseline="-25000" dirty="0"/>
                <a:t>1</a:t>
              </a:r>
              <a:r>
                <a:rPr lang="en-US" altLang="en-US" sz="2400" dirty="0"/>
                <a:t>) and x is in L(E</a:t>
              </a:r>
              <a:r>
                <a:rPr lang="en-US" altLang="en-US" sz="2400" baseline="-25000" dirty="0"/>
                <a:t>2</a:t>
              </a:r>
              <a:r>
                <a:rPr lang="en-US" altLang="en-US" sz="2400" dirty="0"/>
                <a:t>).</a:t>
              </a:r>
            </a:p>
          </p:txBody>
        </p:sp>
        <p:sp>
          <p:nvSpPr>
            <p:cNvPr id="9223" name="Line 5">
              <a:extLst>
                <a:ext uri="{FF2B5EF4-FFF2-40B4-BE49-F238E27FC236}">
                  <a16:creationId xmlns:a16="http://schemas.microsoft.com/office/drawing/2014/main" id="{A9327599-3D96-4C1A-B1A9-1817B9535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504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430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5BD47150-568A-4B3D-AF6C-84DD414A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4EB765-FC7F-4934-8CFA-8E9A6210F3D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89F14EB-6F58-4CA1-B68D-DAA5FEB23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Algebraic Laws for RE’s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0A37F66-2001-4A18-B789-E2E13568F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Union and concatenation behave sort of like addition and multiplication.</a:t>
            </a:r>
          </a:p>
          <a:p>
            <a:pPr lvl="1"/>
            <a:r>
              <a:rPr lang="en-US" altLang="en-US"/>
              <a:t>+ is commutative and associative; concatenation is associative.</a:t>
            </a:r>
          </a:p>
          <a:p>
            <a:pPr lvl="1"/>
            <a:r>
              <a:rPr lang="en-US" altLang="en-US"/>
              <a:t>Concatenation distributes over +.</a:t>
            </a:r>
          </a:p>
          <a:p>
            <a:pPr lvl="1"/>
            <a:r>
              <a:rPr lang="en-US" altLang="en-US">
                <a:solidFill>
                  <a:srgbClr val="CC3300"/>
                </a:solidFill>
              </a:rPr>
              <a:t>Exception</a:t>
            </a:r>
            <a:r>
              <a:rPr lang="en-US" altLang="en-US"/>
              <a:t>: Concatenation is not commutative.</a:t>
            </a:r>
          </a:p>
        </p:txBody>
      </p:sp>
    </p:spTree>
    <p:extLst>
      <p:ext uri="{BB962C8B-B14F-4D97-AF65-F5344CB8AC3E}">
        <p14:creationId xmlns:p14="http://schemas.microsoft.com/office/powerpoint/2010/main" val="2061739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A8F4FEE3-FCB0-4A92-AEF9-64DF861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113250-4D67-4607-8367-3A42AB0F3A0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B155303-FB99-43A8-9796-2452373E2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Identities and Annihilators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35352FF-73D4-4CD9-AED2-63C2673FB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Lucida Sans Unicode" panose="020B0602030504020204" pitchFamily="34" charset="0"/>
              </a:rPr>
              <a:t>∅ </a:t>
            </a:r>
            <a:r>
              <a:rPr lang="en-US" altLang="en-US"/>
              <a:t>is the identity for +.</a:t>
            </a:r>
          </a:p>
          <a:p>
            <a:pPr lvl="1"/>
            <a:r>
              <a:rPr lang="en-US" altLang="en-US"/>
              <a:t>R + </a:t>
            </a:r>
            <a:r>
              <a:rPr lang="en-US" altLang="en-US" sz="20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 = R.</a:t>
            </a:r>
          </a:p>
          <a:p>
            <a:r>
              <a:rPr lang="en-US" altLang="en-US"/>
              <a:t> </a:t>
            </a:r>
            <a:r>
              <a:rPr lang="en-US" altLang="en-US">
                <a:latin typeface="Lucida Sans Unicode" panose="020B0602030504020204" pitchFamily="34" charset="0"/>
              </a:rPr>
              <a:t>ε </a:t>
            </a:r>
            <a:r>
              <a:rPr lang="en-US" altLang="en-US"/>
              <a:t>is the identity for concatenation.</a:t>
            </a:r>
          </a:p>
          <a:p>
            <a:pPr lvl="1"/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R = R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 = R.</a:t>
            </a:r>
          </a:p>
          <a:p>
            <a:r>
              <a:rPr lang="en-US" altLang="en-US"/>
              <a:t> </a:t>
            </a:r>
            <a:r>
              <a:rPr lang="en-US" altLang="en-US" sz="24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 is the annihilator for concatenation.</a:t>
            </a:r>
          </a:p>
          <a:p>
            <a:pPr lvl="1"/>
            <a:r>
              <a:rPr lang="en-US" altLang="en-US" sz="20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R = R</a:t>
            </a:r>
            <a:r>
              <a:rPr lang="en-US" altLang="en-US" sz="20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 = </a:t>
            </a:r>
            <a:r>
              <a:rPr lang="en-US" altLang="en-US" sz="2000">
                <a:latin typeface="Lucida Sans Unicode" panose="020B0602030504020204" pitchFamily="34" charset="0"/>
              </a:rPr>
              <a:t>∅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715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>
            <a:extLst>
              <a:ext uri="{FF2B5EF4-FFF2-40B4-BE49-F238E27FC236}">
                <a16:creationId xmlns:a16="http://schemas.microsoft.com/office/drawing/2014/main" id="{A7149655-5F6D-46C7-8414-FF932D4F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08049B-E839-4823-8908-81742FF61E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4515" name="Picture 2">
            <a:extLst>
              <a:ext uri="{FF2B5EF4-FFF2-40B4-BE49-F238E27FC236}">
                <a16:creationId xmlns:a16="http://schemas.microsoft.com/office/drawing/2014/main" id="{003DB4FF-AC6C-4C0F-9D23-6ACFABD2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49275"/>
            <a:ext cx="6985000" cy="559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868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>
            <a:extLst>
              <a:ext uri="{FF2B5EF4-FFF2-40B4-BE49-F238E27FC236}">
                <a16:creationId xmlns:a16="http://schemas.microsoft.com/office/drawing/2014/main" id="{64725E9C-CB67-485A-AC70-E536A1DF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261A8-F889-4123-9053-4E22C482D5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5539" name="Picture 2">
            <a:extLst>
              <a:ext uri="{FF2B5EF4-FFF2-40B4-BE49-F238E27FC236}">
                <a16:creationId xmlns:a16="http://schemas.microsoft.com/office/drawing/2014/main" id="{EF5E8075-8498-4549-95F9-7163A5EC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908050"/>
            <a:ext cx="7072313" cy="484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961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>
            <a:extLst>
              <a:ext uri="{FF2B5EF4-FFF2-40B4-BE49-F238E27FC236}">
                <a16:creationId xmlns:a16="http://schemas.microsoft.com/office/drawing/2014/main" id="{BC64B368-75D4-451D-9A4A-02B73AA3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107980-12F7-44D1-838F-A241CABFD5F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6563" name="Picture 2">
            <a:extLst>
              <a:ext uri="{FF2B5EF4-FFF2-40B4-BE49-F238E27FC236}">
                <a16:creationId xmlns:a16="http://schemas.microsoft.com/office/drawing/2014/main" id="{AA9C1B3C-1623-4ECE-866C-F34163AC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509588"/>
            <a:ext cx="67341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4" name="Picture 3">
            <a:extLst>
              <a:ext uri="{FF2B5EF4-FFF2-40B4-BE49-F238E27FC236}">
                <a16:creationId xmlns:a16="http://schemas.microsoft.com/office/drawing/2014/main" id="{E742FFF6-5795-48E4-94E0-177EAC13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5805488"/>
            <a:ext cx="52482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50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AB347CA3-8714-4C97-89ED-9B59B95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C8DDC4-23B9-4D4F-9185-67137507764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4A4543D-2065-4E3D-9B3D-F7BB96713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RE’s: Definition – (3)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1EE2CC8-1A05-4A2C-A2FA-E930474CD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66FF"/>
                </a:solidFill>
              </a:rPr>
              <a:t>Induction 3</a:t>
            </a:r>
            <a:r>
              <a:rPr lang="en-US" altLang="en-US"/>
              <a:t>: If E is a RE, then E* is a RE, and L(E*) = (L(E))*.</a:t>
            </a:r>
          </a:p>
        </p:txBody>
      </p:sp>
      <p:grpSp>
        <p:nvGrpSpPr>
          <p:cNvPr id="15366" name="Group 6">
            <a:extLst>
              <a:ext uri="{FF2B5EF4-FFF2-40B4-BE49-F238E27FC236}">
                <a16:creationId xmlns:a16="http://schemas.microsoft.com/office/drawing/2014/main" id="{1C5B9C66-9A22-4E70-9FEB-40B7A54EF04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124200"/>
            <a:ext cx="6083300" cy="2314575"/>
            <a:chOff x="624" y="1968"/>
            <a:chExt cx="3832" cy="1458"/>
          </a:xfrm>
        </p:grpSpPr>
        <p:sp>
          <p:nvSpPr>
            <p:cNvPr id="11270" name="Text Box 4">
              <a:extLst>
                <a:ext uri="{FF2B5EF4-FFF2-40B4-BE49-F238E27FC236}">
                  <a16:creationId xmlns:a16="http://schemas.microsoft.com/office/drawing/2014/main" id="{73D1446A-92A4-4F4A-8661-19AC28203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48"/>
              <a:ext cx="38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1">
                  <a:solidFill>
                    <a:srgbClr val="FF0066"/>
                  </a:solidFill>
                </a:rPr>
                <a:t>Closure</a:t>
              </a:r>
              <a:r>
                <a:rPr lang="en-US" altLang="en-US" sz="2400"/>
                <a:t>, or “Kleene closure” = set of strings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w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w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…w</a:t>
              </a:r>
              <a:r>
                <a:rPr lang="en-US" altLang="en-US" sz="2400" baseline="-25000"/>
                <a:t>n</a:t>
              </a:r>
              <a:r>
                <a:rPr lang="en-US" altLang="en-US" sz="2400"/>
                <a:t>, for some n </a:t>
              </a:r>
              <a:r>
                <a:rPr lang="en-US" altLang="en-US" sz="2400" u="sng"/>
                <a:t>&gt;</a:t>
              </a:r>
              <a:r>
                <a:rPr lang="en-US" altLang="en-US" sz="2400"/>
                <a:t> 0, where each w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 is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in L(E).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</a:rPr>
                <a:t>Note</a:t>
              </a:r>
              <a:r>
                <a:rPr lang="en-US" altLang="en-US" sz="2400"/>
                <a:t>: when n=0, the string is </a:t>
              </a:r>
              <a:r>
                <a:rPr lang="en-US" altLang="en-US" sz="2400">
                  <a:latin typeface="Lucida Sans Unicode" panose="020B0602030504020204" pitchFamily="34" charset="0"/>
                </a:rPr>
                <a:t>ε</a:t>
              </a:r>
              <a:r>
                <a:rPr lang="en-US" altLang="en-US" sz="2400"/>
                <a:t>.</a:t>
              </a:r>
            </a:p>
          </p:txBody>
        </p:sp>
        <p:sp>
          <p:nvSpPr>
            <p:cNvPr id="11271" name="Line 5">
              <a:extLst>
                <a:ext uri="{FF2B5EF4-FFF2-40B4-BE49-F238E27FC236}">
                  <a16:creationId xmlns:a16="http://schemas.microsoft.com/office/drawing/2014/main" id="{CF4ACC49-726A-4542-BD95-21965440C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6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1578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ED7E89F-243C-4A1D-A096-C91C846D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88CB3B-C948-4389-98AF-66111D872D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187E64A-0089-45B3-81D0-4787C75FF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Precedence of Operators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552F8D7-37B9-4CE3-882C-DDE8B35A9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Parentheses may be used wherever needed to influence the grouping of operators.</a:t>
            </a:r>
          </a:p>
          <a:p>
            <a:r>
              <a:rPr lang="en-US" altLang="en-US"/>
              <a:t>Order of precedence is * (highest), then concatenation, then + (lowest).</a:t>
            </a:r>
          </a:p>
        </p:txBody>
      </p:sp>
    </p:spTree>
    <p:extLst>
      <p:ext uri="{BB962C8B-B14F-4D97-AF65-F5344CB8AC3E}">
        <p14:creationId xmlns:p14="http://schemas.microsoft.com/office/powerpoint/2010/main" val="317015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FD87EEEB-77B4-4E70-9C93-7EF4A776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F69B80-2062-4D0A-BA47-6CDECCB4288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80B73A4-6FDF-4445-9282-BD955E57C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Examples</a:t>
            </a:r>
            <a:r>
              <a:rPr lang="en-US" altLang="en-US"/>
              <a:t>: RE’s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7912EC2-87FF-43DD-B725-90E30ED5D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L(</a:t>
            </a:r>
            <a:r>
              <a:rPr lang="en-US" altLang="en-US" b="1"/>
              <a:t>01</a:t>
            </a:r>
            <a:r>
              <a:rPr lang="en-US" altLang="en-US"/>
              <a:t>) = {01}.</a:t>
            </a:r>
          </a:p>
          <a:p>
            <a:r>
              <a:rPr lang="en-US" altLang="en-US"/>
              <a:t>L(</a:t>
            </a:r>
            <a:r>
              <a:rPr lang="en-US" altLang="en-US" b="1"/>
              <a:t>01</a:t>
            </a:r>
            <a:r>
              <a:rPr lang="en-US" altLang="en-US"/>
              <a:t>+</a:t>
            </a:r>
            <a:r>
              <a:rPr lang="en-US" altLang="en-US" b="1"/>
              <a:t>0</a:t>
            </a:r>
            <a:r>
              <a:rPr lang="en-US" altLang="en-US"/>
              <a:t>) = {01, 0}.</a:t>
            </a:r>
          </a:p>
          <a:p>
            <a:r>
              <a:rPr lang="en-US" altLang="en-US"/>
              <a:t>L(</a:t>
            </a:r>
            <a:r>
              <a:rPr lang="en-US" altLang="en-US" b="1"/>
              <a:t>0</a:t>
            </a:r>
            <a:r>
              <a:rPr lang="en-US" altLang="en-US"/>
              <a:t>(</a:t>
            </a:r>
            <a:r>
              <a:rPr lang="en-US" altLang="en-US" b="1"/>
              <a:t>1</a:t>
            </a:r>
            <a:r>
              <a:rPr lang="en-US" altLang="en-US"/>
              <a:t>+</a:t>
            </a:r>
            <a:r>
              <a:rPr lang="en-US" altLang="en-US" b="1"/>
              <a:t>0</a:t>
            </a:r>
            <a:r>
              <a:rPr lang="en-US" altLang="en-US"/>
              <a:t>)) = {01, 00}.</a:t>
            </a:r>
          </a:p>
          <a:p>
            <a:pPr lvl="1"/>
            <a:r>
              <a:rPr lang="en-US" altLang="en-US"/>
              <a:t>Note order of precedence of operators.</a:t>
            </a:r>
          </a:p>
          <a:p>
            <a:r>
              <a:rPr lang="en-US" altLang="en-US"/>
              <a:t>L(</a:t>
            </a:r>
            <a:r>
              <a:rPr lang="en-US" altLang="en-US" b="1"/>
              <a:t>0</a:t>
            </a:r>
            <a:r>
              <a:rPr lang="en-US" altLang="en-US"/>
              <a:t>*) = {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, 0, 00, 000,… }.</a:t>
            </a:r>
          </a:p>
          <a:p>
            <a:r>
              <a:rPr lang="en-US" altLang="en-US"/>
              <a:t>L((</a:t>
            </a:r>
            <a:r>
              <a:rPr lang="en-US" altLang="en-US" b="1"/>
              <a:t>0</a:t>
            </a:r>
            <a:r>
              <a:rPr lang="en-US" altLang="en-US"/>
              <a:t>+</a:t>
            </a:r>
            <a:r>
              <a:rPr lang="en-US" altLang="en-US" b="1"/>
              <a:t>10</a:t>
            </a:r>
            <a:r>
              <a:rPr lang="en-US" altLang="en-US"/>
              <a:t>)*(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+</a:t>
            </a:r>
            <a:r>
              <a:rPr lang="en-US" altLang="en-US" b="1"/>
              <a:t>1</a:t>
            </a:r>
            <a:r>
              <a:rPr lang="en-US" altLang="en-US"/>
              <a:t>)) = all strings of 0’s and 1’s without two consecutive 1’s.</a:t>
            </a:r>
          </a:p>
        </p:txBody>
      </p:sp>
    </p:spTree>
    <p:extLst>
      <p:ext uri="{BB962C8B-B14F-4D97-AF65-F5344CB8AC3E}">
        <p14:creationId xmlns:p14="http://schemas.microsoft.com/office/powerpoint/2010/main" val="329860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893F477-287A-4A55-B2F1-FEEB7DF6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863600"/>
          </a:xfrm>
        </p:spPr>
        <p:txBody>
          <a:bodyPr/>
          <a:lstStyle/>
          <a:p>
            <a:r>
              <a:rPr lang="en-US" altLang="en-US"/>
              <a:t>Contoh</a:t>
            </a:r>
          </a:p>
        </p:txBody>
      </p:sp>
      <p:pic>
        <p:nvPicPr>
          <p:cNvPr id="17411" name="Content Placeholder 4">
            <a:extLst>
              <a:ext uri="{FF2B5EF4-FFF2-40B4-BE49-F238E27FC236}">
                <a16:creationId xmlns:a16="http://schemas.microsoft.com/office/drawing/2014/main" id="{D2CBE08A-9E8B-4987-AAFE-C5DABB143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225" y="1793875"/>
            <a:ext cx="7559675" cy="4968875"/>
          </a:xfrm>
        </p:spPr>
      </p:pic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DDF7EC3-F270-4F36-ADF4-3CBDE23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A4C95-41DF-4053-A0CF-95B4ED0D496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4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A67A0058-1485-48E5-81CA-01529F03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3B977D-CAEA-4F4E-80CF-000EDB95E85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67EC00E-FB39-4D6B-8CF9-526BDC5F3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Equivalence of RE’s and Automata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D3B08E1-48AD-486C-9A09-5AAAA27C8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724400"/>
          </a:xfrm>
        </p:spPr>
        <p:txBody>
          <a:bodyPr/>
          <a:lstStyle/>
          <a:p>
            <a:r>
              <a:rPr lang="en-US" altLang="en-US"/>
              <a:t>We need to show that for every RE, there is an automaton that accepts the same language.</a:t>
            </a:r>
          </a:p>
          <a:p>
            <a:pPr lvl="1"/>
            <a:r>
              <a:rPr lang="en-US" altLang="en-US"/>
              <a:t>Pick the most powerful automaton type: the </a:t>
            </a:r>
            <a:r>
              <a:rPr lang="en-US" altLang="en-US">
                <a:latin typeface="Lucida Sans Unicode" panose="020B0602030504020204" pitchFamily="34" charset="0"/>
              </a:rPr>
              <a:t>ε</a:t>
            </a:r>
            <a:r>
              <a:rPr lang="en-US" altLang="en-US"/>
              <a:t>-NFA.</a:t>
            </a:r>
          </a:p>
          <a:p>
            <a:r>
              <a:rPr lang="en-US" altLang="en-US"/>
              <a:t>And we need to show that for every automaton, there is a RE defining its language.</a:t>
            </a:r>
          </a:p>
          <a:p>
            <a:pPr lvl="1"/>
            <a:r>
              <a:rPr lang="en-US" altLang="en-US"/>
              <a:t>Pick the most restrictive type: the DFA.</a:t>
            </a:r>
          </a:p>
        </p:txBody>
      </p:sp>
    </p:spTree>
    <p:extLst>
      <p:ext uri="{BB962C8B-B14F-4D97-AF65-F5344CB8AC3E}">
        <p14:creationId xmlns:p14="http://schemas.microsoft.com/office/powerpoint/2010/main" val="26675458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91581" dir="3378596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70CF6C0C8004BA89D959EB6B72DEC" ma:contentTypeVersion="0" ma:contentTypeDescription="Create a new document." ma:contentTypeScope="" ma:versionID="8e5a6a7570f8f676ff843a210432fe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0CDF-E692-4F76-B7D5-39E06A2CC81C}"/>
</file>

<file path=customXml/itemProps2.xml><?xml version="1.0" encoding="utf-8"?>
<ds:datastoreItem xmlns:ds="http://schemas.openxmlformats.org/officeDocument/2006/customXml" ds:itemID="{5F61DFA8-22C0-4BB0-BF98-101B93AA13C1}"/>
</file>

<file path=customXml/itemProps3.xml><?xml version="1.0" encoding="utf-8"?>
<ds:datastoreItem xmlns:ds="http://schemas.openxmlformats.org/officeDocument/2006/customXml" ds:itemID="{103FB29E-FDFB-4F69-9E29-EE01A6B1D0A4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118</TotalTime>
  <Words>1226</Words>
  <Application>Microsoft Office PowerPoint</Application>
  <PresentationFormat>On-screen Show (4:3)</PresentationFormat>
  <Paragraphs>251</Paragraphs>
  <Slides>44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Unicode MS</vt:lpstr>
      <vt:lpstr>Calibri</vt:lpstr>
      <vt:lpstr>Lucida Sans Unicode</vt:lpstr>
      <vt:lpstr>Monotype Sorts</vt:lpstr>
      <vt:lpstr>Tahoma</vt:lpstr>
      <vt:lpstr>Times New Roman</vt:lpstr>
      <vt:lpstr>Theme1</vt:lpstr>
      <vt:lpstr>Bab 3 Regular Expressions</vt:lpstr>
      <vt:lpstr>RE’s: Introduction</vt:lpstr>
      <vt:lpstr>RE’s: Definition</vt:lpstr>
      <vt:lpstr>RE’s: Definition – (2)</vt:lpstr>
      <vt:lpstr>RE’s: Definition – (3)</vt:lpstr>
      <vt:lpstr>Precedence of Operators</vt:lpstr>
      <vt:lpstr>Examples: RE’s</vt:lpstr>
      <vt:lpstr>Contoh</vt:lpstr>
      <vt:lpstr>Equivalence of RE’s and Automata</vt:lpstr>
      <vt:lpstr>Converting a RE to an ε-NFA</vt:lpstr>
      <vt:lpstr>Form of ε-NFA’s Constructed</vt:lpstr>
      <vt:lpstr>RE to ε-NFA: Basis</vt:lpstr>
      <vt:lpstr>RE to ε-NFA: Induction 1 – Union</vt:lpstr>
      <vt:lpstr>RE to ε-NFA: Induction 2 – Concatenation</vt:lpstr>
      <vt:lpstr>RE to ε-NFA: Induction 3 – Closure</vt:lpstr>
      <vt:lpstr>Contoh RE –NFA epsilon</vt:lpstr>
      <vt:lpstr>PowerPoint Presentation</vt:lpstr>
      <vt:lpstr>DFA-to-RE</vt:lpstr>
      <vt:lpstr>k-Paths</vt:lpstr>
      <vt:lpstr>Example: k-Paths</vt:lpstr>
      <vt:lpstr>k-Path Induction</vt:lpstr>
      <vt:lpstr>Example: Basis</vt:lpstr>
      <vt:lpstr>k-Path Inductive Case</vt:lpstr>
      <vt:lpstr>Illustration of Induction</vt:lpstr>
      <vt:lpstr>Final Step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Algebraic Laws for RE’s</vt:lpstr>
      <vt:lpstr>Identities and Annihilators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Design a DFA?</dc:title>
  <dc:creator>lenovo</dc:creator>
  <cp:lastModifiedBy>Harlili</cp:lastModifiedBy>
  <cp:revision>17</cp:revision>
  <dcterms:created xsi:type="dcterms:W3CDTF">2014-09-01T14:19:15Z</dcterms:created>
  <dcterms:modified xsi:type="dcterms:W3CDTF">2020-08-20T08:05:51Z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0x010100FC170CF6C0C8004BA89D959EB6B72DEC</vt:lpwstr>
  </property>
</Properties>
</file>