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07" r:id="rId65"/>
    <p:sldId id="30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72176-7B69-4C17-81E8-D546AD2223A3}" type="datetimeFigureOut">
              <a:rPr lang="en-ID" smtClean="0"/>
              <a:t>26/08/2020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BD0D-88C1-4693-857D-15FCE7CED0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18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3EB7753-A488-4B18-8103-BC5DCB45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3E229F-F945-4D31-81A3-4420D33DF029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A401672-5DA6-4B68-A9B0-2FE86A8B8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44D9649-C4B2-4CA3-9244-DDFDE88A7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B3D9B55-D1B0-45E8-B293-9B2B7E7C2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CE64DA-860C-45C5-8EFC-6C126A27E91B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DDA4780-ED4F-4191-A926-10CD80FB0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F3FA6B6-38BD-4169-A6EB-37069CAB0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C691F42-A69C-48FE-95CD-15667D9BC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4C1626-EC19-4D0C-BB8E-297D362B6DA7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041F18B-DB34-4393-A5EE-FD862FD7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116DC03-E862-47B5-90E9-579696C22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6B531D6-9FAC-42BB-BD7E-8AAD1D212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0A18D8-FAB9-482A-8954-A1416AEB971F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34EB765-9221-4512-901E-47D953D62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600BF69-988F-4534-9864-A71875D91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EDFD7D9-2499-4833-A217-F4BF63612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923610-55EF-4AE2-8C73-20B88836D89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EC900A0-D058-453A-91C4-48B13F0D7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A7275A0-AFC3-49EE-8E7F-06305B80E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4104FDF-4E18-4E79-B297-9E124360E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79DC85-FEC6-4227-BAF7-B98A59CB96D8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BA9BE1-C8A9-42A9-8908-EA882799A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C6470D-437B-46F2-9449-95DA9237C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F30D4F3-8079-4EAE-BAD1-999FC6C89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952C44-FBBF-46CE-A1C0-C9168216DA23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2E250B0-D5C4-4CA5-871C-9A9D1EEEB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ADCBEA1-F158-454B-AF89-0CC0AC927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5638E3E-B5BB-4330-B3C3-EE71F6172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3F9B55-F297-46F5-811C-3DECB0C520EC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EFD8EE-E25F-4836-B0B1-918A9859A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D2D6BE-9FCA-49F8-A3B7-FB544D2AB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582F800-54A5-4912-AF2E-DA7A9B88E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279EE7-3E07-4770-8B84-CDD4B7959B91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A368976-3318-4815-8B0F-FB4283810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86BA5F8-9834-4722-AF7A-DEBA0F1ED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80949B0-99C2-4873-AF45-F8D092C17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255514-AAEE-4EF9-91EF-A60B0093E57C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849B75C-0D7F-477F-82B9-23D7FE594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ABE16ED-90C7-4E75-8797-86F903063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32E70B0-C92D-4AB5-8D34-E69E2673D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11CD89-CED6-47E5-BF25-EDBC8C151D51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25DD3D9-95A4-4F13-BE27-E183F1371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44C2253-CB9B-4F9A-B0A2-CB3BAC012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F1E4CF5-1577-42B3-B451-BD20D239D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36A685-41FC-49D7-84D9-8AF5369CB765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CC81026-DBE3-4968-9EFB-82C7DBA83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66B953E-E9BF-447A-B92D-E66741F91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30C9E44-85DE-4DE2-A308-699B44836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29D975-6303-4BD2-B892-7004745BA8C0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1C6D4FC-5787-49E7-9821-D4FD2E387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6F4CC0F-621B-47D9-8414-AAE6D1787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0C443FA-DF5D-4066-85AC-065141289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81AD6B-CC9F-4A9C-A280-A01A47637554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4D11EC-0C4D-4225-AD17-DF3DF0563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57D139-24CF-4199-B4F0-FA4E225F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CE701F9-87E3-405C-89E9-730BF5414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F91662-4BDA-4A8C-9B44-AFCB7B1B3249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A1C1F42-3967-43D6-BD23-12AD21136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422B726-5C09-4241-B8A5-3CDDCE39C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5AD67D7-24DD-42FC-9BAE-D34B57306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279175-1321-44D6-9F93-E47719FF0597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FAA3A8F-5DAE-4C8C-962E-B4CB88577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A5DF27F-5E78-4242-9637-3C2FA50D1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FF6097D-44DD-4659-961A-ADF7117A2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587398-D733-4458-94B3-623991F7BE6E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FF4AF3E-D5C7-40AF-8E67-2353464D2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5218611-F5EB-4345-9E33-040DAA13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7D3A7D7-89C1-4A56-A21F-FA6537B70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F4BF9E-0BAB-4051-9CD8-70ED32D50D00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5C8AE3D-B3B7-436D-A249-03952FC0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B95FCB3-C6C8-4A3C-9CFB-1C8434E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186CD60-0ED6-41BA-825E-F2DEC813A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8A5235-97AC-422B-8905-219999D9D964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6D934D-6740-4195-87A6-B540CEDD9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AD37574-3625-4491-97BB-2E2D2360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4F22009-021D-42BA-A84B-87EDC27A9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3C67A3-F963-4912-B7A1-3B42607D25A1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E764EC2-0CC3-4C7E-976D-121869FB1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78E5EBC-6228-40AA-A2C6-3A738B43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7731543-8684-4724-AA05-1B3FFECCF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50837D-986F-4698-BD17-2149498C7614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7D7E6FE-D4F6-4840-B9C6-7D7B1A5C9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FB0EE07-3AE3-4120-B243-CE50E01D6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E97FB3C-BDD1-4CEC-901B-A3F6FE5FF7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DC18D5-D783-450C-8898-1F448B55FDB2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883BCE2-F9DC-4318-847C-867DEA5F0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FD8C51-8C5C-4D62-8674-39E2AAE55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B5609FD-45E2-41FE-9A75-BB7FBFD21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B75253-FC42-4208-AC89-4C3DD6F3DDC2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268622-5FF1-4CCC-983F-5C63783DD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3F31AE7-6E37-4213-8F33-91B5D79F8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A7D7A0C-CB24-46A7-B928-2B58DA708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0322FE-5ACE-4861-9CEB-807A48379B06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F1D75D7-2DA7-4425-AD9D-357CC39EE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187389A-4464-46D3-A7AA-5C39EAFA3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B0A16BE-9F9D-4882-88D6-B6F03DF0F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80A1FB-3ADE-41BA-A962-D9D214670E79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8A817AA-6BD4-4C67-A1A7-E9DA95EA8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A169BDB-A51B-43FD-AF4F-B948B6E93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DF889DE-CE71-4B3B-AF46-C81207960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58AB98-2D7E-411A-BD3E-CC954D90ADC9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BD3BB83-C2DF-4CDB-9353-A7569112F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84E14A7-D506-4529-BDCF-01892277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997DCF8-36A6-4678-BD3F-C6826D47B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608076-DB8C-4158-97D9-2891090E6652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C8239DF-9315-440E-B4D0-FA913F3ED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77BB315-CA3B-4B14-BA64-A93AF8386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5BB8101-0301-46DE-A109-1462F43A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06051F-FE32-4C8C-9A10-CE676446AF70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008C995-0B6D-48AE-97D9-AAD83C01F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3121A40-C524-4D08-A462-3E16B242C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2EBB25A-8E59-40C9-8151-FD5C0B428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846A70B-9CD8-457A-9F0A-6B5BF691A547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42F10D1-47D9-4C72-A001-6197765D6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822C6D7-F319-463F-BB78-1E8BE33DE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3B7080-FB9E-44D5-8E9C-567360DE8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89F0AB-638E-4B7E-B6D5-11FAB03BD4BC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D1C4955-13EA-4D66-B508-D1DC682FFC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C19B522-177B-4B9D-B474-B0A0433BC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A1CF0C1-834E-4ECF-A259-48AE897CB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B3FD57-5D12-4B2F-A58E-77ED91981B30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382E111-3302-462E-89D6-77E90BE94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B1A2A4D-993E-4288-A91E-5E0329431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C0EC7A3-1FDD-4DCA-9D4F-A2BEE46A0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4B32BA-13D9-4AF5-81CD-FC0008224381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C04BCD8-6D6B-45D7-A6FF-22818BF63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D31E6BA-6E03-4BCC-8167-E9B769FA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B1FDB5D-5C35-45E6-B3BC-924F78800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0F9CFA-089D-461A-99DC-41CABB7671C4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BDEBB4C-31E5-4399-A98B-3083C8529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4586876-03A7-4283-AFC7-51C959985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grpSp>
          <p:nvGrpSpPr>
            <p:cNvPr id="8" name="Group 7"/>
            <p:cNvGrpSpPr/>
            <p:nvPr/>
          </p:nvGrpSpPr>
          <p:grpSpPr>
            <a:xfrm>
              <a:off x="-274638" y="1447800"/>
              <a:ext cx="9418638" cy="3732212"/>
              <a:chOff x="-274638" y="1447800"/>
              <a:chExt cx="9418638" cy="3732212"/>
            </a:xfrm>
          </p:grpSpPr>
          <p:pic>
            <p:nvPicPr>
              <p:cNvPr id="10" name="Picture 68" descr="PPT_gradient_2008_v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4638" y="1447800"/>
                <a:ext cx="9418638" cy="373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572000"/>
                <a:ext cx="252412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176962" y="4407039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Informatika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16645"/>
            <a:ext cx="2219343" cy="400110"/>
          </a:xfrm>
          <a:prstGeom prst="rect">
            <a:avLst/>
          </a:prstGeom>
          <a:solidFill>
            <a:srgbClr val="0055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KK - </a:t>
            </a:r>
            <a:r>
              <a:rPr lang="en-US" sz="2000" baseline="0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Informatika</a:t>
            </a:r>
            <a:endParaRPr lang="en-US" sz="2000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15EC8163-5AB4-4372-AE2B-841BCF92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5BE1C6-5D9D-41B5-96AC-0910C71DD2C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F59FE05-421C-4CEE-95B2-CD823023AE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4000" dirty="0"/>
              <a:t>Bab 6 Pushdown Automata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F16F413-4ECB-4FBA-8BFE-366D7C0F72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altLang="en-US"/>
              <a:t>Definition</a:t>
            </a:r>
          </a:p>
          <a:p>
            <a:r>
              <a:rPr lang="en-US" altLang="en-US"/>
              <a:t>Moves of the PDA</a:t>
            </a:r>
          </a:p>
          <a:p>
            <a:r>
              <a:rPr lang="en-US" altLang="en-US"/>
              <a:t>Languages of the PDA</a:t>
            </a:r>
          </a:p>
          <a:p>
            <a:r>
              <a:rPr lang="en-US" altLang="en-US"/>
              <a:t>Deterministic PDA’s</a:t>
            </a:r>
          </a:p>
        </p:txBody>
      </p:sp>
    </p:spTree>
    <p:extLst>
      <p:ext uri="{BB962C8B-B14F-4D97-AF65-F5344CB8AC3E}">
        <p14:creationId xmlns:p14="http://schemas.microsoft.com/office/powerpoint/2010/main" val="20862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944978F-1DF8-4D8F-BEF8-DE150719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D14CB-F77C-43AE-922C-BE4AF6903D1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780F31-2887-4D55-B6DA-58A7341DC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PDA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152BAA1-F45A-4366-B0E9-B91133828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Design a PDA to accept {0</a:t>
            </a:r>
            <a:r>
              <a:rPr lang="en-US" altLang="en-US" baseline="30000"/>
              <a:t>n</a:t>
            </a:r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 | n </a:t>
            </a:r>
            <a:r>
              <a:rPr lang="en-US" altLang="en-US" u="sng"/>
              <a:t>&gt;</a:t>
            </a:r>
            <a:r>
              <a:rPr lang="en-US" altLang="en-US"/>
              <a:t> 1}.</a:t>
            </a:r>
          </a:p>
          <a:p>
            <a:r>
              <a:rPr lang="en-US" altLang="en-US"/>
              <a:t>The states:</a:t>
            </a:r>
          </a:p>
          <a:p>
            <a:pPr lvl="1"/>
            <a:r>
              <a:rPr lang="en-US" altLang="en-US"/>
              <a:t>q = start state.  We are in state q if we have seen only 0’s so far.</a:t>
            </a:r>
          </a:p>
          <a:p>
            <a:pPr lvl="1"/>
            <a:r>
              <a:rPr lang="en-US" altLang="en-US"/>
              <a:t>p = we’ve seen at least one 1 and may now proceed only if the inputs are 1’s.</a:t>
            </a:r>
          </a:p>
          <a:p>
            <a:pPr lvl="1"/>
            <a:r>
              <a:rPr lang="en-US" altLang="en-US"/>
              <a:t>f = final state; accept.</a:t>
            </a:r>
          </a:p>
        </p:txBody>
      </p:sp>
    </p:spTree>
    <p:extLst>
      <p:ext uri="{BB962C8B-B14F-4D97-AF65-F5344CB8AC3E}">
        <p14:creationId xmlns:p14="http://schemas.microsoft.com/office/powerpoint/2010/main" val="142892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0319DED-DC20-40A8-BF02-04944BB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247530-9AF6-43B0-A063-8D7B500BC12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D2F6BC1-D21B-48AC-8DF8-6A807FB8F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PDA – (2)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860186B-C9CB-4BD5-933B-54D6D3EA5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stack symbols:</a:t>
            </a:r>
          </a:p>
          <a:p>
            <a:pPr lvl="1"/>
            <a:r>
              <a:rPr lang="en-US" altLang="en-US"/>
              <a:t>Z</a:t>
            </a:r>
            <a:r>
              <a:rPr lang="en-US" altLang="en-US" baseline="-25000"/>
              <a:t>0</a:t>
            </a:r>
            <a:r>
              <a:rPr lang="en-US" altLang="en-US"/>
              <a:t> = start symbol.  Also marks the bottom of the stack, so we know when we have counted the same number of 1’s as 0’s.</a:t>
            </a:r>
          </a:p>
          <a:p>
            <a:pPr lvl="1"/>
            <a:r>
              <a:rPr lang="en-US" altLang="en-US"/>
              <a:t>X = marker, used to count the number of 0’s seen on the input.</a:t>
            </a:r>
          </a:p>
        </p:txBody>
      </p:sp>
    </p:spTree>
    <p:extLst>
      <p:ext uri="{BB962C8B-B14F-4D97-AF65-F5344CB8AC3E}">
        <p14:creationId xmlns:p14="http://schemas.microsoft.com/office/powerpoint/2010/main" val="381513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43AEB3E-B8F5-4608-A6D1-242B2A3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B3E69E-EA91-4890-A399-5013B039BD5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90FFCB0-C684-4263-8DDD-00F859105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PDA – (3)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319C81-C16D-421D-9AE2-EC8C14A34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/>
              <a:t>The transitions: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0, Z</a:t>
            </a:r>
            <a:r>
              <a:rPr lang="en-US" altLang="en-US" baseline="-25000"/>
              <a:t>0</a:t>
            </a:r>
            <a:r>
              <a:rPr lang="en-US" altLang="en-US"/>
              <a:t>) = {(q, XZ</a:t>
            </a:r>
            <a:r>
              <a:rPr lang="en-US" altLang="en-US" baseline="-25000"/>
              <a:t>0</a:t>
            </a:r>
            <a:r>
              <a:rPr lang="en-US" altLang="en-US"/>
              <a:t>)}.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0, X) = {(q, XX)}.  These two rules cause one X to be pushed onto the stack for each 0 read from the input.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1, X) = {(p,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)}.  When we see a 1, go to state p and pop one X.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(p, 1, X) = {(p,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)}. Pop one X per 1.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(p,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Z</a:t>
            </a:r>
            <a:r>
              <a:rPr lang="en-US" altLang="en-US" baseline="-25000"/>
              <a:t>0</a:t>
            </a:r>
            <a:r>
              <a:rPr lang="en-US" altLang="en-US"/>
              <a:t>) = {(f, Z</a:t>
            </a:r>
            <a:r>
              <a:rPr lang="en-US" altLang="en-US" baseline="-25000"/>
              <a:t>0</a:t>
            </a:r>
            <a:r>
              <a:rPr lang="en-US" altLang="en-US"/>
              <a:t>)}. Accept at bottom.</a:t>
            </a:r>
          </a:p>
        </p:txBody>
      </p:sp>
    </p:spTree>
    <p:extLst>
      <p:ext uri="{BB962C8B-B14F-4D97-AF65-F5344CB8AC3E}">
        <p14:creationId xmlns:p14="http://schemas.microsoft.com/office/powerpoint/2010/main" val="9070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7F09FFFC-EEBE-415D-AF19-13ACA6C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EEF85-F742-44CA-98F0-0EFD08BB13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0C9BF05-07E9-4B5F-A0F1-AD89C738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ACEF5EA-DA28-48F0-97CC-35594821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849804FE-F99D-497A-B841-E37B7599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0 0 0 1 1 1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752E7EC0-CB96-4B11-9F30-B14A3ABC5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87E26CEF-7328-49F3-BBDF-8B843287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80837624-7C24-4B2C-AF10-1938B7238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66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5CE9ACCC-2F3A-49D8-8BA7-BD03A49D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2083A7-804E-42A7-BC5A-AC6D1600D0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C8C9A07-41A2-48CC-98B2-17E2F8A41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0C54836-9CC4-434B-B9EC-1C8E7E4E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DC37B27-467C-4D79-9C35-E99498418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0 0 1 1 1</a:t>
            </a:r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DCA6897B-78EA-4A35-89A3-E45EFA238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7E72B9DD-854C-42AB-B3A1-18A9EFAD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7BDE9E8A-EB84-4094-9CAF-6787820D7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3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2950022-C12E-4F92-BF54-77B5C2B9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A6E5B3-F6F2-4C4E-9264-BCBE97FFB60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C2F8951-C69F-47C7-A7E0-4F049E3F5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DD53962-D992-4429-9D0B-DE37D140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5C22884D-BE30-4335-8211-9A26AA792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0 1 1 1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B776D9D1-DD07-47DD-B393-F240EB4A3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D66C9B42-D85C-4B5B-8579-59A3D2929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3F2DBDBF-846A-4069-85F0-62A6D657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56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6B5EA159-6544-49AF-8ECF-CC0DFAC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3DDA7E-B47D-4F29-962A-6D9E9A15DA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BB237AF-D97A-4926-B129-AA7A641D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93DB73B-6B9A-487E-BF90-12EEBCFB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q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CBED2272-67FA-4878-951C-A83A8FDD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1 1 1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B224B194-077E-4995-8B97-0D0F574803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C9DC6391-8DC1-4FED-BD4A-507C5D672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F157A1B1-0D56-4D2A-9313-49F5546EE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8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C049052B-FB4C-4A4F-A794-255D3555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224A38-E6B1-4B8A-8014-60131E018E1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EA2B691-B9EF-4CFF-9677-51DEA0598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E3B9DE0-C8BF-4C9D-81F2-CA0803F6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31417512-D421-4B07-853F-1E017268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1 1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5B8FA20D-DB7F-4943-AE88-4D9A853380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D6663DEB-2B89-4EAF-861B-E858C156F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9FF712A3-463B-4426-8EFC-0D047A2AD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491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9C7D13B2-47BD-498A-AADA-3FD704FF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CF9761-867A-4A22-87BF-C95C1465A66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74410B0-1857-436F-BD61-68C55D6B2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BC4BF73-22FF-4B20-A595-38F710CC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8EDC2CA8-5D59-49BF-AE4F-D8F85A48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AF4C5270-67EE-49E7-A2B6-A5D8B9EC2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CE82C4ED-5C76-491B-AAF2-EFC83F07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2CC4F9F9-A821-484B-9753-24E7F2179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55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E894C585-F653-4CA5-9009-2033B0BB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6743A7-F49F-40CF-8E26-1A359ECDB10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125DCA1-C904-41D3-A280-524B140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7DD5727-DD0E-44FA-BF4E-BDF7A2BB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535C585A-3F57-4712-BC5A-D838F2A85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DA231827-AC25-40A2-8A68-B02CAB2FD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A80A88E1-92FD-4CD6-B7F0-0BF4E4DEE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5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95ADEE0-199D-4544-B60A-E017F83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69DEEB-E629-4DD8-B75A-399E1428BB8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2D492E3-14C6-4BE6-A0D5-0853066A8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Pushdown Automata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A9B0C03-0C00-4B88-BDA6-A6A65DEDB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572000"/>
          </a:xfrm>
        </p:spPr>
        <p:txBody>
          <a:bodyPr/>
          <a:lstStyle/>
          <a:p>
            <a:r>
              <a:rPr lang="en-US" altLang="en-US"/>
              <a:t>The PDA is an automaton equivalent to the CFG in language-defining power.</a:t>
            </a:r>
          </a:p>
          <a:p>
            <a:r>
              <a:rPr lang="en-US" altLang="en-US"/>
              <a:t>Only the nondeterministic PDA defines all the CFL’s.</a:t>
            </a:r>
          </a:p>
          <a:p>
            <a:r>
              <a:rPr lang="en-US" altLang="en-US"/>
              <a:t>But the deterministic version models parsers.</a:t>
            </a:r>
          </a:p>
          <a:p>
            <a:pPr lvl="1"/>
            <a:r>
              <a:rPr lang="en-US" altLang="en-US"/>
              <a:t>Most programming languages have deterministic PDA’s.</a:t>
            </a:r>
          </a:p>
        </p:txBody>
      </p:sp>
    </p:spTree>
    <p:extLst>
      <p:ext uri="{BB962C8B-B14F-4D97-AF65-F5344CB8AC3E}">
        <p14:creationId xmlns:p14="http://schemas.microsoft.com/office/powerpoint/2010/main" val="117001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775E7CEE-B61C-48E6-9BAD-8D3BEEA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1CFF9E-3F61-4D9B-84A8-B8B5A4D508C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DDDAA9-1276-42B7-9707-17507FEB4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</a:t>
            </a:r>
            <a:r>
              <a:rPr lang="en-US" altLang="en-US">
                <a:solidFill>
                  <a:srgbClr val="33CC33"/>
                </a:solidFill>
              </a:rPr>
              <a:t>Example </a:t>
            </a:r>
            <a:r>
              <a:rPr lang="en-US" altLang="en-US"/>
              <a:t>PDA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EF7521A-9C13-4449-93A7-335CB4F0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AB3D940B-18E7-4460-B428-751696AE3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E1FF788E-2199-4942-9C23-966C7B68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Z</a:t>
            </a:r>
            <a:r>
              <a:rPr lang="en-US" altLang="en-US" sz="2400" baseline="-25000"/>
              <a:t>0</a:t>
            </a:r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859BA9A7-F3A4-40F7-A152-36A579250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012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FEB580C-5C10-4346-B1F0-982E2F4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17FC9B-325F-4697-8280-341E6832EAB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C7B7799-7053-4D00-8BEE-DE5D27D88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Instantaneous Descriptions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FB486F2-18AF-428C-8277-36851235C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We can formalize the pictures just seen with an </a:t>
            </a:r>
            <a:r>
              <a:rPr lang="en-US" altLang="en-US" i="1">
                <a:solidFill>
                  <a:srgbClr val="FF0066"/>
                </a:solidFill>
              </a:rPr>
              <a:t>instantaneous description</a:t>
            </a:r>
            <a:r>
              <a:rPr lang="en-US" altLang="en-US"/>
              <a:t>  (ID).</a:t>
            </a:r>
          </a:p>
          <a:p>
            <a:pPr marL="609600" indent="-609600"/>
            <a:r>
              <a:rPr lang="en-US" altLang="en-US"/>
              <a:t>A ID is a triple (q, w,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), where: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q is the current state.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w is the remaining input.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 is the stack contents, top at the left.</a:t>
            </a:r>
          </a:p>
        </p:txBody>
      </p:sp>
    </p:spTree>
    <p:extLst>
      <p:ext uri="{BB962C8B-B14F-4D97-AF65-F5344CB8AC3E}">
        <p14:creationId xmlns:p14="http://schemas.microsoft.com/office/powerpoint/2010/main" val="400689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744545E0-0637-4BE1-86D1-1D44EBB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922F03-E553-4227-9245-7085FA231DC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BA584BC-0009-42EE-8A17-45CE557A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“Goes-To” Relation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9828747-040C-476B-ADD4-2609C0C41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/>
              <a:t>To say that ID I can become ID J in one move of the PDA, we write I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J.</a:t>
            </a:r>
          </a:p>
          <a:p>
            <a:r>
              <a:rPr lang="en-US" altLang="en-US"/>
              <a:t>Formally, (q, aw, X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(p, w, </a:t>
            </a:r>
            <a:r>
              <a:rPr lang="en-US" altLang="en-US">
                <a:sym typeface="Symbol" panose="05050102010706020507" pitchFamily="18" charset="2"/>
              </a:rPr>
              <a:t></a:t>
            </a:r>
            <a:r>
              <a:rPr lang="en-US" altLang="en-US"/>
              <a:t>) for any w and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, 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X) contains (p,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).</a:t>
            </a:r>
          </a:p>
          <a:p>
            <a:r>
              <a:rPr lang="en-US" altLang="en-US"/>
              <a:t>Extend </a:t>
            </a:r>
            <a:r>
              <a:rPr lang="en-US" altLang="en-US">
                <a:latin typeface="Lucida Sans Unicode" panose="020B0602030504020204" pitchFamily="34" charset="0"/>
              </a:rPr>
              <a:t>⊦ </a:t>
            </a:r>
            <a:r>
              <a:rPr lang="en-US" altLang="en-US"/>
              <a:t>to 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*, meaning “zero or more moves,” by:</a:t>
            </a:r>
          </a:p>
          <a:p>
            <a:pPr lvl="1"/>
            <a:r>
              <a:rPr lang="en-US" altLang="en-US">
                <a:solidFill>
                  <a:srgbClr val="3366FF"/>
                </a:solidFill>
              </a:rPr>
              <a:t>Basis</a:t>
            </a:r>
            <a:r>
              <a:rPr lang="en-US" altLang="en-US"/>
              <a:t>: I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*I.</a:t>
            </a:r>
          </a:p>
          <a:p>
            <a:pPr lvl="1"/>
            <a:r>
              <a:rPr lang="en-US" altLang="en-US">
                <a:solidFill>
                  <a:srgbClr val="3366FF"/>
                </a:solidFill>
              </a:rPr>
              <a:t>Induction</a:t>
            </a:r>
            <a:r>
              <a:rPr lang="en-US" altLang="en-US"/>
              <a:t>: If I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*J and J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K, then I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*K.</a:t>
            </a:r>
          </a:p>
        </p:txBody>
      </p:sp>
    </p:spTree>
    <p:extLst>
      <p:ext uri="{BB962C8B-B14F-4D97-AF65-F5344CB8AC3E}">
        <p14:creationId xmlns:p14="http://schemas.microsoft.com/office/powerpoint/2010/main" val="281094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6C077983-1F80-4820-857C-BECDDBE2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5E4F09-AFB7-4129-8CA3-3D68EE6CA27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E9C18F5-A697-42DC-84EE-EFC579E61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Goes-To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4B18243-863F-4D01-AE77-1E0D4DD44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 dirty="0"/>
              <a:t>Using the previous example PDA, we can describe the sequence of moves by: </a:t>
            </a:r>
          </a:p>
          <a:p>
            <a:r>
              <a:rPr lang="en-US" altLang="en-US" dirty="0"/>
              <a:t>(q, 000111,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(q, 00111, 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</a:p>
          <a:p>
            <a:pPr marL="0" indent="0">
              <a:buNone/>
            </a:pPr>
            <a:r>
              <a:rPr lang="en-US" altLang="en-US" dirty="0"/>
              <a:t>(q, 0111, 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(q, 111, XXXZ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(p, 11, 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</a:p>
          <a:p>
            <a:pPr marL="0" indent="0">
              <a:buNone/>
            </a:pPr>
            <a:r>
              <a:rPr lang="en-US" altLang="en-US" dirty="0"/>
              <a:t>(p, 1, 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(p,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 </a:t>
            </a:r>
            <a:r>
              <a:rPr lang="en-US" altLang="en-US" dirty="0"/>
              <a:t>(f,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Thus, (q, 000111,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*(f,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, Z</a:t>
            </a:r>
            <a:r>
              <a:rPr lang="en-US" altLang="en-US" baseline="-25000" dirty="0"/>
              <a:t>0</a:t>
            </a:r>
            <a:r>
              <a:rPr lang="en-US" altLang="en-US" dirty="0"/>
              <a:t>).</a:t>
            </a:r>
          </a:p>
          <a:p>
            <a:r>
              <a:rPr lang="en-US" altLang="en-US" dirty="0">
                <a:solidFill>
                  <a:srgbClr val="CC3300"/>
                </a:solidFill>
              </a:rPr>
              <a:t>What would happen on input 0001111?</a:t>
            </a:r>
          </a:p>
        </p:txBody>
      </p:sp>
    </p:spTree>
    <p:extLst>
      <p:ext uri="{BB962C8B-B14F-4D97-AF65-F5344CB8AC3E}">
        <p14:creationId xmlns:p14="http://schemas.microsoft.com/office/powerpoint/2010/main" val="33993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56619CC3-CB16-4D9D-A678-E599AA56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F2EF38-9F32-4E50-9C2D-AA8C3D2460B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47A06A-42A5-4E19-A9BB-3FEA16297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953000" cy="741361"/>
          </a:xfrm>
        </p:spPr>
        <p:txBody>
          <a:bodyPr/>
          <a:lstStyle/>
          <a:p>
            <a:r>
              <a:rPr lang="en-US" altLang="en-US" dirty="0">
                <a:solidFill>
                  <a:srgbClr val="CC3300"/>
                </a:solidFill>
              </a:rPr>
              <a:t>Answer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0E8DD41-9842-459B-B9A3-61517BCF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(q, 0001111,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(q, 001111, 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(q, 01111, 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(q, 1111, XXXZ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 </a:t>
            </a:r>
            <a:r>
              <a:rPr lang="en-US" altLang="en-US" dirty="0"/>
              <a:t>(p, 111, XXZ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(p, 11, XZ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(p, 1,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dirty="0">
                <a:latin typeface="Lucida Sans Unicode" panose="020B0602030504020204" pitchFamily="34" charset="0"/>
              </a:rPr>
              <a:t>⊦ </a:t>
            </a:r>
            <a:r>
              <a:rPr lang="en-US" altLang="en-US" dirty="0"/>
              <a:t>(f, 1, 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Note the last ID has no move.</a:t>
            </a:r>
          </a:p>
          <a:p>
            <a:r>
              <a:rPr lang="en-US" altLang="en-US" dirty="0"/>
              <a:t>0001111 is </a:t>
            </a:r>
            <a:r>
              <a:rPr lang="en-US" altLang="en-US" dirty="0">
                <a:solidFill>
                  <a:srgbClr val="33CC33"/>
                </a:solidFill>
              </a:rPr>
              <a:t>not</a:t>
            </a:r>
            <a:r>
              <a:rPr lang="en-US" altLang="en-US" dirty="0"/>
              <a:t> accepted, because the input is not completely consumed.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45F96475-C713-4C5F-8030-39EAF51CE10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"/>
            <a:ext cx="4143375" cy="2590800"/>
            <a:chOff x="2832" y="288"/>
            <a:chExt cx="2610" cy="1632"/>
          </a:xfrm>
        </p:grpSpPr>
        <p:sp>
          <p:nvSpPr>
            <p:cNvPr id="49158" name="Text Box 4">
              <a:extLst>
                <a:ext uri="{FF2B5EF4-FFF2-40B4-BE49-F238E27FC236}">
                  <a16:creationId xmlns:a16="http://schemas.microsoft.com/office/drawing/2014/main" id="{92F7A972-EDB4-498F-99D8-2430E080F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8"/>
              <a:ext cx="26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33CC33"/>
                  </a:solidFill>
                </a:rPr>
                <a:t>Legal because a PDA can use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33CC33"/>
                  </a:solidFill>
                  <a:latin typeface="Lucida Sans Unicode" panose="020B0602030504020204" pitchFamily="34" charset="0"/>
                </a:rPr>
                <a:t>ε</a:t>
              </a:r>
              <a:r>
                <a:rPr lang="en-US" altLang="en-US" sz="2400">
                  <a:solidFill>
                    <a:srgbClr val="33CC33"/>
                  </a:solidFill>
                </a:rPr>
                <a:t> input even if input remains.</a:t>
              </a:r>
            </a:p>
          </p:txBody>
        </p:sp>
        <p:sp>
          <p:nvSpPr>
            <p:cNvPr id="49159" name="Line 5">
              <a:extLst>
                <a:ext uri="{FF2B5EF4-FFF2-40B4-BE49-F238E27FC236}">
                  <a16:creationId xmlns:a16="http://schemas.microsoft.com/office/drawing/2014/main" id="{6C33805C-6F1B-4A90-B7E1-C8FC56F8B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6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878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F8AA1299-E57F-4018-927F-D8B290E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6A140A-6D75-4068-A2AC-17D4259D4C2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44977A6-87A1-4B68-AB36-37A1F8A37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3300"/>
                </a:solidFill>
              </a:rPr>
              <a:t>Aside</a:t>
            </a:r>
            <a:r>
              <a:rPr lang="en-US" altLang="en-US"/>
              <a:t>: FA and PDA Notations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0812440-7239-4A74-AD62-43CCE5853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represented moves of a FA by an extended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, which did not mention the input yet to be read.</a:t>
            </a:r>
          </a:p>
          <a:p>
            <a:r>
              <a:rPr lang="en-US" altLang="en-US"/>
              <a:t>We could have chosen a similar notation for PDA’s, where the FA state is replaced by a state-stack combination, like the pictures just shown.</a:t>
            </a:r>
          </a:p>
        </p:txBody>
      </p:sp>
    </p:spTree>
    <p:extLst>
      <p:ext uri="{BB962C8B-B14F-4D97-AF65-F5344CB8AC3E}">
        <p14:creationId xmlns:p14="http://schemas.microsoft.com/office/powerpoint/2010/main" val="395419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DF3A3D96-4916-4A98-93D2-463BBA4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6E321F-E489-401D-AE36-08615F630D1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0FA421-A352-44CA-B19D-06C03A14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 and PDA Notations – (2)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EEC25EA-EBB0-4F75-9F82-D86E57F2E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Similarly, we could have chosen a FA notation with ID’s.</a:t>
            </a:r>
          </a:p>
          <a:p>
            <a:pPr lvl="1"/>
            <a:r>
              <a:rPr lang="en-US" altLang="en-US"/>
              <a:t>Just drop the stack component.</a:t>
            </a:r>
          </a:p>
          <a:p>
            <a:r>
              <a:rPr lang="en-US" altLang="en-US"/>
              <a:t>Why the difference?  </a:t>
            </a:r>
            <a:r>
              <a:rPr lang="en-US" altLang="en-US">
                <a:solidFill>
                  <a:srgbClr val="993300"/>
                </a:solidFill>
              </a:rPr>
              <a:t>My theory</a:t>
            </a:r>
            <a:r>
              <a:rPr lang="en-US" altLang="en-US"/>
              <a:t>:</a:t>
            </a:r>
          </a:p>
          <a:p>
            <a:r>
              <a:rPr lang="en-US" altLang="en-US"/>
              <a:t>FA tend to model things like protocols, with indefinitely long inputs.</a:t>
            </a:r>
          </a:p>
          <a:p>
            <a:r>
              <a:rPr lang="en-US" altLang="en-US"/>
              <a:t>PDA model parsers, which are given a fixed program to process.</a:t>
            </a:r>
          </a:p>
        </p:txBody>
      </p:sp>
    </p:spTree>
    <p:extLst>
      <p:ext uri="{BB962C8B-B14F-4D97-AF65-F5344CB8AC3E}">
        <p14:creationId xmlns:p14="http://schemas.microsoft.com/office/powerpoint/2010/main" val="7696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080F4D49-8FC6-405C-B70E-8F52488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3DBE69-86E3-49C3-A416-6448FD761D7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E38A8FD-E7A3-4521-A396-34D80AD5E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of a PDA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321D37F-4F6D-44E8-A67A-D6E472E58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There are 2 approach to defining language of a PDA: PDA final state, PDA empty stack</a:t>
            </a:r>
          </a:p>
          <a:p>
            <a:r>
              <a:rPr lang="en-US" altLang="en-US" dirty="0"/>
              <a:t>The common way to define the language of a PDA is by </a:t>
            </a:r>
            <a:r>
              <a:rPr lang="en-US" altLang="en-US" i="1" dirty="0">
                <a:solidFill>
                  <a:srgbClr val="FF0066"/>
                </a:solidFill>
              </a:rPr>
              <a:t>final state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P is a PDA, then </a:t>
            </a:r>
            <a:r>
              <a:rPr lang="en-US" altLang="en-US" dirty="0">
                <a:solidFill>
                  <a:srgbClr val="CC3300"/>
                </a:solidFill>
              </a:rPr>
              <a:t>L(P)</a:t>
            </a:r>
            <a:r>
              <a:rPr lang="en-US" altLang="en-US" dirty="0"/>
              <a:t> is the set of strings w such that (q</a:t>
            </a:r>
            <a:r>
              <a:rPr lang="en-US" altLang="en-US" baseline="-25000" dirty="0"/>
              <a:t>0</a:t>
            </a:r>
            <a:r>
              <a:rPr lang="en-US" altLang="en-US" dirty="0"/>
              <a:t>, w, Z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dirty="0">
                <a:latin typeface="Lucida Sans Unicode" panose="020B0602030504020204" pitchFamily="34" charset="0"/>
              </a:rPr>
              <a:t>⊦</a:t>
            </a:r>
            <a:r>
              <a:rPr lang="en-US" altLang="en-US" dirty="0"/>
              <a:t>*       (f,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for final state f and any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7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70583D51-501A-4D43-9BC3-E7CB0330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2174D5-1B40-469E-BA24-1AAECDEC2FA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7413F94-947E-49CE-A79D-E26428404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of a PDA – (2)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BBC29E6-1849-4067-9735-7C7D74EE6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language defined by the same PDA is by </a:t>
            </a:r>
            <a:r>
              <a:rPr lang="en-US" altLang="en-US" i="1">
                <a:solidFill>
                  <a:srgbClr val="FF0066"/>
                </a:solidFill>
              </a:rPr>
              <a:t>empty stack</a:t>
            </a:r>
            <a:r>
              <a:rPr lang="en-US" altLang="en-US"/>
              <a:t>.</a:t>
            </a:r>
          </a:p>
          <a:p>
            <a:r>
              <a:rPr lang="en-US" altLang="en-US"/>
              <a:t>If P is a PDA, then </a:t>
            </a:r>
            <a:r>
              <a:rPr lang="en-US" altLang="en-US">
                <a:solidFill>
                  <a:srgbClr val="CC3300"/>
                </a:solidFill>
              </a:rPr>
              <a:t>N(P)</a:t>
            </a:r>
            <a:r>
              <a:rPr lang="en-US" altLang="en-US"/>
              <a:t> is the set of strings w such that (q</a:t>
            </a:r>
            <a:r>
              <a:rPr lang="en-US" altLang="en-US" baseline="-25000"/>
              <a:t>0</a:t>
            </a:r>
            <a:r>
              <a:rPr lang="en-US" altLang="en-US"/>
              <a:t>, w, Z</a:t>
            </a:r>
            <a:r>
              <a:rPr lang="en-US" altLang="en-US" baseline="-25000"/>
              <a:t>0</a:t>
            </a:r>
            <a:r>
              <a:rPr lang="en-US" altLang="en-US"/>
              <a:t>) 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       (q,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 for any state q.</a:t>
            </a:r>
          </a:p>
        </p:txBody>
      </p:sp>
    </p:spTree>
    <p:extLst>
      <p:ext uri="{BB962C8B-B14F-4D97-AF65-F5344CB8AC3E}">
        <p14:creationId xmlns:p14="http://schemas.microsoft.com/office/powerpoint/2010/main" val="168251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54FA4970-7BD8-4A4F-98A6-3755CBA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FA5981-CA0C-4769-8A50-6982C3DA087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9395" name="Title 1">
            <a:extLst>
              <a:ext uri="{FF2B5EF4-FFF2-40B4-BE49-F238E27FC236}">
                <a16:creationId xmlns:a16="http://schemas.microsoft.com/office/drawing/2014/main" id="{455C06CD-12FC-4985-AA50-C795E3DBE3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en-US"/>
              <a:t>Contoh CFG if-else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36A3C589-AA08-4824-99BA-BB76B20C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8208963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10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BBF2DCBD-0ABC-4B28-B232-041684C9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ED6A25-2F42-417A-8006-8BC3A4B2DD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759F682-6EB3-4B50-8148-3250CB0F9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Intuition</a:t>
            </a:r>
            <a:r>
              <a:rPr lang="en-US" altLang="en-US"/>
              <a:t>: PDA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330D8E6-01DA-445B-A2AB-F629DC786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Think of an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 with the additional power that it can manipulate a stack.</a:t>
            </a:r>
          </a:p>
          <a:p>
            <a:pPr marL="609600" indent="-609600"/>
            <a:r>
              <a:rPr lang="en-US" altLang="en-US"/>
              <a:t>Its moves are determined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state (of its “NFA”),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input symbol (or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), and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symbol on top of its stack.</a:t>
            </a:r>
          </a:p>
        </p:txBody>
      </p:sp>
    </p:spTree>
    <p:extLst>
      <p:ext uri="{BB962C8B-B14F-4D97-AF65-F5344CB8AC3E}">
        <p14:creationId xmlns:p14="http://schemas.microsoft.com/office/powerpoint/2010/main" val="390548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>
            <a:extLst>
              <a:ext uri="{FF2B5EF4-FFF2-40B4-BE49-F238E27FC236}">
                <a16:creationId xmlns:a16="http://schemas.microsoft.com/office/drawing/2014/main" id="{2E877015-C4B2-4E2D-BC81-880DB931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9ED4A8-A3E5-4D14-AAAF-ACE017A608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35088B76-059B-4A78-A38A-805ABDEA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49275"/>
            <a:ext cx="77755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7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C13C9E06-7056-46C9-B04E-648B1A7E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C55BFE-7725-4E41-AE16-BACF05FFBB7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8393975-98A3-447A-8DF2-7A2F52C83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Equivalence of Language Definitions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CFC653F-EB2B-440F-B754-9921072D9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814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L = L(P), then there is another PDA P’ such that L = N(P’).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L = N(P), then there is another PDA P’’ such that L = L(P’’).</a:t>
            </a:r>
          </a:p>
        </p:txBody>
      </p:sp>
    </p:spTree>
    <p:extLst>
      <p:ext uri="{BB962C8B-B14F-4D97-AF65-F5344CB8AC3E}">
        <p14:creationId xmlns:p14="http://schemas.microsoft.com/office/powerpoint/2010/main" val="1257496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3EC2111C-1E6C-4893-B51C-7010307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BD739C-F80C-4896-85C5-F828672F3C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2D70902-B5EB-4B04-A9C7-6D6D9E8B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L(P) -&gt; N(P’) Intuition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F9F1FA8-CDCF-4BDF-9A5D-EC88ED9F0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en-US"/>
              <a:t>P’ will simulate P.</a:t>
            </a:r>
          </a:p>
          <a:p>
            <a:pPr marL="609600" indent="-609600"/>
            <a:r>
              <a:rPr lang="en-US" altLang="en-US"/>
              <a:t>If P accepts, P’ will empty its stack.</a:t>
            </a:r>
          </a:p>
          <a:p>
            <a:pPr marL="609600" indent="-609600"/>
            <a:r>
              <a:rPr lang="en-US" altLang="en-US"/>
              <a:t>P’ has to avoid accidentally emptying its stack, so it uses a special bottom-marker to catch the case where P empties its stack without accepting.</a:t>
            </a:r>
          </a:p>
        </p:txBody>
      </p:sp>
    </p:spTree>
    <p:extLst>
      <p:ext uri="{BB962C8B-B14F-4D97-AF65-F5344CB8AC3E}">
        <p14:creationId xmlns:p14="http://schemas.microsoft.com/office/powerpoint/2010/main" val="200292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1F298473-D2E6-4B68-AF22-C45B96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54F7A-CF34-4FB0-891B-0F608F3EC0A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12E2F76-99B0-4661-9186-BA6B3E458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L(P) -&gt; N(P’)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E5F0A69-0005-4EE8-BBDD-462049643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en-US"/>
              <a:t>P’ has all the states, symbols, and moves of P, plus: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Stack symbol X</a:t>
            </a:r>
            <a:r>
              <a:rPr lang="en-US" altLang="en-US" baseline="-25000"/>
              <a:t>0</a:t>
            </a:r>
            <a:r>
              <a:rPr lang="en-US" altLang="en-US"/>
              <a:t>, used to guard the stack bottom against accidental emptying.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New start state s and “erase” state 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(s,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</a:t>
            </a:r>
            <a:r>
              <a:rPr lang="en-US" altLang="en-US" baseline="-25000"/>
              <a:t>0</a:t>
            </a:r>
            <a:r>
              <a:rPr lang="en-US" altLang="en-US"/>
              <a:t>) = {(q</a:t>
            </a:r>
            <a:r>
              <a:rPr lang="en-US" altLang="en-US" baseline="-25000"/>
              <a:t>0</a:t>
            </a:r>
            <a:r>
              <a:rPr lang="en-US" altLang="en-US"/>
              <a:t>, Z</a:t>
            </a:r>
            <a:r>
              <a:rPr lang="en-US" altLang="en-US" baseline="-25000"/>
              <a:t>0</a:t>
            </a:r>
            <a:r>
              <a:rPr lang="en-US" altLang="en-US"/>
              <a:t>X</a:t>
            </a:r>
            <a:r>
              <a:rPr lang="en-US" altLang="en-US" baseline="-25000"/>
              <a:t>0</a:t>
            </a:r>
            <a:r>
              <a:rPr lang="en-US" altLang="en-US"/>
              <a:t>)}.  Get P started.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(f,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X) 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(e,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X) = {(e,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)} for any final state f of P and any stack symbol X.</a:t>
            </a:r>
          </a:p>
        </p:txBody>
      </p:sp>
    </p:spTree>
    <p:extLst>
      <p:ext uri="{BB962C8B-B14F-4D97-AF65-F5344CB8AC3E}">
        <p14:creationId xmlns:p14="http://schemas.microsoft.com/office/powerpoint/2010/main" val="246095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>
            <a:extLst>
              <a:ext uri="{FF2B5EF4-FFF2-40B4-BE49-F238E27FC236}">
                <a16:creationId xmlns:a16="http://schemas.microsoft.com/office/drawing/2014/main" id="{9D4CC7CA-C1F1-47B4-AD9F-7D4490C6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0F159-CE0F-4980-A366-B41FD95F8B5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8D1CCDB4-E78C-49A7-B262-E7C99159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8486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8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>
            <a:extLst>
              <a:ext uri="{FF2B5EF4-FFF2-40B4-BE49-F238E27FC236}">
                <a16:creationId xmlns:a16="http://schemas.microsoft.com/office/drawing/2014/main" id="{9E371177-FB42-44BB-AAD7-40E5E2C9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67C5D6-D772-4A3A-A592-B356BE8A5DF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A915B23D-B0BF-4799-AB47-24C6D375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79930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D1D66168-5636-4243-B02B-95C7CB45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7488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430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>
            <a:extLst>
              <a:ext uri="{FF2B5EF4-FFF2-40B4-BE49-F238E27FC236}">
                <a16:creationId xmlns:a16="http://schemas.microsoft.com/office/drawing/2014/main" id="{B36DAF6E-6C16-4B95-961B-5DE6B59E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98F94A-06DB-4B05-A0C5-DF6CA410336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5B15A5AD-222E-4375-876F-C40DCD1A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81359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495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>
            <a:extLst>
              <a:ext uri="{FF2B5EF4-FFF2-40B4-BE49-F238E27FC236}">
                <a16:creationId xmlns:a16="http://schemas.microsoft.com/office/drawing/2014/main" id="{94A4C92F-0B54-4763-9C2F-F3D555D5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D53B6D-7758-45C7-B3EC-62F6C1A516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EBF93373-1862-4C3F-A833-40DBC02A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5888"/>
            <a:ext cx="6048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3">
            <a:extLst>
              <a:ext uri="{FF2B5EF4-FFF2-40B4-BE49-F238E27FC236}">
                <a16:creationId xmlns:a16="http://schemas.microsoft.com/office/drawing/2014/main" id="{1E5A2E06-00FE-469A-A7E2-8CFE1560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9275"/>
            <a:ext cx="77057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969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330C2454-4EDA-4338-9CA7-BC0EF4D7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30DD24-419E-4320-835D-5997457A9A2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432387E-ADBE-43FC-9EC0-33B12AD71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N(P) -&gt; L(P’’) Intuition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982798C-ACBE-4A75-8F41-36F54A768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en-US"/>
              <a:t>P” simulates P.</a:t>
            </a:r>
          </a:p>
          <a:p>
            <a:pPr marL="609600" indent="-609600"/>
            <a:r>
              <a:rPr lang="en-US" altLang="en-US"/>
              <a:t>P” has a special bottom-marker to catch the situation where P empties its stack.</a:t>
            </a:r>
          </a:p>
          <a:p>
            <a:pPr marL="609600" indent="-609600"/>
            <a:r>
              <a:rPr lang="en-US" altLang="en-US"/>
              <a:t>If so, P” accepts.</a:t>
            </a:r>
          </a:p>
        </p:txBody>
      </p:sp>
    </p:spTree>
    <p:extLst>
      <p:ext uri="{BB962C8B-B14F-4D97-AF65-F5344CB8AC3E}">
        <p14:creationId xmlns:p14="http://schemas.microsoft.com/office/powerpoint/2010/main" val="1936182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00DE6D11-313A-41BA-9E3D-7393D15B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804751-B297-469E-B8A6-5C9EF1D523E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A078723-59A7-4F5F-AE5A-AF9BAA13B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N(P) -&gt; L(P’’)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B0FFA42-0184-4293-88B4-433361EE5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en-US"/>
              <a:t>P’’ has all the states, symbols, and moves of P, plus: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Stack symbol X</a:t>
            </a:r>
            <a:r>
              <a:rPr lang="en-US" altLang="en-US" baseline="-25000"/>
              <a:t>0</a:t>
            </a:r>
            <a:r>
              <a:rPr lang="en-US" altLang="en-US"/>
              <a:t>, used to guard the stack bottom.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New start state s and final state f.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(s,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</a:t>
            </a:r>
            <a:r>
              <a:rPr lang="en-US" altLang="en-US" baseline="-25000"/>
              <a:t>0</a:t>
            </a:r>
            <a:r>
              <a:rPr lang="en-US" altLang="en-US"/>
              <a:t>) = {(q</a:t>
            </a:r>
            <a:r>
              <a:rPr lang="en-US" altLang="en-US" baseline="-25000"/>
              <a:t>0</a:t>
            </a:r>
            <a:r>
              <a:rPr lang="en-US" altLang="en-US"/>
              <a:t>, Z</a:t>
            </a:r>
            <a:r>
              <a:rPr lang="en-US" altLang="en-US" baseline="-25000"/>
              <a:t>0</a:t>
            </a:r>
            <a:r>
              <a:rPr lang="en-US" altLang="en-US"/>
              <a:t>X</a:t>
            </a:r>
            <a:r>
              <a:rPr lang="en-US" altLang="en-US" baseline="-25000"/>
              <a:t>0</a:t>
            </a:r>
            <a:r>
              <a:rPr lang="en-US" altLang="en-US"/>
              <a:t>)}.  Get P started.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</a:t>
            </a:r>
            <a:r>
              <a:rPr lang="en-US" altLang="en-US" baseline="-25000"/>
              <a:t>0</a:t>
            </a:r>
            <a:r>
              <a:rPr lang="en-US" altLang="en-US"/>
              <a:t>) = {(f,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)} for any state q of P. </a:t>
            </a:r>
          </a:p>
        </p:txBody>
      </p:sp>
    </p:spTree>
    <p:extLst>
      <p:ext uri="{BB962C8B-B14F-4D97-AF65-F5344CB8AC3E}">
        <p14:creationId xmlns:p14="http://schemas.microsoft.com/office/powerpoint/2010/main" val="29553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3B843CF-5125-45F1-9684-083A931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4FBBC-A396-444B-97EA-424775AEF61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A5DF3CD-25CC-418A-96C6-6E6F8A356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Intuition</a:t>
            </a:r>
            <a:r>
              <a:rPr lang="en-US" altLang="en-US"/>
              <a:t>: PDA – (2)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384A316-0754-4A3D-8976-47B97885C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Being nondeterministic, the PDA can have a choice of next moves.</a:t>
            </a:r>
          </a:p>
          <a:p>
            <a:pPr marL="609600" indent="-609600"/>
            <a:r>
              <a:rPr lang="en-US" altLang="en-US"/>
              <a:t>In each choice, the PDA can: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Change state, and also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Replace the top symbol on the stack by a sequence of zero or more symbols.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Zero symbols = “pop.”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Many symbols = sequence of “pushes.”</a:t>
            </a:r>
          </a:p>
        </p:txBody>
      </p:sp>
    </p:spTree>
    <p:extLst>
      <p:ext uri="{BB962C8B-B14F-4D97-AF65-F5344CB8AC3E}">
        <p14:creationId xmlns:p14="http://schemas.microsoft.com/office/powerpoint/2010/main" val="2750593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>
            <a:extLst>
              <a:ext uri="{FF2B5EF4-FFF2-40B4-BE49-F238E27FC236}">
                <a16:creationId xmlns:a16="http://schemas.microsoft.com/office/drawing/2014/main" id="{A52AA4E1-53E2-4D09-9DC1-933D8AAC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359638-D1ED-47CC-8F7A-2E2DD9B25C9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AAB4D2B6-27EA-4AAF-8437-04CEBCF0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88238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1">
            <a:extLst>
              <a:ext uri="{FF2B5EF4-FFF2-40B4-BE49-F238E27FC236}">
                <a16:creationId xmlns:a16="http://schemas.microsoft.com/office/drawing/2014/main" id="{4A2B0501-42BD-4673-9905-2F3B1A8F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1E1590-63A5-4DCC-8BB6-06E2CE7130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C0B59D67-C486-47DA-AB0C-CB4C4B32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79930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33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>
            <a:extLst>
              <a:ext uri="{FF2B5EF4-FFF2-40B4-BE49-F238E27FC236}">
                <a16:creationId xmlns:a16="http://schemas.microsoft.com/office/drawing/2014/main" id="{DE1EAA67-DC5F-431C-A7E1-E5EB4B3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4BCE03-1B88-45CF-813E-89C0B165F90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7827" name="Picture 2">
            <a:extLst>
              <a:ext uri="{FF2B5EF4-FFF2-40B4-BE49-F238E27FC236}">
                <a16:creationId xmlns:a16="http://schemas.microsoft.com/office/drawing/2014/main" id="{75494057-0C1C-4A88-BCC6-0B44D83F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4168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23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1">
            <a:extLst>
              <a:ext uri="{FF2B5EF4-FFF2-40B4-BE49-F238E27FC236}">
                <a16:creationId xmlns:a16="http://schemas.microsoft.com/office/drawing/2014/main" id="{9BA7ADA1-39AC-4454-8BE7-304F01F1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1F953C-9CE5-4607-A93B-4397D86E36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0E0F0D46-B266-4FE0-9FB0-3AF23E26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56126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75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>
            <a:extLst>
              <a:ext uri="{FF2B5EF4-FFF2-40B4-BE49-F238E27FC236}">
                <a16:creationId xmlns:a16="http://schemas.microsoft.com/office/drawing/2014/main" id="{35CC44D0-E38B-4F22-AC47-C9A5D17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69D056-D0D7-4BEB-BC65-5783A0E57C1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8655EE62-E728-4950-85AC-66FA611D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777162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669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242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Ekivalensi antara PDA dan CFG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75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Ekivalen</a:t>
            </a:r>
            <a:r>
              <a:rPr lang="en-US" dirty="0"/>
              <a:t> PDA dan CFG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971600" y="1628800"/>
            <a:ext cx="1584176" cy="10081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3923928" y="1628800"/>
            <a:ext cx="1584176" cy="10081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PDA dgn empty stack</a:t>
            </a:r>
          </a:p>
        </p:txBody>
      </p:sp>
      <p:sp>
        <p:nvSpPr>
          <p:cNvPr id="6" name="Oval 5"/>
          <p:cNvSpPr/>
          <p:nvPr/>
        </p:nvSpPr>
        <p:spPr>
          <a:xfrm>
            <a:off x="6876256" y="1648881"/>
            <a:ext cx="1584176" cy="10081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PDA dgn final state</a:t>
            </a:r>
          </a:p>
        </p:txBody>
      </p:sp>
      <p:sp>
        <p:nvSpPr>
          <p:cNvPr id="12" name="Arc 11"/>
          <p:cNvSpPr/>
          <p:nvPr/>
        </p:nvSpPr>
        <p:spPr>
          <a:xfrm>
            <a:off x="1547664" y="1412776"/>
            <a:ext cx="3024336" cy="1346448"/>
          </a:xfrm>
          <a:prstGeom prst="arc">
            <a:avLst>
              <a:gd name="adj1" fmla="val 12087987"/>
              <a:gd name="adj2" fmla="val 2058429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Arc 12"/>
          <p:cNvSpPr/>
          <p:nvPr/>
        </p:nvSpPr>
        <p:spPr>
          <a:xfrm>
            <a:off x="4572000" y="1412776"/>
            <a:ext cx="3024336" cy="1346448"/>
          </a:xfrm>
          <a:prstGeom prst="arc">
            <a:avLst>
              <a:gd name="adj1" fmla="val 12087987"/>
              <a:gd name="adj2" fmla="val 2058429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Arc 15"/>
          <p:cNvSpPr/>
          <p:nvPr/>
        </p:nvSpPr>
        <p:spPr>
          <a:xfrm rot="10800000">
            <a:off x="4763754" y="1523257"/>
            <a:ext cx="3024336" cy="1346448"/>
          </a:xfrm>
          <a:prstGeom prst="arc">
            <a:avLst>
              <a:gd name="adj1" fmla="val 12087987"/>
              <a:gd name="adj2" fmla="val 2058429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c 16"/>
          <p:cNvSpPr/>
          <p:nvPr/>
        </p:nvSpPr>
        <p:spPr>
          <a:xfrm rot="10800000">
            <a:off x="1891817" y="1523257"/>
            <a:ext cx="3024336" cy="1346448"/>
          </a:xfrm>
          <a:prstGeom prst="arc">
            <a:avLst>
              <a:gd name="adj1" fmla="val 12087987"/>
              <a:gd name="adj2" fmla="val 2058429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801181" y="3393866"/>
            <a:ext cx="192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CFG G = (V, T, Q, S)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7372" y="3404607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 = (Q, </a:t>
            </a:r>
            <a:r>
              <a:rPr lang="id-ID" dirty="0">
                <a:sym typeface="Symbol"/>
              </a:rPr>
              <a:t>, , , 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, Z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7852" y="4040197"/>
            <a:ext cx="973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A </a:t>
            </a:r>
            <a:r>
              <a:rPr lang="en-US" sz="2000" b="1" dirty="0">
                <a:sym typeface="Wingdings" pitchFamily="2" charset="2"/>
              </a:rPr>
              <a:t> 0C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8419" y="5037286"/>
            <a:ext cx="123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Variable </a:t>
            </a:r>
          </a:p>
          <a:p>
            <a:pPr algn="ctr"/>
            <a:r>
              <a:rPr lang="en-US" sz="1400" dirty="0"/>
              <a:t>(non terminal)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3678" y="4994304"/>
            <a:ext cx="816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Terminal</a:t>
            </a: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1416377" y="4653136"/>
            <a:ext cx="0" cy="3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2034335" y="4653136"/>
            <a:ext cx="577500" cy="34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6337" y="4192052"/>
            <a:ext cx="21259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id-ID" sz="2000" b="1" dirty="0">
                <a:sym typeface="Symbol"/>
              </a:rPr>
              <a:t></a:t>
            </a:r>
            <a:r>
              <a:rPr lang="en-US" sz="2000" b="1" dirty="0">
                <a:sym typeface="Symbol"/>
              </a:rPr>
              <a:t>(q</a:t>
            </a:r>
            <a:r>
              <a:rPr lang="en-US" sz="2000" b="1" baseline="-25000" dirty="0">
                <a:sym typeface="Symbol"/>
              </a:rPr>
              <a:t>0</a:t>
            </a:r>
            <a:r>
              <a:rPr lang="en-US" sz="2000" b="1" dirty="0">
                <a:sym typeface="Symbol"/>
              </a:rPr>
              <a:t>,1,Z</a:t>
            </a:r>
            <a:r>
              <a:rPr lang="en-US" sz="2000" b="1" baseline="-25000" dirty="0">
                <a:sym typeface="Symbol"/>
              </a:rPr>
              <a:t>0</a:t>
            </a:r>
            <a:r>
              <a:rPr lang="en-US" sz="2000" b="1" dirty="0">
                <a:sym typeface="Symbol"/>
              </a:rPr>
              <a:t>)=(q</a:t>
            </a:r>
            <a:r>
              <a:rPr lang="en-US" sz="2000" b="1" baseline="-25000" dirty="0">
                <a:sym typeface="Symbol"/>
              </a:rPr>
              <a:t>0</a:t>
            </a:r>
            <a:r>
              <a:rPr lang="en-US" sz="2000" b="1" dirty="0">
                <a:sym typeface="Symbol"/>
              </a:rPr>
              <a:t>,1Z</a:t>
            </a:r>
            <a:r>
              <a:rPr lang="en-US" sz="2000" b="1" baseline="-25000" dirty="0">
                <a:sym typeface="Symbol"/>
              </a:rPr>
              <a:t>0</a:t>
            </a:r>
            <a:r>
              <a:rPr lang="en-US" sz="2000" b="1" dirty="0">
                <a:sym typeface="Symbol"/>
              </a:rPr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44069" y="5301208"/>
            <a:ext cx="545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2396" y="5560506"/>
            <a:ext cx="1136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Input symbol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7314" y="3886308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Stack symbol</a:t>
            </a:r>
          </a:p>
        </p:txBody>
      </p: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4816868" y="4845211"/>
            <a:ext cx="231257" cy="455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0"/>
          </p:cNvCxnSpPr>
          <p:nvPr/>
        </p:nvCxnSpPr>
        <p:spPr>
          <a:xfrm flipH="1">
            <a:off x="4816868" y="4801429"/>
            <a:ext cx="1169550" cy="499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0"/>
          </p:cNvCxnSpPr>
          <p:nvPr/>
        </p:nvCxnSpPr>
        <p:spPr>
          <a:xfrm>
            <a:off x="5302396" y="4823720"/>
            <a:ext cx="568393" cy="736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47314" y="4194085"/>
            <a:ext cx="565700" cy="336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2" idx="2"/>
          </p:cNvCxnSpPr>
          <p:nvPr/>
        </p:nvCxnSpPr>
        <p:spPr>
          <a:xfrm flipH="1" flipV="1">
            <a:off x="6113014" y="4194085"/>
            <a:ext cx="326170" cy="336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69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CFG ke PDA dgn Empty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 </a:t>
            </a:r>
            <a:r>
              <a:rPr lang="en-US" dirty="0" err="1"/>
              <a:t>Konversi</a:t>
            </a:r>
            <a:r>
              <a:rPr lang="en-US"/>
              <a:t>, G= (V,T,P,S)</a:t>
            </a:r>
            <a:endParaRPr lang="en-US" dirty="0"/>
          </a:p>
          <a:p>
            <a:pPr lvl="1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di CFG 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stack </a:t>
            </a:r>
            <a:r>
              <a:rPr lang="en-US" dirty="0" err="1"/>
              <a:t>shg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satu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state q </a:t>
            </a:r>
            <a:r>
              <a:rPr lang="en-US" dirty="0" err="1"/>
              <a:t>pada</a:t>
            </a:r>
            <a:r>
              <a:rPr lang="en-US" dirty="0"/>
              <a:t> PDA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banyak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simbol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stack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  <a:cs typeface="Calibri"/>
                <a:sym typeface="Symbol" charset="0"/>
              </a:rPr>
              <a:t> </a:t>
            </a:r>
            <a:r>
              <a:rPr lang="en-US" dirty="0" err="1">
                <a:cs typeface="Calibri"/>
                <a:sym typeface="Symbol" charset="0"/>
              </a:rPr>
              <a:t>akan</a:t>
            </a:r>
            <a:r>
              <a:rPr lang="en-US" dirty="0">
                <a:cs typeface="Calibri"/>
                <a:sym typeface="Symbol" charset="0"/>
              </a:rPr>
              <a:t> </a:t>
            </a:r>
            <a:r>
              <a:rPr lang="en-US" dirty="0" err="1">
                <a:cs typeface="Calibri"/>
                <a:sym typeface="Symbol" charset="0"/>
              </a:rPr>
              <a:t>berarti</a:t>
            </a:r>
            <a:r>
              <a:rPr lang="en-US" dirty="0">
                <a:cs typeface="Calibri"/>
                <a:sym typeface="Symbol" charset="0"/>
              </a:rPr>
              <a:t> </a:t>
            </a:r>
            <a:r>
              <a:rPr lang="en-US" dirty="0" err="1">
                <a:cs typeface="Calibri"/>
                <a:sym typeface="Symbol" charset="0"/>
              </a:rPr>
              <a:t>untuk</a:t>
            </a:r>
            <a:r>
              <a:rPr lang="en-US" dirty="0">
                <a:cs typeface="Calibri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Calibri"/>
                <a:sym typeface="Symbol" charset="0"/>
              </a:rPr>
              <a:t>“</a:t>
            </a:r>
            <a:r>
              <a:rPr lang="en-US" b="1" i="1" dirty="0">
                <a:solidFill>
                  <a:srgbClr val="FF0000"/>
                </a:solidFill>
                <a:cs typeface="Calibri"/>
                <a:sym typeface="Symbol" charset="0"/>
              </a:rPr>
              <a:t>top symbol of the stack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adalah</a:t>
            </a:r>
            <a:r>
              <a:rPr lang="en-US" b="1" dirty="0">
                <a:solidFill>
                  <a:srgbClr val="FF0000"/>
                </a:solidFill>
              </a:rPr>
              <a:t> A”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err="1">
                <a:solidFill>
                  <a:srgbClr val="FF0000"/>
                </a:solidFill>
              </a:rPr>
              <a:t>gantilah</a:t>
            </a:r>
            <a:r>
              <a:rPr lang="en-US" b="1" dirty="0">
                <a:solidFill>
                  <a:srgbClr val="FF0000"/>
                </a:solidFill>
              </a:rPr>
              <a:t> top </a:t>
            </a:r>
            <a:r>
              <a:rPr lang="en-US" b="1" dirty="0" err="1">
                <a:solidFill>
                  <a:srgbClr val="FF0000"/>
                </a:solidFill>
              </a:rPr>
              <a:t>tsb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dgn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cs typeface="Calibri"/>
                <a:sym typeface="Symbol" charset="0"/>
              </a:rPr>
              <a:t>”</a:t>
            </a:r>
            <a:r>
              <a:rPr lang="en-US" dirty="0">
                <a:cs typeface="Calibri"/>
                <a:sym typeface="Symbol" charset="0"/>
              </a:rPr>
              <a:t> </a:t>
            </a:r>
            <a:r>
              <a:rPr lang="en-US" dirty="0" err="1">
                <a:cs typeface="Calibri"/>
                <a:sym typeface="Symbol" charset="0"/>
              </a:rPr>
              <a:t>atau</a:t>
            </a:r>
            <a:r>
              <a:rPr lang="en-US" dirty="0">
                <a:cs typeface="Calibri"/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Calibri"/>
                <a:sym typeface="Symbol" charset="0"/>
              </a:rPr>
              <a:t>“pop A </a:t>
            </a:r>
            <a:r>
              <a:rPr lang="en-US" b="1" dirty="0" err="1">
                <a:solidFill>
                  <a:srgbClr val="FF0000"/>
                </a:solidFill>
                <a:cs typeface="Calibri"/>
                <a:sym typeface="Symbol" charset="0"/>
              </a:rPr>
              <a:t>dan</a:t>
            </a:r>
            <a:r>
              <a:rPr lang="en-US" b="1" dirty="0">
                <a:solidFill>
                  <a:srgbClr val="FF0000"/>
                </a:solidFill>
                <a:cs typeface="Calibri"/>
                <a:sym typeface="Symbol" charset="0"/>
              </a:rPr>
              <a:t> push ”</a:t>
            </a:r>
            <a:endParaRPr lang="en-US" dirty="0"/>
          </a:p>
          <a:p>
            <a:r>
              <a:rPr lang="id-ID" dirty="0"/>
              <a:t>maka PDA-nya </a:t>
            </a:r>
            <a:r>
              <a:rPr lang="en-US" dirty="0"/>
              <a:t>(</a:t>
            </a:r>
            <a:r>
              <a:rPr lang="id-ID" dirty="0"/>
              <a:t>P = (Q, </a:t>
            </a:r>
            <a:r>
              <a:rPr lang="id-ID" dirty="0">
                <a:sym typeface="Symbol"/>
              </a:rPr>
              <a:t>, , , 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, Z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/>
              <a:t>)</a:t>
            </a:r>
            <a:r>
              <a:rPr lang="en-US" dirty="0"/>
              <a:t>) </a:t>
            </a:r>
            <a:r>
              <a:rPr lang="id-ID" dirty="0"/>
              <a:t>adalah:</a:t>
            </a:r>
            <a:r>
              <a:rPr lang="en-US" dirty="0"/>
              <a:t> </a:t>
            </a:r>
          </a:p>
          <a:p>
            <a:pPr lvl="1"/>
            <a:r>
              <a:rPr lang="id-ID" dirty="0"/>
              <a:t>P = ({q}, T, V U T, </a:t>
            </a:r>
            <a:r>
              <a:rPr lang="id-ID" dirty="0">
                <a:sym typeface="Symbol"/>
              </a:rPr>
              <a:t></a:t>
            </a:r>
            <a:r>
              <a:rPr lang="id-ID" dirty="0"/>
              <a:t>, q, S) </a:t>
            </a:r>
            <a:endParaRPr lang="en-US" dirty="0"/>
          </a:p>
          <a:p>
            <a:pPr lvl="1"/>
            <a:r>
              <a:rPr lang="id-ID" dirty="0"/>
              <a:t>dimana {q} adl states</a:t>
            </a:r>
            <a:r>
              <a:rPr lang="en-US" dirty="0"/>
              <a:t>(Q)</a:t>
            </a:r>
            <a:r>
              <a:rPr lang="id-ID" dirty="0"/>
              <a:t>; T adl input symbol</a:t>
            </a:r>
            <a:r>
              <a:rPr lang="en-US" dirty="0"/>
              <a:t> (</a:t>
            </a:r>
            <a:r>
              <a:rPr lang="id-ID" dirty="0">
                <a:sym typeface="Symbol"/>
              </a:rPr>
              <a:t></a:t>
            </a:r>
            <a:r>
              <a:rPr lang="en-US" dirty="0"/>
              <a:t>)</a:t>
            </a:r>
            <a:r>
              <a:rPr lang="id-ID" dirty="0"/>
              <a:t>; V U T adl stack alphabet</a:t>
            </a:r>
            <a:r>
              <a:rPr lang="en-US" dirty="0"/>
              <a:t> (</a:t>
            </a:r>
            <a:r>
              <a:rPr lang="id-ID" dirty="0">
                <a:sym typeface="Symbol"/>
              </a:rPr>
              <a:t></a:t>
            </a:r>
            <a:r>
              <a:rPr lang="en-US" dirty="0"/>
              <a:t>)</a:t>
            </a:r>
            <a:r>
              <a:rPr lang="id-ID" dirty="0"/>
              <a:t>; </a:t>
            </a:r>
            <a:r>
              <a:rPr lang="id-ID" dirty="0">
                <a:sym typeface="Symbol"/>
              </a:rPr>
              <a:t> adl transition function; q adl start state dan S adalah start stack symbol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41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CFG ke PDA dgn Empty Stack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CFG G = (V, T, Q, S)</a:t>
            </a:r>
            <a:endParaRPr lang="en-US" dirty="0"/>
          </a:p>
          <a:p>
            <a:pPr lvl="1" indent="403225"/>
            <a:r>
              <a:rPr lang="en-US" dirty="0"/>
              <a:t>V: variable (non terminal); T: terminal; Q: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; S: start variable</a:t>
            </a:r>
            <a:endParaRPr lang="id-ID" dirty="0"/>
          </a:p>
          <a:p>
            <a:r>
              <a:rPr lang="en-US" dirty="0"/>
              <a:t>PDA </a:t>
            </a:r>
            <a:r>
              <a:rPr lang="id-ID" dirty="0"/>
              <a:t>P = ({q}, T, V U T, </a:t>
            </a:r>
            <a:r>
              <a:rPr lang="id-ID" dirty="0">
                <a:sym typeface="Symbol"/>
              </a:rPr>
              <a:t></a:t>
            </a:r>
            <a:r>
              <a:rPr lang="id-ID" dirty="0"/>
              <a:t>, q, S)</a:t>
            </a:r>
            <a:endParaRPr lang="en-US" dirty="0"/>
          </a:p>
          <a:p>
            <a:pPr lvl="1" indent="403225"/>
            <a:r>
              <a:rPr lang="id-ID" dirty="0"/>
              <a:t>P = (Q, </a:t>
            </a:r>
            <a:r>
              <a:rPr lang="id-ID" dirty="0">
                <a:sym typeface="Symbol"/>
              </a:rPr>
              <a:t>, , , 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, Z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/>
              <a:t>)</a:t>
            </a:r>
            <a:endParaRPr lang="en-US" dirty="0"/>
          </a:p>
          <a:p>
            <a:pPr lvl="2" indent="0">
              <a:buNone/>
            </a:pPr>
            <a:r>
              <a:rPr lang="id-ID" dirty="0"/>
              <a:t>Q</a:t>
            </a:r>
            <a:r>
              <a:rPr lang="en-US" dirty="0"/>
              <a:t>:state;</a:t>
            </a:r>
            <a:r>
              <a:rPr lang="id-ID" dirty="0"/>
              <a:t> </a:t>
            </a:r>
            <a:r>
              <a:rPr lang="id-ID" dirty="0">
                <a:sym typeface="Symbol"/>
              </a:rPr>
              <a:t></a:t>
            </a:r>
            <a:r>
              <a:rPr lang="en-US" dirty="0">
                <a:sym typeface="Symbol"/>
              </a:rPr>
              <a:t>:input symbol;</a:t>
            </a:r>
            <a:r>
              <a:rPr lang="id-ID" dirty="0">
                <a:sym typeface="Symbol"/>
              </a:rPr>
              <a:t> </a:t>
            </a:r>
            <a:r>
              <a:rPr lang="en-US" dirty="0">
                <a:sym typeface="Symbol"/>
              </a:rPr>
              <a:t>:stack symbol;</a:t>
            </a:r>
            <a:r>
              <a:rPr lang="id-ID" dirty="0">
                <a:sym typeface="Symbol"/>
              </a:rPr>
              <a:t> </a:t>
            </a:r>
            <a:r>
              <a:rPr lang="en-US" dirty="0">
                <a:sym typeface="Symbol"/>
              </a:rPr>
              <a:t>: transition function;</a:t>
            </a:r>
            <a:r>
              <a:rPr lang="id-ID" dirty="0">
                <a:sym typeface="Symbol"/>
              </a:rPr>
              <a:t> q</a:t>
            </a:r>
            <a:r>
              <a:rPr lang="id-ID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:start state;</a:t>
            </a:r>
            <a:r>
              <a:rPr lang="id-ID" dirty="0">
                <a:sym typeface="Symbol"/>
              </a:rPr>
              <a:t> Z</a:t>
            </a:r>
            <a:r>
              <a:rPr lang="id-ID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:start stack</a:t>
            </a:r>
            <a:endParaRPr lang="id-ID" dirty="0"/>
          </a:p>
          <a:p>
            <a:r>
              <a:rPr lang="id-ID" dirty="0"/>
              <a:t>Dengan </a:t>
            </a:r>
            <a:r>
              <a:rPr lang="id-ID" dirty="0">
                <a:sym typeface="Symbol"/>
              </a:rPr>
              <a:t> adl:</a:t>
            </a:r>
          </a:p>
          <a:p>
            <a:pPr lvl="1"/>
            <a:r>
              <a:rPr lang="id-ID" dirty="0">
                <a:sym typeface="Symbol"/>
              </a:rPr>
              <a:t>Utk setiap terminal a bagian dari T akan ada (q,a,a) = {(q,)}</a:t>
            </a:r>
          </a:p>
          <a:p>
            <a:pPr lvl="1"/>
            <a:r>
              <a:rPr lang="id-ID" dirty="0">
                <a:sym typeface="Symbol"/>
              </a:rPr>
              <a:t>Utk setiap variable A bagian dari V, akan ada (q,,A) = {(q,)|A</a:t>
            </a:r>
            <a:r>
              <a:rPr lang="id-ID" dirty="0">
                <a:sym typeface="Wingdings" pitchFamily="2" charset="2"/>
              </a:rPr>
              <a:t></a:t>
            </a:r>
            <a:r>
              <a:rPr lang="id-ID" dirty="0">
                <a:sym typeface="Symbol"/>
              </a:rPr>
              <a:t>  adalah produksi di Q}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27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5CFB27B-3E32-4862-9F98-7AF0E532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Ilustrasi PDA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1F5F5DF-DFA2-4B7A-A70F-72FEB16B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BA77985-B921-46C2-918C-E4710C2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59E27B-288C-4CE1-9608-7E7D928AE64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20F70AEC-6B50-41AB-9119-2F09D544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44675"/>
            <a:ext cx="80772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68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CFG ke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CFG = ({I, E}, {0,1,+,*},G,E) dimana G</a:t>
            </a:r>
          </a:p>
          <a:p>
            <a:pPr lvl="1"/>
            <a:r>
              <a:rPr lang="id-ID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 | 1 | I0 | I1</a:t>
            </a:r>
          </a:p>
          <a:p>
            <a:pPr lvl="1"/>
            <a:r>
              <a:rPr lang="id-ID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 I | E + E | E * E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PDA =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({q}, T, V U T, 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, q, S) = ({q}, {0,1,+,*}, {I,E,0,1,+,*}, 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, q, E) dgn 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 adl</a:t>
            </a:r>
          </a:p>
          <a:p>
            <a:pPr lvl="1"/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Utk setiap terminal: (q,0,0) = (q,</a:t>
            </a:r>
            <a:r>
              <a:rPr lang="id-ID" dirty="0">
                <a:sym typeface="Symbol"/>
              </a:rPr>
              <a:t> 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); (q,1,1)=(q,</a:t>
            </a:r>
            <a:r>
              <a:rPr lang="id-ID" dirty="0">
                <a:sym typeface="Symbol"/>
              </a:rPr>
              <a:t>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); (q,+,+) = (q,</a:t>
            </a:r>
            <a:r>
              <a:rPr lang="id-ID" dirty="0">
                <a:sym typeface="Symbol"/>
              </a:rPr>
              <a:t> 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); (q,*,*) = (q,</a:t>
            </a:r>
            <a:r>
              <a:rPr lang="id-ID" dirty="0">
                <a:sym typeface="Symbol"/>
              </a:rPr>
              <a:t> 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/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Utk setiap non terminal: </a:t>
            </a:r>
          </a:p>
          <a:p>
            <a:pPr lvl="2"/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(q,</a:t>
            </a:r>
            <a:r>
              <a:rPr lang="id-ID" dirty="0">
                <a:sym typeface="Symbol"/>
              </a:rPr>
              <a:t> 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,I) = {(q,</a:t>
            </a:r>
            <a:r>
              <a:rPr lang="id-ID" dirty="0">
                <a:sym typeface="Symbol"/>
              </a:rPr>
              <a:t> 0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), (q,</a:t>
            </a:r>
            <a:r>
              <a:rPr lang="id-ID" dirty="0">
                <a:sym typeface="Symbol"/>
              </a:rPr>
              <a:t> 1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), (q,I0), (q,I1)} </a:t>
            </a:r>
          </a:p>
          <a:p>
            <a:pPr lvl="2"/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(q,</a:t>
            </a:r>
            <a:r>
              <a:rPr lang="id-ID" dirty="0">
                <a:sym typeface="Symbol"/>
              </a:rPr>
              <a:t> 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,E) = {(q,</a:t>
            </a:r>
            <a:r>
              <a:rPr lang="id-ID" dirty="0">
                <a:sym typeface="Symbol"/>
              </a:rPr>
              <a:t> I</a:t>
            </a:r>
            <a:r>
              <a:rPr lang="id-ID" dirty="0">
                <a:latin typeface="Times New Roman" pitchFamily="18" charset="0"/>
                <a:cs typeface="Times New Roman" pitchFamily="18" charset="0"/>
                <a:sym typeface="Symbol"/>
              </a:rPr>
              <a:t>), (q, E+E), (q,E*E)}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6.3.1</a:t>
            </a:r>
          </a:p>
          <a:p>
            <a:pPr lvl="1"/>
            <a:r>
              <a:rPr lang="en-US" dirty="0" err="1"/>
              <a:t>Konversi</a:t>
            </a:r>
            <a:r>
              <a:rPr lang="en-US" dirty="0"/>
              <a:t> grammar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PDA empty stack:</a:t>
            </a:r>
          </a:p>
          <a:p>
            <a:pPr marL="457200" lvl="1" indent="0">
              <a:buNone/>
            </a:pPr>
            <a:r>
              <a:rPr lang="en-US" dirty="0"/>
              <a:t>	S </a:t>
            </a:r>
            <a:r>
              <a:rPr lang="en-US" dirty="0">
                <a:sym typeface="Wingdings" pitchFamily="2" charset="2"/>
              </a:rPr>
              <a:t> 0 S 1 | A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A  1 A 0 | S | </a:t>
            </a:r>
            <a:r>
              <a:rPr lang="el-GR" dirty="0">
                <a:sym typeface="Wingdings" pitchFamily="2" charset="2"/>
              </a:rPr>
              <a:t>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33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PDA (P) ke CFG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Misalkan P = (Q, </a:t>
            </a:r>
            <a:r>
              <a:rPr lang="id-ID" dirty="0">
                <a:sym typeface="Symbol"/>
              </a:rPr>
              <a:t>, , , 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, Z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/>
              <a:t>)</a:t>
            </a:r>
          </a:p>
          <a:p>
            <a:r>
              <a:rPr lang="id-ID" dirty="0"/>
              <a:t>Maka G = (V, </a:t>
            </a:r>
            <a:r>
              <a:rPr lang="id-ID" dirty="0">
                <a:sym typeface="Symbol"/>
              </a:rPr>
              <a:t>, R, S</a:t>
            </a:r>
            <a:r>
              <a:rPr lang="id-ID" dirty="0"/>
              <a:t>) dimana:</a:t>
            </a:r>
          </a:p>
          <a:p>
            <a:pPr lvl="1"/>
            <a:r>
              <a:rPr lang="id-ID" dirty="0"/>
              <a:t>simbol Terminal adalah sama dengan input symbol pada PDA P yaitu </a:t>
            </a:r>
            <a:r>
              <a:rPr lang="id-ID" b="1" dirty="0">
                <a:sym typeface="Symbol"/>
              </a:rPr>
              <a:t></a:t>
            </a:r>
            <a:r>
              <a:rPr lang="id-ID" dirty="0"/>
              <a:t>;</a:t>
            </a:r>
          </a:p>
          <a:p>
            <a:pPr lvl="1"/>
            <a:r>
              <a:rPr lang="id-ID" dirty="0"/>
              <a:t>Ditambahkan satu non terminal </a:t>
            </a:r>
            <a:r>
              <a:rPr lang="id-ID" b="1" dirty="0"/>
              <a:t>S</a:t>
            </a:r>
            <a:r>
              <a:rPr lang="id-ID" dirty="0"/>
              <a:t> sbg start symbol</a:t>
            </a:r>
          </a:p>
          <a:p>
            <a:pPr lvl="1"/>
            <a:r>
              <a:rPr lang="id-ID" dirty="0"/>
              <a:t>Simbol non terminal V adalah S ditambah dengan hasil kombinasi antara simbol stack dan state sbb: [pXq] dimana p dan q adalah state dan X adalah stack. Pada akhirnya, [pXq] ini bisa diganti dgn satu karakter spt misalnya A.</a:t>
            </a:r>
          </a:p>
        </p:txBody>
      </p:sp>
    </p:spTree>
    <p:extLst>
      <p:ext uri="{BB962C8B-B14F-4D97-AF65-F5344CB8AC3E}">
        <p14:creationId xmlns:p14="http://schemas.microsoft.com/office/powerpoint/2010/main" val="1550004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82598"/>
            <a:ext cx="8275637" cy="868363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Dasar</a:t>
            </a:r>
            <a:r>
              <a:rPr lang="en-US" dirty="0"/>
              <a:t> PDA </a:t>
            </a:r>
            <a:r>
              <a:rPr lang="en-US" dirty="0" err="1"/>
              <a:t>ke</a:t>
            </a:r>
            <a:r>
              <a:rPr lang="en-US" dirty="0"/>
              <a:t>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Non Terminal (CFG) </a:t>
            </a:r>
          </a:p>
          <a:p>
            <a:pPr lvl="1"/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PDA </a:t>
            </a:r>
          </a:p>
          <a:p>
            <a:pPr lvl="2"/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err="1"/>
              <a:t>tujuan</a:t>
            </a:r>
            <a:endParaRPr lang="en-US" dirty="0"/>
          </a:p>
          <a:p>
            <a:pPr lvl="3"/>
            <a:r>
              <a:rPr lang="en-US" dirty="0"/>
              <a:t>state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state </a:t>
            </a:r>
            <a:r>
              <a:rPr lang="en-US" dirty="0" err="1"/>
              <a:t>tujuan</a:t>
            </a:r>
            <a:endParaRPr lang="en-US" dirty="0"/>
          </a:p>
          <a:p>
            <a:pPr lvl="2"/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stack</a:t>
            </a:r>
          </a:p>
          <a:p>
            <a:pPr lvl="3"/>
            <a:r>
              <a:rPr lang="en-US" dirty="0"/>
              <a:t>Pop</a:t>
            </a:r>
          </a:p>
          <a:p>
            <a:pPr lvl="3"/>
            <a:r>
              <a:rPr lang="en-US" dirty="0"/>
              <a:t>Push</a:t>
            </a:r>
          </a:p>
          <a:p>
            <a:pPr lvl="3"/>
            <a:r>
              <a:rPr lang="en-US" dirty="0" err="1"/>
              <a:t>Tetap</a:t>
            </a:r>
            <a:endParaRPr lang="en-US" dirty="0"/>
          </a:p>
          <a:p>
            <a:pPr lvl="1"/>
            <a:r>
              <a:rPr lang="en-US" dirty="0"/>
              <a:t>[q Z p]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q </a:t>
            </a:r>
            <a:r>
              <a:rPr lang="en-US" dirty="0" err="1"/>
              <a:t>ke</a:t>
            </a:r>
            <a:r>
              <a:rPr lang="en-US" dirty="0"/>
              <a:t> state p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top of stack </a:t>
            </a:r>
            <a:r>
              <a:rPr lang="en-US" dirty="0" err="1"/>
              <a:t>berupa</a:t>
            </a:r>
            <a:r>
              <a:rPr lang="en-US" dirty="0"/>
              <a:t> Z</a:t>
            </a:r>
          </a:p>
          <a:p>
            <a:pPr lvl="2"/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stack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non terminal </a:t>
            </a:r>
            <a:r>
              <a:rPr lang="en-US" dirty="0" err="1"/>
              <a:t>pada</a:t>
            </a:r>
            <a:r>
              <a:rPr lang="en-US" dirty="0"/>
              <a:t> CFG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: [</a:t>
            </a:r>
            <a:r>
              <a:rPr lang="en-US" dirty="0" err="1"/>
              <a:t>qZp</a:t>
            </a:r>
            <a:r>
              <a:rPr lang="en-US" dirty="0"/>
              <a:t>], [</a:t>
            </a:r>
            <a:r>
              <a:rPr lang="en-US" dirty="0" err="1"/>
              <a:t>qZq</a:t>
            </a:r>
            <a:r>
              <a:rPr lang="en-US" dirty="0"/>
              <a:t>], [</a:t>
            </a:r>
            <a:r>
              <a:rPr lang="en-US" dirty="0" err="1"/>
              <a:t>pZp</a:t>
            </a:r>
            <a:r>
              <a:rPr lang="en-US" dirty="0"/>
              <a:t>], [</a:t>
            </a:r>
            <a:r>
              <a:rPr lang="en-US" dirty="0" err="1"/>
              <a:t>pZq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Target </a:t>
            </a:r>
            <a:r>
              <a:rPr lang="en-US" dirty="0" err="1"/>
              <a:t>adalah</a:t>
            </a:r>
            <a:r>
              <a:rPr lang="en-US" dirty="0"/>
              <a:t> [q</a:t>
            </a:r>
            <a:r>
              <a:rPr lang="en-US" baseline="-25000" dirty="0"/>
              <a:t>0</a:t>
            </a:r>
            <a:r>
              <a:rPr lang="en-US" dirty="0"/>
              <a:t> Z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]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</a:t>
            </a:r>
            <a:r>
              <a:rPr lang="en-US" dirty="0" err="1"/>
              <a:t>awal</a:t>
            </a:r>
            <a:r>
              <a:rPr lang="en-US" dirty="0"/>
              <a:t>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final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-pop Z</a:t>
            </a:r>
            <a:r>
              <a:rPr lang="en-US" baseline="-25000" dirty="0"/>
              <a:t>0</a:t>
            </a:r>
            <a:r>
              <a:rPr lang="en-US" dirty="0"/>
              <a:t> start stack</a:t>
            </a:r>
          </a:p>
          <a:p>
            <a:pPr lvl="2"/>
            <a:r>
              <a:rPr lang="en-US" dirty="0" err="1"/>
              <a:t>karena</a:t>
            </a:r>
            <a:r>
              <a:rPr lang="en-US" dirty="0"/>
              <a:t> PDA </a:t>
            </a:r>
            <a:r>
              <a:rPr lang="en-US" dirty="0" err="1"/>
              <a:t>dgn</a:t>
            </a:r>
            <a:r>
              <a:rPr lang="en-US" dirty="0"/>
              <a:t> empty stack,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state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Produksi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Utk semua state p pada P, buat aturan produksi sbb S </a:t>
            </a:r>
            <a:r>
              <a:rPr lang="id-ID" dirty="0">
                <a:sym typeface="Wingdings" pitchFamily="2" charset="2"/>
              </a:rPr>
              <a:t> [</a:t>
            </a:r>
            <a:r>
              <a:rPr lang="id-ID" dirty="0">
                <a:sym typeface="Symbol"/>
              </a:rPr>
              <a:t>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 Z</a:t>
            </a:r>
            <a:r>
              <a:rPr lang="id-ID" baseline="-25000" dirty="0">
                <a:sym typeface="Symbol"/>
              </a:rPr>
              <a:t>0 </a:t>
            </a:r>
            <a:r>
              <a:rPr lang="id-ID" dirty="0">
                <a:sym typeface="Wingdings" pitchFamily="2" charset="2"/>
              </a:rPr>
              <a:t>p], dimana </a:t>
            </a:r>
            <a:r>
              <a:rPr lang="id-ID" dirty="0">
                <a:sym typeface="Symbol"/>
              </a:rPr>
              <a:t>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 adalah start state pada P dan Z</a:t>
            </a:r>
            <a:r>
              <a:rPr lang="id-ID" baseline="-25000" dirty="0">
                <a:sym typeface="Symbol"/>
              </a:rPr>
              <a:t>0 </a:t>
            </a:r>
            <a:r>
              <a:rPr lang="id-ID" dirty="0">
                <a:sym typeface="Wingdings" pitchFamily="2" charset="2"/>
              </a:rPr>
              <a:t>adalah start stack pada P. Jumlah aturan produksi ini sama dengan jumlah state yang ada pada P. Misalkan selain p, ada state q, maka akan ada aturan </a:t>
            </a:r>
            <a:r>
              <a:rPr lang="id-ID" dirty="0"/>
              <a:t>S </a:t>
            </a:r>
            <a:r>
              <a:rPr lang="id-ID" dirty="0">
                <a:sym typeface="Wingdings" pitchFamily="2" charset="2"/>
              </a:rPr>
              <a:t> [</a:t>
            </a:r>
            <a:r>
              <a:rPr lang="id-ID" dirty="0">
                <a:sym typeface="Symbol"/>
              </a:rPr>
              <a:t>q</a:t>
            </a:r>
            <a:r>
              <a:rPr lang="id-ID" baseline="-25000" dirty="0">
                <a:sym typeface="Symbol"/>
              </a:rPr>
              <a:t>0</a:t>
            </a:r>
            <a:r>
              <a:rPr lang="id-ID" dirty="0">
                <a:sym typeface="Symbol"/>
              </a:rPr>
              <a:t> Z</a:t>
            </a:r>
            <a:r>
              <a:rPr lang="id-ID" baseline="-25000" dirty="0">
                <a:sym typeface="Symbol"/>
              </a:rPr>
              <a:t>0 </a:t>
            </a:r>
            <a:r>
              <a:rPr lang="id-ID" dirty="0">
                <a:sym typeface="Wingdings" pitchFamily="2" charset="2"/>
              </a:rPr>
              <a:t>q]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9374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Produksi (</a:t>
            </a:r>
            <a:r>
              <a:rPr lang="en-US" dirty="0"/>
              <a:t>2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Target </a:t>
            </a:r>
            <a:r>
              <a:rPr lang="en-US" dirty="0" err="1"/>
              <a:t>adalah</a:t>
            </a:r>
            <a:r>
              <a:rPr lang="en-US" dirty="0"/>
              <a:t> 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[q</a:t>
            </a:r>
            <a:r>
              <a:rPr lang="en-US" baseline="-25000" dirty="0"/>
              <a:t>0</a:t>
            </a:r>
            <a:r>
              <a:rPr lang="en-US" dirty="0"/>
              <a:t> Z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] </a:t>
            </a:r>
          </a:p>
          <a:p>
            <a:r>
              <a:rPr lang="en-US" dirty="0" err="1"/>
              <a:t>Prinsip</a:t>
            </a:r>
            <a:r>
              <a:rPr lang="en-US" dirty="0"/>
              <a:t> CFG: </a:t>
            </a:r>
            <a:r>
              <a:rPr lang="en-US" dirty="0" err="1"/>
              <a:t>mengurai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total </a:t>
            </a:r>
            <a:r>
              <a:rPr lang="en-US" dirty="0" err="1"/>
              <a:t>ke</a:t>
            </a:r>
            <a:r>
              <a:rPr lang="en-US" dirty="0"/>
              <a:t> sub-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pohon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sub </a:t>
            </a:r>
            <a:r>
              <a:rPr lang="en-US" dirty="0" err="1">
                <a:sym typeface="Wingdings" pitchFamily="2" charset="2"/>
              </a:rPr>
              <a:t>pohon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dst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PDA,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di pop: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δ(q,0,Z) = (p,</a:t>
            </a:r>
            <a:r>
              <a:rPr lang="el-GR" dirty="0">
                <a:latin typeface="Times New Roman"/>
                <a:cs typeface="Times New Roman"/>
              </a:rPr>
              <a:t>ϵ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maka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pd</a:t>
            </a:r>
            <a:r>
              <a:rPr lang="en-US" dirty="0">
                <a:latin typeface="Times New Roman"/>
                <a:cs typeface="Times New Roman"/>
              </a:rPr>
              <a:t> CFG: [</a:t>
            </a:r>
            <a:r>
              <a:rPr lang="en-US" dirty="0" err="1">
                <a:latin typeface="Times New Roman"/>
                <a:cs typeface="Times New Roman"/>
              </a:rPr>
              <a:t>qZp</a:t>
            </a:r>
            <a:r>
              <a:rPr lang="en-US" dirty="0">
                <a:latin typeface="Times New Roman"/>
                <a:cs typeface="Times New Roman"/>
              </a:rPr>
              <a:t>] 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 0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δ(q,0,Z) = (</a:t>
            </a:r>
            <a:r>
              <a:rPr lang="en-US" dirty="0" err="1">
                <a:latin typeface="Times New Roman"/>
                <a:cs typeface="Times New Roman"/>
              </a:rPr>
              <a:t>p,Y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maka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pd</a:t>
            </a:r>
            <a:r>
              <a:rPr lang="en-US" dirty="0">
                <a:latin typeface="Times New Roman"/>
                <a:cs typeface="Times New Roman"/>
              </a:rPr>
              <a:t> CFG: [</a:t>
            </a:r>
            <a:r>
              <a:rPr lang="en-US" dirty="0" err="1">
                <a:latin typeface="Times New Roman"/>
                <a:cs typeface="Times New Roman"/>
              </a:rPr>
              <a:t>qZ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] 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 0 [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pY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  <a:sym typeface="Wingdings" pitchFamily="2" charset="2"/>
              </a:rPr>
              <a:t>r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]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dimana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r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adalah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semua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state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yg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ada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pd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PDA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di push: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δ(q,0,Z) = (</a:t>
            </a:r>
            <a:r>
              <a:rPr lang="en-US" dirty="0" err="1">
                <a:latin typeface="Times New Roman"/>
                <a:cs typeface="Times New Roman"/>
              </a:rPr>
              <a:t>p,YZ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maka</a:t>
            </a:r>
            <a:r>
              <a:rPr lang="en-US" dirty="0">
                <a:latin typeface="Times New Roman"/>
                <a:cs typeface="Times New Roman"/>
              </a:rPr>
              <a:t> [</a:t>
            </a:r>
            <a:r>
              <a:rPr lang="en-US" dirty="0" err="1">
                <a:latin typeface="Times New Roman"/>
                <a:cs typeface="Times New Roman"/>
              </a:rPr>
              <a:t>qZ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] 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 0 [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pY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  <a:sym typeface="Wingdings" pitchFamily="2" charset="2"/>
              </a:rPr>
              <a:t>s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] [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  <a:sym typeface="Wingdings" pitchFamily="2" charset="2"/>
              </a:rPr>
              <a:t>s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Z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  <a:sym typeface="Wingdings" pitchFamily="2" charset="2"/>
              </a:rPr>
              <a:t>r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]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dimana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r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dan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s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adalah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semua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state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yg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ada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Wingdings" pitchFamily="2" charset="2"/>
              </a:rPr>
              <a:t>pd</a:t>
            </a:r>
            <a:r>
              <a:rPr lang="en-US" dirty="0">
                <a:latin typeface="Times New Roman"/>
                <a:cs typeface="Times New Roman"/>
                <a:sym typeface="Wingdings" pitchFamily="2" charset="2"/>
              </a:rPr>
              <a:t> PDA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IF2220 Sem II 2013-2014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F407-B8DD-44E9-9AE7-88690FABF8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8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Produksi (</a:t>
            </a:r>
            <a:r>
              <a:rPr lang="en-US" dirty="0"/>
              <a:t>3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fungsi transisi </a:t>
            </a:r>
            <a:r>
              <a:rPr lang="id-ID" dirty="0">
                <a:sym typeface="Symbol"/>
              </a:rPr>
              <a:t>(q,a,X)=(r, Y</a:t>
            </a:r>
            <a:r>
              <a:rPr lang="id-ID" baseline="-25000" dirty="0">
                <a:sym typeface="Symbol"/>
              </a:rPr>
              <a:t>1</a:t>
            </a:r>
            <a:r>
              <a:rPr lang="id-ID" dirty="0">
                <a:sym typeface="Symbol"/>
              </a:rPr>
              <a:t>Y</a:t>
            </a:r>
            <a:r>
              <a:rPr lang="id-ID" baseline="-25000" dirty="0">
                <a:sym typeface="Symbol"/>
              </a:rPr>
              <a:t>2</a:t>
            </a:r>
            <a:r>
              <a:rPr lang="id-ID" dirty="0">
                <a:sym typeface="Symbol"/>
              </a:rPr>
              <a:t>...Y</a:t>
            </a:r>
            <a:r>
              <a:rPr lang="id-ID" baseline="-25000" dirty="0">
                <a:sym typeface="Symbol"/>
              </a:rPr>
              <a:t>k</a:t>
            </a:r>
            <a:r>
              <a:rPr lang="id-ID" dirty="0">
                <a:sym typeface="Symbol"/>
              </a:rPr>
              <a:t>), maka buatlah aturan produksi untuk setiap kombinasi state sbb:</a:t>
            </a:r>
          </a:p>
          <a:p>
            <a:pPr lvl="1"/>
            <a:r>
              <a:rPr lang="id-ID" dirty="0">
                <a:sym typeface="Symbol"/>
              </a:rPr>
              <a:t>[q X ] </a:t>
            </a:r>
            <a:r>
              <a:rPr lang="id-ID" dirty="0">
                <a:sym typeface="Wingdings" pitchFamily="2" charset="2"/>
              </a:rPr>
              <a:t> a [r </a:t>
            </a:r>
            <a:r>
              <a:rPr lang="id-ID" dirty="0">
                <a:sym typeface="Symbol"/>
              </a:rPr>
              <a:t>Y</a:t>
            </a:r>
            <a:r>
              <a:rPr lang="id-ID" baseline="-25000" dirty="0">
                <a:sym typeface="Symbol"/>
              </a:rPr>
              <a:t>1  </a:t>
            </a:r>
            <a:r>
              <a:rPr lang="id-ID" dirty="0">
                <a:sym typeface="Symbol"/>
              </a:rPr>
              <a:t></a:t>
            </a:r>
            <a:r>
              <a:rPr lang="id-ID" dirty="0">
                <a:sym typeface="Wingdings" pitchFamily="2" charset="2"/>
              </a:rPr>
              <a:t>][</a:t>
            </a:r>
            <a:r>
              <a:rPr lang="id-ID" dirty="0">
                <a:sym typeface="Symbol"/>
              </a:rPr>
              <a:t> Y</a:t>
            </a:r>
            <a:r>
              <a:rPr lang="id-ID" baseline="-25000" dirty="0">
                <a:sym typeface="Symbol"/>
              </a:rPr>
              <a:t>2 </a:t>
            </a:r>
            <a:r>
              <a:rPr lang="id-ID" dirty="0">
                <a:sym typeface="Wingdings" pitchFamily="2" charset="2"/>
              </a:rPr>
              <a:t>...] ... [... </a:t>
            </a:r>
            <a:r>
              <a:rPr lang="id-ID" dirty="0">
                <a:sym typeface="Symbol"/>
              </a:rPr>
              <a:t>Y</a:t>
            </a:r>
            <a:r>
              <a:rPr lang="id-ID" baseline="-25000" dirty="0">
                <a:sym typeface="Symbol"/>
              </a:rPr>
              <a:t>k </a:t>
            </a:r>
            <a:r>
              <a:rPr lang="id-ID" dirty="0">
                <a:sym typeface="Symbol"/>
              </a:rPr>
              <a:t></a:t>
            </a:r>
            <a:r>
              <a:rPr lang="id-ID" dirty="0">
                <a:sym typeface="Wingdings" pitchFamily="2" charset="2"/>
              </a:rPr>
              <a:t>]</a:t>
            </a:r>
            <a:endParaRPr lang="id-ID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835696" y="2060848"/>
            <a:ext cx="3528392" cy="12241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475656" y="2060848"/>
            <a:ext cx="3240360" cy="122413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43808" y="2060848"/>
            <a:ext cx="2232248" cy="129614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03848" y="2060848"/>
            <a:ext cx="2736304" cy="129614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55876" y="2060848"/>
            <a:ext cx="2988332" cy="129614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16016" y="2060848"/>
            <a:ext cx="2016224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70882" y="2054222"/>
            <a:ext cx="1116124" cy="12307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 flipV="1">
            <a:off x="6660232" y="3600312"/>
            <a:ext cx="0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051720" y="3589556"/>
            <a:ext cx="0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>
            <a:off x="2051720" y="4234736"/>
            <a:ext cx="4608512" cy="1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851920" y="3600312"/>
            <a:ext cx="0" cy="260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54678" y="3607428"/>
            <a:ext cx="0" cy="260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/>
          <p:nvPr/>
        </p:nvCxnSpPr>
        <p:spPr>
          <a:xfrm>
            <a:off x="3851920" y="3861048"/>
            <a:ext cx="504056" cy="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42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IF2220 Sem II 2013-2014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9216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895600"/>
            <a:ext cx="2133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[q</a:t>
            </a:r>
            <a:r>
              <a:rPr lang="en-US" baseline="-25000" dirty="0"/>
              <a:t>0</a:t>
            </a:r>
            <a:r>
              <a:rPr lang="en-US" dirty="0"/>
              <a:t> Z</a:t>
            </a:r>
            <a:r>
              <a:rPr lang="en-US" baseline="-25000" dirty="0"/>
              <a:t>0</a:t>
            </a:r>
            <a:r>
              <a:rPr lang="en-US" dirty="0"/>
              <a:t> q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[q</a:t>
            </a:r>
            <a:r>
              <a:rPr lang="en-US" baseline="-25000" dirty="0"/>
              <a:t>1</a:t>
            </a:r>
            <a:r>
              <a:rPr lang="en-US" dirty="0"/>
              <a:t> Z</a:t>
            </a:r>
            <a:r>
              <a:rPr lang="en-US" baseline="-25000" dirty="0"/>
              <a:t>0</a:t>
            </a:r>
            <a:r>
              <a:rPr lang="en-US" dirty="0"/>
              <a:t> q</a:t>
            </a:r>
            <a:r>
              <a:rPr lang="en-US" baseline="-25000" dirty="0"/>
              <a:t>2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l-GR" dirty="0">
                <a:sym typeface="Wingdings" pitchFamily="2" charset="2"/>
              </a:rPr>
              <a:t>ϵ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[q</a:t>
            </a:r>
            <a:r>
              <a:rPr lang="en-US" baseline="-25000" dirty="0"/>
              <a:t>1</a:t>
            </a:r>
            <a:r>
              <a:rPr lang="en-US" dirty="0"/>
              <a:t> X q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136F407-B8DD-44E9-9AE7-88690FABF837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31" y="990600"/>
            <a:ext cx="6200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05125"/>
            <a:ext cx="23241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52" y="2895600"/>
            <a:ext cx="219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114800"/>
            <a:ext cx="7867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334000"/>
            <a:ext cx="76676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175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IF2220 Sem II 2013-2014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39725"/>
            <a:ext cx="8229600" cy="1260475"/>
          </a:xfrm>
        </p:spPr>
        <p:txBody>
          <a:bodyPr/>
          <a:lstStyle/>
          <a:p>
            <a:r>
              <a:rPr lang="en-US" dirty="0" err="1"/>
              <a:t>aabb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136F407-B8DD-44E9-9AE7-88690FABF837}" type="slidenum">
              <a:rPr lang="en-US" smtClean="0"/>
              <a:t>58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61041"/>
            <a:ext cx="31623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12954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098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8956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5814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44196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109091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57912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2098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90726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59306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ϵ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4196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9091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5791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ϵ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1371600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05000" y="11430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14600" y="116029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5000" y="2057400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000" y="1828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81943" y="18288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000" y="2335963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48543" y="3106225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48543" y="287762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25486" y="287762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8543" y="3384788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8543" y="3652743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37657" y="4398611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937657" y="417001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14600" y="417001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7657" y="4677174"/>
            <a:ext cx="576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5000" y="5320393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509179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14600" y="510909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47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6.3.3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47247" cy="49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3A6A0773-2ABE-4CFA-AB29-6306C62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070AC3-55C2-4690-BABE-9244F0B0317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634DD38-9CA9-44F7-92EB-0CE169FB2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PDA Formalism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12EA24E-BAF0-435A-B42D-DE3B58F8E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en-US"/>
              <a:t>A PDA is described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finite set of </a:t>
            </a:r>
            <a:r>
              <a:rPr lang="en-US" altLang="en-US" i="1">
                <a:solidFill>
                  <a:srgbClr val="FF0066"/>
                </a:solidFill>
              </a:rPr>
              <a:t>states </a:t>
            </a:r>
            <a:r>
              <a:rPr lang="en-US" altLang="en-US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An </a:t>
            </a:r>
            <a:r>
              <a:rPr lang="en-US" altLang="en-US" i="1">
                <a:solidFill>
                  <a:srgbClr val="FF0066"/>
                </a:solidFill>
              </a:rPr>
              <a:t>input alphabet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stack alphabet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Γ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transition function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start state</a:t>
            </a:r>
            <a:r>
              <a:rPr lang="en-US" altLang="en-US"/>
              <a:t>  (q</a:t>
            </a:r>
            <a:r>
              <a:rPr lang="en-US" altLang="en-US" baseline="-25000"/>
              <a:t>0</a:t>
            </a:r>
            <a:r>
              <a:rPr lang="en-US" altLang="en-US"/>
              <a:t>,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start symbol</a:t>
            </a:r>
            <a:r>
              <a:rPr lang="en-US" altLang="en-US"/>
              <a:t>  (Z</a:t>
            </a:r>
            <a:r>
              <a:rPr lang="en-US" altLang="en-US" baseline="-25000"/>
              <a:t>0</a:t>
            </a:r>
            <a:r>
              <a:rPr lang="en-US" altLang="en-US"/>
              <a:t>, in </a:t>
            </a:r>
            <a:r>
              <a:rPr lang="en-US" altLang="en-US">
                <a:latin typeface="Lucida Sans Unicode" panose="020B0602030504020204" pitchFamily="34" charset="0"/>
              </a:rPr>
              <a:t>Γ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set of </a:t>
            </a:r>
            <a:r>
              <a:rPr lang="en-US" altLang="en-US" i="1">
                <a:solidFill>
                  <a:srgbClr val="FF0066"/>
                </a:solidFill>
              </a:rPr>
              <a:t>final states</a:t>
            </a:r>
            <a:r>
              <a:rPr lang="en-US" altLang="en-US"/>
              <a:t>  (F </a:t>
            </a:r>
            <a:r>
              <a:rPr lang="en-US" altLang="en-US">
                <a:latin typeface="Lucida Sans Unicode" panose="020B0602030504020204" pitchFamily="34" charset="0"/>
              </a:rPr>
              <a:t>⊆ </a:t>
            </a:r>
            <a:r>
              <a:rPr lang="en-US" altLang="en-US"/>
              <a:t>Q, typically).</a:t>
            </a:r>
          </a:p>
        </p:txBody>
      </p:sp>
    </p:spTree>
    <p:extLst>
      <p:ext uri="{BB962C8B-B14F-4D97-AF65-F5344CB8AC3E}">
        <p14:creationId xmlns:p14="http://schemas.microsoft.com/office/powerpoint/2010/main" val="688288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6.3.3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Dengan 2 state yaitu </a:t>
            </a:r>
            <a:r>
              <a:rPr lang="id-ID" b="1" dirty="0"/>
              <a:t>p</a:t>
            </a:r>
            <a:r>
              <a:rPr lang="id-ID" dirty="0"/>
              <a:t> dan </a:t>
            </a:r>
            <a:r>
              <a:rPr lang="id-ID" b="1" dirty="0"/>
              <a:t>q</a:t>
            </a:r>
            <a:r>
              <a:rPr lang="id-ID" dirty="0"/>
              <a:t> maka dari start symbol </a:t>
            </a:r>
            <a:r>
              <a:rPr lang="id-ID" b="1" dirty="0"/>
              <a:t>S</a:t>
            </a:r>
            <a:r>
              <a:rPr lang="id-ID" dirty="0"/>
              <a:t> , start state </a:t>
            </a:r>
            <a:r>
              <a:rPr lang="id-ID" b="1" dirty="0"/>
              <a:t>q</a:t>
            </a:r>
            <a:r>
              <a:rPr lang="id-ID" dirty="0"/>
              <a:t> dan start stack symbol </a:t>
            </a:r>
            <a:r>
              <a:rPr lang="id-ID" b="1" dirty="0"/>
              <a:t>Zo</a:t>
            </a:r>
            <a:r>
              <a:rPr lang="id-ID" dirty="0"/>
              <a:t>, diperoleh aturan produksi:</a:t>
            </a:r>
          </a:p>
          <a:p>
            <a:pPr lvl="1"/>
            <a:r>
              <a:rPr lang="id-ID" dirty="0"/>
              <a:t>S </a:t>
            </a:r>
            <a:r>
              <a:rPr lang="id-ID" dirty="0">
                <a:sym typeface="Wingdings" pitchFamily="2" charset="2"/>
              </a:rPr>
              <a:t> [q Zo q]</a:t>
            </a:r>
          </a:p>
          <a:p>
            <a:pPr lvl="1"/>
            <a:r>
              <a:rPr lang="id-ID" dirty="0"/>
              <a:t>S </a:t>
            </a:r>
            <a:r>
              <a:rPr lang="id-ID" dirty="0">
                <a:sym typeface="Wingdings" pitchFamily="2" charset="2"/>
              </a:rPr>
              <a:t> [q Zo p]</a:t>
            </a:r>
            <a:endParaRPr lang="id-ID" dirty="0"/>
          </a:p>
          <a:p>
            <a:pPr marL="457200" lvl="1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7463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6.3.3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Dari transition function 1 yaitu             </a:t>
            </a:r>
            <a:r>
              <a:rPr lang="id-ID" dirty="0">
                <a:sym typeface="Symbol"/>
              </a:rPr>
              <a:t>(q,1,Zo)=(q,X Zo) </a:t>
            </a:r>
            <a:r>
              <a:rPr lang="id-ID" dirty="0"/>
              <a:t>, diperoleh aturan produksi:</a:t>
            </a:r>
          </a:p>
          <a:p>
            <a:pPr lvl="1"/>
            <a:r>
              <a:rPr lang="id-ID" dirty="0"/>
              <a:t>[q Zo q] </a:t>
            </a:r>
            <a:r>
              <a:rPr lang="id-ID" dirty="0">
                <a:sym typeface="Wingdings" pitchFamily="2" charset="2"/>
              </a:rPr>
              <a:t> 1 [q X q] [q Zo q]</a:t>
            </a:r>
          </a:p>
          <a:p>
            <a:pPr lvl="1"/>
            <a:r>
              <a:rPr lang="id-ID" dirty="0"/>
              <a:t>[q Zo q] </a:t>
            </a:r>
            <a:r>
              <a:rPr lang="id-ID" dirty="0">
                <a:sym typeface="Wingdings" pitchFamily="2" charset="2"/>
              </a:rPr>
              <a:t> 1 [q X p] [p Zo q]</a:t>
            </a:r>
            <a:endParaRPr lang="id-ID" dirty="0"/>
          </a:p>
          <a:p>
            <a:pPr lvl="1"/>
            <a:r>
              <a:rPr lang="id-ID" dirty="0"/>
              <a:t>[q Zo p] </a:t>
            </a:r>
            <a:r>
              <a:rPr lang="id-ID" dirty="0">
                <a:sym typeface="Wingdings" pitchFamily="2" charset="2"/>
              </a:rPr>
              <a:t> 1 [q X q] [q Zo p]</a:t>
            </a:r>
            <a:endParaRPr lang="id-ID" dirty="0"/>
          </a:p>
          <a:p>
            <a:pPr lvl="1"/>
            <a:r>
              <a:rPr lang="id-ID" dirty="0"/>
              <a:t>[q Zo p] </a:t>
            </a:r>
            <a:r>
              <a:rPr lang="id-ID" dirty="0">
                <a:sym typeface="Wingdings" pitchFamily="2" charset="2"/>
              </a:rPr>
              <a:t> 1 [q X p] [p Zo p]</a:t>
            </a:r>
            <a:endParaRPr lang="id-ID" dirty="0"/>
          </a:p>
          <a:p>
            <a:pPr lvl="1"/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8655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 6.3.3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Dari transition function 3 yaitu             </a:t>
            </a:r>
            <a:r>
              <a:rPr lang="id-ID" dirty="0">
                <a:sym typeface="Symbol"/>
              </a:rPr>
              <a:t>(q,0,X)=(p,X) </a:t>
            </a:r>
            <a:r>
              <a:rPr lang="id-ID" dirty="0"/>
              <a:t>, diperoleh aturan produksi:</a:t>
            </a:r>
          </a:p>
          <a:p>
            <a:pPr lvl="1"/>
            <a:r>
              <a:rPr lang="id-ID" dirty="0"/>
              <a:t>[q X q] </a:t>
            </a:r>
            <a:r>
              <a:rPr lang="id-ID" dirty="0">
                <a:sym typeface="Wingdings" pitchFamily="2" charset="2"/>
              </a:rPr>
              <a:t> 0 [p X q]</a:t>
            </a:r>
          </a:p>
          <a:p>
            <a:pPr lvl="1"/>
            <a:r>
              <a:rPr lang="id-ID" dirty="0"/>
              <a:t>[q X p] </a:t>
            </a:r>
            <a:r>
              <a:rPr lang="id-ID" dirty="0">
                <a:sym typeface="Wingdings" pitchFamily="2" charset="2"/>
              </a:rPr>
              <a:t> 0 [p X p]</a:t>
            </a:r>
            <a:endParaRPr lang="id-ID" dirty="0"/>
          </a:p>
          <a:p>
            <a:r>
              <a:rPr lang="id-ID" dirty="0"/>
              <a:t>Dari transition function 4 yaitu </a:t>
            </a:r>
            <a:r>
              <a:rPr lang="id-ID" dirty="0">
                <a:sym typeface="Symbol"/>
              </a:rPr>
              <a:t>(q,,X)=(q,) </a:t>
            </a:r>
            <a:r>
              <a:rPr lang="id-ID" dirty="0"/>
              <a:t>, diperoleh aturan produksi:</a:t>
            </a:r>
          </a:p>
          <a:p>
            <a:pPr lvl="1"/>
            <a:r>
              <a:rPr lang="id-ID" dirty="0"/>
              <a:t>[q X q] </a:t>
            </a:r>
            <a:r>
              <a:rPr lang="id-ID" dirty="0">
                <a:sym typeface="Wingdings" pitchFamily="2" charset="2"/>
              </a:rPr>
              <a:t> </a:t>
            </a:r>
            <a:r>
              <a:rPr lang="id-ID" dirty="0">
                <a:sym typeface="Symbol"/>
              </a:rPr>
              <a:t>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422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62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In the following, </a:t>
            </a:r>
            <a:r>
              <a:rPr lang="en-US" sz="1800" i="1" dirty="0"/>
              <a:t>S</a:t>
            </a:r>
            <a:r>
              <a:rPr lang="en-US" sz="1800" dirty="0"/>
              <a:t> is the start symbol, </a:t>
            </a:r>
            <a:r>
              <a:rPr lang="en-US" sz="1800" i="1" dirty="0"/>
              <a:t>e</a:t>
            </a:r>
            <a:r>
              <a:rPr lang="en-US" sz="1800" dirty="0"/>
              <a:t> stands for the empty string, and </a:t>
            </a:r>
            <a:r>
              <a:rPr lang="en-US" sz="1800" i="1" dirty="0"/>
              <a:t>Z</a:t>
            </a:r>
            <a:r>
              <a:rPr lang="en-US" sz="1800" dirty="0"/>
              <a:t> is used in place of </a:t>
            </a:r>
            <a:r>
              <a:rPr lang="en-US" sz="1800" i="1" dirty="0"/>
              <a:t>Z</a:t>
            </a:r>
            <a:r>
              <a:rPr lang="en-US" sz="1800" i="1" baseline="-25000" dirty="0"/>
              <a:t>0</a:t>
            </a:r>
            <a:r>
              <a:rPr lang="en-US" sz="18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S -&gt; [</a:t>
            </a:r>
            <a:r>
              <a:rPr lang="en-US" sz="1600" i="1" dirty="0" err="1"/>
              <a:t>qZq</a:t>
            </a:r>
            <a:r>
              <a:rPr lang="en-US" sz="1600" i="1" dirty="0"/>
              <a:t>] | [</a:t>
            </a:r>
            <a:r>
              <a:rPr lang="en-US" sz="1600" i="1" dirty="0" err="1"/>
              <a:t>qZp</a:t>
            </a:r>
            <a:r>
              <a:rPr lang="en-US" sz="1600" i="1" dirty="0"/>
              <a:t>]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following four productions come from rule (1).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qZq</a:t>
            </a:r>
            <a:r>
              <a:rPr lang="en-US" sz="1600" i="1" dirty="0"/>
              <a:t>] -&gt; 1[</a:t>
            </a:r>
            <a:r>
              <a:rPr lang="en-US" sz="1600" i="1" dirty="0" err="1"/>
              <a:t>qXq</a:t>
            </a:r>
            <a:r>
              <a:rPr lang="en-US" sz="1600" i="1" dirty="0"/>
              <a:t>][</a:t>
            </a:r>
            <a:r>
              <a:rPr lang="en-US" sz="1600" i="1" dirty="0" err="1"/>
              <a:t>qZq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qZq</a:t>
            </a:r>
            <a:r>
              <a:rPr lang="en-US" sz="1600" i="1" dirty="0"/>
              <a:t>] -&gt; 1[</a:t>
            </a:r>
            <a:r>
              <a:rPr lang="en-US" sz="1600" i="1" dirty="0" err="1"/>
              <a:t>qXp</a:t>
            </a:r>
            <a:r>
              <a:rPr lang="en-US" sz="1600" i="1" dirty="0"/>
              <a:t>][</a:t>
            </a:r>
            <a:r>
              <a:rPr lang="en-US" sz="1600" i="1" dirty="0" err="1"/>
              <a:t>pZq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qZp</a:t>
            </a:r>
            <a:r>
              <a:rPr lang="en-US" sz="1600" i="1" dirty="0"/>
              <a:t>] -&gt; 1[</a:t>
            </a:r>
            <a:r>
              <a:rPr lang="en-US" sz="1600" i="1" dirty="0" err="1"/>
              <a:t>qXq</a:t>
            </a:r>
            <a:r>
              <a:rPr lang="en-US" sz="1600" i="1" dirty="0"/>
              <a:t>][</a:t>
            </a:r>
            <a:r>
              <a:rPr lang="en-US" sz="1600" i="1" dirty="0" err="1"/>
              <a:t>qZp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qZp</a:t>
            </a:r>
            <a:r>
              <a:rPr lang="en-US" sz="1600" i="1" dirty="0"/>
              <a:t>] -&gt; 1[</a:t>
            </a:r>
            <a:r>
              <a:rPr lang="en-US" sz="1600" i="1" dirty="0" err="1"/>
              <a:t>qXp</a:t>
            </a:r>
            <a:r>
              <a:rPr lang="en-US" sz="1600" i="1" dirty="0"/>
              <a:t>][</a:t>
            </a:r>
            <a:r>
              <a:rPr lang="en-US" sz="1600" i="1" dirty="0" err="1"/>
              <a:t>pZp</a:t>
            </a:r>
            <a:r>
              <a:rPr lang="en-US" sz="1600" i="1" dirty="0"/>
              <a:t>]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following four productions come from rule (2).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qXq</a:t>
            </a:r>
            <a:r>
              <a:rPr lang="en-US" sz="1600" i="1" dirty="0"/>
              <a:t>] -&gt; 1[</a:t>
            </a:r>
            <a:r>
              <a:rPr lang="en-US" sz="1600" i="1" dirty="0" err="1"/>
              <a:t>qXq</a:t>
            </a:r>
            <a:r>
              <a:rPr lang="en-US" sz="1600" i="1" dirty="0"/>
              <a:t>][</a:t>
            </a:r>
            <a:r>
              <a:rPr lang="en-US" sz="1600" i="1" dirty="0" err="1"/>
              <a:t>qXq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qXq</a:t>
            </a:r>
            <a:r>
              <a:rPr lang="en-US" sz="1600" i="1" dirty="0"/>
              <a:t>] -&gt; 1[</a:t>
            </a:r>
            <a:r>
              <a:rPr lang="en-US" sz="1600" i="1" dirty="0" err="1"/>
              <a:t>qXp</a:t>
            </a:r>
            <a:r>
              <a:rPr lang="en-US" sz="1600" i="1" dirty="0"/>
              <a:t>][</a:t>
            </a:r>
            <a:r>
              <a:rPr lang="en-US" sz="1600" i="1" dirty="0" err="1"/>
              <a:t>pXq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qXp</a:t>
            </a:r>
            <a:r>
              <a:rPr lang="en-US" sz="1600" i="1" dirty="0"/>
              <a:t>] -&gt; 1[</a:t>
            </a:r>
            <a:r>
              <a:rPr lang="en-US" sz="1600" i="1" dirty="0" err="1"/>
              <a:t>qXq</a:t>
            </a:r>
            <a:r>
              <a:rPr lang="en-US" sz="1600" i="1" dirty="0"/>
              <a:t>][</a:t>
            </a:r>
            <a:r>
              <a:rPr lang="en-US" sz="1600" i="1" dirty="0" err="1"/>
              <a:t>qXp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qXp</a:t>
            </a:r>
            <a:r>
              <a:rPr lang="en-US" sz="1600" i="1" dirty="0"/>
              <a:t>] -&gt; 1[</a:t>
            </a:r>
            <a:r>
              <a:rPr lang="en-US" sz="1600" i="1" dirty="0" err="1"/>
              <a:t>qXp</a:t>
            </a:r>
            <a:r>
              <a:rPr lang="en-US" sz="1600" i="1" dirty="0"/>
              <a:t>][</a:t>
            </a:r>
            <a:r>
              <a:rPr lang="en-US" sz="1600" i="1" dirty="0" err="1"/>
              <a:t>pXp</a:t>
            </a:r>
            <a:r>
              <a:rPr lang="en-US" sz="1600" i="1" dirty="0"/>
              <a:t>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9376" y="3974330"/>
            <a:ext cx="5231056" cy="226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The following two productions come from rule (3).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qXq</a:t>
            </a:r>
            <a:r>
              <a:rPr lang="en-US" sz="1600" i="1" dirty="0"/>
              <a:t>] -&gt; 0[</a:t>
            </a:r>
            <a:r>
              <a:rPr lang="en-US" sz="1600" i="1" dirty="0" err="1"/>
              <a:t>pXq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qXp</a:t>
            </a:r>
            <a:r>
              <a:rPr lang="en-US" sz="1600" i="1" dirty="0"/>
              <a:t>] -&gt; 0[</a:t>
            </a:r>
            <a:r>
              <a:rPr lang="en-US" sz="1600" i="1" dirty="0" err="1"/>
              <a:t>pXp</a:t>
            </a:r>
            <a:r>
              <a:rPr lang="en-US" sz="1600" i="1" dirty="0"/>
              <a:t>]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following production comes from rule (4).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qXq</a:t>
            </a:r>
            <a:r>
              <a:rPr lang="en-US" sz="1600" i="1" dirty="0"/>
              <a:t>] -&gt; 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following production comes from rule (5).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pXp</a:t>
            </a:r>
            <a:r>
              <a:rPr lang="en-US" sz="1600" i="1" dirty="0"/>
              <a:t>] -&gt; 1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following two productions come from rule (6).</a:t>
            </a:r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pZq</a:t>
            </a:r>
            <a:r>
              <a:rPr lang="en-US" sz="1600" i="1" dirty="0"/>
              <a:t>] -&gt; 0[</a:t>
            </a:r>
            <a:r>
              <a:rPr lang="en-US" sz="1600" i="1" dirty="0" err="1"/>
              <a:t>qZq</a:t>
            </a:r>
            <a:r>
              <a:rPr lang="en-US" sz="1600" i="1" dirty="0"/>
              <a:t>]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i="1" dirty="0"/>
              <a:t>[</a:t>
            </a:r>
            <a:r>
              <a:rPr lang="en-US" sz="1600" i="1" dirty="0" err="1"/>
              <a:t>pZp</a:t>
            </a:r>
            <a:r>
              <a:rPr lang="en-US" sz="1600" i="1" dirty="0"/>
              <a:t>] -&gt; 0[</a:t>
            </a:r>
            <a:r>
              <a:rPr lang="en-US" sz="1600" i="1" dirty="0" err="1"/>
              <a:t>qZp</a:t>
            </a:r>
            <a:r>
              <a:rPr lang="en-US" sz="1600" i="1" dirty="0"/>
              <a:t>]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494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9AB00F7E-2138-45AC-8F17-AB981C8D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35A20-7FF5-4DAD-B289-F0C0018BBFD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03DB7FD-78B0-4470-A7F5-FCAF730DA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PDA’s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F7D83B7-4033-4825-8AE7-CC30B66D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be deterministic, there must be at most one choice of move for any state q, input symbol </a:t>
            </a:r>
            <a:r>
              <a:rPr lang="en-US" altLang="en-US" i="1"/>
              <a:t>a</a:t>
            </a:r>
            <a:r>
              <a:rPr lang="en-US" altLang="en-US"/>
              <a:t>, and stack symbol X.</a:t>
            </a:r>
          </a:p>
          <a:p>
            <a:r>
              <a:rPr lang="en-US" altLang="en-US"/>
              <a:t>In addition, there must not be a choice between using input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or real input.</a:t>
            </a:r>
          </a:p>
          <a:p>
            <a:r>
              <a:rPr lang="en-US" altLang="en-US"/>
              <a:t>Formally,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X) and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X) cannot both be nonempty.</a:t>
            </a:r>
          </a:p>
        </p:txBody>
      </p:sp>
    </p:spTree>
    <p:extLst>
      <p:ext uri="{BB962C8B-B14F-4D97-AF65-F5344CB8AC3E}">
        <p14:creationId xmlns:p14="http://schemas.microsoft.com/office/powerpoint/2010/main" val="710760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11E832D2-A76C-49D2-93E4-2D1F946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84BAE2-2D1E-47C7-8F3C-3D9BAE824164}" type="slidenum">
              <a:rPr lang="en-US" altLang="en-US" sz="1400">
                <a:latin typeface="Times New Roman" panose="02020603050405020304" pitchFamily="18" charset="0"/>
              </a:rPr>
              <a:pPr/>
              <a:t>65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82947" name="Picture 5">
            <a:extLst>
              <a:ext uri="{FF2B5EF4-FFF2-40B4-BE49-F238E27FC236}">
                <a16:creationId xmlns:a16="http://schemas.microsoft.com/office/drawing/2014/main" id="{FC309746-58AD-451C-B466-C794015B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15888"/>
            <a:ext cx="8578850" cy="62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4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7752485F-AAF9-48A2-9DAB-7B47A7F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EB0C15-88BB-465B-9012-D04FB56EA9C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D559493-E13C-48C8-A890-E74C8DE5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E8E2FEC-C4C2-46F7-831C-8E6ACAF67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a, b, … are input symbols.</a:t>
            </a:r>
          </a:p>
          <a:p>
            <a:pPr lvl="1"/>
            <a:r>
              <a:rPr lang="en-US" altLang="en-US"/>
              <a:t>But sometimes we allow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as a possible value.</a:t>
            </a:r>
          </a:p>
          <a:p>
            <a:r>
              <a:rPr lang="en-US" altLang="en-US"/>
              <a:t>…, X, Y, Z are stack symbols.</a:t>
            </a:r>
          </a:p>
          <a:p>
            <a:r>
              <a:rPr lang="en-US" altLang="en-US"/>
              <a:t>…, w, x, y, z are strings of input symbols.</a:t>
            </a:r>
          </a:p>
          <a:p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,… are strings of stack symbols.</a:t>
            </a:r>
          </a:p>
        </p:txBody>
      </p:sp>
    </p:spTree>
    <p:extLst>
      <p:ext uri="{BB962C8B-B14F-4D97-AF65-F5344CB8AC3E}">
        <p14:creationId xmlns:p14="http://schemas.microsoft.com/office/powerpoint/2010/main" val="11542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F34282C4-EAD0-435F-9950-A3E762E1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8E82B0-3F6A-44C5-ACA9-77526ABA2F2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26F96C1-3798-4528-9096-1083EFA06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Transition Function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E936D2D-4BF2-43B3-9B28-3CC6510F9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pPr marL="609600" indent="-609600"/>
            <a:r>
              <a:rPr lang="en-US" altLang="en-US"/>
              <a:t>Takes three arguments: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state, in Q.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An input, which is either a symbol in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 or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stack symbol in </a:t>
            </a:r>
            <a:r>
              <a:rPr lang="en-US" altLang="en-US">
                <a:latin typeface="Lucida Sans Unicode" panose="020B0602030504020204" pitchFamily="34" charset="0"/>
              </a:rPr>
              <a:t>Γ</a:t>
            </a:r>
            <a:r>
              <a:rPr lang="en-US" altLang="en-US"/>
              <a:t>.</a:t>
            </a:r>
          </a:p>
          <a:p>
            <a:pPr marL="609600" indent="-609600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Z) is a set of zero or more actions  of the form (p,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).</a:t>
            </a:r>
          </a:p>
          <a:p>
            <a:pPr marL="990600" lvl="1" indent="-533400"/>
            <a:r>
              <a:rPr lang="en-US" altLang="en-US"/>
              <a:t>p is a state;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 is a string of stack symbols.</a:t>
            </a:r>
          </a:p>
        </p:txBody>
      </p:sp>
    </p:spTree>
    <p:extLst>
      <p:ext uri="{BB962C8B-B14F-4D97-AF65-F5344CB8AC3E}">
        <p14:creationId xmlns:p14="http://schemas.microsoft.com/office/powerpoint/2010/main" val="5215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B744993-F6DF-4101-B23D-EDB00BA0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B5FE32-98CE-43CF-B45F-7E3F05603A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F7FA2DA-44FC-40F4-835B-50A79D5A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PDA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8E54817-CEAC-41CC-9474-900DAA10F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Z) contains (p,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 among its actions, then one thing the PDA can do in state q, with </a:t>
            </a:r>
            <a:r>
              <a:rPr lang="en-US" altLang="en-US" i="1"/>
              <a:t>a</a:t>
            </a:r>
            <a:r>
              <a:rPr lang="en-US" altLang="en-US"/>
              <a:t>  at the front of the input, and Z on top of the stack is: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Change the state to p.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Remove </a:t>
            </a:r>
            <a:r>
              <a:rPr lang="en-US" altLang="en-US" i="1"/>
              <a:t>a</a:t>
            </a:r>
            <a:r>
              <a:rPr lang="en-US" altLang="en-US"/>
              <a:t>  from the front of the input (but </a:t>
            </a:r>
            <a:r>
              <a:rPr lang="en-US" altLang="en-US" i="1"/>
              <a:t>a</a:t>
            </a:r>
            <a:r>
              <a:rPr lang="en-US" altLang="en-US"/>
              <a:t>  may be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Replace Z on the top of the stack by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5087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0CF6C0C8004BA89D959EB6B72DEC" ma:contentTypeVersion="2" ma:contentTypeDescription="Create a new document." ma:contentTypeScope="" ma:versionID="9063bb6218a792b7b5eef9bf9799508c">
  <xsd:schema xmlns:xsd="http://www.w3.org/2001/XMLSchema" xmlns:xs="http://www.w3.org/2001/XMLSchema" xmlns:p="http://schemas.microsoft.com/office/2006/metadata/properties" xmlns:ns2="57806ff7-fc3c-4753-867a-7722b4202ac6" targetNamespace="http://schemas.microsoft.com/office/2006/metadata/properties" ma:root="true" ma:fieldsID="a6c5b1129a689cb12142844ddd97993b" ns2:_="">
    <xsd:import namespace="57806ff7-fc3c-4753-867a-7722b4202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06ff7-fc3c-4753-867a-7722b4202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83704-EBCC-41B0-8A26-AFAEB9421186}"/>
</file>

<file path=customXml/itemProps2.xml><?xml version="1.0" encoding="utf-8"?>
<ds:datastoreItem xmlns:ds="http://schemas.openxmlformats.org/officeDocument/2006/customXml" ds:itemID="{8204DADF-977B-43CC-8D5B-6EE02B9E01BA}"/>
</file>

<file path=customXml/itemProps3.xml><?xml version="1.0" encoding="utf-8"?>
<ds:datastoreItem xmlns:ds="http://schemas.openxmlformats.org/officeDocument/2006/customXml" ds:itemID="{E2C38247-7D15-4D9E-A4A0-7E26D8350F7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105</TotalTime>
  <Words>3498</Words>
  <Application>Microsoft Office PowerPoint</Application>
  <PresentationFormat>On-screen Show (4:3)</PresentationFormat>
  <Paragraphs>414</Paragraphs>
  <Slides>65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Arial Unicode MS</vt:lpstr>
      <vt:lpstr>Calibri</vt:lpstr>
      <vt:lpstr>Lucida Sans Unicode</vt:lpstr>
      <vt:lpstr>Monotype Sorts</vt:lpstr>
      <vt:lpstr>Tahoma</vt:lpstr>
      <vt:lpstr>Times New Roman</vt:lpstr>
      <vt:lpstr>Theme1</vt:lpstr>
      <vt:lpstr> Bab 6 Pushdown Automata</vt:lpstr>
      <vt:lpstr>Pushdown Automata</vt:lpstr>
      <vt:lpstr>Intuition: PDA</vt:lpstr>
      <vt:lpstr>Intuition: PDA – (2)</vt:lpstr>
      <vt:lpstr>Ilustrasi PDA</vt:lpstr>
      <vt:lpstr>PDA Formalism</vt:lpstr>
      <vt:lpstr>Conventions</vt:lpstr>
      <vt:lpstr>The Transition Function</vt:lpstr>
      <vt:lpstr>Actions of the PDA</vt:lpstr>
      <vt:lpstr>Example: PDA</vt:lpstr>
      <vt:lpstr>Example: PDA – (2)</vt:lpstr>
      <vt:lpstr>Example: PDA – (3)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Instantaneous Descriptions</vt:lpstr>
      <vt:lpstr>The “Goes-To” Relation</vt:lpstr>
      <vt:lpstr>Example: Goes-To</vt:lpstr>
      <vt:lpstr>Answer</vt:lpstr>
      <vt:lpstr>Aside: FA and PDA Notations</vt:lpstr>
      <vt:lpstr>FA and PDA Notations – (2)</vt:lpstr>
      <vt:lpstr>Language of a PDA</vt:lpstr>
      <vt:lpstr>Language of a PDA – (2)</vt:lpstr>
      <vt:lpstr>Contoh CFG if-else</vt:lpstr>
      <vt:lpstr>PowerPoint Presentation</vt:lpstr>
      <vt:lpstr>Equivalence of Language Definitions</vt:lpstr>
      <vt:lpstr>Proof: L(P) -&gt; N(P’) Intuition</vt:lpstr>
      <vt:lpstr>Proof: L(P) -&gt; N(P’)</vt:lpstr>
      <vt:lpstr>PowerPoint Presentation</vt:lpstr>
      <vt:lpstr>PowerPoint Presentation</vt:lpstr>
      <vt:lpstr>PowerPoint Presentation</vt:lpstr>
      <vt:lpstr>PowerPoint Presentation</vt:lpstr>
      <vt:lpstr>Proof: N(P) -&gt; L(P’’) Intuition</vt:lpstr>
      <vt:lpstr>Proof: N(P) -&gt; L(P’’)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Ekivalensi antara PDA dan CFG</vt:lpstr>
      <vt:lpstr>Ekivalen PDA dan CFG</vt:lpstr>
      <vt:lpstr>CFG ke PDA dgn Empty Stack</vt:lpstr>
      <vt:lpstr>CFG ke PDA dgn Empty Stack (2)</vt:lpstr>
      <vt:lpstr>Contoh CFG ke PDA</vt:lpstr>
      <vt:lpstr>Latihan</vt:lpstr>
      <vt:lpstr>PDA (P) ke CFG (G)</vt:lpstr>
      <vt:lpstr>Ide Dasar PDA ke CFG</vt:lpstr>
      <vt:lpstr>Aturan Produksi (1)</vt:lpstr>
      <vt:lpstr>Aturan Produksi (2)</vt:lpstr>
      <vt:lpstr>Aturan Produksi (3)</vt:lpstr>
      <vt:lpstr>Contoh: untuk {anbn}</vt:lpstr>
      <vt:lpstr>PowerPoint Presentation</vt:lpstr>
      <vt:lpstr>Latihan</vt:lpstr>
      <vt:lpstr>Contoh Soal 6.3.3</vt:lpstr>
      <vt:lpstr>Contoh Soal 6.3.3</vt:lpstr>
      <vt:lpstr>Contoh Soal 6.3.3</vt:lpstr>
      <vt:lpstr>6.3.3</vt:lpstr>
      <vt:lpstr>Deterministic PDA’s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Design a DFA?</dc:title>
  <dc:creator>lenovo</dc:creator>
  <cp:lastModifiedBy>Harlili</cp:lastModifiedBy>
  <cp:revision>15</cp:revision>
  <dcterms:created xsi:type="dcterms:W3CDTF">2014-09-01T14:19:15Z</dcterms:created>
  <dcterms:modified xsi:type="dcterms:W3CDTF">2020-08-26T10:10:58Z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0x010100FC170CF6C0C8004BA89D959EB6B72DEC</vt:lpwstr>
  </property>
</Properties>
</file>