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82" r:id="rId15"/>
    <p:sldId id="283" r:id="rId16"/>
    <p:sldId id="284" r:id="rId17"/>
    <p:sldId id="285" r:id="rId18"/>
    <p:sldId id="286" r:id="rId19"/>
    <p:sldId id="287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7" y="2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985DA-1D18-4AA3-A78E-B2C471D730E4}" type="datetimeFigureOut">
              <a:rPr lang="en-ID" smtClean="0"/>
              <a:t>27/08/2020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5A1DB-7EE9-4C07-BEBC-1F8F7243E6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715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F725DF-9048-4125-B707-BD01F5D85E5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7249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79730D6-2051-4F37-8A14-11C278C97B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7500C-89CA-4B65-959A-F2686A4D894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A29545F-6563-43FD-AE2C-CBCF9AC308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0160FD4-C557-4564-9FFA-7A90C2C3D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63CD92-28D2-4025-B869-DB51FC34F8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A72DAF-51CD-4BD0-A704-D24CCCC698F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6AD43EF2-E8F2-4D04-A020-E2EEE228F4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AC2CA6E-EC6B-4A9E-8419-1E6719DB9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3E62F10-2FA9-41D3-8CC9-97F06B7A0E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9008DC-71EF-4938-A599-3A9ABDA2E43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8ACB989E-F29B-4B72-B450-56E80A8E1C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CF03E42-10F8-403D-8544-809A11C94F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91A747A-A056-478A-9225-7BC9B5297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72F00-A7A9-4923-89FC-8313DBA297E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1223B38-147A-4821-B8F7-E0360891F7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AA50D9B-1041-4EE6-8B54-59BF0BC9B1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A3B2730-0671-4504-AEF0-AAD794A9CE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E36B9E-A8E5-4B8C-995A-8384156A358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45F111A4-4D9E-47BD-86E6-B5FF386E83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1751011-B102-40E0-BFB1-848D0BAC13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9655DAD-A248-46A0-94B1-140E13D680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A35E4-5C87-489B-B53E-E48EFB0B117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05A824DD-1D6D-4B77-848F-5EEC70B765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08F30EC-A07B-41E9-8F8E-FB6869255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B12F752-60E8-4FCC-A524-BAB093D61E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8C29E5-EAE6-410C-AF8C-5E8FE7729FE4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9209A17-76F6-4A22-94E7-FDE2ACE63F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D74D03F-2F4B-40CE-8282-B444A1B47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E716E20-DBCA-4452-81DF-61334A5BF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34DEF-D2D1-4462-A872-507CF005240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C58AF9F-5BA9-4FCA-A65D-EB58BE3B1A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40796E9-3B91-4596-9CA6-963C565FB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CFEE6E-B2BB-4D6A-872B-65AA4830122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1245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160B37-4981-48AF-ACD2-74020EB3BD4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71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488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B9A64E-4C3A-4698-B7A1-A9CDED9EF95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25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84EFA-3758-4459-BB57-6E601572E53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5164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B2347-6868-4FAE-8A05-B0F06260261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5068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341017-EE2E-40DE-AA45-72AC6BAC358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549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43946F-8E0E-4618-90D8-D89CCA0A23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C1876-AA46-4C87-8BD6-9E2941D1E8A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6C340EA1-A9E9-48BF-B0C1-6583792C17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48C8823-173A-432F-99D8-1FBB3C790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79730D6-2051-4F37-8A14-11C278C97B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7500C-89CA-4B65-959A-F2686A4D894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A29545F-6563-43FD-AE2C-CBCF9AC308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0160FD4-C557-4564-9FFA-7A90C2C3D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91581" dir="3378596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1" y="6600827"/>
            <a:ext cx="339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fld id="{4CB69BF6-3E69-4255-9026-D8EAA120131A}" type="slidenum">
              <a:rPr lang="en-US" sz="1000" b="1" smtClean="0">
                <a:solidFill>
                  <a:schemeClr val="bg1"/>
                </a:solidFill>
              </a:rPr>
              <a:pPr algn="l" eaLnBrk="1" hangingPunct="1">
                <a:defRPr/>
              </a:pPr>
              <a:t>‹#›</a:t>
            </a:fld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1" y="1406527"/>
            <a:ext cx="7508875" cy="14700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700463"/>
            <a:ext cx="5205412" cy="1752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3125788"/>
            <a:ext cx="9144000" cy="3732212"/>
            <a:chOff x="-274638" y="1447800"/>
            <a:chExt cx="9418638" cy="3732212"/>
          </a:xfrm>
        </p:grpSpPr>
        <p:grpSp>
          <p:nvGrpSpPr>
            <p:cNvPr id="8" name="Group 7"/>
            <p:cNvGrpSpPr/>
            <p:nvPr/>
          </p:nvGrpSpPr>
          <p:grpSpPr>
            <a:xfrm>
              <a:off x="-274638" y="1447800"/>
              <a:ext cx="9418638" cy="3732212"/>
              <a:chOff x="-274638" y="1447800"/>
              <a:chExt cx="9418638" cy="3732212"/>
            </a:xfrm>
          </p:grpSpPr>
          <p:pic>
            <p:nvPicPr>
              <p:cNvPr id="10" name="Picture 68" descr="PPT_gradient_2008_v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74638" y="1447800"/>
                <a:ext cx="9418638" cy="3732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4600" y="4572000"/>
                <a:ext cx="2524125" cy="542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6176962" y="4407039"/>
              <a:ext cx="2819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err="1">
                  <a:solidFill>
                    <a:schemeClr val="bg1"/>
                  </a:solidFill>
                </a:rPr>
                <a:t>Informatika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48971" y="149860"/>
            <a:ext cx="662720" cy="9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1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8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6" y="139700"/>
            <a:ext cx="2074863" cy="5367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2613" y="139700"/>
            <a:ext cx="6075362" cy="5367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72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81002"/>
            <a:ext cx="8229600" cy="411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19202"/>
            <a:ext cx="4013200" cy="489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219202"/>
            <a:ext cx="4013200" cy="489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9462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ja-JP"/>
              <a:t>AP - IF4072 - 2013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7A50D-0DF0-F640-9704-3342B0D6B46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1204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-11425" y="638175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1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138" y="1412876"/>
            <a:ext cx="4070350" cy="4094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4888" y="1412876"/>
            <a:ext cx="4070350" cy="4094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1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7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3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3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1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2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rgbClr val="00559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91581" dir="3378596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2139" y="1412876"/>
            <a:ext cx="8293100" cy="409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804276" y="6613527"/>
            <a:ext cx="339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fld id="{E195457A-7F8D-4CAC-944F-1C6ED2F3F58D}" type="slidenum">
              <a:rPr lang="en-US" sz="1000" b="1" smtClean="0">
                <a:solidFill>
                  <a:schemeClr val="bg1"/>
                </a:solidFill>
              </a:rPr>
              <a:pPr algn="l" eaLnBrk="1" hangingPunct="1">
                <a:defRPr/>
              </a:pPr>
              <a:t>‹#›</a:t>
            </a:fld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582613" y="139702"/>
            <a:ext cx="8275637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416645"/>
            <a:ext cx="2219343" cy="400110"/>
          </a:xfrm>
          <a:prstGeom prst="rect">
            <a:avLst/>
          </a:prstGeom>
          <a:solidFill>
            <a:srgbClr val="00559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KK - </a:t>
            </a:r>
            <a:r>
              <a:rPr lang="en-US" sz="2000" baseline="0" dirty="0" err="1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Informatika</a:t>
            </a:r>
            <a:endParaRPr lang="en-US" sz="2000" dirty="0">
              <a:solidFill>
                <a:schemeClr val="accent3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" name="Picture 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96927" y="152400"/>
            <a:ext cx="662720" cy="9169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65000"/>
        </a:spcBef>
        <a:spcAft>
          <a:spcPct val="0"/>
        </a:spcAft>
        <a:buClr>
          <a:schemeClr val="hlink"/>
        </a:buClr>
        <a:buChar char="•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Bab 7 Sifat-Sifat Bahasa Context-Free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700463"/>
            <a:ext cx="6264275" cy="1752600"/>
          </a:xfrm>
        </p:spPr>
        <p:txBody>
          <a:bodyPr/>
          <a:lstStyle/>
          <a:p>
            <a:r>
              <a:rPr lang="en-US" sz="2800" dirty="0" err="1"/>
              <a:t>Konversi</a:t>
            </a:r>
            <a:r>
              <a:rPr lang="en-US" sz="2800" dirty="0"/>
              <a:t> Context- Free  Grammars </a:t>
            </a:r>
            <a:r>
              <a:rPr lang="en-US" sz="2800" dirty="0" err="1"/>
              <a:t>ke</a:t>
            </a:r>
            <a:r>
              <a:rPr lang="en-US" sz="2800" dirty="0"/>
              <a:t> Chomsky Normal Form </a:t>
            </a:r>
          </a:p>
          <a:p>
            <a:r>
              <a:rPr lang="en-US" sz="2800" dirty="0"/>
              <a:t>(CFG </a:t>
            </a:r>
            <a:r>
              <a:rPr lang="en-US" sz="2800" dirty="0" err="1"/>
              <a:t>ke</a:t>
            </a:r>
            <a:r>
              <a:rPr lang="en-US" sz="2800" dirty="0"/>
              <a:t> CNF)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C0C-275F-447B-AE6E-3668DCCF8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3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5CB385F-C16E-4D34-A96C-07980C385464}" type="slidenum">
              <a:rPr lang="en-US" sz="1400">
                <a:latin typeface="Times New Roman" panose="02020603050405020304" pitchFamily="18" charset="0"/>
              </a:rPr>
              <a:pPr/>
              <a:t>10</a:t>
            </a:fld>
            <a:endParaRPr lang="en-US" sz="1400">
              <a:latin typeface="Times New Roman" panose="02020603050405020304" pitchFamily="18" charset="0"/>
            </a:endParaRPr>
          </a:p>
        </p:txBody>
      </p:sp>
      <p:pic>
        <p:nvPicPr>
          <p:cNvPr id="6041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381000"/>
            <a:ext cx="8753475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62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9DAB128-8516-4C19-A8E9-A04E24A7D768}" type="slidenum">
              <a:rPr lang="en-US" sz="1400">
                <a:latin typeface="Times New Roman" panose="02020603050405020304" pitchFamily="18" charset="0"/>
              </a:rPr>
              <a:pPr/>
              <a:t>11</a:t>
            </a:fld>
            <a:endParaRPr lang="en-US" sz="1400">
              <a:latin typeface="Times New Roman" panose="02020603050405020304" pitchFamily="18" charset="0"/>
            </a:endParaRPr>
          </a:p>
        </p:txBody>
      </p:sp>
      <p:pic>
        <p:nvPicPr>
          <p:cNvPr id="6144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610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56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CFG </a:t>
            </a:r>
            <a:r>
              <a:rPr lang="en-US" dirty="0" err="1"/>
              <a:t>ke</a:t>
            </a:r>
            <a:r>
              <a:rPr lang="en-US" dirty="0"/>
              <a:t> CNF</a:t>
            </a:r>
            <a:br>
              <a:rPr lang="en-US" dirty="0"/>
            </a:br>
            <a:r>
              <a:rPr lang="en-US" dirty="0"/>
              <a:t>(Ex 7.1.2 )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 </a:t>
            </a:r>
            <a:r>
              <a:rPr lang="en-US" dirty="0">
                <a:sym typeface="Wingdings"/>
              </a:rPr>
              <a:t> ASB | </a:t>
            </a:r>
            <a:r>
              <a:rPr lang="en-US" dirty="0" err="1">
                <a:latin typeface="Lucida Sans Unicode" pitchFamily="34" charset="0"/>
              </a:rPr>
              <a:t>ε</a:t>
            </a:r>
            <a:endParaRPr lang="en-US" dirty="0">
              <a:latin typeface="Lucida Sans Unicode" pitchFamily="34" charset="0"/>
            </a:endParaRPr>
          </a:p>
          <a:p>
            <a:r>
              <a:rPr lang="en-US" dirty="0">
                <a:latin typeface="Lucida Sans Unicode" pitchFamily="34" charset="0"/>
              </a:rPr>
              <a:t>A </a:t>
            </a:r>
            <a:r>
              <a:rPr lang="en-US" dirty="0">
                <a:latin typeface="Lucida Sans Unicode" pitchFamily="34" charset="0"/>
                <a:sym typeface="Wingdings"/>
              </a:rPr>
              <a:t> </a:t>
            </a:r>
            <a:r>
              <a:rPr lang="en-US" dirty="0" err="1">
                <a:latin typeface="Lucida Sans Unicode" pitchFamily="34" charset="0"/>
                <a:sym typeface="Wingdings"/>
              </a:rPr>
              <a:t>aAS</a:t>
            </a:r>
            <a:r>
              <a:rPr lang="en-US" dirty="0">
                <a:latin typeface="Lucida Sans Unicode" pitchFamily="34" charset="0"/>
                <a:sym typeface="Wingdings"/>
              </a:rPr>
              <a:t> | a</a:t>
            </a:r>
          </a:p>
          <a:p>
            <a:r>
              <a:rPr lang="en-US" dirty="0">
                <a:latin typeface="Lucida Sans Unicode" pitchFamily="34" charset="0"/>
                <a:sym typeface="Wingdings"/>
              </a:rPr>
              <a:t>B  </a:t>
            </a:r>
            <a:r>
              <a:rPr lang="en-US" dirty="0" err="1">
                <a:latin typeface="Lucida Sans Unicode" pitchFamily="34" charset="0"/>
                <a:sym typeface="Wingdings"/>
              </a:rPr>
              <a:t>SbS</a:t>
            </a:r>
            <a:r>
              <a:rPr lang="en-US" dirty="0">
                <a:latin typeface="Lucida Sans Unicode" pitchFamily="34" charset="0"/>
                <a:sym typeface="Wingdings"/>
              </a:rPr>
              <a:t> | A | bb</a:t>
            </a:r>
          </a:p>
          <a:p>
            <a:r>
              <a:rPr lang="en-US" dirty="0" err="1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menghilangkan</a:t>
            </a:r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Lucida Sans Unicode" pitchFamily="34" charset="0"/>
              </a:rPr>
              <a:t>ε</a:t>
            </a:r>
            <a:r>
              <a:rPr lang="en-US" dirty="0">
                <a:solidFill>
                  <a:srgbClr val="000000"/>
                </a:solidFill>
                <a:latin typeface="Lucida Sans Unicode" pitchFamily="34" charset="0"/>
              </a:rPr>
              <a:t> production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S  ASB | AB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A  </a:t>
            </a:r>
            <a:r>
              <a:rPr lang="en-US" dirty="0" err="1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aAS</a:t>
            </a:r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 | a | </a:t>
            </a:r>
            <a:r>
              <a:rPr lang="en-US" dirty="0" err="1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aA</a:t>
            </a:r>
            <a:endParaRPr lang="en-US" dirty="0">
              <a:solidFill>
                <a:srgbClr val="000000"/>
              </a:solidFill>
              <a:latin typeface="Lucida Sans Unicode" pitchFamily="34" charset="0"/>
              <a:sym typeface="Wingding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B  </a:t>
            </a:r>
            <a:r>
              <a:rPr lang="en-US" dirty="0" err="1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SbS</a:t>
            </a:r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 |</a:t>
            </a:r>
            <a:r>
              <a:rPr lang="en-US" dirty="0">
                <a:latin typeface="Lucida Sans Unicode" pitchFamily="34" charset="0"/>
                <a:sym typeface="Wingdings"/>
              </a:rPr>
              <a:t> A | bb | </a:t>
            </a:r>
            <a:r>
              <a:rPr lang="en-US" dirty="0" err="1">
                <a:latin typeface="Lucida Sans Unicode" pitchFamily="34" charset="0"/>
                <a:sym typeface="Wingdings"/>
              </a:rPr>
              <a:t>bS</a:t>
            </a:r>
            <a:r>
              <a:rPr lang="en-US" dirty="0">
                <a:latin typeface="Lucida Sans Unicode" pitchFamily="34" charset="0"/>
                <a:sym typeface="Wingdings"/>
              </a:rPr>
              <a:t> | </a:t>
            </a:r>
            <a:r>
              <a:rPr lang="en-US" dirty="0" err="1">
                <a:latin typeface="Lucida Sans Unicode" pitchFamily="34" charset="0"/>
                <a:sym typeface="Wingdings"/>
              </a:rPr>
              <a:t>Sb</a:t>
            </a:r>
            <a:r>
              <a:rPr lang="en-US" dirty="0">
                <a:latin typeface="Lucida Sans Unicode" pitchFamily="34" charset="0"/>
                <a:sym typeface="Wingdings"/>
              </a:rPr>
              <a:t> | b</a:t>
            </a:r>
          </a:p>
          <a:p>
            <a:r>
              <a:rPr lang="en-US" dirty="0" err="1">
                <a:latin typeface="Lucida Sans Unicode" pitchFamily="34" charset="0"/>
                <a:sym typeface="Wingdings"/>
              </a:rPr>
              <a:t>menghilangkan</a:t>
            </a:r>
            <a:r>
              <a:rPr lang="en-US" dirty="0">
                <a:latin typeface="Lucida Sans Unicode" pitchFamily="34" charset="0"/>
                <a:sym typeface="Wingdings"/>
              </a:rPr>
              <a:t> unit production</a:t>
            </a:r>
          </a:p>
          <a:p>
            <a:pPr lvl="1"/>
            <a:r>
              <a:rPr lang="en-US" dirty="0">
                <a:latin typeface="Lucida Sans Unicode" pitchFamily="34" charset="0"/>
                <a:sym typeface="Wingdings"/>
              </a:rPr>
              <a:t>B  </a:t>
            </a:r>
            <a:r>
              <a:rPr lang="en-US" dirty="0" err="1">
                <a:latin typeface="Lucida Sans Unicode" pitchFamily="34" charset="0"/>
                <a:sym typeface="Wingdings"/>
              </a:rPr>
              <a:t>SbS</a:t>
            </a:r>
            <a:r>
              <a:rPr lang="en-US" dirty="0">
                <a:latin typeface="Lucida Sans Unicode" pitchFamily="34" charset="0"/>
                <a:sym typeface="Wingdings"/>
              </a:rPr>
              <a:t> | </a:t>
            </a:r>
            <a:r>
              <a:rPr lang="en-US" dirty="0" err="1">
                <a:latin typeface="Lucida Sans Unicode" pitchFamily="34" charset="0"/>
                <a:sym typeface="Wingdings"/>
              </a:rPr>
              <a:t>aAS</a:t>
            </a:r>
            <a:r>
              <a:rPr lang="en-US" dirty="0">
                <a:latin typeface="Lucida Sans Unicode" pitchFamily="34" charset="0"/>
                <a:sym typeface="Wingdings"/>
              </a:rPr>
              <a:t> | a | </a:t>
            </a:r>
            <a:r>
              <a:rPr lang="en-US" dirty="0" err="1">
                <a:latin typeface="Lucida Sans Unicode" pitchFamily="34" charset="0"/>
                <a:sym typeface="Wingdings"/>
              </a:rPr>
              <a:t>aA</a:t>
            </a:r>
            <a:r>
              <a:rPr lang="en-US" dirty="0">
                <a:latin typeface="Lucida Sans Unicode" pitchFamily="34" charset="0"/>
                <a:sym typeface="Wingdings"/>
              </a:rPr>
              <a:t> | bb | </a:t>
            </a:r>
            <a:r>
              <a:rPr lang="en-US" dirty="0" err="1">
                <a:latin typeface="Lucida Sans Unicode" pitchFamily="34" charset="0"/>
                <a:sym typeface="Wingdings"/>
              </a:rPr>
              <a:t>bS</a:t>
            </a:r>
            <a:r>
              <a:rPr lang="en-US" dirty="0">
                <a:latin typeface="Lucida Sans Unicode" pitchFamily="34" charset="0"/>
                <a:sym typeface="Wingdings"/>
              </a:rPr>
              <a:t> | </a:t>
            </a:r>
            <a:r>
              <a:rPr lang="en-US" dirty="0" err="1">
                <a:latin typeface="Lucida Sans Unicode" pitchFamily="34" charset="0"/>
                <a:sym typeface="Wingdings"/>
              </a:rPr>
              <a:t>Sb</a:t>
            </a:r>
            <a:r>
              <a:rPr lang="en-US" dirty="0">
                <a:latin typeface="Lucida Sans Unicode" pitchFamily="34" charset="0"/>
                <a:sym typeface="Wingdings"/>
              </a:rPr>
              <a:t> |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C0C-275F-447B-AE6E-3668DCCF8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49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CFG </a:t>
            </a:r>
            <a:r>
              <a:rPr lang="en-US" dirty="0" err="1"/>
              <a:t>ke</a:t>
            </a:r>
            <a:r>
              <a:rPr lang="en-US" dirty="0"/>
              <a:t>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S  ASB | AB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A  </a:t>
            </a:r>
            <a:r>
              <a:rPr lang="en-US" dirty="0" err="1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aAS</a:t>
            </a:r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 | a | </a:t>
            </a:r>
            <a:r>
              <a:rPr lang="en-US" dirty="0" err="1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aA</a:t>
            </a:r>
            <a:endParaRPr lang="en-US" dirty="0">
              <a:solidFill>
                <a:srgbClr val="000000"/>
              </a:solidFill>
              <a:latin typeface="Lucida Sans Unicode" pitchFamily="34" charset="0"/>
              <a:sym typeface="Wingdings"/>
            </a:endParaRPr>
          </a:p>
          <a:p>
            <a:pPr lvl="1"/>
            <a:r>
              <a:rPr lang="en-US" dirty="0">
                <a:latin typeface="Lucida Sans Unicode" pitchFamily="34" charset="0"/>
                <a:sym typeface="Wingdings"/>
              </a:rPr>
              <a:t>B  </a:t>
            </a:r>
            <a:r>
              <a:rPr lang="en-US" dirty="0" err="1">
                <a:latin typeface="Lucida Sans Unicode" pitchFamily="34" charset="0"/>
                <a:sym typeface="Wingdings"/>
              </a:rPr>
              <a:t>SbS</a:t>
            </a:r>
            <a:r>
              <a:rPr lang="en-US" dirty="0">
                <a:latin typeface="Lucida Sans Unicode" pitchFamily="34" charset="0"/>
                <a:sym typeface="Wingdings"/>
              </a:rPr>
              <a:t> | </a:t>
            </a:r>
            <a:r>
              <a:rPr lang="en-US" dirty="0" err="1">
                <a:latin typeface="Lucida Sans Unicode" pitchFamily="34" charset="0"/>
                <a:sym typeface="Wingdings"/>
              </a:rPr>
              <a:t>aAS</a:t>
            </a:r>
            <a:r>
              <a:rPr lang="en-US" dirty="0">
                <a:latin typeface="Lucida Sans Unicode" pitchFamily="34" charset="0"/>
                <a:sym typeface="Wingdings"/>
              </a:rPr>
              <a:t> | a | </a:t>
            </a:r>
            <a:r>
              <a:rPr lang="en-US" dirty="0" err="1">
                <a:latin typeface="Lucida Sans Unicode" pitchFamily="34" charset="0"/>
                <a:sym typeface="Wingdings"/>
              </a:rPr>
              <a:t>aA</a:t>
            </a:r>
            <a:r>
              <a:rPr lang="en-US" dirty="0">
                <a:latin typeface="Lucida Sans Unicode" pitchFamily="34" charset="0"/>
                <a:sym typeface="Wingdings"/>
              </a:rPr>
              <a:t> | bb | </a:t>
            </a:r>
            <a:r>
              <a:rPr lang="en-US" dirty="0" err="1">
                <a:latin typeface="Lucida Sans Unicode" pitchFamily="34" charset="0"/>
                <a:sym typeface="Wingdings"/>
              </a:rPr>
              <a:t>bS</a:t>
            </a:r>
            <a:r>
              <a:rPr lang="en-US" dirty="0">
                <a:latin typeface="Lucida Sans Unicode" pitchFamily="34" charset="0"/>
                <a:sym typeface="Wingdings"/>
              </a:rPr>
              <a:t> | </a:t>
            </a:r>
            <a:r>
              <a:rPr lang="en-US" dirty="0" err="1">
                <a:latin typeface="Lucida Sans Unicode" pitchFamily="34" charset="0"/>
                <a:sym typeface="Wingdings"/>
              </a:rPr>
              <a:t>Sb</a:t>
            </a:r>
            <a:r>
              <a:rPr lang="en-US" dirty="0">
                <a:latin typeface="Lucida Sans Unicode" pitchFamily="34" charset="0"/>
                <a:sym typeface="Wingdings"/>
              </a:rPr>
              <a:t> | b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membuat</a:t>
            </a:r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bagian</a:t>
            </a:r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kanan</a:t>
            </a:r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menjadi</a:t>
            </a:r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 2 non terminal </a:t>
            </a:r>
            <a:r>
              <a:rPr lang="en-US" dirty="0" err="1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atau</a:t>
            </a:r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 1 terminal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S  AC | AB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C  SB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A  DE | a | DA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D  a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E  AS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B  SF | DE | a | DA | GG | GS | SG | b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G  b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Lucida Sans Unicode" pitchFamily="34" charset="0"/>
                <a:sym typeface="Wingdings"/>
              </a:rPr>
              <a:t>F  GS</a:t>
            </a:r>
            <a:endParaRPr lang="en-US" dirty="0">
              <a:solidFill>
                <a:srgbClr val="000000"/>
              </a:solidFill>
              <a:latin typeface="Lucida Sans Unicode" pitchFamily="34" charset="0"/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C0C-275F-447B-AE6E-3668DCCF8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6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properties </a:t>
            </a:r>
            <a:r>
              <a:rPr lang="en-US" dirty="0" err="1"/>
              <a:t>cfl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70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Properties CFL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Union</a:t>
            </a:r>
          </a:p>
          <a:p>
            <a:r>
              <a:rPr lang="en-US" dirty="0"/>
              <a:t>Concatenation</a:t>
            </a:r>
          </a:p>
          <a:p>
            <a:r>
              <a:rPr lang="en-US" dirty="0"/>
              <a:t>Star Closure</a:t>
            </a:r>
          </a:p>
          <a:p>
            <a:r>
              <a:rPr lang="en-US" dirty="0"/>
              <a:t>Reversal</a:t>
            </a:r>
          </a:p>
          <a:p>
            <a:endParaRPr lang="en-US" dirty="0"/>
          </a:p>
          <a:p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Closure properties CFL:</a:t>
            </a:r>
          </a:p>
          <a:p>
            <a:pPr lvl="1"/>
            <a:r>
              <a:rPr lang="en-US" dirty="0"/>
              <a:t>Intersection </a:t>
            </a:r>
            <a:r>
              <a:rPr lang="en-US" dirty="0" err="1"/>
              <a:t>antar</a:t>
            </a:r>
            <a:r>
              <a:rPr lang="en-US" dirty="0"/>
              <a:t> CFL</a:t>
            </a:r>
          </a:p>
          <a:p>
            <a:pPr lvl="1"/>
            <a:r>
              <a:rPr lang="en-US" dirty="0"/>
              <a:t>Complementation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CFL</a:t>
            </a:r>
          </a:p>
        </p:txBody>
      </p:sp>
    </p:spTree>
    <p:extLst>
      <p:ext uri="{BB962C8B-B14F-4D97-AF65-F5344CB8AC3E}">
        <p14:creationId xmlns:p14="http://schemas.microsoft.com/office/powerpoint/2010/main" val="456888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 G1 </a:t>
            </a:r>
            <a:r>
              <a:rPr lang="en-US" dirty="0" err="1"/>
              <a:t>dan</a:t>
            </a:r>
            <a:r>
              <a:rPr lang="en-US" dirty="0"/>
              <a:t> G2 </a:t>
            </a:r>
            <a:r>
              <a:rPr lang="en-US" dirty="0" err="1"/>
              <a:t>dimana</a:t>
            </a:r>
            <a:endParaRPr lang="en-US" dirty="0"/>
          </a:p>
          <a:p>
            <a:pPr lvl="1"/>
            <a:r>
              <a:rPr lang="en-US" dirty="0"/>
              <a:t>G1 = {V1,T1,P1,S1}</a:t>
            </a:r>
          </a:p>
          <a:p>
            <a:pPr lvl="1"/>
            <a:r>
              <a:rPr lang="en-US" dirty="0"/>
              <a:t>G2 = {V2,T2,P2,S2}</a:t>
            </a:r>
          </a:p>
          <a:p>
            <a:r>
              <a:rPr lang="en-US" dirty="0" err="1"/>
              <a:t>Maka</a:t>
            </a:r>
            <a:r>
              <a:rPr lang="en-US" dirty="0"/>
              <a:t> G = G1 </a:t>
            </a:r>
            <a:r>
              <a:rPr lang="en-US" sz="3600" dirty="0"/>
              <a:t>ᴜ </a:t>
            </a:r>
            <a:r>
              <a:rPr lang="en-US" dirty="0"/>
              <a:t>G1 </a:t>
            </a:r>
            <a:r>
              <a:rPr lang="en-US" dirty="0" err="1"/>
              <a:t>adalah</a:t>
            </a:r>
            <a:endParaRPr lang="en-US" dirty="0"/>
          </a:p>
          <a:p>
            <a:pPr lvl="1"/>
            <a:r>
              <a:rPr lang="en-US" dirty="0"/>
              <a:t>V </a:t>
            </a:r>
            <a:r>
              <a:rPr lang="en-US" dirty="0" err="1"/>
              <a:t>baru</a:t>
            </a:r>
            <a:r>
              <a:rPr lang="en-US" dirty="0"/>
              <a:t> = V1 ᴜ V2 ᴜ {S}</a:t>
            </a:r>
          </a:p>
          <a:p>
            <a:pPr lvl="2"/>
            <a:r>
              <a:rPr lang="en-US" dirty="0"/>
              <a:t>S </a:t>
            </a:r>
            <a:r>
              <a:rPr lang="en-US" dirty="0" err="1"/>
              <a:t>adalah</a:t>
            </a:r>
            <a:r>
              <a:rPr lang="en-US" dirty="0"/>
              <a:t> start symbol </a:t>
            </a:r>
            <a:r>
              <a:rPr lang="en-US" dirty="0" err="1"/>
              <a:t>baru</a:t>
            </a:r>
            <a:r>
              <a:rPr lang="en-US" dirty="0"/>
              <a:t> (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 </a:t>
            </a:r>
            <a:r>
              <a:rPr lang="en-US" dirty="0" err="1"/>
              <a:t>baru</a:t>
            </a:r>
            <a:r>
              <a:rPr lang="en-US" dirty="0"/>
              <a:t> = P1 ᴜ P2 ᴜ {S</a:t>
            </a:r>
            <a:r>
              <a:rPr lang="en-US" dirty="0">
                <a:sym typeface="Wingdings" pitchFamily="2" charset="2"/>
              </a:rPr>
              <a:t> S1 | S2}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54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 G1 </a:t>
            </a:r>
            <a:r>
              <a:rPr lang="en-US" dirty="0" err="1"/>
              <a:t>dan</a:t>
            </a:r>
            <a:r>
              <a:rPr lang="en-US" dirty="0"/>
              <a:t> G2 </a:t>
            </a:r>
            <a:r>
              <a:rPr lang="en-US" dirty="0" err="1"/>
              <a:t>dimana</a:t>
            </a:r>
            <a:endParaRPr lang="en-US" dirty="0"/>
          </a:p>
          <a:p>
            <a:pPr lvl="1"/>
            <a:r>
              <a:rPr lang="en-US" dirty="0"/>
              <a:t>G1 = {V1,T1,P1,S1}</a:t>
            </a:r>
          </a:p>
          <a:p>
            <a:pPr lvl="1"/>
            <a:r>
              <a:rPr lang="en-US" dirty="0"/>
              <a:t>G2 = {V2,T2,P2,S2}</a:t>
            </a:r>
          </a:p>
          <a:p>
            <a:r>
              <a:rPr lang="en-US" dirty="0" err="1"/>
              <a:t>Maka</a:t>
            </a:r>
            <a:r>
              <a:rPr lang="en-US" dirty="0"/>
              <a:t> L = {</a:t>
            </a:r>
            <a:r>
              <a:rPr lang="en-US" dirty="0" err="1"/>
              <a:t>wv|w</a:t>
            </a:r>
            <a:r>
              <a:rPr lang="en-US" dirty="0"/>
              <a:t> </a:t>
            </a:r>
            <a:r>
              <a:rPr lang="el-GR" dirty="0"/>
              <a:t>ϵ </a:t>
            </a:r>
            <a:r>
              <a:rPr lang="en-US" dirty="0"/>
              <a:t>L(G1) </a:t>
            </a:r>
            <a:r>
              <a:rPr lang="en-US" dirty="0" err="1"/>
              <a:t>dan</a:t>
            </a:r>
            <a:r>
              <a:rPr lang="en-US" dirty="0"/>
              <a:t> v </a:t>
            </a:r>
            <a:r>
              <a:rPr lang="el-GR" dirty="0"/>
              <a:t>ϵ</a:t>
            </a:r>
            <a:r>
              <a:rPr lang="en-US" dirty="0"/>
              <a:t> L(G2)} </a:t>
            </a:r>
            <a:r>
              <a:rPr lang="en-US" dirty="0" err="1"/>
              <a:t>adalah</a:t>
            </a:r>
            <a:endParaRPr lang="en-US" dirty="0"/>
          </a:p>
          <a:p>
            <a:pPr lvl="1"/>
            <a:r>
              <a:rPr lang="en-US" dirty="0"/>
              <a:t>V </a:t>
            </a:r>
            <a:r>
              <a:rPr lang="en-US" dirty="0" err="1"/>
              <a:t>baru</a:t>
            </a:r>
            <a:r>
              <a:rPr lang="en-US" dirty="0"/>
              <a:t> = V1 ᴜ V2 ᴜ {S}</a:t>
            </a:r>
          </a:p>
          <a:p>
            <a:pPr lvl="2"/>
            <a:r>
              <a:rPr lang="en-US" dirty="0"/>
              <a:t>S </a:t>
            </a:r>
            <a:r>
              <a:rPr lang="en-US" dirty="0" err="1"/>
              <a:t>adalah</a:t>
            </a:r>
            <a:r>
              <a:rPr lang="en-US" dirty="0"/>
              <a:t> start symbol </a:t>
            </a:r>
            <a:r>
              <a:rPr lang="en-US" dirty="0" err="1"/>
              <a:t>baru</a:t>
            </a:r>
            <a:r>
              <a:rPr lang="en-US" dirty="0"/>
              <a:t> (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 </a:t>
            </a:r>
            <a:r>
              <a:rPr lang="en-US" dirty="0" err="1"/>
              <a:t>baru</a:t>
            </a:r>
            <a:r>
              <a:rPr lang="en-US" dirty="0"/>
              <a:t> = P1 ᴜ P2 ᴜ {S</a:t>
            </a:r>
            <a:r>
              <a:rPr lang="en-US" dirty="0">
                <a:sym typeface="Wingdings" pitchFamily="2" charset="2"/>
              </a:rPr>
              <a:t> S1 S2}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81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 G1 </a:t>
            </a:r>
            <a:r>
              <a:rPr lang="en-US" dirty="0" err="1"/>
              <a:t>dimana</a:t>
            </a:r>
            <a:endParaRPr lang="en-US" dirty="0"/>
          </a:p>
          <a:p>
            <a:pPr lvl="1"/>
            <a:r>
              <a:rPr lang="en-US" dirty="0"/>
              <a:t>G1 = {V1,T1,P1,S1}</a:t>
            </a:r>
          </a:p>
          <a:p>
            <a:r>
              <a:rPr lang="en-US" dirty="0" err="1"/>
              <a:t>Maka</a:t>
            </a:r>
            <a:r>
              <a:rPr lang="en-US" dirty="0"/>
              <a:t> L </a:t>
            </a:r>
            <a:r>
              <a:rPr lang="en-US" dirty="0" err="1"/>
              <a:t>baru</a:t>
            </a:r>
            <a:r>
              <a:rPr lang="en-US" dirty="0"/>
              <a:t> = {</a:t>
            </a:r>
            <a:r>
              <a:rPr lang="en-US" dirty="0" err="1"/>
              <a:t>w|w</a:t>
            </a:r>
            <a:r>
              <a:rPr lang="el-GR" dirty="0"/>
              <a:t> ϵ </a:t>
            </a:r>
            <a:r>
              <a:rPr lang="en-US" dirty="0"/>
              <a:t>L(G1)* } </a:t>
            </a:r>
            <a:r>
              <a:rPr lang="en-US" dirty="0" err="1"/>
              <a:t>adalah</a:t>
            </a:r>
            <a:endParaRPr lang="en-US" dirty="0"/>
          </a:p>
          <a:p>
            <a:pPr lvl="1"/>
            <a:r>
              <a:rPr lang="en-US" dirty="0"/>
              <a:t>V </a:t>
            </a:r>
            <a:r>
              <a:rPr lang="en-US" dirty="0" err="1"/>
              <a:t>baru</a:t>
            </a:r>
            <a:r>
              <a:rPr lang="en-US" dirty="0"/>
              <a:t> = V1 ᴜ {S}</a:t>
            </a:r>
          </a:p>
          <a:p>
            <a:pPr lvl="2"/>
            <a:r>
              <a:rPr lang="en-US" dirty="0"/>
              <a:t>S </a:t>
            </a:r>
            <a:r>
              <a:rPr lang="en-US" dirty="0" err="1"/>
              <a:t>adalah</a:t>
            </a:r>
            <a:r>
              <a:rPr lang="en-US" dirty="0"/>
              <a:t> start symbol </a:t>
            </a:r>
            <a:r>
              <a:rPr lang="en-US" dirty="0" err="1"/>
              <a:t>baru</a:t>
            </a:r>
            <a:r>
              <a:rPr lang="en-US" dirty="0"/>
              <a:t> (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 </a:t>
            </a:r>
            <a:r>
              <a:rPr lang="en-US" dirty="0" err="1"/>
              <a:t>baru</a:t>
            </a:r>
            <a:r>
              <a:rPr lang="en-US" dirty="0"/>
              <a:t> = P1 ᴜ {S</a:t>
            </a:r>
            <a:r>
              <a:rPr lang="en-US" dirty="0">
                <a:sym typeface="Wingdings" pitchFamily="2" charset="2"/>
              </a:rPr>
              <a:t> S1 S| </a:t>
            </a:r>
            <a:r>
              <a:rPr lang="el-GR" dirty="0"/>
              <a:t>ϵ </a:t>
            </a:r>
            <a:r>
              <a:rPr lang="en-US" dirty="0">
                <a:sym typeface="Wingdings" pitchFamily="2" charset="2"/>
              </a:rPr>
              <a:t>}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93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B385-8445-4818-87A9-E09A5F2E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ABFA-9829-485C-99FC-C88CCD1EA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 G </a:t>
            </a:r>
            <a:r>
              <a:rPr lang="en-US" dirty="0" err="1"/>
              <a:t>dimana</a:t>
            </a:r>
            <a:endParaRPr lang="en-US" dirty="0"/>
          </a:p>
          <a:p>
            <a:pPr lvl="1"/>
            <a:r>
              <a:rPr lang="en-US" dirty="0"/>
              <a:t>G = {V, T, P, S}</a:t>
            </a:r>
          </a:p>
          <a:p>
            <a:r>
              <a:rPr lang="en-US" dirty="0" err="1"/>
              <a:t>Maka</a:t>
            </a:r>
            <a:r>
              <a:rPr lang="en-US" dirty="0"/>
              <a:t> L </a:t>
            </a:r>
            <a:r>
              <a:rPr lang="en-US" dirty="0" err="1"/>
              <a:t>baru</a:t>
            </a:r>
            <a:r>
              <a:rPr lang="en-US" dirty="0"/>
              <a:t> = {</a:t>
            </a:r>
            <a:r>
              <a:rPr lang="en-US" dirty="0" err="1"/>
              <a:t>w|w</a:t>
            </a:r>
            <a:r>
              <a:rPr lang="el-GR" dirty="0"/>
              <a:t> ϵ </a:t>
            </a:r>
            <a:r>
              <a:rPr lang="en-US" dirty="0"/>
              <a:t>L(G)</a:t>
            </a:r>
            <a:r>
              <a:rPr lang="en-US" baseline="30000" dirty="0"/>
              <a:t>R</a:t>
            </a:r>
            <a:r>
              <a:rPr lang="en-US" dirty="0"/>
              <a:t> } </a:t>
            </a:r>
            <a:r>
              <a:rPr lang="en-US" dirty="0" err="1"/>
              <a:t>adalah</a:t>
            </a:r>
            <a:endParaRPr lang="en-US" dirty="0"/>
          </a:p>
          <a:p>
            <a:pPr lvl="1"/>
            <a:r>
              <a:rPr lang="en-US" dirty="0"/>
              <a:t>P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{S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l-GR" dirty="0">
                <a:sym typeface="Wingdings" pitchFamily="2" charset="2"/>
              </a:rPr>
              <a:t>α</a:t>
            </a:r>
            <a:r>
              <a:rPr lang="el-GR" dirty="0"/>
              <a:t> </a:t>
            </a:r>
            <a:r>
              <a:rPr lang="en-US" dirty="0">
                <a:sym typeface="Wingdings" pitchFamily="2" charset="2"/>
              </a:rPr>
              <a:t>} </a:t>
            </a:r>
            <a:r>
              <a:rPr lang="en-US" dirty="0" err="1">
                <a:sym typeface="Wingdings" pitchFamily="2" charset="2"/>
              </a:rPr>
              <a:t>suatu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aturan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produksi</a:t>
            </a:r>
            <a:r>
              <a:rPr lang="en-US" dirty="0">
                <a:sym typeface="Wingdings" pitchFamily="2" charset="2"/>
              </a:rPr>
              <a:t> di P </a:t>
            </a:r>
            <a:r>
              <a:rPr lang="en-US" dirty="0" err="1">
                <a:sym typeface="Wingdings" pitchFamily="2" charset="2"/>
              </a:rPr>
              <a:t>maka</a:t>
            </a:r>
            <a:r>
              <a:rPr lang="en-US" dirty="0">
                <a:sym typeface="Wingdings" pitchFamily="2" charset="2"/>
              </a:rPr>
              <a:t>  P </a:t>
            </a:r>
            <a:r>
              <a:rPr lang="en-US" dirty="0" err="1">
                <a:sym typeface="Wingdings" pitchFamily="2" charset="2"/>
              </a:rPr>
              <a:t>baru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menjadi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S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l-GR" dirty="0">
                <a:sym typeface="Wingdings" pitchFamily="2" charset="2"/>
              </a:rPr>
              <a:t>α</a:t>
            </a:r>
            <a:r>
              <a:rPr lang="el-GR" dirty="0"/>
              <a:t> </a:t>
            </a:r>
            <a:r>
              <a:rPr lang="en-US" baseline="30000"/>
              <a:t>R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967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1A6D95-4D3B-4647-91C6-5F82FCDE65E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Chomsky Normal Form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marL="609600" indent="-609600"/>
            <a:r>
              <a:rPr lang="en-US" dirty="0"/>
              <a:t>A CFG is said to be in </a:t>
            </a:r>
            <a:r>
              <a:rPr lang="en-US" i="1" dirty="0">
                <a:solidFill>
                  <a:srgbClr val="FF0066"/>
                </a:solidFill>
              </a:rPr>
              <a:t>Chomsky Normal Form</a:t>
            </a:r>
            <a:r>
              <a:rPr lang="en-US" dirty="0"/>
              <a:t> if every production is of one of these two forms: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A -&gt; BC (right side is two variables).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A -&gt; a (right side is a single terminal).</a:t>
            </a:r>
          </a:p>
          <a:p>
            <a:pPr marL="609600" indent="-609600"/>
            <a:r>
              <a:rPr lang="en-US" dirty="0">
                <a:solidFill>
                  <a:srgbClr val="3366FF"/>
                </a:solidFill>
              </a:rPr>
              <a:t>Theorem</a:t>
            </a:r>
            <a:r>
              <a:rPr lang="en-US" dirty="0"/>
              <a:t>: If L is a CFL, then L – {</a:t>
            </a:r>
            <a:r>
              <a:rPr lang="en-US" dirty="0">
                <a:latin typeface="Lucida Sans Unicode" pitchFamily="34" charset="0"/>
              </a:rPr>
              <a:t>ε</a:t>
            </a:r>
            <a:r>
              <a:rPr lang="en-US" dirty="0"/>
              <a:t>} has a CFG in CNF.</a:t>
            </a:r>
          </a:p>
        </p:txBody>
      </p:sp>
    </p:spTree>
    <p:extLst>
      <p:ext uri="{BB962C8B-B14F-4D97-AF65-F5344CB8AC3E}">
        <p14:creationId xmlns:p14="http://schemas.microsoft.com/office/powerpoint/2010/main" val="262745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C15AD8-97B4-4CB6-A93A-304B047049F7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Decision Properties of CFL</a:t>
            </a:r>
            <a:endParaRPr lang="en-ID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1B7E583-F4CF-45DF-8E4C-30C646427D4D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Testing Emptiness</a:t>
            </a:r>
          </a:p>
          <a:p>
            <a:r>
              <a:rPr lang="en-US" dirty="0"/>
              <a:t>Testing Membership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49708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1679FE-6D3F-4084-B7F3-7321F1BB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9EB-B019-4F35-9B08-3E3BEA703188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976C3BAC-FFD8-4839-B7AB-CEA0FC718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Emptiness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E40CC72-0D4A-4CC5-AA60-5F68F681F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already did this.</a:t>
            </a:r>
          </a:p>
          <a:p>
            <a:r>
              <a:rPr lang="en-US" altLang="en-US"/>
              <a:t>We learned to eliminate variables that generate no terminal string.</a:t>
            </a:r>
          </a:p>
          <a:p>
            <a:r>
              <a:rPr lang="en-US" altLang="en-US"/>
              <a:t>If the start symbol is one of these, then the CFL is empty; otherwise not.</a:t>
            </a:r>
          </a:p>
        </p:txBody>
      </p:sp>
    </p:spTree>
    <p:extLst>
      <p:ext uri="{BB962C8B-B14F-4D97-AF65-F5344CB8AC3E}">
        <p14:creationId xmlns:p14="http://schemas.microsoft.com/office/powerpoint/2010/main" val="1957181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959B90-B6B3-4768-A798-76F47EC3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5A80-A791-4529-9005-0D1AA6E57B7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E3B97FBC-3FB5-411F-84D3-6C64C5F74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Membership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D0E3629-CA60-4A0D-8251-7409F2131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altLang="en-US"/>
              <a:t>Want to know if string w is in L(G).</a:t>
            </a:r>
          </a:p>
          <a:p>
            <a:r>
              <a:rPr lang="en-US" altLang="en-US"/>
              <a:t>Assume G is in CNF.</a:t>
            </a:r>
          </a:p>
          <a:p>
            <a:pPr lvl="1"/>
            <a:r>
              <a:rPr lang="en-US" altLang="en-US"/>
              <a:t>Or convert the given grammar to CNF.</a:t>
            </a:r>
          </a:p>
          <a:p>
            <a:pPr lvl="1"/>
            <a:r>
              <a:rPr lang="en-US" altLang="en-US"/>
              <a:t>w =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 is a special case, solved by testing if the start symbol is nullable.</a:t>
            </a:r>
          </a:p>
          <a:p>
            <a:r>
              <a:rPr lang="en-US" altLang="en-US"/>
              <a:t>Algorithm (</a:t>
            </a:r>
            <a:r>
              <a:rPr lang="en-US" altLang="en-US" i="1">
                <a:solidFill>
                  <a:srgbClr val="FF0066"/>
                </a:solidFill>
              </a:rPr>
              <a:t>CYK</a:t>
            </a:r>
            <a:r>
              <a:rPr lang="en-US" altLang="en-US"/>
              <a:t> ) is a good example of </a:t>
            </a:r>
            <a:r>
              <a:rPr lang="en-US" altLang="en-US">
                <a:solidFill>
                  <a:srgbClr val="33CC33"/>
                </a:solidFill>
              </a:rPr>
              <a:t>dynamic programming</a:t>
            </a:r>
            <a:r>
              <a:rPr lang="en-US" altLang="en-US"/>
              <a:t> and runs in time O(n</a:t>
            </a:r>
            <a:r>
              <a:rPr lang="en-US" altLang="en-US" baseline="30000"/>
              <a:t>3</a:t>
            </a:r>
            <a:r>
              <a:rPr lang="en-US" altLang="en-US"/>
              <a:t>), where n = |w|.</a:t>
            </a:r>
          </a:p>
        </p:txBody>
      </p:sp>
    </p:spTree>
    <p:extLst>
      <p:ext uri="{BB962C8B-B14F-4D97-AF65-F5344CB8AC3E}">
        <p14:creationId xmlns:p14="http://schemas.microsoft.com/office/powerpoint/2010/main" val="2429550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959B90-B6B3-4768-A798-76F47EC3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5A80-A791-4529-9005-0D1AA6E57B7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E3B97FBC-3FB5-411F-84D3-6C64C5F74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Membership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D0E3629-CA60-4A0D-8251-7409F2131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altLang="en-US"/>
              <a:t>Want to know if string w is in L(G).</a:t>
            </a:r>
          </a:p>
          <a:p>
            <a:r>
              <a:rPr lang="en-US" altLang="en-US"/>
              <a:t>Assume G is in CNF.</a:t>
            </a:r>
          </a:p>
          <a:p>
            <a:pPr lvl="1"/>
            <a:r>
              <a:rPr lang="en-US" altLang="en-US"/>
              <a:t>Or convert the given grammar to CNF.</a:t>
            </a:r>
          </a:p>
          <a:p>
            <a:pPr lvl="1"/>
            <a:r>
              <a:rPr lang="en-US" altLang="en-US"/>
              <a:t>w =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 is a special case, solved by testing if the start symbol is nullable.</a:t>
            </a:r>
          </a:p>
          <a:p>
            <a:r>
              <a:rPr lang="en-US" altLang="en-US"/>
              <a:t>Algorithm (</a:t>
            </a:r>
            <a:r>
              <a:rPr lang="en-US" altLang="en-US" i="1">
                <a:solidFill>
                  <a:srgbClr val="FF0066"/>
                </a:solidFill>
              </a:rPr>
              <a:t>CYK</a:t>
            </a:r>
            <a:r>
              <a:rPr lang="en-US" altLang="en-US"/>
              <a:t> ) is a good example of </a:t>
            </a:r>
            <a:r>
              <a:rPr lang="en-US" altLang="en-US">
                <a:solidFill>
                  <a:srgbClr val="33CC33"/>
                </a:solidFill>
              </a:rPr>
              <a:t>dynamic programming</a:t>
            </a:r>
            <a:r>
              <a:rPr lang="en-US" altLang="en-US"/>
              <a:t> and runs in time O(n</a:t>
            </a:r>
            <a:r>
              <a:rPr lang="en-US" altLang="en-US" baseline="30000"/>
              <a:t>3</a:t>
            </a:r>
            <a:r>
              <a:rPr lang="en-US" altLang="en-US"/>
              <a:t>), where n = |w|.</a:t>
            </a:r>
          </a:p>
        </p:txBody>
      </p:sp>
    </p:spTree>
    <p:extLst>
      <p:ext uri="{BB962C8B-B14F-4D97-AF65-F5344CB8AC3E}">
        <p14:creationId xmlns:p14="http://schemas.microsoft.com/office/powerpoint/2010/main" val="2454684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6703B32-6E2F-4928-A2FF-EDED6E1B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96BD-0FDA-4DC7-89CF-B254B92CC25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B0DB02C5-AACF-4867-A8A3-38C19AAFF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CYK Algorithm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B7B7DDC-A2BB-4F1D-8DA7-2EDCA0608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Let w = a</a:t>
            </a:r>
            <a:r>
              <a:rPr lang="en-US" altLang="en-US" baseline="-25000"/>
              <a:t>1</a:t>
            </a:r>
            <a:r>
              <a:rPr lang="en-US" altLang="en-US"/>
              <a:t>…a</a:t>
            </a:r>
            <a:r>
              <a:rPr lang="en-US" altLang="en-US" baseline="-25000"/>
              <a:t>n</a:t>
            </a:r>
            <a:r>
              <a:rPr lang="en-US" altLang="en-US"/>
              <a:t>.</a:t>
            </a:r>
          </a:p>
          <a:p>
            <a:r>
              <a:rPr lang="en-US" altLang="en-US"/>
              <a:t>We construct an n-by-n triangular array of sets of variables.</a:t>
            </a:r>
          </a:p>
          <a:p>
            <a:r>
              <a:rPr lang="en-US" altLang="en-US"/>
              <a:t>X</a:t>
            </a:r>
            <a:r>
              <a:rPr lang="en-US" altLang="en-US" baseline="-25000"/>
              <a:t>ij</a:t>
            </a:r>
            <a:r>
              <a:rPr lang="en-US" altLang="en-US"/>
              <a:t> = {variables A | A =&gt;* a</a:t>
            </a:r>
            <a:r>
              <a:rPr lang="en-US" altLang="en-US" baseline="-25000"/>
              <a:t>i</a:t>
            </a:r>
            <a:r>
              <a:rPr lang="en-US" altLang="en-US"/>
              <a:t>…a</a:t>
            </a:r>
            <a:r>
              <a:rPr lang="en-US" altLang="en-US" baseline="-25000"/>
              <a:t>j</a:t>
            </a:r>
            <a:r>
              <a:rPr lang="en-US" altLang="en-US"/>
              <a:t>}.</a:t>
            </a:r>
          </a:p>
          <a:p>
            <a:r>
              <a:rPr lang="en-US" altLang="en-US"/>
              <a:t>Induction on j–i+1.</a:t>
            </a:r>
          </a:p>
          <a:p>
            <a:pPr lvl="1"/>
            <a:r>
              <a:rPr lang="en-US" altLang="en-US"/>
              <a:t>The length of the derived string.</a:t>
            </a:r>
          </a:p>
          <a:p>
            <a:r>
              <a:rPr lang="en-US" altLang="en-US"/>
              <a:t>Finally, ask if S is in X</a:t>
            </a:r>
            <a:r>
              <a:rPr lang="en-US" altLang="en-US" baseline="-25000"/>
              <a:t>1n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676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E875E17-43C2-4EE6-8FCC-0D13E2B1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3B50-91AA-408C-84EA-4D7A1F1BF78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BF969D0D-FEA6-47F7-BB49-43F6D22FE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CYK Algorithm – (2)</a:t>
            </a:r>
            <a:endParaRPr lang="en-US" altLang="en-US">
              <a:solidFill>
                <a:srgbClr val="3366FF"/>
              </a:solidFill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E4672A2-17C1-4384-91DC-AF4F7DBDDC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3366FF"/>
                </a:solidFill>
              </a:rPr>
              <a:t>Basis</a:t>
            </a:r>
            <a:r>
              <a:rPr lang="en-US" altLang="en-US"/>
              <a:t>: X</a:t>
            </a:r>
            <a:r>
              <a:rPr lang="en-US" altLang="en-US" baseline="-25000"/>
              <a:t>ii</a:t>
            </a:r>
            <a:r>
              <a:rPr lang="en-US" altLang="en-US"/>
              <a:t> = {A | A -&gt; a</a:t>
            </a:r>
            <a:r>
              <a:rPr lang="en-US" altLang="en-US" baseline="-25000"/>
              <a:t>i</a:t>
            </a:r>
            <a:r>
              <a:rPr lang="en-US" altLang="en-US"/>
              <a:t> is a production}.</a:t>
            </a:r>
          </a:p>
          <a:p>
            <a:r>
              <a:rPr lang="en-US" altLang="en-US">
                <a:solidFill>
                  <a:srgbClr val="3366FF"/>
                </a:solidFill>
              </a:rPr>
              <a:t>Induction</a:t>
            </a:r>
            <a:r>
              <a:rPr lang="en-US" altLang="en-US"/>
              <a:t>: X</a:t>
            </a:r>
            <a:r>
              <a:rPr lang="en-US" altLang="en-US" baseline="-25000"/>
              <a:t>ij</a:t>
            </a:r>
            <a:r>
              <a:rPr lang="en-US" altLang="en-US"/>
              <a:t> = {A | there is a production A -&gt; BC and an integer k, with i </a:t>
            </a:r>
            <a:r>
              <a:rPr lang="en-US" altLang="en-US" u="sng"/>
              <a:t>&lt;</a:t>
            </a:r>
            <a:r>
              <a:rPr lang="en-US" altLang="en-US"/>
              <a:t> k &lt; j, such that B is in X</a:t>
            </a:r>
            <a:r>
              <a:rPr lang="en-US" altLang="en-US" baseline="-25000"/>
              <a:t>ik</a:t>
            </a:r>
            <a:r>
              <a:rPr lang="en-US" altLang="en-US"/>
              <a:t> and C is in X</a:t>
            </a:r>
            <a:r>
              <a:rPr lang="en-US" altLang="en-US" baseline="-25000"/>
              <a:t>k+1,j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2355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8A03F55-80FF-4327-BEA7-99663C02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8FCA-2C98-41EF-96E2-0A5E8C86EEE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862A7A5F-1291-45BD-A365-4ADAC8567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CYK Algorithm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71C64EA7-B1B6-4F52-9F5E-6BCB515CB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52600"/>
            <a:ext cx="76787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Grammar: </a:t>
            </a:r>
            <a:r>
              <a:rPr lang="en-US" altLang="en-US">
                <a:solidFill>
                  <a:srgbClr val="996600"/>
                </a:solidFill>
              </a:rPr>
              <a:t>S -&gt; AB, A -&gt; BC | a, B -&gt; AC | b, C -&gt; a | b</a:t>
            </a:r>
          </a:p>
          <a:p>
            <a:r>
              <a:rPr lang="en-US" altLang="en-US"/>
              <a:t>			String w = ababa</a:t>
            </a:r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CB1FA94D-8B88-4416-BE57-D34C6597F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25" y="9477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3566" name="Text Box 14">
            <a:extLst>
              <a:ext uri="{FF2B5EF4-FFF2-40B4-BE49-F238E27FC236}">
                <a16:creationId xmlns:a16="http://schemas.microsoft.com/office/drawing/2014/main" id="{33D6DFB2-1A31-4B4A-8692-D2F1AEAE8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105400"/>
            <a:ext cx="855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11</a:t>
            </a:r>
            <a:r>
              <a:rPr lang="en-US" altLang="en-US"/>
              <a:t>={A,C}    X</a:t>
            </a:r>
            <a:r>
              <a:rPr lang="en-US" altLang="en-US" baseline="-25000"/>
              <a:t>22</a:t>
            </a:r>
            <a:r>
              <a:rPr lang="en-US" altLang="en-US"/>
              <a:t>={B,C}    X</a:t>
            </a:r>
            <a:r>
              <a:rPr lang="en-US" altLang="en-US" baseline="-25000"/>
              <a:t>33</a:t>
            </a:r>
            <a:r>
              <a:rPr lang="en-US" altLang="en-US"/>
              <a:t>={A,C}    X</a:t>
            </a:r>
            <a:r>
              <a:rPr lang="en-US" altLang="en-US" baseline="-25000"/>
              <a:t>44</a:t>
            </a:r>
            <a:r>
              <a:rPr lang="en-US" altLang="en-US"/>
              <a:t>={B,C}    X</a:t>
            </a:r>
            <a:r>
              <a:rPr lang="en-US" altLang="en-US" baseline="-25000"/>
              <a:t>55</a:t>
            </a:r>
            <a:r>
              <a:rPr lang="en-US" altLang="en-US"/>
              <a:t>={A,C}</a:t>
            </a:r>
          </a:p>
        </p:txBody>
      </p:sp>
      <p:sp>
        <p:nvSpPr>
          <p:cNvPr id="23567" name="Text Box 15">
            <a:extLst>
              <a:ext uri="{FF2B5EF4-FFF2-40B4-BE49-F238E27FC236}">
                <a16:creationId xmlns:a16="http://schemas.microsoft.com/office/drawing/2014/main" id="{BF1268E2-1967-44FA-A255-B56B64A17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343400"/>
            <a:ext cx="153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12</a:t>
            </a:r>
            <a:r>
              <a:rPr lang="en-US" altLang="en-US"/>
              <a:t>={B,S}</a:t>
            </a:r>
          </a:p>
        </p:txBody>
      </p:sp>
      <p:sp>
        <p:nvSpPr>
          <p:cNvPr id="23568" name="Text Box 16">
            <a:extLst>
              <a:ext uri="{FF2B5EF4-FFF2-40B4-BE49-F238E27FC236}">
                <a16:creationId xmlns:a16="http://schemas.microsoft.com/office/drawing/2014/main" id="{3C69C83C-B288-452B-B8B4-35D706C1D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343400"/>
            <a:ext cx="477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23</a:t>
            </a:r>
            <a:r>
              <a:rPr lang="en-US" altLang="en-US"/>
              <a:t>={A}      X</a:t>
            </a:r>
            <a:r>
              <a:rPr lang="en-US" altLang="en-US" baseline="-25000"/>
              <a:t>34</a:t>
            </a:r>
            <a:r>
              <a:rPr lang="en-US" altLang="en-US"/>
              <a:t>={B,S}     X</a:t>
            </a:r>
            <a:r>
              <a:rPr lang="en-US" altLang="en-US" baseline="-25000"/>
              <a:t>45</a:t>
            </a:r>
            <a:r>
              <a:rPr lang="en-US" altLang="en-US"/>
              <a:t>={A}</a:t>
            </a:r>
          </a:p>
        </p:txBody>
      </p:sp>
      <p:grpSp>
        <p:nvGrpSpPr>
          <p:cNvPr id="23574" name="Group 22">
            <a:extLst>
              <a:ext uri="{FF2B5EF4-FFF2-40B4-BE49-F238E27FC236}">
                <a16:creationId xmlns:a16="http://schemas.microsoft.com/office/drawing/2014/main" id="{88D8BE5D-605D-4E98-826E-B20E77C2EB3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724400"/>
            <a:ext cx="1676400" cy="457200"/>
            <a:chOff x="720" y="2976"/>
            <a:chExt cx="1056" cy="288"/>
          </a:xfrm>
        </p:grpSpPr>
        <p:sp>
          <p:nvSpPr>
            <p:cNvPr id="23569" name="Line 17">
              <a:extLst>
                <a:ext uri="{FF2B5EF4-FFF2-40B4-BE49-F238E27FC236}">
                  <a16:creationId xmlns:a16="http://schemas.microsoft.com/office/drawing/2014/main" id="{6B246E3B-07F4-483D-BFA1-1B6FBA4AD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976"/>
              <a:ext cx="96" cy="288"/>
            </a:xfrm>
            <a:prstGeom prst="line">
              <a:avLst/>
            </a:prstGeom>
            <a:noFill/>
            <a:ln w="25400">
              <a:solidFill>
                <a:srgbClr val="339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3570" name="Line 18">
              <a:extLst>
                <a:ext uri="{FF2B5EF4-FFF2-40B4-BE49-F238E27FC236}">
                  <a16:creationId xmlns:a16="http://schemas.microsoft.com/office/drawing/2014/main" id="{BB4EDB9F-2348-4B64-A362-392B65EB1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64" y="3024"/>
              <a:ext cx="912" cy="240"/>
            </a:xfrm>
            <a:prstGeom prst="line">
              <a:avLst/>
            </a:prstGeom>
            <a:noFill/>
            <a:ln w="25400">
              <a:solidFill>
                <a:srgbClr val="339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23573" name="Group 21">
            <a:extLst>
              <a:ext uri="{FF2B5EF4-FFF2-40B4-BE49-F238E27FC236}">
                <a16:creationId xmlns:a16="http://schemas.microsoft.com/office/drawing/2014/main" id="{26E20EEF-1A82-49D1-9018-32450E4A97C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724400"/>
            <a:ext cx="2057400" cy="457200"/>
            <a:chOff x="672" y="2976"/>
            <a:chExt cx="1296" cy="288"/>
          </a:xfrm>
        </p:grpSpPr>
        <p:sp>
          <p:nvSpPr>
            <p:cNvPr id="23571" name="Line 19">
              <a:extLst>
                <a:ext uri="{FF2B5EF4-FFF2-40B4-BE49-F238E27FC236}">
                  <a16:creationId xmlns:a16="http://schemas.microsoft.com/office/drawing/2014/main" id="{7B5DDBAD-0403-46DB-85EA-69F5F1ADC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2976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3572" name="Line 20">
              <a:extLst>
                <a:ext uri="{FF2B5EF4-FFF2-40B4-BE49-F238E27FC236}">
                  <a16:creationId xmlns:a16="http://schemas.microsoft.com/office/drawing/2014/main" id="{A6E0E2AF-3054-43BC-8782-81F72498C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0" y="3024"/>
              <a:ext cx="1248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48088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6" grpId="0" autoUpdateAnimBg="0"/>
      <p:bldP spid="23567" grpId="0" autoUpdateAnimBg="0"/>
      <p:bldP spid="2356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EDCDAF9E-A287-468E-9A96-018DE238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AD31-B471-4761-BC2D-BDC1DE46942B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AB67CAA-B3A8-4084-A968-13944DD44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CYK Algorithm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04F444E8-ABE9-482E-A1DE-E6446078B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52600"/>
            <a:ext cx="76787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Grammar: </a:t>
            </a:r>
            <a:r>
              <a:rPr lang="en-US" altLang="en-US">
                <a:solidFill>
                  <a:srgbClr val="996600"/>
                </a:solidFill>
              </a:rPr>
              <a:t>S -&gt; AB, A -&gt; BC | a, B -&gt; AC | b, C -&gt; a | b</a:t>
            </a:r>
          </a:p>
          <a:p>
            <a:r>
              <a:rPr lang="en-US" altLang="en-US"/>
              <a:t>			String w = ababa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286ACD9F-CE3F-4383-B8C3-6B20C6487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25" y="9477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E27CAB1C-5125-41B9-8DF1-69EC71F47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105400"/>
            <a:ext cx="855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11</a:t>
            </a:r>
            <a:r>
              <a:rPr lang="en-US" altLang="en-US"/>
              <a:t>={A,C}    X</a:t>
            </a:r>
            <a:r>
              <a:rPr lang="en-US" altLang="en-US" baseline="-25000"/>
              <a:t>22</a:t>
            </a:r>
            <a:r>
              <a:rPr lang="en-US" altLang="en-US"/>
              <a:t>={B,C}    X</a:t>
            </a:r>
            <a:r>
              <a:rPr lang="en-US" altLang="en-US" baseline="-25000"/>
              <a:t>33</a:t>
            </a:r>
            <a:r>
              <a:rPr lang="en-US" altLang="en-US"/>
              <a:t>={A,C}    X</a:t>
            </a:r>
            <a:r>
              <a:rPr lang="en-US" altLang="en-US" baseline="-25000"/>
              <a:t>44</a:t>
            </a:r>
            <a:r>
              <a:rPr lang="en-US" altLang="en-US"/>
              <a:t>={B,C}    X</a:t>
            </a:r>
            <a:r>
              <a:rPr lang="en-US" altLang="en-US" baseline="-25000"/>
              <a:t>55</a:t>
            </a:r>
            <a:r>
              <a:rPr lang="en-US" altLang="en-US"/>
              <a:t>={A,C}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731EC671-FD68-48CD-B919-C04ACE986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343400"/>
            <a:ext cx="153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12</a:t>
            </a:r>
            <a:r>
              <a:rPr lang="en-US" altLang="en-US"/>
              <a:t>={B,S}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FE70BC09-69D0-4F17-A53B-4330390D8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343400"/>
            <a:ext cx="477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23</a:t>
            </a:r>
            <a:r>
              <a:rPr lang="en-US" altLang="en-US"/>
              <a:t>={A}      X</a:t>
            </a:r>
            <a:r>
              <a:rPr lang="en-US" altLang="en-US" baseline="-25000"/>
              <a:t>34</a:t>
            </a:r>
            <a:r>
              <a:rPr lang="en-US" altLang="en-US"/>
              <a:t>={B,S}     X</a:t>
            </a:r>
            <a:r>
              <a:rPr lang="en-US" altLang="en-US" baseline="-25000"/>
              <a:t>45</a:t>
            </a:r>
            <a:r>
              <a:rPr lang="en-US" altLang="en-US"/>
              <a:t>={A}</a:t>
            </a:r>
          </a:p>
        </p:txBody>
      </p:sp>
      <p:sp>
        <p:nvSpPr>
          <p:cNvPr id="24590" name="Text Box 14">
            <a:extLst>
              <a:ext uri="{FF2B5EF4-FFF2-40B4-BE49-F238E27FC236}">
                <a16:creationId xmlns:a16="http://schemas.microsoft.com/office/drawing/2014/main" id="{283D5F63-0BBA-443C-88C5-EAC7844E8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581400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13</a:t>
            </a:r>
            <a:r>
              <a:rPr lang="en-US" altLang="en-US"/>
              <a:t>={}</a:t>
            </a:r>
          </a:p>
        </p:txBody>
      </p:sp>
      <p:grpSp>
        <p:nvGrpSpPr>
          <p:cNvPr id="24594" name="Group 18">
            <a:extLst>
              <a:ext uri="{FF2B5EF4-FFF2-40B4-BE49-F238E27FC236}">
                <a16:creationId xmlns:a16="http://schemas.microsoft.com/office/drawing/2014/main" id="{45D5325D-55F6-4DF0-BBD9-F513D34B69D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733800"/>
            <a:ext cx="4208463" cy="1414463"/>
            <a:chOff x="336" y="2352"/>
            <a:chExt cx="2651" cy="891"/>
          </a:xfrm>
        </p:grpSpPr>
        <p:sp>
          <p:nvSpPr>
            <p:cNvPr id="24591" name="Line 15">
              <a:extLst>
                <a:ext uri="{FF2B5EF4-FFF2-40B4-BE49-F238E27FC236}">
                  <a16:creationId xmlns:a16="http://schemas.microsoft.com/office/drawing/2014/main" id="{0ED42565-689C-48FD-B352-2AEEC7C22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2523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4592" name="Line 16">
              <a:extLst>
                <a:ext uri="{FF2B5EF4-FFF2-40B4-BE49-F238E27FC236}">
                  <a16:creationId xmlns:a16="http://schemas.microsoft.com/office/drawing/2014/main" id="{D92655CF-EC80-4DB2-95A4-9D8AFAFC57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" y="2571"/>
              <a:ext cx="100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4593" name="Text Box 17">
              <a:extLst>
                <a:ext uri="{FF2B5EF4-FFF2-40B4-BE49-F238E27FC236}">
                  <a16:creationId xmlns:a16="http://schemas.microsoft.com/office/drawing/2014/main" id="{EF3CF1CB-44CA-4CB4-91D4-53C2F419D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352"/>
              <a:ext cx="13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Yields nothing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280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8F10D399-DA9F-43FB-9204-A004DE31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0956-90DE-4AC0-9AF2-BAD86B4A11B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37DB096B-05E5-4793-B2C0-ACFD019AE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CYK Algorithm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B82A41FF-F065-4CCF-9989-38494448C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52600"/>
            <a:ext cx="76787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Grammar: </a:t>
            </a:r>
            <a:r>
              <a:rPr lang="en-US" altLang="en-US">
                <a:solidFill>
                  <a:srgbClr val="996600"/>
                </a:solidFill>
              </a:rPr>
              <a:t>S -&gt; AB, A -&gt; BC | a, B -&gt; AC | b, C -&gt; a | b</a:t>
            </a:r>
          </a:p>
          <a:p>
            <a:r>
              <a:rPr lang="en-US" altLang="en-US"/>
              <a:t>			String w = ababa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8DFD3D49-3FB6-4644-84BB-CD342DF4A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25" y="9477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12A2DA01-1276-45AE-A08F-8BC239C13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105400"/>
            <a:ext cx="855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11</a:t>
            </a:r>
            <a:r>
              <a:rPr lang="en-US" altLang="en-US"/>
              <a:t>={A,C}    X</a:t>
            </a:r>
            <a:r>
              <a:rPr lang="en-US" altLang="en-US" baseline="-25000"/>
              <a:t>22</a:t>
            </a:r>
            <a:r>
              <a:rPr lang="en-US" altLang="en-US"/>
              <a:t>={B,C}    X</a:t>
            </a:r>
            <a:r>
              <a:rPr lang="en-US" altLang="en-US" baseline="-25000"/>
              <a:t>33</a:t>
            </a:r>
            <a:r>
              <a:rPr lang="en-US" altLang="en-US"/>
              <a:t>={A,C}    X</a:t>
            </a:r>
            <a:r>
              <a:rPr lang="en-US" altLang="en-US" baseline="-25000"/>
              <a:t>44</a:t>
            </a:r>
            <a:r>
              <a:rPr lang="en-US" altLang="en-US"/>
              <a:t>={B,C}    X</a:t>
            </a:r>
            <a:r>
              <a:rPr lang="en-US" altLang="en-US" baseline="-25000"/>
              <a:t>55</a:t>
            </a:r>
            <a:r>
              <a:rPr lang="en-US" altLang="en-US"/>
              <a:t>={A,C}</a:t>
            </a:r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C4BFBC62-20E5-4172-87B7-AC5349904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343400"/>
            <a:ext cx="153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12</a:t>
            </a:r>
            <a:r>
              <a:rPr lang="en-US" altLang="en-US"/>
              <a:t>={B,S}</a:t>
            </a:r>
          </a:p>
        </p:txBody>
      </p:sp>
      <p:sp>
        <p:nvSpPr>
          <p:cNvPr id="25607" name="Text Box 7">
            <a:extLst>
              <a:ext uri="{FF2B5EF4-FFF2-40B4-BE49-F238E27FC236}">
                <a16:creationId xmlns:a16="http://schemas.microsoft.com/office/drawing/2014/main" id="{BF8B6B58-792D-4777-87C3-FB9273165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343400"/>
            <a:ext cx="477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23</a:t>
            </a:r>
            <a:r>
              <a:rPr lang="en-US" altLang="en-US"/>
              <a:t>={A}      X</a:t>
            </a:r>
            <a:r>
              <a:rPr lang="en-US" altLang="en-US" baseline="-25000"/>
              <a:t>34</a:t>
            </a:r>
            <a:r>
              <a:rPr lang="en-US" altLang="en-US"/>
              <a:t>={B,S}     X</a:t>
            </a:r>
            <a:r>
              <a:rPr lang="en-US" altLang="en-US" baseline="-25000"/>
              <a:t>45</a:t>
            </a:r>
            <a:r>
              <a:rPr lang="en-US" altLang="en-US"/>
              <a:t>={A}</a:t>
            </a:r>
          </a:p>
        </p:txBody>
      </p:sp>
      <p:sp>
        <p:nvSpPr>
          <p:cNvPr id="25608" name="Text Box 8">
            <a:extLst>
              <a:ext uri="{FF2B5EF4-FFF2-40B4-BE49-F238E27FC236}">
                <a16:creationId xmlns:a16="http://schemas.microsoft.com/office/drawing/2014/main" id="{76E0F089-2F08-41EA-853D-EE7F6C8D4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581400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13</a:t>
            </a:r>
            <a:r>
              <a:rPr lang="en-US" altLang="en-US"/>
              <a:t>={A}</a:t>
            </a:r>
          </a:p>
        </p:txBody>
      </p:sp>
      <p:grpSp>
        <p:nvGrpSpPr>
          <p:cNvPr id="25615" name="Group 15">
            <a:extLst>
              <a:ext uri="{FF2B5EF4-FFF2-40B4-BE49-F238E27FC236}">
                <a16:creationId xmlns:a16="http://schemas.microsoft.com/office/drawing/2014/main" id="{6FC4D396-9C4D-4B5C-9A44-2F99B0BA16B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038600"/>
            <a:ext cx="3810000" cy="1066800"/>
            <a:chOff x="672" y="2544"/>
            <a:chExt cx="2400" cy="672"/>
          </a:xfrm>
        </p:grpSpPr>
        <p:sp>
          <p:nvSpPr>
            <p:cNvPr id="25613" name="Line 13">
              <a:extLst>
                <a:ext uri="{FF2B5EF4-FFF2-40B4-BE49-F238E27FC236}">
                  <a16:creationId xmlns:a16="http://schemas.microsoft.com/office/drawing/2014/main" id="{BD4135E6-F08B-4E33-A03D-8E396444D8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2544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5614" name="Line 14">
              <a:extLst>
                <a:ext uri="{FF2B5EF4-FFF2-40B4-BE49-F238E27FC236}">
                  <a16:creationId xmlns:a16="http://schemas.microsoft.com/office/drawing/2014/main" id="{39D8E9E4-9DB1-4436-8656-2CEAF4E62C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0" y="2544"/>
              <a:ext cx="235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25616" name="Text Box 16">
            <a:extLst>
              <a:ext uri="{FF2B5EF4-FFF2-40B4-BE49-F238E27FC236}">
                <a16:creationId xmlns:a16="http://schemas.microsoft.com/office/drawing/2014/main" id="{E5776FFE-AD2A-4F4C-9477-C621EF767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581400"/>
            <a:ext cx="3014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24</a:t>
            </a:r>
            <a:r>
              <a:rPr lang="en-US" altLang="en-US"/>
              <a:t>={B,S}    X</a:t>
            </a:r>
            <a:r>
              <a:rPr lang="en-US" altLang="en-US" baseline="-25000"/>
              <a:t>35</a:t>
            </a:r>
            <a:r>
              <a:rPr lang="en-US" altLang="en-US"/>
              <a:t>={A}</a:t>
            </a:r>
          </a:p>
        </p:txBody>
      </p:sp>
    </p:spTree>
    <p:extLst>
      <p:ext uri="{BB962C8B-B14F-4D97-AF65-F5344CB8AC3E}">
        <p14:creationId xmlns:p14="http://schemas.microsoft.com/office/powerpoint/2010/main" val="334808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91CE7FC-1CBC-4424-B6E6-89560834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27B0-7564-4A36-8DE9-0C568BBC3FC7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4C30166F-F57E-4ABB-B4E5-228C95105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CYK Algorithm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52C55BDE-4D24-448C-B292-DCD5CDD2C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52600"/>
            <a:ext cx="76787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Grammar: </a:t>
            </a:r>
            <a:r>
              <a:rPr lang="en-US" altLang="en-US">
                <a:solidFill>
                  <a:srgbClr val="996600"/>
                </a:solidFill>
              </a:rPr>
              <a:t>S -&gt; AB, A -&gt; BC | a, B -&gt; AC | b, C -&gt; a | b</a:t>
            </a:r>
          </a:p>
          <a:p>
            <a:r>
              <a:rPr lang="en-US" altLang="en-US"/>
              <a:t>			String w = ababa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B3053A71-FB0C-495C-A625-6FE429D66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25" y="9477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B69B4F89-2235-439D-8617-4A356822F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105400"/>
            <a:ext cx="855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11</a:t>
            </a:r>
            <a:r>
              <a:rPr lang="en-US" altLang="en-US"/>
              <a:t>={A,C}    X</a:t>
            </a:r>
            <a:r>
              <a:rPr lang="en-US" altLang="en-US" baseline="-25000"/>
              <a:t>22</a:t>
            </a:r>
            <a:r>
              <a:rPr lang="en-US" altLang="en-US"/>
              <a:t>={B,C}    X</a:t>
            </a:r>
            <a:r>
              <a:rPr lang="en-US" altLang="en-US" baseline="-25000"/>
              <a:t>33</a:t>
            </a:r>
            <a:r>
              <a:rPr lang="en-US" altLang="en-US"/>
              <a:t>={A,C}    X</a:t>
            </a:r>
            <a:r>
              <a:rPr lang="en-US" altLang="en-US" baseline="-25000"/>
              <a:t>44</a:t>
            </a:r>
            <a:r>
              <a:rPr lang="en-US" altLang="en-US"/>
              <a:t>={B,C}    X</a:t>
            </a:r>
            <a:r>
              <a:rPr lang="en-US" altLang="en-US" baseline="-25000"/>
              <a:t>55</a:t>
            </a:r>
            <a:r>
              <a:rPr lang="en-US" altLang="en-US"/>
              <a:t>={A,C}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A501BDD5-01C9-468A-AA76-646174435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343400"/>
            <a:ext cx="153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12</a:t>
            </a:r>
            <a:r>
              <a:rPr lang="en-US" altLang="en-US"/>
              <a:t>={B,S}</a:t>
            </a:r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D4F3318E-36A2-49EF-9E34-2F71E924E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343400"/>
            <a:ext cx="477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23</a:t>
            </a:r>
            <a:r>
              <a:rPr lang="en-US" altLang="en-US"/>
              <a:t>={A}      X</a:t>
            </a:r>
            <a:r>
              <a:rPr lang="en-US" altLang="en-US" baseline="-25000"/>
              <a:t>34</a:t>
            </a:r>
            <a:r>
              <a:rPr lang="en-US" altLang="en-US"/>
              <a:t>={B,S}     X</a:t>
            </a:r>
            <a:r>
              <a:rPr lang="en-US" altLang="en-US" baseline="-25000"/>
              <a:t>45</a:t>
            </a:r>
            <a:r>
              <a:rPr lang="en-US" altLang="en-US"/>
              <a:t>={A}</a:t>
            </a:r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119F5FD8-6BF9-45B5-831B-BCBE63B5F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581400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13</a:t>
            </a:r>
            <a:r>
              <a:rPr lang="en-US" altLang="en-US"/>
              <a:t>={A}</a:t>
            </a:r>
          </a:p>
        </p:txBody>
      </p:sp>
      <p:sp>
        <p:nvSpPr>
          <p:cNvPr id="29708" name="Text Box 12">
            <a:extLst>
              <a:ext uri="{FF2B5EF4-FFF2-40B4-BE49-F238E27FC236}">
                <a16:creationId xmlns:a16="http://schemas.microsoft.com/office/drawing/2014/main" id="{AFA04DA5-500A-42A1-A500-A33686151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581400"/>
            <a:ext cx="3014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24</a:t>
            </a:r>
            <a:r>
              <a:rPr lang="en-US" altLang="en-US"/>
              <a:t>={B,S}    X</a:t>
            </a:r>
            <a:r>
              <a:rPr lang="en-US" altLang="en-US" baseline="-25000"/>
              <a:t>35</a:t>
            </a:r>
            <a:r>
              <a:rPr lang="en-US" altLang="en-US"/>
              <a:t>={A}</a:t>
            </a:r>
          </a:p>
        </p:txBody>
      </p:sp>
      <p:sp>
        <p:nvSpPr>
          <p:cNvPr id="29709" name="Text Box 13">
            <a:extLst>
              <a:ext uri="{FF2B5EF4-FFF2-40B4-BE49-F238E27FC236}">
                <a16:creationId xmlns:a16="http://schemas.microsoft.com/office/drawing/2014/main" id="{56E57F47-DBAE-4C43-AB0E-9C4A9D49C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895600"/>
            <a:ext cx="153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14</a:t>
            </a:r>
            <a:r>
              <a:rPr lang="en-US" altLang="en-US"/>
              <a:t>={B,S}</a:t>
            </a:r>
          </a:p>
        </p:txBody>
      </p:sp>
      <p:grpSp>
        <p:nvGrpSpPr>
          <p:cNvPr id="29712" name="Group 16">
            <a:extLst>
              <a:ext uri="{FF2B5EF4-FFF2-40B4-BE49-F238E27FC236}">
                <a16:creationId xmlns:a16="http://schemas.microsoft.com/office/drawing/2014/main" id="{FEF038F4-C12E-475D-86CA-4E3994F2E0E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1676400" cy="1828800"/>
            <a:chOff x="720" y="2064"/>
            <a:chExt cx="1056" cy="1152"/>
          </a:xfrm>
        </p:grpSpPr>
        <p:sp>
          <p:nvSpPr>
            <p:cNvPr id="29710" name="Line 14">
              <a:extLst>
                <a:ext uri="{FF2B5EF4-FFF2-40B4-BE49-F238E27FC236}">
                  <a16:creationId xmlns:a16="http://schemas.microsoft.com/office/drawing/2014/main" id="{F91971DE-DDD5-4F61-99D3-362EA4F593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064"/>
              <a:ext cx="144" cy="11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9711" name="Line 15">
              <a:extLst>
                <a:ext uri="{FF2B5EF4-FFF2-40B4-BE49-F238E27FC236}">
                  <a16:creationId xmlns:a16="http://schemas.microsoft.com/office/drawing/2014/main" id="{CD383F46-C208-48BA-A08D-DF8188F013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12" y="2112"/>
              <a:ext cx="864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29715" name="Group 19">
            <a:extLst>
              <a:ext uri="{FF2B5EF4-FFF2-40B4-BE49-F238E27FC236}">
                <a16:creationId xmlns:a16="http://schemas.microsoft.com/office/drawing/2014/main" id="{B3AA14B4-3168-4388-BA91-420BEDA1CE9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276600"/>
            <a:ext cx="5562600" cy="1828800"/>
            <a:chOff x="672" y="2064"/>
            <a:chExt cx="3504" cy="1152"/>
          </a:xfrm>
        </p:grpSpPr>
        <p:sp>
          <p:nvSpPr>
            <p:cNvPr id="29713" name="Line 17">
              <a:extLst>
                <a:ext uri="{FF2B5EF4-FFF2-40B4-BE49-F238E27FC236}">
                  <a16:creationId xmlns:a16="http://schemas.microsoft.com/office/drawing/2014/main" id="{9DBA6C9B-2667-48C0-9DFD-9BA32589AA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2064"/>
              <a:ext cx="0" cy="192"/>
            </a:xfrm>
            <a:prstGeom prst="line">
              <a:avLst/>
            </a:prstGeom>
            <a:noFill/>
            <a:ln w="25400">
              <a:solidFill>
                <a:srgbClr val="339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9714" name="Line 18">
              <a:extLst>
                <a:ext uri="{FF2B5EF4-FFF2-40B4-BE49-F238E27FC236}">
                  <a16:creationId xmlns:a16="http://schemas.microsoft.com/office/drawing/2014/main" id="{B3A5EE07-A47E-4360-B16B-A60627746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0" y="2112"/>
              <a:ext cx="3456" cy="1104"/>
            </a:xfrm>
            <a:prstGeom prst="line">
              <a:avLst/>
            </a:prstGeom>
            <a:noFill/>
            <a:ln w="25400">
              <a:solidFill>
                <a:srgbClr val="339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17646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05000F-903A-4FF0-BF70-57A52C1C2B7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CFG </a:t>
            </a:r>
            <a:r>
              <a:rPr lang="en-US" dirty="0" err="1"/>
              <a:t>ke</a:t>
            </a:r>
            <a:r>
              <a:rPr lang="en-US" dirty="0"/>
              <a:t> CNF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dirty="0" err="1"/>
              <a:t>Langkah</a:t>
            </a:r>
            <a:r>
              <a:rPr lang="en-US" dirty="0"/>
              <a:t>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>
                <a:latin typeface="Lucida Sans Unicode" pitchFamily="34" charset="0"/>
              </a:rPr>
              <a:t>ε</a:t>
            </a:r>
            <a:r>
              <a:rPr lang="en-US" dirty="0"/>
              <a:t>-productions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 err="1"/>
              <a:t>Hapus</a:t>
            </a:r>
            <a:r>
              <a:rPr lang="en-US" dirty="0"/>
              <a:t> unit productions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 err="1"/>
              <a:t>Hapus</a:t>
            </a:r>
            <a:r>
              <a:rPr lang="en-US" dirty="0"/>
              <a:t> useless variable </a:t>
            </a:r>
          </a:p>
          <a:p>
            <a:pPr marL="1390650" lvl="2" indent="-533400">
              <a:buFont typeface="Monotype Sorts" pitchFamily="2" charset="2"/>
              <a:buAutoNum type="arabicPeriod"/>
            </a:pPr>
            <a:r>
              <a:rPr lang="en-US" dirty="0"/>
              <a:t>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menurunkan</a:t>
            </a:r>
            <a:r>
              <a:rPr lang="en-US" dirty="0"/>
              <a:t> string terminal</a:t>
            </a:r>
          </a:p>
          <a:p>
            <a:pPr marL="1390650" lvl="2" indent="-533400">
              <a:buFont typeface="Monotype Sorts" pitchFamily="2" charset="2"/>
              <a:buAutoNum type="arabicPeriod"/>
            </a:pPr>
            <a:r>
              <a:rPr lang="en-US" dirty="0"/>
              <a:t>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start symbol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bentuk</a:t>
            </a:r>
            <a:endParaRPr lang="en-US" dirty="0"/>
          </a:p>
          <a:p>
            <a:pPr marL="1390650" lvl="2" indent="-533400">
              <a:buFont typeface="Monotype Sorts" pitchFamily="2" charset="2"/>
              <a:buAutoNum type="arabicPeriod"/>
            </a:pPr>
            <a:r>
              <a:rPr lang="en-US" dirty="0"/>
              <a:t>A -&gt; BC (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</a:t>
            </a:r>
            <a:r>
              <a:rPr lang="en-US"/>
              <a:t>variable)</a:t>
            </a:r>
            <a:endParaRPr lang="en-US" dirty="0"/>
          </a:p>
          <a:p>
            <a:pPr marL="1390650" lvl="2" indent="-533400">
              <a:buFont typeface="Monotype Sorts" pitchFamily="2" charset="2"/>
              <a:buAutoNum type="arabicPeriod"/>
            </a:pPr>
            <a:r>
              <a:rPr lang="en-US" dirty="0"/>
              <a:t>A -&gt; a (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single terminal)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endParaRPr lang="en-US" dirty="0"/>
          </a:p>
          <a:p>
            <a:pPr marL="990600" lvl="1" indent="-533400">
              <a:buFont typeface="Monotype Sorts" pitchFamily="2" charset="2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25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EF555B1F-FA16-4906-B050-14DAB20C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6B5-88E4-4B8C-8025-7B606612AE4E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C9716D5-7C09-43E2-A804-4F1CAA0E1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CYK Algorithm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80701C6B-712D-4347-B40F-E85930ACF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52600"/>
            <a:ext cx="76787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Grammar: </a:t>
            </a:r>
            <a:r>
              <a:rPr lang="en-US" altLang="en-US">
                <a:solidFill>
                  <a:srgbClr val="996600"/>
                </a:solidFill>
              </a:rPr>
              <a:t>S -&gt; AB, A -&gt; BC | a, B -&gt; AC | b, C -&gt; a | b</a:t>
            </a:r>
          </a:p>
          <a:p>
            <a:r>
              <a:rPr lang="en-US" altLang="en-US"/>
              <a:t>			String w = ababa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32ED2E47-FDB4-4080-B79A-7286F0C8B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25" y="9477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9A9EB192-82DA-47EC-A6E1-090B7B1D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105400"/>
            <a:ext cx="855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11</a:t>
            </a:r>
            <a:r>
              <a:rPr lang="en-US" altLang="en-US"/>
              <a:t>={A,C}    X</a:t>
            </a:r>
            <a:r>
              <a:rPr lang="en-US" altLang="en-US" baseline="-25000"/>
              <a:t>22</a:t>
            </a:r>
            <a:r>
              <a:rPr lang="en-US" altLang="en-US"/>
              <a:t>={B,C}    X</a:t>
            </a:r>
            <a:r>
              <a:rPr lang="en-US" altLang="en-US" baseline="-25000"/>
              <a:t>33</a:t>
            </a:r>
            <a:r>
              <a:rPr lang="en-US" altLang="en-US"/>
              <a:t>={A,C}    X</a:t>
            </a:r>
            <a:r>
              <a:rPr lang="en-US" altLang="en-US" baseline="-25000"/>
              <a:t>44</a:t>
            </a:r>
            <a:r>
              <a:rPr lang="en-US" altLang="en-US"/>
              <a:t>={B,C}    X</a:t>
            </a:r>
            <a:r>
              <a:rPr lang="en-US" altLang="en-US" baseline="-25000"/>
              <a:t>55</a:t>
            </a:r>
            <a:r>
              <a:rPr lang="en-US" altLang="en-US"/>
              <a:t>={A,C}</a:t>
            </a: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96FF714E-3087-49D5-9C8B-EF2B56E7E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343400"/>
            <a:ext cx="153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12</a:t>
            </a:r>
            <a:r>
              <a:rPr lang="en-US" altLang="en-US"/>
              <a:t>={B,S}</a:t>
            </a:r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5B4C6EE5-1739-4C1D-BDCF-F93AB2F85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343400"/>
            <a:ext cx="477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23</a:t>
            </a:r>
            <a:r>
              <a:rPr lang="en-US" altLang="en-US"/>
              <a:t>={A}      X</a:t>
            </a:r>
            <a:r>
              <a:rPr lang="en-US" altLang="en-US" baseline="-25000"/>
              <a:t>34</a:t>
            </a:r>
            <a:r>
              <a:rPr lang="en-US" altLang="en-US"/>
              <a:t>={B,S}     X</a:t>
            </a:r>
            <a:r>
              <a:rPr lang="en-US" altLang="en-US" baseline="-25000"/>
              <a:t>45</a:t>
            </a:r>
            <a:r>
              <a:rPr lang="en-US" altLang="en-US"/>
              <a:t>={A}</a:t>
            </a:r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CCC888BD-ED07-4077-B275-F7E022033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581400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13</a:t>
            </a:r>
            <a:r>
              <a:rPr lang="en-US" altLang="en-US"/>
              <a:t>={A}</a:t>
            </a:r>
          </a:p>
        </p:txBody>
      </p:sp>
      <p:sp>
        <p:nvSpPr>
          <p:cNvPr id="31753" name="Text Box 9">
            <a:extLst>
              <a:ext uri="{FF2B5EF4-FFF2-40B4-BE49-F238E27FC236}">
                <a16:creationId xmlns:a16="http://schemas.microsoft.com/office/drawing/2014/main" id="{332864E2-5F0C-426F-AD01-58F5D254F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581400"/>
            <a:ext cx="3014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24</a:t>
            </a:r>
            <a:r>
              <a:rPr lang="en-US" altLang="en-US"/>
              <a:t>={B,S}    X</a:t>
            </a:r>
            <a:r>
              <a:rPr lang="en-US" altLang="en-US" baseline="-25000"/>
              <a:t>35</a:t>
            </a:r>
            <a:r>
              <a:rPr lang="en-US" altLang="en-US"/>
              <a:t>={A}</a:t>
            </a:r>
          </a:p>
        </p:txBody>
      </p:sp>
      <p:sp>
        <p:nvSpPr>
          <p:cNvPr id="31754" name="Text Box 10">
            <a:extLst>
              <a:ext uri="{FF2B5EF4-FFF2-40B4-BE49-F238E27FC236}">
                <a16:creationId xmlns:a16="http://schemas.microsoft.com/office/drawing/2014/main" id="{E22C3A59-0824-4448-883F-FD7E7A6A1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895600"/>
            <a:ext cx="153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14</a:t>
            </a:r>
            <a:r>
              <a:rPr lang="en-US" altLang="en-US"/>
              <a:t>={B,S}</a:t>
            </a:r>
          </a:p>
        </p:txBody>
      </p:sp>
      <p:sp>
        <p:nvSpPr>
          <p:cNvPr id="31761" name="Text Box 17">
            <a:extLst>
              <a:ext uri="{FF2B5EF4-FFF2-40B4-BE49-F238E27FC236}">
                <a16:creationId xmlns:a16="http://schemas.microsoft.com/office/drawing/2014/main" id="{0CA12BDE-7B4C-4ABF-AB4A-6506DD730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895600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25</a:t>
            </a:r>
            <a:r>
              <a:rPr lang="en-US" altLang="en-US"/>
              <a:t>={A}</a:t>
            </a:r>
          </a:p>
        </p:txBody>
      </p:sp>
      <p:sp>
        <p:nvSpPr>
          <p:cNvPr id="31762" name="Text Box 18">
            <a:extLst>
              <a:ext uri="{FF2B5EF4-FFF2-40B4-BE49-F238E27FC236}">
                <a16:creationId xmlns:a16="http://schemas.microsoft.com/office/drawing/2014/main" id="{3D4D230C-693B-448B-A085-589F63B3B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09800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15</a:t>
            </a:r>
            <a:r>
              <a:rPr lang="en-US" altLang="en-US"/>
              <a:t>={A}</a:t>
            </a:r>
          </a:p>
        </p:txBody>
      </p:sp>
      <p:grpSp>
        <p:nvGrpSpPr>
          <p:cNvPr id="31765" name="Group 21">
            <a:extLst>
              <a:ext uri="{FF2B5EF4-FFF2-40B4-BE49-F238E27FC236}">
                <a16:creationId xmlns:a16="http://schemas.microsoft.com/office/drawing/2014/main" id="{F4AEBFED-BF25-486D-8626-EC9C99A9DF3B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590800"/>
            <a:ext cx="7315200" cy="2514600"/>
            <a:chOff x="672" y="1632"/>
            <a:chExt cx="4608" cy="1584"/>
          </a:xfrm>
        </p:grpSpPr>
        <p:sp>
          <p:nvSpPr>
            <p:cNvPr id="31763" name="Line 19">
              <a:extLst>
                <a:ext uri="{FF2B5EF4-FFF2-40B4-BE49-F238E27FC236}">
                  <a16:creationId xmlns:a16="http://schemas.microsoft.com/office/drawing/2014/main" id="{55ED546B-EABD-4651-8178-56FD752F20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1632"/>
              <a:ext cx="48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764" name="Line 20">
              <a:extLst>
                <a:ext uri="{FF2B5EF4-FFF2-40B4-BE49-F238E27FC236}">
                  <a16:creationId xmlns:a16="http://schemas.microsoft.com/office/drawing/2014/main" id="{A9D3CE85-30C8-4448-BDF6-0D0C02729D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8" y="1680"/>
              <a:ext cx="4512" cy="15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90045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1" grpId="0" autoUpdateAnimBg="0"/>
      <p:bldP spid="3176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latin typeface="Arial" charset="0"/>
                <a:ea typeface="ＭＳ Ｐゴシック" charset="0"/>
              </a:rPr>
              <a:t>Cocke-Younger-Kasami Algorithm</a:t>
            </a:r>
            <a:endParaRPr lang="id-ID" sz="4000">
              <a:latin typeface="Arial" charset="0"/>
              <a:ea typeface="ＭＳ Ｐゴシック" charset="0"/>
            </a:endParaRPr>
          </a:p>
        </p:txBody>
      </p:sp>
      <p:sp>
        <p:nvSpPr>
          <p:cNvPr id="3891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r>
              <a:rPr lang="id-ID">
                <a:latin typeface="Arial" charset="0"/>
                <a:ea typeface="ＭＳ Ｐゴシック" charset="0"/>
              </a:rPr>
              <a:t>Bottom Up Parser</a:t>
            </a:r>
          </a:p>
          <a:p>
            <a:r>
              <a:rPr lang="id-ID">
                <a:latin typeface="Arial" charset="0"/>
                <a:ea typeface="ＭＳ Ｐゴシック" charset="0"/>
              </a:rPr>
              <a:t>Bentuk CFG diubah ke CNF</a:t>
            </a:r>
          </a:p>
        </p:txBody>
      </p:sp>
      <p:sp>
        <p:nvSpPr>
          <p:cNvPr id="3891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200">
                <a:solidFill>
                  <a:schemeClr val="bg1"/>
                </a:solidFill>
              </a:rPr>
              <a:t>AP - IF4072 - 2013</a:t>
            </a:r>
          </a:p>
        </p:txBody>
      </p:sp>
      <p:sp>
        <p:nvSpPr>
          <p:cNvPr id="3891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683732-E5D3-6848-B396-16C37413FD14}" type="slidenum">
              <a:rPr lang="en-US" altLang="ja-JP" sz="3600">
                <a:solidFill>
                  <a:schemeClr val="bg1"/>
                </a:solidFill>
              </a:rPr>
              <a:pPr eaLnBrk="1" hangingPunct="1"/>
              <a:t>31</a:t>
            </a:fld>
            <a:endParaRPr lang="en-US" altLang="ja-JP" sz="3600">
              <a:solidFill>
                <a:schemeClr val="bg1"/>
              </a:solidFill>
            </a:endParaRPr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495925" y="3127375"/>
            <a:ext cx="2886075" cy="2740025"/>
            <a:chOff x="3462" y="1970"/>
            <a:chExt cx="1818" cy="1726"/>
          </a:xfrm>
        </p:grpSpPr>
        <p:grpSp>
          <p:nvGrpSpPr>
            <p:cNvPr id="38921" name="Group 13"/>
            <p:cNvGrpSpPr>
              <a:grpSpLocks/>
            </p:cNvGrpSpPr>
            <p:nvPr/>
          </p:nvGrpSpPr>
          <p:grpSpPr bwMode="auto">
            <a:xfrm>
              <a:off x="3648" y="2304"/>
              <a:ext cx="1632" cy="1392"/>
              <a:chOff x="576" y="1536"/>
              <a:chExt cx="1632" cy="1392"/>
            </a:xfrm>
          </p:grpSpPr>
          <p:sp>
            <p:nvSpPr>
              <p:cNvPr id="38923" name="Rectangle 14"/>
              <p:cNvSpPr>
                <a:spLocks noChangeArrowheads="1"/>
              </p:cNvSpPr>
              <p:nvPr/>
            </p:nvSpPr>
            <p:spPr bwMode="auto">
              <a:xfrm>
                <a:off x="576" y="1536"/>
                <a:ext cx="1632" cy="13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4" name="Text Box 15"/>
              <p:cNvSpPr txBox="1">
                <a:spLocks noChangeArrowheads="1"/>
              </p:cNvSpPr>
              <p:nvPr/>
            </p:nvSpPr>
            <p:spPr bwMode="auto">
              <a:xfrm>
                <a:off x="624" y="1557"/>
                <a:ext cx="1536" cy="1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PMingLiU" charset="0"/>
                    <a:cs typeface="PMingLiU" charset="0"/>
                  </a:rPr>
                  <a:t>S </a:t>
                </a:r>
                <a:r>
                  <a:rPr lang="en-US" altLang="zh-TW">
                    <a:ea typeface="PMingLiU" charset="0"/>
                    <a:cs typeface="PMingLiU" charset="0"/>
                    <a:sym typeface="Wingdings" charset="0"/>
                  </a:rPr>
                  <a:t> AB | BC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PMingLiU" charset="0"/>
                    <a:cs typeface="PMingLiU" charset="0"/>
                    <a:sym typeface="Wingdings" charset="0"/>
                  </a:rPr>
                  <a:t>A  BA | a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PMingLiU" charset="0"/>
                    <a:cs typeface="PMingLiU" charset="0"/>
                    <a:sym typeface="Wingdings" charset="0"/>
                  </a:rPr>
                  <a:t>B  CC | b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PMingLiU" charset="0"/>
                    <a:cs typeface="PMingLiU" charset="0"/>
                    <a:sym typeface="Wingdings" charset="0"/>
                  </a:rPr>
                  <a:t>C  AB | a</a:t>
                </a:r>
              </a:p>
            </p:txBody>
          </p:sp>
        </p:grpSp>
        <p:sp>
          <p:nvSpPr>
            <p:cNvPr id="38922" name="Rectangle 16"/>
            <p:cNvSpPr>
              <a:spLocks noChangeArrowheads="1"/>
            </p:cNvSpPr>
            <p:nvPr/>
          </p:nvSpPr>
          <p:spPr bwMode="auto">
            <a:xfrm>
              <a:off x="3462" y="1970"/>
              <a:ext cx="9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/>
                <a:t>Example</a:t>
              </a:r>
            </a:p>
          </p:txBody>
        </p:sp>
      </p:grpSp>
      <p:grpSp>
        <p:nvGrpSpPr>
          <p:cNvPr id="11" name="Group 23"/>
          <p:cNvGrpSpPr>
            <a:grpSpLocks/>
          </p:cNvGrpSpPr>
          <p:nvPr/>
        </p:nvGrpSpPr>
        <p:grpSpPr bwMode="auto">
          <a:xfrm>
            <a:off x="609600" y="3200400"/>
            <a:ext cx="4572000" cy="2667000"/>
            <a:chOff x="384" y="2016"/>
            <a:chExt cx="2880" cy="1680"/>
          </a:xfrm>
        </p:grpSpPr>
        <p:sp>
          <p:nvSpPr>
            <p:cNvPr id="38919" name="Text Box 6"/>
            <p:cNvSpPr txBox="1">
              <a:spLocks noChangeArrowheads="1"/>
            </p:cNvSpPr>
            <p:nvPr/>
          </p:nvSpPr>
          <p:spPr bwMode="auto">
            <a:xfrm>
              <a:off x="528" y="2373"/>
              <a:ext cx="2736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PMingLiU" charset="0"/>
                  <a:cs typeface="PMingLiU" charset="0"/>
                </a:rPr>
                <a:t>Every production is of type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arenR"/>
              </a:pPr>
              <a:r>
                <a:rPr lang="en-US" altLang="zh-TW">
                  <a:ea typeface="PMingLiU" charset="0"/>
                  <a:cs typeface="PMingLiU" charset="0"/>
                </a:rPr>
                <a:t>X </a:t>
              </a:r>
              <a:r>
                <a:rPr lang="en-US" altLang="zh-TW">
                  <a:ea typeface="PMingLiU" charset="0"/>
                  <a:cs typeface="PMingLiU" charset="0"/>
                  <a:sym typeface="Wingdings" charset="0"/>
                </a:rPr>
                <a:t> YZ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arenR"/>
              </a:pPr>
              <a:r>
                <a:rPr lang="en-US" altLang="zh-TW">
                  <a:ea typeface="PMingLiU" charset="0"/>
                  <a:cs typeface="PMingLiU" charset="0"/>
                </a:rPr>
                <a:t>X </a:t>
              </a:r>
              <a:r>
                <a:rPr lang="en-US" altLang="zh-TW">
                  <a:ea typeface="PMingLiU" charset="0"/>
                  <a:cs typeface="PMingLiU" charset="0"/>
                  <a:sym typeface="Wingdings" charset="0"/>
                </a:rPr>
                <a:t> a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arenR"/>
              </a:pPr>
              <a:r>
                <a:rPr lang="en-US" altLang="zh-TW">
                  <a:ea typeface="PMingLiU" charset="0"/>
                  <a:cs typeface="PMingLiU" charset="0"/>
                  <a:sym typeface="Wingdings" charset="0"/>
                </a:rPr>
                <a:t>S  ε</a:t>
              </a:r>
            </a:p>
          </p:txBody>
        </p:sp>
        <p:sp>
          <p:nvSpPr>
            <p:cNvPr id="38920" name="Rectangle 22"/>
            <p:cNvSpPr>
              <a:spLocks noChangeArrowheads="1"/>
            </p:cNvSpPr>
            <p:nvPr/>
          </p:nvSpPr>
          <p:spPr bwMode="auto">
            <a:xfrm>
              <a:off x="384" y="2016"/>
              <a:ext cx="1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/>
                <a:t>Normal 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11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zh-TW">
                <a:latin typeface="Arial" charset="0"/>
                <a:ea typeface="ＭＳ Ｐゴシック" charset="0"/>
              </a:rPr>
              <a:t>Algoritma </a:t>
            </a:r>
            <a:r>
              <a:rPr lang="en-US" altLang="zh-TW">
                <a:latin typeface="Arial" charset="0"/>
                <a:ea typeface="ＭＳ Ｐゴシック" charset="0"/>
              </a:rPr>
              <a:t>CYK - Ini</a:t>
            </a:r>
            <a:r>
              <a:rPr lang="id-ID" altLang="zh-TW">
                <a:latin typeface="Arial" charset="0"/>
                <a:ea typeface="ＭＳ Ｐゴシック" charset="0"/>
              </a:rPr>
              <a:t>sialisasi</a:t>
            </a:r>
            <a:endParaRPr lang="en-US" altLang="zh-TW">
              <a:latin typeface="Arial" charset="0"/>
              <a:ea typeface="ＭＳ Ｐゴシック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altLang="zh-TW">
                <a:latin typeface="Arial" charset="0"/>
                <a:ea typeface="ＭＳ Ｐゴシック" charset="0"/>
              </a:rPr>
              <a:t>Basis</a:t>
            </a:r>
            <a:r>
              <a:rPr lang="en-US" altLang="zh-TW">
                <a:latin typeface="Arial" charset="0"/>
                <a:ea typeface="ＭＳ Ｐゴシック" charset="0"/>
              </a:rPr>
              <a:t>: </a:t>
            </a:r>
            <a:r>
              <a:rPr lang="id-ID" altLang="zh-TW">
                <a:latin typeface="Arial" charset="0"/>
                <a:ea typeface="ＭＳ Ｐゴシック" charset="0"/>
              </a:rPr>
              <a:t>iterasi</a:t>
            </a:r>
            <a:r>
              <a:rPr lang="en-US" altLang="zh-TW">
                <a:latin typeface="Arial" charset="0"/>
                <a:ea typeface="ＭＳ Ｐゴシック" charset="0"/>
              </a:rPr>
              <a:t> = 1</a:t>
            </a:r>
          </a:p>
          <a:p>
            <a:pPr lvl="1"/>
            <a:r>
              <a:rPr lang="id-ID" altLang="zh-TW">
                <a:latin typeface="Arial" charset="0"/>
                <a:ea typeface="ＭＳ Ｐゴシック" charset="0"/>
              </a:rPr>
              <a:t>Seluruh non terminal atau variabel yang dapat diperoleh dari setiap aturan produksi</a:t>
            </a:r>
            <a:endParaRPr lang="en-US" altLang="zh-TW">
              <a:solidFill>
                <a:srgbClr val="FF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993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200">
                <a:solidFill>
                  <a:schemeClr val="bg1"/>
                </a:solidFill>
              </a:rPr>
              <a:t>AP - IF4072 - 2013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C68EB2-FF5E-3A43-BAB5-443C2B07BAA2}" type="slidenum">
              <a:rPr lang="en-US" altLang="zh-TW" sz="1400">
                <a:ea typeface="PMingLiU" charset="0"/>
                <a:cs typeface="PMingLiU" charset="0"/>
              </a:rPr>
              <a:pPr eaLnBrk="1" hangingPunct="1"/>
              <a:t>32</a:t>
            </a:fld>
            <a:endParaRPr lang="en-US" altLang="zh-TW" sz="1400">
              <a:ea typeface="PMingLiU" charset="0"/>
              <a:cs typeface="PMingLiU" charset="0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457200" y="358140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800">
              <a:ea typeface="PMingLiU" charset="0"/>
              <a:cs typeface="PMingLiU" charset="0"/>
            </a:endParaRPr>
          </a:p>
        </p:txBody>
      </p:sp>
      <p:sp>
        <p:nvSpPr>
          <p:cNvPr id="39942" name="Text Box 9"/>
          <p:cNvSpPr txBox="1">
            <a:spLocks noChangeArrowheads="1"/>
          </p:cNvSpPr>
          <p:nvPr/>
        </p:nvSpPr>
        <p:spPr bwMode="auto">
          <a:xfrm>
            <a:off x="990600" y="327660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800">
              <a:ea typeface="PMingLiU" charset="0"/>
              <a:cs typeface="PMingLiU" charset="0"/>
            </a:endParaRPr>
          </a:p>
        </p:txBody>
      </p:sp>
      <p:grpSp>
        <p:nvGrpSpPr>
          <p:cNvPr id="39943" name="Group 10"/>
          <p:cNvGrpSpPr>
            <a:grpSpLocks/>
          </p:cNvGrpSpPr>
          <p:nvPr/>
        </p:nvGrpSpPr>
        <p:grpSpPr bwMode="auto">
          <a:xfrm>
            <a:off x="1295400" y="3352800"/>
            <a:ext cx="2286000" cy="2209800"/>
            <a:chOff x="576" y="1536"/>
            <a:chExt cx="1632" cy="1392"/>
          </a:xfrm>
        </p:grpSpPr>
        <p:sp>
          <p:nvSpPr>
            <p:cNvPr id="39955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PMingLiU" charset="0"/>
                  <a:cs typeface="PMingLiU" charset="0"/>
                </a:rPr>
                <a:t>S </a:t>
              </a:r>
              <a:r>
                <a:rPr lang="en-US" altLang="zh-TW">
                  <a:ea typeface="PMingLiU" charset="0"/>
                  <a:cs typeface="PMingLiU" charset="0"/>
                  <a:sym typeface="Wingdings" charset="0"/>
                </a:rPr>
                <a:t> AB | BC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PMingLiU" charset="0"/>
                  <a:cs typeface="PMingLiU" charset="0"/>
                  <a:sym typeface="Wingdings" charset="0"/>
                </a:rPr>
                <a:t>A  BA | 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PMingLiU" charset="0"/>
                  <a:cs typeface="PMingLiU" charset="0"/>
                  <a:sym typeface="Wingdings" charset="0"/>
                </a:rPr>
                <a:t>B  CC | b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PMingLiU" charset="0"/>
                  <a:cs typeface="PMingLiU" charset="0"/>
                  <a:sym typeface="Wingdings" charset="0"/>
                </a:rPr>
                <a:t>C  AB | a</a:t>
              </a:r>
            </a:p>
          </p:txBody>
        </p:sp>
      </p:grpSp>
      <p:sp>
        <p:nvSpPr>
          <p:cNvPr id="39944" name="Line 29"/>
          <p:cNvSpPr>
            <a:spLocks noChangeShapeType="1"/>
          </p:cNvSpPr>
          <p:nvPr/>
        </p:nvSpPr>
        <p:spPr bwMode="auto">
          <a:xfrm>
            <a:off x="4495800" y="57912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Text Box 30"/>
          <p:cNvSpPr txBox="1">
            <a:spLocks noChangeArrowheads="1"/>
          </p:cNvSpPr>
          <p:nvPr/>
        </p:nvSpPr>
        <p:spPr bwMode="auto">
          <a:xfrm>
            <a:off x="5410200" y="5867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PMingLiU" charset="0"/>
                <a:cs typeface="PMingLiU" charset="0"/>
              </a:rPr>
              <a:t>a</a:t>
            </a:r>
          </a:p>
        </p:txBody>
      </p:sp>
      <p:sp>
        <p:nvSpPr>
          <p:cNvPr id="39946" name="Text Box 31"/>
          <p:cNvSpPr txBox="1">
            <a:spLocks noChangeArrowheads="1"/>
          </p:cNvSpPr>
          <p:nvPr/>
        </p:nvSpPr>
        <p:spPr bwMode="auto">
          <a:xfrm>
            <a:off x="4495800" y="5867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PMingLiU" charset="0"/>
                <a:cs typeface="PMingLiU" charset="0"/>
              </a:rPr>
              <a:t>b</a:t>
            </a:r>
          </a:p>
        </p:txBody>
      </p:sp>
      <p:sp>
        <p:nvSpPr>
          <p:cNvPr id="39947" name="Text Box 32"/>
          <p:cNvSpPr txBox="1">
            <a:spLocks noChangeArrowheads="1"/>
          </p:cNvSpPr>
          <p:nvPr/>
        </p:nvSpPr>
        <p:spPr bwMode="auto">
          <a:xfrm>
            <a:off x="6324600" y="5867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PMingLiU" charset="0"/>
                <a:cs typeface="PMingLiU" charset="0"/>
              </a:rPr>
              <a:t>a</a:t>
            </a:r>
          </a:p>
        </p:txBody>
      </p:sp>
      <p:sp>
        <p:nvSpPr>
          <p:cNvPr id="39948" name="Text Box 33"/>
          <p:cNvSpPr txBox="1">
            <a:spLocks noChangeArrowheads="1"/>
          </p:cNvSpPr>
          <p:nvPr/>
        </p:nvSpPr>
        <p:spPr bwMode="auto">
          <a:xfrm>
            <a:off x="7239000" y="5867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PMingLiU" charset="0"/>
                <a:cs typeface="PMingLiU" charset="0"/>
              </a:rPr>
              <a:t>b</a:t>
            </a:r>
          </a:p>
        </p:txBody>
      </p:sp>
      <p:sp>
        <p:nvSpPr>
          <p:cNvPr id="39949" name="Text Box 34"/>
          <p:cNvSpPr txBox="1">
            <a:spLocks noChangeArrowheads="1"/>
          </p:cNvSpPr>
          <p:nvPr/>
        </p:nvSpPr>
        <p:spPr bwMode="auto">
          <a:xfrm>
            <a:off x="8191500" y="5867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PMingLiU" charset="0"/>
                <a:cs typeface="PMingLiU" charset="0"/>
              </a:rPr>
              <a:t>a</a:t>
            </a:r>
          </a:p>
        </p:txBody>
      </p:sp>
      <p:sp>
        <p:nvSpPr>
          <p:cNvPr id="39950" name="Text Box 35"/>
          <p:cNvSpPr txBox="1">
            <a:spLocks noChangeArrowheads="1"/>
          </p:cNvSpPr>
          <p:nvPr/>
        </p:nvSpPr>
        <p:spPr bwMode="auto">
          <a:xfrm>
            <a:off x="4495800" y="5241925"/>
            <a:ext cx="762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3000">
                <a:ea typeface="PMingLiU" charset="0"/>
                <a:cs typeface="PMingLiU" charset="0"/>
              </a:rPr>
              <a:t>B</a:t>
            </a:r>
          </a:p>
        </p:txBody>
      </p:sp>
      <p:sp>
        <p:nvSpPr>
          <p:cNvPr id="39951" name="Text Box 36"/>
          <p:cNvSpPr txBox="1">
            <a:spLocks noChangeArrowheads="1"/>
          </p:cNvSpPr>
          <p:nvPr/>
        </p:nvSpPr>
        <p:spPr bwMode="auto">
          <a:xfrm>
            <a:off x="5295900" y="5241925"/>
            <a:ext cx="1028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3000">
                <a:ea typeface="PMingLiU" charset="0"/>
                <a:cs typeface="PMingLiU" charset="0"/>
              </a:rPr>
              <a:t>A,C</a:t>
            </a:r>
          </a:p>
        </p:txBody>
      </p:sp>
      <p:sp>
        <p:nvSpPr>
          <p:cNvPr id="39952" name="Text Box 37"/>
          <p:cNvSpPr txBox="1">
            <a:spLocks noChangeArrowheads="1"/>
          </p:cNvSpPr>
          <p:nvPr/>
        </p:nvSpPr>
        <p:spPr bwMode="auto">
          <a:xfrm>
            <a:off x="6299200" y="5241925"/>
            <a:ext cx="901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3000">
                <a:ea typeface="PMingLiU" charset="0"/>
                <a:cs typeface="PMingLiU" charset="0"/>
              </a:rPr>
              <a:t>A,C</a:t>
            </a:r>
          </a:p>
        </p:txBody>
      </p:sp>
      <p:sp>
        <p:nvSpPr>
          <p:cNvPr id="39953" name="Text Box 38"/>
          <p:cNvSpPr txBox="1">
            <a:spLocks noChangeArrowheads="1"/>
          </p:cNvSpPr>
          <p:nvPr/>
        </p:nvSpPr>
        <p:spPr bwMode="auto">
          <a:xfrm>
            <a:off x="7277100" y="5241925"/>
            <a:ext cx="762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3000">
                <a:ea typeface="PMingLiU" charset="0"/>
                <a:cs typeface="PMingLiU" charset="0"/>
              </a:rPr>
              <a:t>B</a:t>
            </a:r>
          </a:p>
        </p:txBody>
      </p:sp>
      <p:sp>
        <p:nvSpPr>
          <p:cNvPr id="39954" name="Text Box 39"/>
          <p:cNvSpPr txBox="1">
            <a:spLocks noChangeArrowheads="1"/>
          </p:cNvSpPr>
          <p:nvPr/>
        </p:nvSpPr>
        <p:spPr bwMode="auto">
          <a:xfrm>
            <a:off x="8115300" y="5232400"/>
            <a:ext cx="990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3000">
                <a:ea typeface="PMingLiU" charset="0"/>
                <a:cs typeface="PMingLiU" charset="0"/>
              </a:rPr>
              <a:t>A,C</a:t>
            </a:r>
          </a:p>
        </p:txBody>
      </p:sp>
    </p:spTree>
    <p:extLst>
      <p:ext uri="{BB962C8B-B14F-4D97-AF65-F5344CB8AC3E}">
        <p14:creationId xmlns:p14="http://schemas.microsoft.com/office/powerpoint/2010/main" val="149315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zh-TW">
                <a:latin typeface="Arial" charset="0"/>
                <a:ea typeface="ＭＳ Ｐゴシック" charset="0"/>
              </a:rPr>
              <a:t>Algoritma </a:t>
            </a:r>
            <a:r>
              <a:rPr lang="en-US" altLang="zh-TW">
                <a:latin typeface="Arial" charset="0"/>
                <a:ea typeface="ＭＳ Ｐゴシック" charset="0"/>
              </a:rPr>
              <a:t>CYK– Tab</a:t>
            </a:r>
            <a:r>
              <a:rPr lang="id-ID" altLang="zh-TW">
                <a:latin typeface="Arial" charset="0"/>
                <a:ea typeface="ＭＳ Ｐゴシック" charset="0"/>
              </a:rPr>
              <a:t>el</a:t>
            </a:r>
            <a:endParaRPr lang="en-US" altLang="zh-TW">
              <a:latin typeface="Arial" charset="0"/>
              <a:ea typeface="ＭＳ Ｐゴシック" charset="0"/>
            </a:endParaRPr>
          </a:p>
        </p:txBody>
      </p:sp>
      <p:sp>
        <p:nvSpPr>
          <p:cNvPr id="40962" name="Rectangle 3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r>
              <a:rPr lang="id-ID" altLang="zh-TW">
                <a:latin typeface="Arial" charset="0"/>
                <a:ea typeface="ＭＳ Ｐゴシック" charset="0"/>
              </a:rPr>
              <a:t>Setiap sel</a:t>
            </a:r>
            <a:r>
              <a:rPr lang="en-US" altLang="zh-TW">
                <a:latin typeface="Arial" charset="0"/>
                <a:ea typeface="ＭＳ Ｐゴシック" charset="0"/>
              </a:rPr>
              <a:t>: </a:t>
            </a:r>
            <a:r>
              <a:rPr lang="en-US" altLang="zh-TW">
                <a:solidFill>
                  <a:srgbClr val="FF0000"/>
                </a:solidFill>
                <a:latin typeface="Arial" charset="0"/>
                <a:ea typeface="ＭＳ Ｐゴシック" charset="0"/>
              </a:rPr>
              <a:t>Variable</a:t>
            </a:r>
            <a:r>
              <a:rPr lang="en-US" altLang="zh-TW">
                <a:latin typeface="Arial" charset="0"/>
                <a:ea typeface="ＭＳ Ｐゴシック" charset="0"/>
              </a:rPr>
              <a:t> </a:t>
            </a:r>
            <a:r>
              <a:rPr lang="id-ID" altLang="zh-TW">
                <a:latin typeface="Arial" charset="0"/>
                <a:ea typeface="ＭＳ Ｐゴシック" charset="0"/>
              </a:rPr>
              <a:t>dari substring</a:t>
            </a:r>
            <a:endParaRPr lang="en-US" altLang="zh-TW">
              <a:latin typeface="Arial" charset="0"/>
              <a:ea typeface="ＭＳ Ｐゴシック" charset="0"/>
            </a:endParaRPr>
          </a:p>
        </p:txBody>
      </p:sp>
      <p:sp>
        <p:nvSpPr>
          <p:cNvPr id="4096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200">
                <a:solidFill>
                  <a:schemeClr val="bg1"/>
                </a:solidFill>
              </a:rPr>
              <a:t>AP - IF4072 - 2013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E7E0F6-7E9B-EB47-AD61-2DB19B21707D}" type="slidenum">
              <a:rPr lang="en-US" altLang="zh-TW" sz="1400">
                <a:ea typeface="PMingLiU" charset="0"/>
                <a:cs typeface="PMingLiU" charset="0"/>
              </a:rPr>
              <a:pPr eaLnBrk="1" hangingPunct="1"/>
              <a:t>33</a:t>
            </a:fld>
            <a:endParaRPr lang="en-US" altLang="zh-TW" sz="1400">
              <a:ea typeface="PMingLiU" charset="0"/>
              <a:cs typeface="PMingLiU" charset="0"/>
            </a:endParaRP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2895600" y="3200400"/>
            <a:ext cx="5943600" cy="2895600"/>
            <a:chOff x="1824" y="2016"/>
            <a:chExt cx="3744" cy="1824"/>
          </a:xfrm>
        </p:grpSpPr>
        <p:sp>
          <p:nvSpPr>
            <p:cNvPr id="41007" name="Rectangle 44"/>
            <p:cNvSpPr>
              <a:spLocks noChangeArrowheads="1"/>
            </p:cNvSpPr>
            <p:nvPr/>
          </p:nvSpPr>
          <p:spPr bwMode="auto">
            <a:xfrm>
              <a:off x="1824" y="3648"/>
              <a:ext cx="1920" cy="19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8" name="Text Box 60"/>
            <p:cNvSpPr txBox="1">
              <a:spLocks noChangeArrowheads="1"/>
            </p:cNvSpPr>
            <p:nvPr/>
          </p:nvSpPr>
          <p:spPr bwMode="auto">
            <a:xfrm>
              <a:off x="3552" y="2016"/>
              <a:ext cx="20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800">
                  <a:ea typeface="PMingLiU" charset="0"/>
                  <a:cs typeface="PMingLiU" charset="0"/>
                </a:rPr>
                <a:t>i.e., </a:t>
              </a:r>
              <a:r>
                <a:rPr lang="en-US" altLang="zh-TW" sz="1800" b="1">
                  <a:ea typeface="PMingLiU" charset="0"/>
                  <a:cs typeface="PMingLiU" charset="0"/>
                </a:rPr>
                <a:t>“aab” = </a:t>
              </a:r>
              <a:r>
                <a:rPr lang="en-US" altLang="zh-TW" sz="1800">
                  <a:ea typeface="PMingLiU" charset="0"/>
                  <a:cs typeface="PMingLiU" charset="0"/>
                </a:rPr>
                <a:t>sub(2,4)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371600" y="2743200"/>
            <a:ext cx="7010400" cy="3719513"/>
            <a:chOff x="864" y="1728"/>
            <a:chExt cx="4416" cy="2343"/>
          </a:xfrm>
        </p:grpSpPr>
        <p:grpSp>
          <p:nvGrpSpPr>
            <p:cNvPr id="41003" name="Group 55"/>
            <p:cNvGrpSpPr>
              <a:grpSpLocks/>
            </p:cNvGrpSpPr>
            <p:nvPr/>
          </p:nvGrpSpPr>
          <p:grpSpPr bwMode="auto">
            <a:xfrm>
              <a:off x="864" y="1728"/>
              <a:ext cx="4416" cy="2160"/>
              <a:chOff x="864" y="1728"/>
              <a:chExt cx="4416" cy="2160"/>
            </a:xfrm>
          </p:grpSpPr>
          <p:sp>
            <p:nvSpPr>
              <p:cNvPr id="41005" name="Line 53"/>
              <p:cNvSpPr>
                <a:spLocks noChangeShapeType="1"/>
              </p:cNvSpPr>
              <p:nvPr/>
            </p:nvSpPr>
            <p:spPr bwMode="auto">
              <a:xfrm>
                <a:off x="864" y="3888"/>
                <a:ext cx="1488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6" name="Rectangle 54"/>
              <p:cNvSpPr>
                <a:spLocks noChangeArrowheads="1"/>
              </p:cNvSpPr>
              <p:nvPr/>
            </p:nvSpPr>
            <p:spPr bwMode="auto">
              <a:xfrm>
                <a:off x="5088" y="1728"/>
                <a:ext cx="192" cy="240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004" name="Text Box 56"/>
            <p:cNvSpPr txBox="1">
              <a:spLocks noChangeArrowheads="1"/>
            </p:cNvSpPr>
            <p:nvPr/>
          </p:nvSpPr>
          <p:spPr bwMode="auto">
            <a:xfrm>
              <a:off x="1488" y="384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800" b="1">
                  <a:solidFill>
                    <a:srgbClr val="0000FF"/>
                  </a:solidFill>
                  <a:ea typeface="PMingLiU" charset="0"/>
                  <a:cs typeface="PMingLiU" charset="0"/>
                </a:rPr>
                <a:t>2</a:t>
              </a:r>
            </a:p>
          </p:txBody>
        </p: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892175" y="2286000"/>
            <a:ext cx="7566025" cy="3505200"/>
            <a:chOff x="562" y="1440"/>
            <a:chExt cx="4622" cy="2208"/>
          </a:xfrm>
        </p:grpSpPr>
        <p:grpSp>
          <p:nvGrpSpPr>
            <p:cNvPr id="40999" name="Group 47"/>
            <p:cNvGrpSpPr>
              <a:grpSpLocks/>
            </p:cNvGrpSpPr>
            <p:nvPr/>
          </p:nvGrpSpPr>
          <p:grpSpPr bwMode="auto">
            <a:xfrm>
              <a:off x="720" y="1440"/>
              <a:ext cx="4464" cy="2208"/>
              <a:chOff x="720" y="1440"/>
              <a:chExt cx="4464" cy="2208"/>
            </a:xfrm>
          </p:grpSpPr>
          <p:sp>
            <p:nvSpPr>
              <p:cNvPr id="41001" name="Rectangle 46"/>
              <p:cNvSpPr>
                <a:spLocks noChangeArrowheads="1"/>
              </p:cNvSpPr>
              <p:nvPr/>
            </p:nvSpPr>
            <p:spPr bwMode="auto">
              <a:xfrm>
                <a:off x="4992" y="1440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2" name="Line 45"/>
              <p:cNvSpPr>
                <a:spLocks noChangeShapeType="1"/>
              </p:cNvSpPr>
              <p:nvPr/>
            </p:nvSpPr>
            <p:spPr bwMode="auto">
              <a:xfrm flipV="1">
                <a:off x="720" y="2352"/>
                <a:ext cx="0" cy="129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00" name="Text Box 58"/>
            <p:cNvSpPr txBox="1">
              <a:spLocks noChangeArrowheads="1"/>
            </p:cNvSpPr>
            <p:nvPr/>
          </p:nvSpPr>
          <p:spPr bwMode="auto">
            <a:xfrm>
              <a:off x="562" y="2880"/>
              <a:ext cx="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800" b="1">
                  <a:solidFill>
                    <a:srgbClr val="FF0000"/>
                  </a:solidFill>
                  <a:ea typeface="PMingLiU" charset="0"/>
                  <a:cs typeface="PMingLiU" charset="0"/>
                </a:rPr>
                <a:t>3</a:t>
              </a:r>
            </a:p>
          </p:txBody>
        </p:sp>
      </p:grpSp>
      <p:sp>
        <p:nvSpPr>
          <p:cNvPr id="40968" name="Text Box 5"/>
          <p:cNvSpPr txBox="1">
            <a:spLocks noChangeArrowheads="1"/>
          </p:cNvSpPr>
          <p:nvPr/>
        </p:nvSpPr>
        <p:spPr bwMode="auto">
          <a:xfrm>
            <a:off x="2613025" y="5715000"/>
            <a:ext cx="1135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PMingLiU" charset="0"/>
                <a:cs typeface="PMingLiU" charset="0"/>
              </a:rPr>
              <a:t>a</a:t>
            </a:r>
          </a:p>
        </p:txBody>
      </p:sp>
      <p:sp>
        <p:nvSpPr>
          <p:cNvPr id="40969" name="Text Box 6"/>
          <p:cNvSpPr txBox="1">
            <a:spLocks noChangeArrowheads="1"/>
          </p:cNvSpPr>
          <p:nvPr/>
        </p:nvSpPr>
        <p:spPr bwMode="auto">
          <a:xfrm>
            <a:off x="1373188" y="5715000"/>
            <a:ext cx="113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PMingLiU" charset="0"/>
                <a:cs typeface="PMingLiU" charset="0"/>
              </a:rPr>
              <a:t>b</a:t>
            </a:r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381000" y="2362200"/>
            <a:ext cx="7088188" cy="4191000"/>
            <a:chOff x="240" y="1488"/>
            <a:chExt cx="4465" cy="2640"/>
          </a:xfrm>
        </p:grpSpPr>
        <p:sp>
          <p:nvSpPr>
            <p:cNvPr id="40995" name="Line 34"/>
            <p:cNvSpPr>
              <a:spLocks noChangeShapeType="1"/>
            </p:cNvSpPr>
            <p:nvPr/>
          </p:nvSpPr>
          <p:spPr bwMode="auto">
            <a:xfrm flipV="1">
              <a:off x="240" y="148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Text Box 35"/>
            <p:cNvSpPr txBox="1">
              <a:spLocks noChangeArrowheads="1"/>
            </p:cNvSpPr>
            <p:nvPr/>
          </p:nvSpPr>
          <p:spPr bwMode="auto">
            <a:xfrm>
              <a:off x="288" y="1776"/>
              <a:ext cx="289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800">
                  <a:ea typeface="PMingLiU" charset="0"/>
                  <a:cs typeface="PMingLiU" charset="0"/>
                </a:rPr>
                <a:t>Length of Substring</a:t>
              </a:r>
            </a:p>
          </p:txBody>
        </p:sp>
        <p:sp>
          <p:nvSpPr>
            <p:cNvPr id="40997" name="Line 37"/>
            <p:cNvSpPr>
              <a:spLocks noChangeShapeType="1"/>
            </p:cNvSpPr>
            <p:nvPr/>
          </p:nvSpPr>
          <p:spPr bwMode="auto">
            <a:xfrm>
              <a:off x="865" y="4128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Text Box 38"/>
            <p:cNvSpPr txBox="1">
              <a:spLocks noChangeArrowheads="1"/>
            </p:cNvSpPr>
            <p:nvPr/>
          </p:nvSpPr>
          <p:spPr bwMode="auto">
            <a:xfrm>
              <a:off x="1825" y="3888"/>
              <a:ext cx="23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800">
                  <a:ea typeface="PMingLiU" charset="0"/>
                  <a:cs typeface="PMingLiU" charset="0"/>
                </a:rPr>
                <a:t>Start Index of Substring</a:t>
              </a:r>
            </a:p>
          </p:txBody>
        </p:sp>
      </p:grpSp>
      <p:grpSp>
        <p:nvGrpSpPr>
          <p:cNvPr id="40971" name="Group 39"/>
          <p:cNvGrpSpPr>
            <a:grpSpLocks/>
          </p:cNvGrpSpPr>
          <p:nvPr/>
        </p:nvGrpSpPr>
        <p:grpSpPr bwMode="auto">
          <a:xfrm>
            <a:off x="1373188" y="2362200"/>
            <a:ext cx="6248400" cy="3403600"/>
            <a:chOff x="960" y="1392"/>
            <a:chExt cx="3936" cy="2384"/>
          </a:xfrm>
        </p:grpSpPr>
        <p:sp>
          <p:nvSpPr>
            <p:cNvPr id="40978" name="Line 4"/>
            <p:cNvSpPr>
              <a:spLocks noChangeShapeType="1"/>
            </p:cNvSpPr>
            <p:nvPr/>
          </p:nvSpPr>
          <p:spPr bwMode="auto">
            <a:xfrm>
              <a:off x="960" y="3775"/>
              <a:ext cx="383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Text Box 10"/>
            <p:cNvSpPr txBox="1">
              <a:spLocks noChangeArrowheads="1"/>
            </p:cNvSpPr>
            <p:nvPr/>
          </p:nvSpPr>
          <p:spPr bwMode="auto">
            <a:xfrm>
              <a:off x="960" y="3350"/>
              <a:ext cx="651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ea typeface="PMingLiU" charset="0"/>
                  <a:cs typeface="PMingLiU" charset="0"/>
                </a:rPr>
                <a:t>B</a:t>
              </a:r>
            </a:p>
          </p:txBody>
        </p:sp>
        <p:sp>
          <p:nvSpPr>
            <p:cNvPr id="40980" name="Text Box 11"/>
            <p:cNvSpPr txBox="1">
              <a:spLocks noChangeArrowheads="1"/>
            </p:cNvSpPr>
            <p:nvPr/>
          </p:nvSpPr>
          <p:spPr bwMode="auto">
            <a:xfrm>
              <a:off x="1643" y="3350"/>
              <a:ext cx="878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ea typeface="PMingLiU" charset="0"/>
                  <a:cs typeface="PMingLiU" charset="0"/>
                </a:rPr>
                <a:t>A,C</a:t>
              </a:r>
            </a:p>
          </p:txBody>
        </p:sp>
        <p:sp>
          <p:nvSpPr>
            <p:cNvPr id="40981" name="Text Box 12"/>
            <p:cNvSpPr txBox="1">
              <a:spLocks noChangeArrowheads="1"/>
            </p:cNvSpPr>
            <p:nvPr/>
          </p:nvSpPr>
          <p:spPr bwMode="auto">
            <a:xfrm>
              <a:off x="2500" y="3350"/>
              <a:ext cx="77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ea typeface="PMingLiU" charset="0"/>
                  <a:cs typeface="PMingLiU" charset="0"/>
                </a:rPr>
                <a:t>A,C</a:t>
              </a:r>
            </a:p>
          </p:txBody>
        </p:sp>
        <p:sp>
          <p:nvSpPr>
            <p:cNvPr id="40982" name="Text Box 13"/>
            <p:cNvSpPr txBox="1">
              <a:spLocks noChangeArrowheads="1"/>
            </p:cNvSpPr>
            <p:nvPr/>
          </p:nvSpPr>
          <p:spPr bwMode="auto">
            <a:xfrm>
              <a:off x="3335" y="3350"/>
              <a:ext cx="65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ea typeface="PMingLiU" charset="0"/>
                  <a:cs typeface="PMingLiU" charset="0"/>
                </a:rPr>
                <a:t>B</a:t>
              </a:r>
            </a:p>
          </p:txBody>
        </p:sp>
        <p:sp>
          <p:nvSpPr>
            <p:cNvPr id="40983" name="Text Box 14"/>
            <p:cNvSpPr txBox="1">
              <a:spLocks noChangeArrowheads="1"/>
            </p:cNvSpPr>
            <p:nvPr/>
          </p:nvSpPr>
          <p:spPr bwMode="auto">
            <a:xfrm>
              <a:off x="4050" y="3343"/>
              <a:ext cx="84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ea typeface="PMingLiU" charset="0"/>
                  <a:cs typeface="PMingLiU" charset="0"/>
                </a:rPr>
                <a:t>A,C</a:t>
              </a:r>
            </a:p>
          </p:txBody>
        </p:sp>
        <p:sp>
          <p:nvSpPr>
            <p:cNvPr id="40984" name="Line 16"/>
            <p:cNvSpPr>
              <a:spLocks noChangeShapeType="1"/>
            </p:cNvSpPr>
            <p:nvPr/>
          </p:nvSpPr>
          <p:spPr bwMode="auto">
            <a:xfrm>
              <a:off x="960" y="3301"/>
              <a:ext cx="383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20"/>
            <p:cNvSpPr>
              <a:spLocks noChangeShapeType="1"/>
            </p:cNvSpPr>
            <p:nvPr/>
          </p:nvSpPr>
          <p:spPr bwMode="auto">
            <a:xfrm>
              <a:off x="960" y="2823"/>
              <a:ext cx="30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Line 22"/>
            <p:cNvSpPr>
              <a:spLocks noChangeShapeType="1"/>
            </p:cNvSpPr>
            <p:nvPr/>
          </p:nvSpPr>
          <p:spPr bwMode="auto">
            <a:xfrm>
              <a:off x="960" y="2346"/>
              <a:ext cx="23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Line 24"/>
            <p:cNvSpPr>
              <a:spLocks noChangeShapeType="1"/>
            </p:cNvSpPr>
            <p:nvPr/>
          </p:nvSpPr>
          <p:spPr bwMode="auto">
            <a:xfrm>
              <a:off x="960" y="1869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26"/>
            <p:cNvSpPr>
              <a:spLocks noChangeShapeType="1"/>
            </p:cNvSpPr>
            <p:nvPr/>
          </p:nvSpPr>
          <p:spPr bwMode="auto">
            <a:xfrm>
              <a:off x="960" y="139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Line 28"/>
            <p:cNvSpPr>
              <a:spLocks noChangeShapeType="1"/>
            </p:cNvSpPr>
            <p:nvPr/>
          </p:nvSpPr>
          <p:spPr bwMode="auto">
            <a:xfrm>
              <a:off x="960" y="1392"/>
              <a:ext cx="0" cy="2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Line 29"/>
            <p:cNvSpPr>
              <a:spLocks noChangeShapeType="1"/>
            </p:cNvSpPr>
            <p:nvPr/>
          </p:nvSpPr>
          <p:spPr bwMode="auto">
            <a:xfrm>
              <a:off x="1680" y="1392"/>
              <a:ext cx="0" cy="2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30"/>
            <p:cNvSpPr>
              <a:spLocks noChangeShapeType="1"/>
            </p:cNvSpPr>
            <p:nvPr/>
          </p:nvSpPr>
          <p:spPr bwMode="auto">
            <a:xfrm>
              <a:off x="2496" y="1872"/>
              <a:ext cx="0" cy="19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Line 31"/>
            <p:cNvSpPr>
              <a:spLocks noChangeShapeType="1"/>
            </p:cNvSpPr>
            <p:nvPr/>
          </p:nvSpPr>
          <p:spPr bwMode="auto">
            <a:xfrm>
              <a:off x="3312" y="2352"/>
              <a:ext cx="0" cy="1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Line 32"/>
            <p:cNvSpPr>
              <a:spLocks noChangeShapeType="1"/>
            </p:cNvSpPr>
            <p:nvPr/>
          </p:nvSpPr>
          <p:spPr bwMode="auto">
            <a:xfrm>
              <a:off x="4032" y="2832"/>
              <a:ext cx="0" cy="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Line 33"/>
            <p:cNvSpPr>
              <a:spLocks noChangeShapeType="1"/>
            </p:cNvSpPr>
            <p:nvPr/>
          </p:nvSpPr>
          <p:spPr bwMode="auto">
            <a:xfrm>
              <a:off x="4800" y="3312"/>
              <a:ext cx="0" cy="4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72" name="Text Box 7"/>
          <p:cNvSpPr txBox="1">
            <a:spLocks noChangeArrowheads="1"/>
          </p:cNvSpPr>
          <p:nvPr/>
        </p:nvSpPr>
        <p:spPr bwMode="auto">
          <a:xfrm>
            <a:off x="3851275" y="5715000"/>
            <a:ext cx="113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PMingLiU" charset="0"/>
                <a:cs typeface="PMingLiU" charset="0"/>
              </a:rPr>
              <a:t>a</a:t>
            </a:r>
          </a:p>
        </p:txBody>
      </p:sp>
      <p:sp>
        <p:nvSpPr>
          <p:cNvPr id="40973" name="Text Box 8"/>
          <p:cNvSpPr txBox="1">
            <a:spLocks noChangeArrowheads="1"/>
          </p:cNvSpPr>
          <p:nvPr/>
        </p:nvSpPr>
        <p:spPr bwMode="auto">
          <a:xfrm>
            <a:off x="5091113" y="5715000"/>
            <a:ext cx="113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PMingLiU" charset="0"/>
                <a:cs typeface="PMingLiU" charset="0"/>
              </a:rPr>
              <a:t>b</a:t>
            </a:r>
          </a:p>
        </p:txBody>
      </p:sp>
      <p:sp>
        <p:nvSpPr>
          <p:cNvPr id="40974" name="Text Box 9"/>
          <p:cNvSpPr txBox="1">
            <a:spLocks noChangeArrowheads="1"/>
          </p:cNvSpPr>
          <p:nvPr/>
        </p:nvSpPr>
        <p:spPr bwMode="auto">
          <a:xfrm>
            <a:off x="6381750" y="5715000"/>
            <a:ext cx="113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PMingLiU" charset="0"/>
                <a:cs typeface="PMingLiU" charset="0"/>
              </a:rPr>
              <a:t>a</a:t>
            </a:r>
          </a:p>
        </p:txBody>
      </p: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3125788" y="2259013"/>
            <a:ext cx="5713412" cy="1855787"/>
            <a:chOff x="1969" y="1423"/>
            <a:chExt cx="3599" cy="1169"/>
          </a:xfrm>
        </p:grpSpPr>
        <p:sp>
          <p:nvSpPr>
            <p:cNvPr id="40976" name="Line 40"/>
            <p:cNvSpPr>
              <a:spLocks noChangeShapeType="1"/>
            </p:cNvSpPr>
            <p:nvPr/>
          </p:nvSpPr>
          <p:spPr bwMode="auto">
            <a:xfrm flipH="1">
              <a:off x="1969" y="1824"/>
              <a:ext cx="148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Text Box 41"/>
            <p:cNvSpPr txBox="1">
              <a:spLocks noChangeArrowheads="1"/>
            </p:cNvSpPr>
            <p:nvPr/>
          </p:nvSpPr>
          <p:spPr bwMode="auto">
            <a:xfrm>
              <a:off x="3504" y="1423"/>
              <a:ext cx="2064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id-ID" altLang="zh-TW" sz="2100">
                  <a:ea typeface="PMingLiU" charset="0"/>
                  <a:cs typeface="PMingLiU" charset="0"/>
                </a:rPr>
                <a:t>Panjang </a:t>
              </a:r>
              <a:r>
                <a:rPr lang="en-US" altLang="zh-TW" sz="2100">
                  <a:ea typeface="PMingLiU" charset="0"/>
                  <a:cs typeface="PMingLiU" charset="0"/>
                </a:rPr>
                <a:t>Substring = 3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id-ID" altLang="zh-TW" sz="2100">
                  <a:ea typeface="PMingLiU" charset="0"/>
                  <a:cs typeface="PMingLiU" charset="0"/>
                </a:rPr>
                <a:t>Diawali dgn </a:t>
              </a:r>
              <a:r>
                <a:rPr lang="en-US" altLang="zh-TW" sz="2100">
                  <a:ea typeface="PMingLiU" charset="0"/>
                  <a:cs typeface="PMingLiU" charset="0"/>
                </a:rPr>
                <a:t>index </a:t>
              </a:r>
              <a:r>
                <a:rPr lang="id-ID" altLang="zh-TW" sz="2100">
                  <a:ea typeface="PMingLiU" charset="0"/>
                  <a:cs typeface="PMingLiU" charset="0"/>
                </a:rPr>
                <a:t> </a:t>
              </a:r>
              <a:r>
                <a:rPr lang="en-US" altLang="zh-TW" sz="2100">
                  <a:ea typeface="PMingLiU" charset="0"/>
                  <a:cs typeface="PMingLiU" charset="0"/>
                </a:rPr>
                <a:t>= 2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zh-TW" sz="2100">
                <a:ea typeface="PMingLiU" charset="0"/>
                <a:cs typeface="PMingLiU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4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charset="0"/>
                <a:ea typeface="ＭＳ Ｐゴシック" charset="0"/>
              </a:rPr>
              <a:t>CYK – Loop (k&gt;1)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altLang="zh-TW">
                <a:latin typeface="Arial" charset="0"/>
                <a:ea typeface="ＭＳ Ｐゴシック" charset="0"/>
              </a:rPr>
              <a:t>Untuk </a:t>
            </a:r>
            <a:r>
              <a:rPr lang="en-US" altLang="zh-TW">
                <a:latin typeface="Arial" charset="0"/>
                <a:ea typeface="ＭＳ Ｐゴシック" charset="0"/>
              </a:rPr>
              <a:t>k = 2</a:t>
            </a:r>
          </a:p>
          <a:p>
            <a:r>
              <a:rPr lang="id-ID" altLang="zh-TW">
                <a:latin typeface="Arial" charset="0"/>
                <a:ea typeface="ＭＳ Ｐゴシック" charset="0"/>
              </a:rPr>
              <a:t>Contoh</a:t>
            </a:r>
            <a:endParaRPr lang="en-US" altLang="zh-TW">
              <a:latin typeface="Arial" charset="0"/>
              <a:ea typeface="ＭＳ Ｐゴシック" charset="0"/>
            </a:endParaRPr>
          </a:p>
          <a:p>
            <a:pPr lvl="1"/>
            <a:r>
              <a:rPr lang="en-US" altLang="zh-TW">
                <a:latin typeface="Arial" charset="0"/>
                <a:ea typeface="ＭＳ Ｐゴシック" charset="0"/>
              </a:rPr>
              <a:t>sub(1,2) = “ba”</a:t>
            </a:r>
          </a:p>
          <a:p>
            <a:pPr lvl="1"/>
            <a:r>
              <a:rPr lang="en-US" altLang="zh-TW">
                <a:latin typeface="Arial" charset="0"/>
                <a:ea typeface="ＭＳ Ｐゴシック" charset="0"/>
              </a:rPr>
              <a:t>“ba” = “b” + “a”</a:t>
            </a:r>
            <a:br>
              <a:rPr lang="en-US" altLang="zh-TW">
                <a:latin typeface="Arial" charset="0"/>
                <a:ea typeface="ＭＳ Ｐゴシック" charset="0"/>
              </a:rPr>
            </a:br>
            <a:r>
              <a:rPr lang="en-US" altLang="zh-TW">
                <a:latin typeface="Arial" charset="0"/>
                <a:ea typeface="ＭＳ Ｐゴシック" charset="0"/>
              </a:rPr>
              <a:t>       = sub(1,1)       + sub(2,2)</a:t>
            </a:r>
          </a:p>
        </p:txBody>
      </p:sp>
      <p:sp>
        <p:nvSpPr>
          <p:cNvPr id="4198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200">
                <a:solidFill>
                  <a:schemeClr val="bg1"/>
                </a:solidFill>
              </a:rPr>
              <a:t>AP - IF4072 - 2013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2D8D99-1A28-4642-BE52-9139B0023532}" type="slidenum">
              <a:rPr lang="en-US" altLang="zh-TW" sz="1400">
                <a:ea typeface="PMingLiU" charset="0"/>
                <a:cs typeface="PMingLiU" charset="0"/>
              </a:rPr>
              <a:pPr eaLnBrk="1" hangingPunct="1"/>
              <a:t>34</a:t>
            </a:fld>
            <a:endParaRPr lang="en-US" altLang="zh-TW" sz="1400">
              <a:ea typeface="PMingLiU" charset="0"/>
              <a:cs typeface="PMingLiU" charset="0"/>
            </a:endParaRP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2133600" y="3429000"/>
            <a:ext cx="3581400" cy="1752600"/>
            <a:chOff x="1392" y="2352"/>
            <a:chExt cx="2256" cy="1104"/>
          </a:xfrm>
        </p:grpSpPr>
        <p:sp>
          <p:nvSpPr>
            <p:cNvPr id="42009" name="Rectangle 65"/>
            <p:cNvSpPr>
              <a:spLocks noChangeArrowheads="1"/>
            </p:cNvSpPr>
            <p:nvPr/>
          </p:nvSpPr>
          <p:spPr bwMode="auto">
            <a:xfrm>
              <a:off x="2496" y="2352"/>
              <a:ext cx="864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0" name="Rectangle 62"/>
            <p:cNvSpPr>
              <a:spLocks noChangeArrowheads="1"/>
            </p:cNvSpPr>
            <p:nvPr/>
          </p:nvSpPr>
          <p:spPr bwMode="auto">
            <a:xfrm>
              <a:off x="1392" y="2352"/>
              <a:ext cx="912" cy="3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1" name="Line 60"/>
            <p:cNvSpPr>
              <a:spLocks noChangeShapeType="1"/>
            </p:cNvSpPr>
            <p:nvPr/>
          </p:nvSpPr>
          <p:spPr bwMode="auto">
            <a:xfrm flipH="1" flipV="1">
              <a:off x="3264" y="2688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2" name="Line 61"/>
            <p:cNvSpPr>
              <a:spLocks noChangeShapeType="1"/>
            </p:cNvSpPr>
            <p:nvPr/>
          </p:nvSpPr>
          <p:spPr bwMode="auto">
            <a:xfrm flipH="1" flipV="1">
              <a:off x="2208" y="2688"/>
              <a:ext cx="72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643" name="Rectangle 91"/>
          <p:cNvSpPr>
            <a:spLocks noChangeArrowheads="1"/>
          </p:cNvSpPr>
          <p:nvPr/>
        </p:nvSpPr>
        <p:spPr bwMode="auto">
          <a:xfrm>
            <a:off x="457200" y="4267200"/>
            <a:ext cx="8229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id-ID" altLang="zh-TW" sz="3200"/>
              <a:t>Yg mungkin</a:t>
            </a:r>
            <a:r>
              <a:rPr lang="en-US" altLang="zh-TW" sz="3200"/>
              <a:t>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/>
              <a:t>	BA | BC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3200">
                <a:sym typeface="Wingdings" charset="0"/>
              </a:rPr>
              <a:t> Variable </a:t>
            </a:r>
            <a:r>
              <a:rPr lang="en-US" altLang="zh-TW" sz="3200"/>
              <a:t>A,S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id-ID" altLang="zh-TW" sz="2800"/>
              <a:t>karena</a:t>
            </a:r>
            <a:r>
              <a:rPr lang="en-US" altLang="zh-TW" sz="2800"/>
              <a:t> A</a:t>
            </a:r>
            <a:r>
              <a:rPr lang="en-US" altLang="zh-TW" sz="2800">
                <a:sym typeface="Wingdings" charset="0"/>
              </a:rPr>
              <a:t>BA, SBC</a:t>
            </a:r>
          </a:p>
        </p:txBody>
      </p:sp>
      <p:sp>
        <p:nvSpPr>
          <p:cNvPr id="41991" name="Rectangle 59"/>
          <p:cNvSpPr>
            <a:spLocks noChangeArrowheads="1"/>
          </p:cNvSpPr>
          <p:nvPr/>
        </p:nvSpPr>
        <p:spPr bwMode="auto">
          <a:xfrm>
            <a:off x="4648200" y="5867400"/>
            <a:ext cx="1524000" cy="457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Text Box 3"/>
          <p:cNvSpPr txBox="1">
            <a:spLocks noChangeArrowheads="1"/>
          </p:cNvSpPr>
          <p:nvPr/>
        </p:nvSpPr>
        <p:spPr bwMode="auto">
          <a:xfrm>
            <a:off x="457200" y="3581400"/>
            <a:ext cx="312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800">
              <a:ea typeface="PMingLiU" charset="0"/>
              <a:cs typeface="PMingLiU" charset="0"/>
            </a:endParaRPr>
          </a:p>
        </p:txBody>
      </p:sp>
      <p:sp>
        <p:nvSpPr>
          <p:cNvPr id="41993" name="Line 47"/>
          <p:cNvSpPr>
            <a:spLocks noChangeShapeType="1"/>
          </p:cNvSpPr>
          <p:nvPr/>
        </p:nvSpPr>
        <p:spPr bwMode="auto">
          <a:xfrm>
            <a:off x="4495800" y="57912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Text Box 48"/>
          <p:cNvSpPr txBox="1">
            <a:spLocks noChangeArrowheads="1"/>
          </p:cNvSpPr>
          <p:nvPr/>
        </p:nvSpPr>
        <p:spPr bwMode="auto">
          <a:xfrm>
            <a:off x="5410200" y="5867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PMingLiU" charset="0"/>
                <a:cs typeface="PMingLiU" charset="0"/>
              </a:rPr>
              <a:t>a</a:t>
            </a:r>
          </a:p>
        </p:txBody>
      </p:sp>
      <p:sp>
        <p:nvSpPr>
          <p:cNvPr id="41995" name="Text Box 49"/>
          <p:cNvSpPr txBox="1">
            <a:spLocks noChangeArrowheads="1"/>
          </p:cNvSpPr>
          <p:nvPr/>
        </p:nvSpPr>
        <p:spPr bwMode="auto">
          <a:xfrm>
            <a:off x="4495800" y="5867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PMingLiU" charset="0"/>
                <a:cs typeface="PMingLiU" charset="0"/>
              </a:rPr>
              <a:t>b</a:t>
            </a:r>
          </a:p>
        </p:txBody>
      </p:sp>
      <p:sp>
        <p:nvSpPr>
          <p:cNvPr id="41996" name="Text Box 50"/>
          <p:cNvSpPr txBox="1">
            <a:spLocks noChangeArrowheads="1"/>
          </p:cNvSpPr>
          <p:nvPr/>
        </p:nvSpPr>
        <p:spPr bwMode="auto">
          <a:xfrm>
            <a:off x="6324600" y="5867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PMingLiU" charset="0"/>
                <a:cs typeface="PMingLiU" charset="0"/>
              </a:rPr>
              <a:t>a</a:t>
            </a:r>
          </a:p>
        </p:txBody>
      </p:sp>
      <p:sp>
        <p:nvSpPr>
          <p:cNvPr id="41997" name="Text Box 51"/>
          <p:cNvSpPr txBox="1">
            <a:spLocks noChangeArrowheads="1"/>
          </p:cNvSpPr>
          <p:nvPr/>
        </p:nvSpPr>
        <p:spPr bwMode="auto">
          <a:xfrm>
            <a:off x="7239000" y="5867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PMingLiU" charset="0"/>
                <a:cs typeface="PMingLiU" charset="0"/>
              </a:rPr>
              <a:t>b</a:t>
            </a:r>
          </a:p>
        </p:txBody>
      </p:sp>
      <p:sp>
        <p:nvSpPr>
          <p:cNvPr id="41998" name="Text Box 52"/>
          <p:cNvSpPr txBox="1">
            <a:spLocks noChangeArrowheads="1"/>
          </p:cNvSpPr>
          <p:nvPr/>
        </p:nvSpPr>
        <p:spPr bwMode="auto">
          <a:xfrm>
            <a:off x="8191500" y="5867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PMingLiU" charset="0"/>
                <a:cs typeface="PMingLiU" charset="0"/>
              </a:rPr>
              <a:t>a</a:t>
            </a:r>
          </a:p>
        </p:txBody>
      </p:sp>
      <p:sp>
        <p:nvSpPr>
          <p:cNvPr id="41999" name="Text Box 53"/>
          <p:cNvSpPr txBox="1">
            <a:spLocks noChangeArrowheads="1"/>
          </p:cNvSpPr>
          <p:nvPr/>
        </p:nvSpPr>
        <p:spPr bwMode="auto">
          <a:xfrm>
            <a:off x="4495800" y="5241925"/>
            <a:ext cx="762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3000" b="1">
                <a:ea typeface="PMingLiU" charset="0"/>
                <a:cs typeface="PMingLiU" charset="0"/>
              </a:rPr>
              <a:t>B</a:t>
            </a:r>
          </a:p>
        </p:txBody>
      </p:sp>
      <p:sp>
        <p:nvSpPr>
          <p:cNvPr id="42000" name="Text Box 54"/>
          <p:cNvSpPr txBox="1">
            <a:spLocks noChangeArrowheads="1"/>
          </p:cNvSpPr>
          <p:nvPr/>
        </p:nvSpPr>
        <p:spPr bwMode="auto">
          <a:xfrm>
            <a:off x="5295900" y="5241925"/>
            <a:ext cx="1028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3000" b="1">
                <a:ea typeface="PMingLiU" charset="0"/>
                <a:cs typeface="PMingLiU" charset="0"/>
              </a:rPr>
              <a:t>A,C</a:t>
            </a:r>
          </a:p>
        </p:txBody>
      </p:sp>
      <p:sp>
        <p:nvSpPr>
          <p:cNvPr id="42001" name="Text Box 55"/>
          <p:cNvSpPr txBox="1">
            <a:spLocks noChangeArrowheads="1"/>
          </p:cNvSpPr>
          <p:nvPr/>
        </p:nvSpPr>
        <p:spPr bwMode="auto">
          <a:xfrm>
            <a:off x="6299200" y="5241925"/>
            <a:ext cx="901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3000">
                <a:ea typeface="PMingLiU" charset="0"/>
                <a:cs typeface="PMingLiU" charset="0"/>
              </a:rPr>
              <a:t>A,C</a:t>
            </a:r>
          </a:p>
        </p:txBody>
      </p:sp>
      <p:sp>
        <p:nvSpPr>
          <p:cNvPr id="42002" name="Text Box 56"/>
          <p:cNvSpPr txBox="1">
            <a:spLocks noChangeArrowheads="1"/>
          </p:cNvSpPr>
          <p:nvPr/>
        </p:nvSpPr>
        <p:spPr bwMode="auto">
          <a:xfrm>
            <a:off x="7277100" y="5241925"/>
            <a:ext cx="762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3000">
                <a:ea typeface="PMingLiU" charset="0"/>
                <a:cs typeface="PMingLiU" charset="0"/>
              </a:rPr>
              <a:t>B</a:t>
            </a:r>
          </a:p>
        </p:txBody>
      </p:sp>
      <p:sp>
        <p:nvSpPr>
          <p:cNvPr id="42003" name="Text Box 57"/>
          <p:cNvSpPr txBox="1">
            <a:spLocks noChangeArrowheads="1"/>
          </p:cNvSpPr>
          <p:nvPr/>
        </p:nvSpPr>
        <p:spPr bwMode="auto">
          <a:xfrm>
            <a:off x="8115300" y="5232400"/>
            <a:ext cx="990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3000">
                <a:ea typeface="PMingLiU" charset="0"/>
                <a:cs typeface="PMingLiU" charset="0"/>
              </a:rPr>
              <a:t>A,C</a:t>
            </a:r>
          </a:p>
        </p:txBody>
      </p:sp>
      <p:sp>
        <p:nvSpPr>
          <p:cNvPr id="42004" name="Rectangle 68"/>
          <p:cNvSpPr>
            <a:spLocks noChangeArrowheads="1"/>
          </p:cNvSpPr>
          <p:nvPr/>
        </p:nvSpPr>
        <p:spPr bwMode="auto">
          <a:xfrm>
            <a:off x="457200" y="4343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42005" name="Text Box 69"/>
          <p:cNvSpPr txBox="1">
            <a:spLocks noChangeArrowheads="1"/>
          </p:cNvSpPr>
          <p:nvPr/>
        </p:nvSpPr>
        <p:spPr bwMode="auto">
          <a:xfrm>
            <a:off x="4419600" y="4708525"/>
            <a:ext cx="914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3000" b="1">
                <a:ea typeface="PMingLiU" charset="0"/>
                <a:cs typeface="PMingLiU" charset="0"/>
              </a:rPr>
              <a:t>S,A</a:t>
            </a:r>
          </a:p>
        </p:txBody>
      </p:sp>
      <p:grpSp>
        <p:nvGrpSpPr>
          <p:cNvPr id="42006" name="Group 88"/>
          <p:cNvGrpSpPr>
            <a:grpSpLocks/>
          </p:cNvGrpSpPr>
          <p:nvPr/>
        </p:nvGrpSpPr>
        <p:grpSpPr bwMode="auto">
          <a:xfrm>
            <a:off x="6705600" y="1676400"/>
            <a:ext cx="2133600" cy="2209800"/>
            <a:chOff x="576" y="1536"/>
            <a:chExt cx="1632" cy="1392"/>
          </a:xfrm>
        </p:grpSpPr>
        <p:sp>
          <p:nvSpPr>
            <p:cNvPr id="42007" name="Rectangle 89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Text Box 90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PMingLiU" charset="0"/>
                  <a:cs typeface="PMingLiU" charset="0"/>
                </a:rPr>
                <a:t>S </a:t>
              </a:r>
              <a:r>
                <a:rPr lang="en-US" altLang="zh-TW">
                  <a:ea typeface="PMingLiU" charset="0"/>
                  <a:cs typeface="PMingLiU" charset="0"/>
                  <a:sym typeface="Wingdings" charset="0"/>
                </a:rPr>
                <a:t> AB | BC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PMingLiU" charset="0"/>
                  <a:cs typeface="PMingLiU" charset="0"/>
                  <a:sym typeface="Wingdings" charset="0"/>
                </a:rPr>
                <a:t>A  BA | 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PMingLiU" charset="0"/>
                  <a:cs typeface="PMingLiU" charset="0"/>
                  <a:sym typeface="Wingdings" charset="0"/>
                </a:rPr>
                <a:t>B  CC | b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PMingLiU" charset="0"/>
                  <a:cs typeface="PMingLiU" charset="0"/>
                  <a:sym typeface="Wingdings" charset="0"/>
                </a:rPr>
                <a:t>C  AB |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88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4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charset="0"/>
                <a:ea typeface="ＭＳ Ｐゴシック" charset="0"/>
              </a:rPr>
              <a:t>CYK – Loop (k&gt;1)</a:t>
            </a:r>
          </a:p>
        </p:txBody>
      </p:sp>
      <p:sp>
        <p:nvSpPr>
          <p:cNvPr id="20576" name="Rectangle 9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2362200"/>
          </a:xfrm>
        </p:spPr>
        <p:txBody>
          <a:bodyPr/>
          <a:lstStyle/>
          <a:p>
            <a:r>
              <a:rPr lang="id-ID" altLang="zh-TW">
                <a:latin typeface="Arial" charset="0"/>
                <a:ea typeface="ＭＳ Ｐゴシック" charset="0"/>
              </a:rPr>
              <a:t>Utk setiap </a:t>
            </a:r>
            <a:r>
              <a:rPr lang="en-US" altLang="zh-TW">
                <a:latin typeface="Arial" charset="0"/>
                <a:ea typeface="ＭＳ Ｐゴシック" charset="0"/>
              </a:rPr>
              <a:t>substring</a:t>
            </a:r>
          </a:p>
          <a:p>
            <a:pPr lvl="1"/>
            <a:r>
              <a:rPr lang="id-ID" altLang="zh-TW">
                <a:latin typeface="Arial" charset="0"/>
                <a:ea typeface="ＭＳ Ｐゴシック" charset="0"/>
              </a:rPr>
              <a:t>Dekomposisi ke </a:t>
            </a:r>
            <a:r>
              <a:rPr lang="en-US" altLang="zh-TW">
                <a:solidFill>
                  <a:srgbClr val="FF0000"/>
                </a:solidFill>
                <a:latin typeface="Arial" charset="0"/>
                <a:ea typeface="ＭＳ Ｐゴシック" charset="0"/>
              </a:rPr>
              <a:t>two</a:t>
            </a:r>
            <a:r>
              <a:rPr lang="en-US" altLang="zh-TW">
                <a:latin typeface="Arial" charset="0"/>
                <a:ea typeface="ＭＳ Ｐゴシック" charset="0"/>
              </a:rPr>
              <a:t> substrings</a:t>
            </a:r>
          </a:p>
          <a:p>
            <a:r>
              <a:rPr lang="id-ID" altLang="zh-TW">
                <a:latin typeface="Arial" charset="0"/>
                <a:ea typeface="ＭＳ Ｐゴシック" charset="0"/>
              </a:rPr>
              <a:t>Contoh</a:t>
            </a:r>
            <a:endParaRPr lang="en-US" altLang="zh-TW">
              <a:latin typeface="Arial" charset="0"/>
              <a:ea typeface="ＭＳ Ｐゴシック" charset="0"/>
            </a:endParaRPr>
          </a:p>
          <a:p>
            <a:pPr lvl="1">
              <a:buFontTx/>
              <a:buNone/>
            </a:pPr>
            <a:r>
              <a:rPr lang="en-US" altLang="zh-TW">
                <a:latin typeface="Arial" charset="0"/>
                <a:ea typeface="ＭＳ Ｐゴシック" charset="0"/>
              </a:rPr>
              <a:t>	sub(2,4) = “aab” </a:t>
            </a:r>
          </a:p>
          <a:p>
            <a:pPr lvl="1">
              <a:buFontTx/>
              <a:buNone/>
            </a:pPr>
            <a:endParaRPr lang="en-US" altLang="zh-TW">
              <a:latin typeface="Arial" charset="0"/>
              <a:ea typeface="ＭＳ Ｐゴシック" charset="0"/>
            </a:endParaRPr>
          </a:p>
        </p:txBody>
      </p:sp>
      <p:sp>
        <p:nvSpPr>
          <p:cNvPr id="4301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200">
                <a:solidFill>
                  <a:schemeClr val="bg1"/>
                </a:solidFill>
              </a:rPr>
              <a:t>AP - IF4072 - 2013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DAA304-E6ED-2649-9DC4-F30B1EBC0BE3}" type="slidenum">
              <a:rPr lang="en-US" altLang="zh-TW" sz="1400">
                <a:ea typeface="PMingLiU" charset="0"/>
                <a:cs typeface="PMingLiU" charset="0"/>
              </a:rPr>
              <a:pPr eaLnBrk="1" hangingPunct="1"/>
              <a:t>35</a:t>
            </a:fld>
            <a:endParaRPr lang="en-US" altLang="zh-TW" sz="1400">
              <a:ea typeface="PMingLiU" charset="0"/>
              <a:cs typeface="PMingLiU" charset="0"/>
            </a:endParaRPr>
          </a:p>
        </p:txBody>
      </p:sp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457200" y="3821113"/>
            <a:ext cx="8382000" cy="1893887"/>
            <a:chOff x="288" y="2407"/>
            <a:chExt cx="5280" cy="1193"/>
          </a:xfrm>
        </p:grpSpPr>
        <p:grpSp>
          <p:nvGrpSpPr>
            <p:cNvPr id="43049" name="Group 102"/>
            <p:cNvGrpSpPr>
              <a:grpSpLocks/>
            </p:cNvGrpSpPr>
            <p:nvPr/>
          </p:nvGrpSpPr>
          <p:grpSpPr bwMode="auto">
            <a:xfrm>
              <a:off x="816" y="2448"/>
              <a:ext cx="3664" cy="1152"/>
              <a:chOff x="816" y="2448"/>
              <a:chExt cx="3664" cy="1152"/>
            </a:xfrm>
          </p:grpSpPr>
          <p:sp>
            <p:nvSpPr>
              <p:cNvPr id="43051" name="Rectangle 88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192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3052" name="Group 101"/>
              <p:cNvGrpSpPr>
                <a:grpSpLocks/>
              </p:cNvGrpSpPr>
              <p:nvPr/>
            </p:nvGrpSpPr>
            <p:grpSpPr bwMode="auto">
              <a:xfrm>
                <a:off x="3408" y="3000"/>
                <a:ext cx="1072" cy="600"/>
                <a:chOff x="3408" y="3000"/>
                <a:chExt cx="1072" cy="600"/>
              </a:xfrm>
            </p:grpSpPr>
            <p:sp>
              <p:nvSpPr>
                <p:cNvPr id="43053" name="Rectangle 82"/>
                <p:cNvSpPr>
                  <a:spLocks noChangeArrowheads="1"/>
                </p:cNvSpPr>
                <p:nvPr/>
              </p:nvSpPr>
              <p:spPr bwMode="auto">
                <a:xfrm>
                  <a:off x="3408" y="3312"/>
                  <a:ext cx="480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054" name="Rectangle 83"/>
                <p:cNvSpPr>
                  <a:spLocks noChangeArrowheads="1"/>
                </p:cNvSpPr>
                <p:nvPr/>
              </p:nvSpPr>
              <p:spPr bwMode="auto">
                <a:xfrm>
                  <a:off x="4000" y="3000"/>
                  <a:ext cx="480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3050" name="Rectangle 110"/>
            <p:cNvSpPr>
              <a:spLocks noChangeArrowheads="1"/>
            </p:cNvSpPr>
            <p:nvPr/>
          </p:nvSpPr>
          <p:spPr bwMode="auto">
            <a:xfrm>
              <a:off x="288" y="2407"/>
              <a:ext cx="52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</a:pPr>
              <a:r>
                <a:rPr lang="en-US" altLang="zh-TW" sz="2800"/>
                <a:t>= sub(2,2) + sub(3,4)</a:t>
              </a:r>
            </a:p>
          </p:txBody>
        </p:sp>
      </p:grpSp>
      <p:grpSp>
        <p:nvGrpSpPr>
          <p:cNvPr id="5" name="Group 122"/>
          <p:cNvGrpSpPr>
            <a:grpSpLocks/>
          </p:cNvGrpSpPr>
          <p:nvPr/>
        </p:nvGrpSpPr>
        <p:grpSpPr bwMode="auto">
          <a:xfrm>
            <a:off x="457200" y="4343400"/>
            <a:ext cx="8382000" cy="1371600"/>
            <a:chOff x="288" y="2736"/>
            <a:chExt cx="5280" cy="864"/>
          </a:xfrm>
        </p:grpSpPr>
        <p:grpSp>
          <p:nvGrpSpPr>
            <p:cNvPr id="43044" name="Group 100"/>
            <p:cNvGrpSpPr>
              <a:grpSpLocks/>
            </p:cNvGrpSpPr>
            <p:nvPr/>
          </p:nvGrpSpPr>
          <p:grpSpPr bwMode="auto">
            <a:xfrm>
              <a:off x="816" y="2760"/>
              <a:ext cx="4256" cy="840"/>
              <a:chOff x="816" y="2760"/>
              <a:chExt cx="4256" cy="840"/>
            </a:xfrm>
          </p:grpSpPr>
          <p:sp>
            <p:nvSpPr>
              <p:cNvPr id="43046" name="Rectangle 87"/>
              <p:cNvSpPr>
                <a:spLocks noChangeArrowheads="1"/>
              </p:cNvSpPr>
              <p:nvPr/>
            </p:nvSpPr>
            <p:spPr bwMode="auto">
              <a:xfrm>
                <a:off x="816" y="2760"/>
                <a:ext cx="1920" cy="288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7" name="Rectangle 84"/>
              <p:cNvSpPr>
                <a:spLocks noChangeArrowheads="1"/>
              </p:cNvSpPr>
              <p:nvPr/>
            </p:nvSpPr>
            <p:spPr bwMode="auto">
              <a:xfrm>
                <a:off x="3408" y="3000"/>
                <a:ext cx="480" cy="288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8" name="Rectangle 86"/>
              <p:cNvSpPr>
                <a:spLocks noChangeArrowheads="1"/>
              </p:cNvSpPr>
              <p:nvPr/>
            </p:nvSpPr>
            <p:spPr bwMode="auto">
              <a:xfrm>
                <a:off x="4592" y="3312"/>
                <a:ext cx="480" cy="288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45" name="Rectangle 111"/>
            <p:cNvSpPr>
              <a:spLocks noChangeArrowheads="1"/>
            </p:cNvSpPr>
            <p:nvPr/>
          </p:nvSpPr>
          <p:spPr bwMode="auto">
            <a:xfrm>
              <a:off x="288" y="2736"/>
              <a:ext cx="52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</a:pPr>
              <a:r>
                <a:rPr lang="en-US" altLang="zh-TW" sz="2800"/>
                <a:t>= sub(2,3) + sub(4,4)</a:t>
              </a:r>
            </a:p>
            <a:p>
              <a:pPr marL="742950" lvl="1" indent="-285750">
                <a:spcBef>
                  <a:spcPct val="20000"/>
                </a:spcBef>
              </a:pPr>
              <a:endParaRPr lang="en-US" altLang="zh-TW" sz="2800"/>
            </a:p>
          </p:txBody>
        </p:sp>
      </p:grpSp>
      <p:sp>
        <p:nvSpPr>
          <p:cNvPr id="20572" name="Rectangle 92"/>
          <p:cNvSpPr>
            <a:spLocks noChangeArrowheads="1"/>
          </p:cNvSpPr>
          <p:nvPr/>
        </p:nvSpPr>
        <p:spPr bwMode="auto">
          <a:xfrm>
            <a:off x="3124200" y="5486400"/>
            <a:ext cx="7620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6" name="Group 125"/>
          <p:cNvGrpSpPr>
            <a:grpSpLocks/>
          </p:cNvGrpSpPr>
          <p:nvPr/>
        </p:nvGrpSpPr>
        <p:grpSpPr bwMode="auto">
          <a:xfrm>
            <a:off x="4419600" y="4733925"/>
            <a:ext cx="4686300" cy="1057275"/>
            <a:chOff x="2784" y="2982"/>
            <a:chExt cx="2952" cy="666"/>
          </a:xfrm>
        </p:grpSpPr>
        <p:sp>
          <p:nvSpPr>
            <p:cNvPr id="43035" name="Text Box 79"/>
            <p:cNvSpPr txBox="1">
              <a:spLocks noChangeArrowheads="1"/>
            </p:cNvSpPr>
            <p:nvPr/>
          </p:nvSpPr>
          <p:spPr bwMode="auto">
            <a:xfrm>
              <a:off x="3968" y="2982"/>
              <a:ext cx="56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ea typeface="PMingLiU" charset="0"/>
                  <a:cs typeface="PMingLiU" charset="0"/>
                </a:rPr>
                <a:t>S,C</a:t>
              </a:r>
            </a:p>
          </p:txBody>
        </p:sp>
        <p:sp>
          <p:nvSpPr>
            <p:cNvPr id="43036" name="Text Box 62"/>
            <p:cNvSpPr txBox="1">
              <a:spLocks noChangeArrowheads="1"/>
            </p:cNvSpPr>
            <p:nvPr/>
          </p:nvSpPr>
          <p:spPr bwMode="auto">
            <a:xfrm>
              <a:off x="3336" y="3302"/>
              <a:ext cx="64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ea typeface="PMingLiU" charset="0"/>
                  <a:cs typeface="PMingLiU" charset="0"/>
                </a:rPr>
                <a:t>A,C</a:t>
              </a:r>
            </a:p>
          </p:txBody>
        </p:sp>
        <p:sp>
          <p:nvSpPr>
            <p:cNvPr id="43037" name="Text Box 61"/>
            <p:cNvSpPr txBox="1">
              <a:spLocks noChangeArrowheads="1"/>
            </p:cNvSpPr>
            <p:nvPr/>
          </p:nvSpPr>
          <p:spPr bwMode="auto">
            <a:xfrm>
              <a:off x="2784" y="3302"/>
              <a:ext cx="57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ea typeface="PMingLiU" charset="0"/>
                  <a:cs typeface="PMingLiU" charset="0"/>
                </a:rPr>
                <a:t>B</a:t>
              </a:r>
            </a:p>
          </p:txBody>
        </p:sp>
        <p:sp>
          <p:nvSpPr>
            <p:cNvPr id="43038" name="Text Box 63"/>
            <p:cNvSpPr txBox="1">
              <a:spLocks noChangeArrowheads="1"/>
            </p:cNvSpPr>
            <p:nvPr/>
          </p:nvSpPr>
          <p:spPr bwMode="auto">
            <a:xfrm>
              <a:off x="3968" y="3302"/>
              <a:ext cx="56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ea typeface="PMingLiU" charset="0"/>
                  <a:cs typeface="PMingLiU" charset="0"/>
                </a:rPr>
                <a:t>A,C</a:t>
              </a:r>
            </a:p>
          </p:txBody>
        </p:sp>
        <p:sp>
          <p:nvSpPr>
            <p:cNvPr id="43039" name="Text Box 64"/>
            <p:cNvSpPr txBox="1">
              <a:spLocks noChangeArrowheads="1"/>
            </p:cNvSpPr>
            <p:nvPr/>
          </p:nvSpPr>
          <p:spPr bwMode="auto">
            <a:xfrm>
              <a:off x="4512" y="3302"/>
              <a:ext cx="62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ea typeface="PMingLiU" charset="0"/>
                  <a:cs typeface="PMingLiU" charset="0"/>
                </a:rPr>
                <a:t>B</a:t>
              </a:r>
            </a:p>
          </p:txBody>
        </p:sp>
        <p:sp>
          <p:nvSpPr>
            <p:cNvPr id="43040" name="Text Box 65"/>
            <p:cNvSpPr txBox="1">
              <a:spLocks noChangeArrowheads="1"/>
            </p:cNvSpPr>
            <p:nvPr/>
          </p:nvSpPr>
          <p:spPr bwMode="auto">
            <a:xfrm>
              <a:off x="5112" y="3296"/>
              <a:ext cx="62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ea typeface="PMingLiU" charset="0"/>
                  <a:cs typeface="PMingLiU" charset="0"/>
                </a:rPr>
                <a:t>A,C</a:t>
              </a:r>
            </a:p>
          </p:txBody>
        </p:sp>
        <p:sp>
          <p:nvSpPr>
            <p:cNvPr id="43041" name="Text Box 77"/>
            <p:cNvSpPr txBox="1">
              <a:spLocks noChangeArrowheads="1"/>
            </p:cNvSpPr>
            <p:nvPr/>
          </p:nvSpPr>
          <p:spPr bwMode="auto">
            <a:xfrm>
              <a:off x="2784" y="2982"/>
              <a:ext cx="57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ea typeface="PMingLiU" charset="0"/>
                  <a:cs typeface="PMingLiU" charset="0"/>
                </a:rPr>
                <a:t>S,A</a:t>
              </a:r>
            </a:p>
          </p:txBody>
        </p:sp>
        <p:sp>
          <p:nvSpPr>
            <p:cNvPr id="43042" name="Text Box 78"/>
            <p:cNvSpPr txBox="1">
              <a:spLocks noChangeArrowheads="1"/>
            </p:cNvSpPr>
            <p:nvPr/>
          </p:nvSpPr>
          <p:spPr bwMode="auto">
            <a:xfrm>
              <a:off x="3336" y="2982"/>
              <a:ext cx="64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ea typeface="PMingLiU" charset="0"/>
                  <a:cs typeface="PMingLiU" charset="0"/>
                </a:rPr>
                <a:t>B</a:t>
              </a:r>
            </a:p>
          </p:txBody>
        </p:sp>
        <p:sp>
          <p:nvSpPr>
            <p:cNvPr id="43043" name="Text Box 80"/>
            <p:cNvSpPr txBox="1">
              <a:spLocks noChangeArrowheads="1"/>
            </p:cNvSpPr>
            <p:nvPr/>
          </p:nvSpPr>
          <p:spPr bwMode="auto">
            <a:xfrm>
              <a:off x="4512" y="2982"/>
              <a:ext cx="62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ea typeface="PMingLiU" charset="0"/>
                  <a:cs typeface="PMingLiU" charset="0"/>
                </a:rPr>
                <a:t>S,A</a:t>
              </a:r>
            </a:p>
          </p:txBody>
        </p:sp>
      </p:grpSp>
      <p:sp>
        <p:nvSpPr>
          <p:cNvPr id="20587" name="Rectangle 107"/>
          <p:cNvSpPr>
            <a:spLocks noChangeArrowheads="1"/>
          </p:cNvSpPr>
          <p:nvPr/>
        </p:nvSpPr>
        <p:spPr bwMode="auto">
          <a:xfrm>
            <a:off x="457200" y="4821238"/>
            <a:ext cx="8229600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3200"/>
              <a:t>Possible: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/>
              <a:t>	AS, AC, CS, CC</a:t>
            </a:r>
          </a:p>
        </p:txBody>
      </p:sp>
      <p:sp>
        <p:nvSpPr>
          <p:cNvPr id="20604" name="Rectangle 124"/>
          <p:cNvSpPr>
            <a:spLocks noChangeArrowheads="1"/>
          </p:cNvSpPr>
          <p:nvPr/>
        </p:nvSpPr>
        <p:spPr bwMode="auto">
          <a:xfrm>
            <a:off x="533400" y="4821238"/>
            <a:ext cx="8229600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altLang="zh-TW" sz="3200"/>
          </a:p>
          <a:p>
            <a:pPr marL="342900" indent="-342900">
              <a:spcBef>
                <a:spcPct val="20000"/>
              </a:spcBef>
            </a:pPr>
            <a:r>
              <a:rPr lang="en-US" altLang="zh-TW" sz="3200"/>
              <a:t>	                          , BB</a:t>
            </a:r>
          </a:p>
        </p:txBody>
      </p:sp>
      <p:sp>
        <p:nvSpPr>
          <p:cNvPr id="43019" name="Text Box 23"/>
          <p:cNvSpPr txBox="1">
            <a:spLocks noChangeArrowheads="1"/>
          </p:cNvSpPr>
          <p:nvPr/>
        </p:nvSpPr>
        <p:spPr bwMode="auto">
          <a:xfrm>
            <a:off x="457200" y="358140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800">
              <a:ea typeface="PMingLiU" charset="0"/>
              <a:cs typeface="PMingLiU" charset="0"/>
            </a:endParaRPr>
          </a:p>
        </p:txBody>
      </p:sp>
      <p:sp>
        <p:nvSpPr>
          <p:cNvPr id="43020" name="Text Box 26"/>
          <p:cNvSpPr txBox="1">
            <a:spLocks noChangeArrowheads="1"/>
          </p:cNvSpPr>
          <p:nvPr/>
        </p:nvSpPr>
        <p:spPr bwMode="auto">
          <a:xfrm>
            <a:off x="990600" y="327660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800">
              <a:ea typeface="PMingLiU" charset="0"/>
              <a:cs typeface="PMingLiU" charset="0"/>
            </a:endParaRPr>
          </a:p>
        </p:txBody>
      </p:sp>
      <p:sp>
        <p:nvSpPr>
          <p:cNvPr id="43021" name="Line 55"/>
          <p:cNvSpPr>
            <a:spLocks noChangeShapeType="1"/>
          </p:cNvSpPr>
          <p:nvPr/>
        </p:nvSpPr>
        <p:spPr bwMode="auto">
          <a:xfrm>
            <a:off x="4495800" y="57912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Text Box 56"/>
          <p:cNvSpPr txBox="1">
            <a:spLocks noChangeArrowheads="1"/>
          </p:cNvSpPr>
          <p:nvPr/>
        </p:nvSpPr>
        <p:spPr bwMode="auto">
          <a:xfrm>
            <a:off x="5410200" y="5867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PMingLiU" charset="0"/>
                <a:cs typeface="PMingLiU" charset="0"/>
              </a:rPr>
              <a:t>a</a:t>
            </a:r>
          </a:p>
        </p:txBody>
      </p:sp>
      <p:sp>
        <p:nvSpPr>
          <p:cNvPr id="43023" name="Text Box 57"/>
          <p:cNvSpPr txBox="1">
            <a:spLocks noChangeArrowheads="1"/>
          </p:cNvSpPr>
          <p:nvPr/>
        </p:nvSpPr>
        <p:spPr bwMode="auto">
          <a:xfrm>
            <a:off x="4495800" y="5867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PMingLiU" charset="0"/>
                <a:cs typeface="PMingLiU" charset="0"/>
              </a:rPr>
              <a:t>b</a:t>
            </a:r>
          </a:p>
        </p:txBody>
      </p:sp>
      <p:sp>
        <p:nvSpPr>
          <p:cNvPr id="43024" name="Text Box 58"/>
          <p:cNvSpPr txBox="1">
            <a:spLocks noChangeArrowheads="1"/>
          </p:cNvSpPr>
          <p:nvPr/>
        </p:nvSpPr>
        <p:spPr bwMode="auto">
          <a:xfrm>
            <a:off x="6324600" y="5867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PMingLiU" charset="0"/>
                <a:cs typeface="PMingLiU" charset="0"/>
              </a:rPr>
              <a:t>a</a:t>
            </a:r>
          </a:p>
        </p:txBody>
      </p:sp>
      <p:sp>
        <p:nvSpPr>
          <p:cNvPr id="43025" name="Text Box 59"/>
          <p:cNvSpPr txBox="1">
            <a:spLocks noChangeArrowheads="1"/>
          </p:cNvSpPr>
          <p:nvPr/>
        </p:nvSpPr>
        <p:spPr bwMode="auto">
          <a:xfrm>
            <a:off x="7239000" y="5867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PMingLiU" charset="0"/>
                <a:cs typeface="PMingLiU" charset="0"/>
              </a:rPr>
              <a:t>b</a:t>
            </a:r>
          </a:p>
        </p:txBody>
      </p:sp>
      <p:sp>
        <p:nvSpPr>
          <p:cNvPr id="43026" name="Text Box 60"/>
          <p:cNvSpPr txBox="1">
            <a:spLocks noChangeArrowheads="1"/>
          </p:cNvSpPr>
          <p:nvPr/>
        </p:nvSpPr>
        <p:spPr bwMode="auto">
          <a:xfrm>
            <a:off x="8191500" y="5867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PMingLiU" charset="0"/>
                <a:cs typeface="PMingLiU" charset="0"/>
              </a:rPr>
              <a:t>a</a:t>
            </a:r>
          </a:p>
        </p:txBody>
      </p:sp>
      <p:grpSp>
        <p:nvGrpSpPr>
          <p:cNvPr id="43027" name="Group 89"/>
          <p:cNvGrpSpPr>
            <a:grpSpLocks/>
          </p:cNvGrpSpPr>
          <p:nvPr/>
        </p:nvGrpSpPr>
        <p:grpSpPr bwMode="auto">
          <a:xfrm>
            <a:off x="6705600" y="1676400"/>
            <a:ext cx="2133600" cy="2209800"/>
            <a:chOff x="576" y="1536"/>
            <a:chExt cx="1632" cy="1392"/>
          </a:xfrm>
        </p:grpSpPr>
        <p:sp>
          <p:nvSpPr>
            <p:cNvPr id="43033" name="Rectangle 90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Text Box 91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PMingLiU" charset="0"/>
                  <a:cs typeface="PMingLiU" charset="0"/>
                </a:rPr>
                <a:t>S </a:t>
              </a:r>
              <a:r>
                <a:rPr lang="en-US" altLang="zh-TW">
                  <a:ea typeface="PMingLiU" charset="0"/>
                  <a:cs typeface="PMingLiU" charset="0"/>
                  <a:sym typeface="Wingdings" charset="0"/>
                </a:rPr>
                <a:t> AB | BC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PMingLiU" charset="0"/>
                  <a:cs typeface="PMingLiU" charset="0"/>
                  <a:sym typeface="Wingdings" charset="0"/>
                </a:rPr>
                <a:t>A  BA | 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PMingLiU" charset="0"/>
                  <a:cs typeface="PMingLiU" charset="0"/>
                  <a:sym typeface="Wingdings" charset="0"/>
                </a:rPr>
                <a:t>B  CC | b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PMingLiU" charset="0"/>
                  <a:cs typeface="PMingLiU" charset="0"/>
                  <a:sym typeface="Wingdings" charset="0"/>
                </a:rPr>
                <a:t>C  AB | a</a:t>
              </a:r>
            </a:p>
          </p:txBody>
        </p:sp>
      </p:grpSp>
      <p:grpSp>
        <p:nvGrpSpPr>
          <p:cNvPr id="9" name="Group 103"/>
          <p:cNvGrpSpPr>
            <a:grpSpLocks/>
          </p:cNvGrpSpPr>
          <p:nvPr/>
        </p:nvGrpSpPr>
        <p:grpSpPr bwMode="auto">
          <a:xfrm>
            <a:off x="914400" y="5943600"/>
            <a:ext cx="6172200" cy="808038"/>
            <a:chOff x="576" y="3744"/>
            <a:chExt cx="3888" cy="509"/>
          </a:xfrm>
        </p:grpSpPr>
        <p:sp>
          <p:nvSpPr>
            <p:cNvPr id="43031" name="Line 97"/>
            <p:cNvSpPr>
              <a:spLocks noChangeShapeType="1"/>
            </p:cNvSpPr>
            <p:nvPr/>
          </p:nvSpPr>
          <p:spPr bwMode="auto">
            <a:xfrm flipV="1">
              <a:off x="1728" y="3744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2" name="Text Box 98"/>
            <p:cNvSpPr txBox="1">
              <a:spLocks noChangeArrowheads="1"/>
            </p:cNvSpPr>
            <p:nvPr/>
          </p:nvSpPr>
          <p:spPr bwMode="auto">
            <a:xfrm>
              <a:off x="576" y="3888"/>
              <a:ext cx="38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id-ID" altLang="zh-TW">
                  <a:ea typeface="PMingLiU" charset="0"/>
                  <a:cs typeface="PMingLiU" charset="0"/>
                </a:rPr>
                <a:t>Maka</a:t>
              </a:r>
              <a:r>
                <a:rPr lang="en-US" altLang="zh-TW">
                  <a:ea typeface="PMingLiU" charset="0"/>
                  <a:cs typeface="PMingLiU" charset="0"/>
                </a:rPr>
                <a:t> , </a:t>
              </a:r>
              <a:r>
                <a:rPr lang="en-US" altLang="zh-TW" sz="3200" b="1">
                  <a:ea typeface="PMingLiU" charset="0"/>
                  <a:cs typeface="PMingLiU" charset="0"/>
                </a:rPr>
                <a:t>B</a:t>
              </a:r>
              <a:r>
                <a:rPr lang="en-US" altLang="zh-TW">
                  <a:ea typeface="PMingLiU" charset="0"/>
                  <a:cs typeface="PMingLiU" charset="0"/>
                </a:rPr>
                <a:t> </a:t>
              </a:r>
              <a:r>
                <a:rPr lang="id-ID" altLang="zh-TW">
                  <a:ea typeface="PMingLiU" charset="0"/>
                  <a:cs typeface="PMingLiU" charset="0"/>
                </a:rPr>
                <a:t>adalah hasilnya</a:t>
              </a:r>
              <a:endParaRPr lang="en-US" altLang="zh-TW">
                <a:ea typeface="PMingLiU" charset="0"/>
                <a:cs typeface="PMingLiU" charset="0"/>
              </a:endParaRPr>
            </a:p>
          </p:txBody>
        </p:sp>
      </p:grpSp>
      <p:sp>
        <p:nvSpPr>
          <p:cNvPr id="20584" name="Line 104"/>
          <p:cNvSpPr>
            <a:spLocks noChangeShapeType="1"/>
          </p:cNvSpPr>
          <p:nvPr/>
        </p:nvSpPr>
        <p:spPr bwMode="auto">
          <a:xfrm>
            <a:off x="3330575" y="3244850"/>
            <a:ext cx="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1" name="Line 121"/>
          <p:cNvSpPr>
            <a:spLocks noChangeShapeType="1"/>
          </p:cNvSpPr>
          <p:nvPr/>
        </p:nvSpPr>
        <p:spPr bwMode="auto">
          <a:xfrm>
            <a:off x="3516313" y="3243263"/>
            <a:ext cx="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0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20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20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6" grpId="0" build="p"/>
      <p:bldP spid="20572" grpId="0" animBg="1"/>
      <p:bldP spid="20587" grpId="0"/>
      <p:bldP spid="20604" grpId="0"/>
      <p:bldP spid="20584" grpId="0" animBg="1"/>
      <p:bldP spid="20584" grpId="1" animBg="1"/>
      <p:bldP spid="20601" grpId="0" animBg="1"/>
      <p:bldP spid="20601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ＭＳ Ｐゴシック" charset="0"/>
              </a:rPr>
              <a:t>CYK Algorithm – Parse Tree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TW" sz="2700">
              <a:latin typeface="Arial" charset="0"/>
              <a:ea typeface="ＭＳ Ｐゴシック" charset="0"/>
            </a:endParaRPr>
          </a:p>
        </p:txBody>
      </p:sp>
      <p:sp>
        <p:nvSpPr>
          <p:cNvPr id="4403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200">
                <a:solidFill>
                  <a:schemeClr val="bg1"/>
                </a:solidFill>
              </a:rPr>
              <a:t>AP - IF4072 - 2013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3B57DE-9723-5C4E-873B-EEDD61C9B542}" type="slidenum">
              <a:rPr lang="en-US" altLang="zh-TW" sz="1400">
                <a:ea typeface="PMingLiU" charset="0"/>
                <a:cs typeface="PMingLiU" charset="0"/>
              </a:rPr>
              <a:pPr eaLnBrk="1" hangingPunct="1"/>
              <a:t>36</a:t>
            </a:fld>
            <a:endParaRPr lang="en-US" altLang="zh-TW" sz="1400">
              <a:ea typeface="PMingLiU" charset="0"/>
              <a:cs typeface="PMingLiU" charset="0"/>
            </a:endParaRPr>
          </a:p>
        </p:txBody>
      </p:sp>
      <p:sp>
        <p:nvSpPr>
          <p:cNvPr id="44037" name="Line 22"/>
          <p:cNvSpPr>
            <a:spLocks noChangeShapeType="1"/>
          </p:cNvSpPr>
          <p:nvPr/>
        </p:nvSpPr>
        <p:spPr bwMode="auto">
          <a:xfrm flipV="1">
            <a:off x="533400" y="25908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Text Box 23"/>
          <p:cNvSpPr txBox="1">
            <a:spLocks noChangeArrowheads="1"/>
          </p:cNvSpPr>
          <p:nvPr/>
        </p:nvSpPr>
        <p:spPr bwMode="auto">
          <a:xfrm>
            <a:off x="609600" y="3048000"/>
            <a:ext cx="4587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PMingLiU" charset="0"/>
                <a:cs typeface="PMingLiU" charset="0"/>
              </a:rPr>
              <a:t>Length of Substring</a:t>
            </a:r>
          </a:p>
        </p:txBody>
      </p:sp>
      <p:sp>
        <p:nvSpPr>
          <p:cNvPr id="44039" name="Line 24"/>
          <p:cNvSpPr>
            <a:spLocks noChangeShapeType="1"/>
          </p:cNvSpPr>
          <p:nvPr/>
        </p:nvSpPr>
        <p:spPr bwMode="auto">
          <a:xfrm>
            <a:off x="1525588" y="67818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Text Box 25"/>
          <p:cNvSpPr txBox="1">
            <a:spLocks noChangeArrowheads="1"/>
          </p:cNvSpPr>
          <p:nvPr/>
        </p:nvSpPr>
        <p:spPr bwMode="auto">
          <a:xfrm>
            <a:off x="3049588" y="6400800"/>
            <a:ext cx="373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PMingLiU" charset="0"/>
                <a:cs typeface="PMingLiU" charset="0"/>
              </a:rPr>
              <a:t>Start Index of Substring</a:t>
            </a:r>
          </a:p>
        </p:txBody>
      </p:sp>
      <p:grpSp>
        <p:nvGrpSpPr>
          <p:cNvPr id="44041" name="Group 46"/>
          <p:cNvGrpSpPr>
            <a:grpSpLocks/>
          </p:cNvGrpSpPr>
          <p:nvPr/>
        </p:nvGrpSpPr>
        <p:grpSpPr bwMode="auto">
          <a:xfrm>
            <a:off x="1447800" y="2590800"/>
            <a:ext cx="6326188" cy="3403600"/>
            <a:chOff x="912" y="1584"/>
            <a:chExt cx="3985" cy="2144"/>
          </a:xfrm>
        </p:grpSpPr>
        <p:sp>
          <p:nvSpPr>
            <p:cNvPr id="44050" name="Line 5"/>
            <p:cNvSpPr>
              <a:spLocks noChangeShapeType="1"/>
            </p:cNvSpPr>
            <p:nvPr/>
          </p:nvSpPr>
          <p:spPr bwMode="auto">
            <a:xfrm>
              <a:off x="961" y="3727"/>
              <a:ext cx="383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1" name="Text Box 6"/>
            <p:cNvSpPr txBox="1">
              <a:spLocks noChangeArrowheads="1"/>
            </p:cNvSpPr>
            <p:nvPr/>
          </p:nvSpPr>
          <p:spPr bwMode="auto">
            <a:xfrm>
              <a:off x="961" y="3345"/>
              <a:ext cx="65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ea typeface="PMingLiU" charset="0"/>
                  <a:cs typeface="PMingLiU" charset="0"/>
                </a:rPr>
                <a:t>B</a:t>
              </a:r>
            </a:p>
          </p:txBody>
        </p:sp>
        <p:sp>
          <p:nvSpPr>
            <p:cNvPr id="44052" name="Text Box 7"/>
            <p:cNvSpPr txBox="1">
              <a:spLocks noChangeArrowheads="1"/>
            </p:cNvSpPr>
            <p:nvPr/>
          </p:nvSpPr>
          <p:spPr bwMode="auto">
            <a:xfrm>
              <a:off x="1644" y="3345"/>
              <a:ext cx="87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ea typeface="PMingLiU" charset="0"/>
                  <a:cs typeface="PMingLiU" charset="0"/>
                </a:rPr>
                <a:t>A,C</a:t>
              </a:r>
            </a:p>
          </p:txBody>
        </p:sp>
        <p:sp>
          <p:nvSpPr>
            <p:cNvPr id="44053" name="Text Box 8"/>
            <p:cNvSpPr txBox="1">
              <a:spLocks noChangeArrowheads="1"/>
            </p:cNvSpPr>
            <p:nvPr/>
          </p:nvSpPr>
          <p:spPr bwMode="auto">
            <a:xfrm>
              <a:off x="2501" y="3345"/>
              <a:ext cx="77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ea typeface="PMingLiU" charset="0"/>
                  <a:cs typeface="PMingLiU" charset="0"/>
                </a:rPr>
                <a:t>A,C</a:t>
              </a:r>
            </a:p>
          </p:txBody>
        </p:sp>
        <p:sp>
          <p:nvSpPr>
            <p:cNvPr id="44054" name="Text Box 9"/>
            <p:cNvSpPr txBox="1">
              <a:spLocks noChangeArrowheads="1"/>
            </p:cNvSpPr>
            <p:nvPr/>
          </p:nvSpPr>
          <p:spPr bwMode="auto">
            <a:xfrm>
              <a:off x="3336" y="3345"/>
              <a:ext cx="65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ea typeface="PMingLiU" charset="0"/>
                  <a:cs typeface="PMingLiU" charset="0"/>
                </a:rPr>
                <a:t>B</a:t>
              </a:r>
            </a:p>
          </p:txBody>
        </p:sp>
        <p:sp>
          <p:nvSpPr>
            <p:cNvPr id="44055" name="Text Box 10"/>
            <p:cNvSpPr txBox="1">
              <a:spLocks noChangeArrowheads="1"/>
            </p:cNvSpPr>
            <p:nvPr/>
          </p:nvSpPr>
          <p:spPr bwMode="auto">
            <a:xfrm>
              <a:off x="4051" y="3339"/>
              <a:ext cx="8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ea typeface="PMingLiU" charset="0"/>
                  <a:cs typeface="PMingLiU" charset="0"/>
                </a:rPr>
                <a:t>A,C</a:t>
              </a:r>
            </a:p>
          </p:txBody>
        </p:sp>
        <p:sp>
          <p:nvSpPr>
            <p:cNvPr id="44056" name="Line 11"/>
            <p:cNvSpPr>
              <a:spLocks noChangeShapeType="1"/>
            </p:cNvSpPr>
            <p:nvPr/>
          </p:nvSpPr>
          <p:spPr bwMode="auto">
            <a:xfrm>
              <a:off x="961" y="3301"/>
              <a:ext cx="383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7" name="Line 12"/>
            <p:cNvSpPr>
              <a:spLocks noChangeShapeType="1"/>
            </p:cNvSpPr>
            <p:nvPr/>
          </p:nvSpPr>
          <p:spPr bwMode="auto">
            <a:xfrm>
              <a:off x="961" y="2871"/>
              <a:ext cx="30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8" name="Line 13"/>
            <p:cNvSpPr>
              <a:spLocks noChangeShapeType="1"/>
            </p:cNvSpPr>
            <p:nvPr/>
          </p:nvSpPr>
          <p:spPr bwMode="auto">
            <a:xfrm>
              <a:off x="961" y="2442"/>
              <a:ext cx="23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9" name="Line 14"/>
            <p:cNvSpPr>
              <a:spLocks noChangeShapeType="1"/>
            </p:cNvSpPr>
            <p:nvPr/>
          </p:nvSpPr>
          <p:spPr bwMode="auto">
            <a:xfrm>
              <a:off x="961" y="2013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0" name="Line 15"/>
            <p:cNvSpPr>
              <a:spLocks noChangeShapeType="1"/>
            </p:cNvSpPr>
            <p:nvPr/>
          </p:nvSpPr>
          <p:spPr bwMode="auto">
            <a:xfrm>
              <a:off x="961" y="158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1" name="Line 16"/>
            <p:cNvSpPr>
              <a:spLocks noChangeShapeType="1"/>
            </p:cNvSpPr>
            <p:nvPr/>
          </p:nvSpPr>
          <p:spPr bwMode="auto">
            <a:xfrm>
              <a:off x="961" y="1584"/>
              <a:ext cx="0" cy="2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2" name="Line 17"/>
            <p:cNvSpPr>
              <a:spLocks noChangeShapeType="1"/>
            </p:cNvSpPr>
            <p:nvPr/>
          </p:nvSpPr>
          <p:spPr bwMode="auto">
            <a:xfrm>
              <a:off x="1681" y="1584"/>
              <a:ext cx="0" cy="2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3" name="Line 18"/>
            <p:cNvSpPr>
              <a:spLocks noChangeShapeType="1"/>
            </p:cNvSpPr>
            <p:nvPr/>
          </p:nvSpPr>
          <p:spPr bwMode="auto">
            <a:xfrm>
              <a:off x="2497" y="2016"/>
              <a:ext cx="0" cy="1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4" name="Line 19"/>
            <p:cNvSpPr>
              <a:spLocks noChangeShapeType="1"/>
            </p:cNvSpPr>
            <p:nvPr/>
          </p:nvSpPr>
          <p:spPr bwMode="auto">
            <a:xfrm>
              <a:off x="3313" y="2447"/>
              <a:ext cx="0" cy="1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5" name="Line 20"/>
            <p:cNvSpPr>
              <a:spLocks noChangeShapeType="1"/>
            </p:cNvSpPr>
            <p:nvPr/>
          </p:nvSpPr>
          <p:spPr bwMode="auto">
            <a:xfrm>
              <a:off x="4033" y="2879"/>
              <a:ext cx="0" cy="8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6" name="Line 21"/>
            <p:cNvSpPr>
              <a:spLocks noChangeShapeType="1"/>
            </p:cNvSpPr>
            <p:nvPr/>
          </p:nvSpPr>
          <p:spPr bwMode="auto">
            <a:xfrm>
              <a:off x="4801" y="3311"/>
              <a:ext cx="0" cy="4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7" name="Text Box 26"/>
            <p:cNvSpPr txBox="1">
              <a:spLocks noChangeArrowheads="1"/>
            </p:cNvSpPr>
            <p:nvPr/>
          </p:nvSpPr>
          <p:spPr bwMode="auto">
            <a:xfrm>
              <a:off x="960" y="2928"/>
              <a:ext cx="65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ea typeface="PMingLiU" charset="0"/>
                  <a:cs typeface="PMingLiU" charset="0"/>
                </a:rPr>
                <a:t>S,A</a:t>
              </a:r>
            </a:p>
          </p:txBody>
        </p:sp>
        <p:sp>
          <p:nvSpPr>
            <p:cNvPr id="44068" name="Text Box 27"/>
            <p:cNvSpPr txBox="1">
              <a:spLocks noChangeArrowheads="1"/>
            </p:cNvSpPr>
            <p:nvPr/>
          </p:nvSpPr>
          <p:spPr bwMode="auto">
            <a:xfrm>
              <a:off x="1643" y="2928"/>
              <a:ext cx="87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ea typeface="PMingLiU" charset="0"/>
                  <a:cs typeface="PMingLiU" charset="0"/>
                </a:rPr>
                <a:t>B</a:t>
              </a:r>
            </a:p>
          </p:txBody>
        </p:sp>
        <p:sp>
          <p:nvSpPr>
            <p:cNvPr id="44069" name="Text Box 28"/>
            <p:cNvSpPr txBox="1">
              <a:spLocks noChangeArrowheads="1"/>
            </p:cNvSpPr>
            <p:nvPr/>
          </p:nvSpPr>
          <p:spPr bwMode="auto">
            <a:xfrm>
              <a:off x="2500" y="2928"/>
              <a:ext cx="77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ea typeface="PMingLiU" charset="0"/>
                  <a:cs typeface="PMingLiU" charset="0"/>
                </a:rPr>
                <a:t>S,C</a:t>
              </a:r>
            </a:p>
          </p:txBody>
        </p:sp>
        <p:sp>
          <p:nvSpPr>
            <p:cNvPr id="44070" name="Text Box 29"/>
            <p:cNvSpPr txBox="1">
              <a:spLocks noChangeArrowheads="1"/>
            </p:cNvSpPr>
            <p:nvPr/>
          </p:nvSpPr>
          <p:spPr bwMode="auto">
            <a:xfrm>
              <a:off x="3335" y="2928"/>
              <a:ext cx="65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ea typeface="PMingLiU" charset="0"/>
                  <a:cs typeface="PMingLiU" charset="0"/>
                </a:rPr>
                <a:t>S,A</a:t>
              </a:r>
            </a:p>
          </p:txBody>
        </p:sp>
        <p:sp>
          <p:nvSpPr>
            <p:cNvPr id="44071" name="Text Box 32"/>
            <p:cNvSpPr txBox="1">
              <a:spLocks noChangeArrowheads="1"/>
            </p:cNvSpPr>
            <p:nvPr/>
          </p:nvSpPr>
          <p:spPr bwMode="auto">
            <a:xfrm>
              <a:off x="1643" y="2496"/>
              <a:ext cx="87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ea typeface="PMingLiU" charset="0"/>
                  <a:cs typeface="PMingLiU" charset="0"/>
                </a:rPr>
                <a:t>B</a:t>
              </a:r>
            </a:p>
          </p:txBody>
        </p:sp>
        <p:sp>
          <p:nvSpPr>
            <p:cNvPr id="44072" name="Text Box 33"/>
            <p:cNvSpPr txBox="1">
              <a:spLocks noChangeArrowheads="1"/>
            </p:cNvSpPr>
            <p:nvPr/>
          </p:nvSpPr>
          <p:spPr bwMode="auto">
            <a:xfrm>
              <a:off x="2500" y="2496"/>
              <a:ext cx="77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ea typeface="PMingLiU" charset="0"/>
                  <a:cs typeface="PMingLiU" charset="0"/>
                </a:rPr>
                <a:t>B</a:t>
              </a:r>
            </a:p>
          </p:txBody>
        </p:sp>
        <p:sp>
          <p:nvSpPr>
            <p:cNvPr id="44073" name="Text Box 37"/>
            <p:cNvSpPr txBox="1">
              <a:spLocks noChangeArrowheads="1"/>
            </p:cNvSpPr>
            <p:nvPr/>
          </p:nvSpPr>
          <p:spPr bwMode="auto">
            <a:xfrm>
              <a:off x="1643" y="2064"/>
              <a:ext cx="87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ea typeface="PMingLiU" charset="0"/>
                  <a:cs typeface="PMingLiU" charset="0"/>
                </a:rPr>
                <a:t>S,A,C</a:t>
              </a:r>
            </a:p>
          </p:txBody>
        </p:sp>
        <p:sp>
          <p:nvSpPr>
            <p:cNvPr id="44074" name="Text Box 41"/>
            <p:cNvSpPr txBox="1">
              <a:spLocks noChangeArrowheads="1"/>
            </p:cNvSpPr>
            <p:nvPr/>
          </p:nvSpPr>
          <p:spPr bwMode="auto">
            <a:xfrm>
              <a:off x="912" y="1632"/>
              <a:ext cx="81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000">
                  <a:ea typeface="PMingLiU" charset="0"/>
                  <a:cs typeface="PMingLiU" charset="0"/>
                </a:rPr>
                <a:t>S,A,C</a:t>
              </a:r>
            </a:p>
          </p:txBody>
        </p:sp>
      </p:grpSp>
      <p:sp>
        <p:nvSpPr>
          <p:cNvPr id="44042" name="Text Box 47"/>
          <p:cNvSpPr txBox="1">
            <a:spLocks noChangeArrowheads="1"/>
          </p:cNvSpPr>
          <p:nvPr/>
        </p:nvSpPr>
        <p:spPr bwMode="auto">
          <a:xfrm>
            <a:off x="2714625" y="5867400"/>
            <a:ext cx="1135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PMingLiU" charset="0"/>
                <a:cs typeface="PMingLiU" charset="0"/>
              </a:rPr>
              <a:t>a</a:t>
            </a:r>
          </a:p>
        </p:txBody>
      </p:sp>
      <p:sp>
        <p:nvSpPr>
          <p:cNvPr id="44043" name="Text Box 48"/>
          <p:cNvSpPr txBox="1">
            <a:spLocks noChangeArrowheads="1"/>
          </p:cNvSpPr>
          <p:nvPr/>
        </p:nvSpPr>
        <p:spPr bwMode="auto">
          <a:xfrm>
            <a:off x="1474788" y="5867400"/>
            <a:ext cx="113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PMingLiU" charset="0"/>
                <a:cs typeface="PMingLiU" charset="0"/>
              </a:rPr>
              <a:t>b</a:t>
            </a:r>
          </a:p>
        </p:txBody>
      </p:sp>
      <p:sp>
        <p:nvSpPr>
          <p:cNvPr id="44044" name="Text Box 49"/>
          <p:cNvSpPr txBox="1">
            <a:spLocks noChangeArrowheads="1"/>
          </p:cNvSpPr>
          <p:nvPr/>
        </p:nvSpPr>
        <p:spPr bwMode="auto">
          <a:xfrm>
            <a:off x="3952875" y="5867400"/>
            <a:ext cx="113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PMingLiU" charset="0"/>
                <a:cs typeface="PMingLiU" charset="0"/>
              </a:rPr>
              <a:t>a</a:t>
            </a:r>
          </a:p>
        </p:txBody>
      </p:sp>
      <p:sp>
        <p:nvSpPr>
          <p:cNvPr id="44045" name="Text Box 50"/>
          <p:cNvSpPr txBox="1">
            <a:spLocks noChangeArrowheads="1"/>
          </p:cNvSpPr>
          <p:nvPr/>
        </p:nvSpPr>
        <p:spPr bwMode="auto">
          <a:xfrm>
            <a:off x="5192713" y="5867400"/>
            <a:ext cx="113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PMingLiU" charset="0"/>
                <a:cs typeface="PMingLiU" charset="0"/>
              </a:rPr>
              <a:t>b</a:t>
            </a:r>
          </a:p>
        </p:txBody>
      </p:sp>
      <p:sp>
        <p:nvSpPr>
          <p:cNvPr id="44046" name="Text Box 51"/>
          <p:cNvSpPr txBox="1">
            <a:spLocks noChangeArrowheads="1"/>
          </p:cNvSpPr>
          <p:nvPr/>
        </p:nvSpPr>
        <p:spPr bwMode="auto">
          <a:xfrm>
            <a:off x="6483350" y="5867400"/>
            <a:ext cx="113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PMingLiU" charset="0"/>
                <a:cs typeface="PMingLiU" charset="0"/>
              </a:rPr>
              <a:t>a</a:t>
            </a:r>
          </a:p>
        </p:txBody>
      </p:sp>
      <p:grpSp>
        <p:nvGrpSpPr>
          <p:cNvPr id="44047" name="Group 52"/>
          <p:cNvGrpSpPr>
            <a:grpSpLocks/>
          </p:cNvGrpSpPr>
          <p:nvPr/>
        </p:nvGrpSpPr>
        <p:grpSpPr bwMode="auto">
          <a:xfrm>
            <a:off x="6705600" y="2286000"/>
            <a:ext cx="2133600" cy="2209800"/>
            <a:chOff x="576" y="1536"/>
            <a:chExt cx="1632" cy="1392"/>
          </a:xfrm>
        </p:grpSpPr>
        <p:sp>
          <p:nvSpPr>
            <p:cNvPr id="44048" name="Rectangle 53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9" name="Text Box 54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PMingLiU" charset="0"/>
                  <a:cs typeface="PMingLiU" charset="0"/>
                </a:rPr>
                <a:t>S </a:t>
              </a:r>
              <a:r>
                <a:rPr lang="en-US" altLang="zh-TW">
                  <a:ea typeface="PMingLiU" charset="0"/>
                  <a:cs typeface="PMingLiU" charset="0"/>
                  <a:sym typeface="Wingdings" charset="0"/>
                </a:rPr>
                <a:t> AB | BC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PMingLiU" charset="0"/>
                  <a:cs typeface="PMingLiU" charset="0"/>
                  <a:sym typeface="Wingdings" charset="0"/>
                </a:rPr>
                <a:t>A  BA | 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PMingLiU" charset="0"/>
                  <a:cs typeface="PMingLiU" charset="0"/>
                  <a:sym typeface="Wingdings" charset="0"/>
                </a:rPr>
                <a:t>B  CC | b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PMingLiU" charset="0"/>
                  <a:cs typeface="PMingLiU" charset="0"/>
                  <a:sym typeface="Wingdings" charset="0"/>
                </a:rPr>
                <a:t>C  AB |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26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Menghapus</a:t>
            </a:r>
            <a:r>
              <a:rPr lang="en-US" dirty="0"/>
              <a:t> Non Terminal (Variable) </a:t>
            </a:r>
            <a:r>
              <a:rPr lang="en-US" dirty="0" err="1"/>
              <a:t>yg</a:t>
            </a:r>
            <a:r>
              <a:rPr lang="en-US" dirty="0"/>
              <a:t> Useless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Useless:</a:t>
            </a:r>
          </a:p>
          <a:p>
            <a:pPr lvl="1"/>
            <a:r>
              <a:rPr lang="en-US" dirty="0"/>
              <a:t>NT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diturunkan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terminal</a:t>
            </a:r>
          </a:p>
          <a:p>
            <a:pPr lvl="2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yang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</a:p>
          <a:p>
            <a:pPr lvl="2">
              <a:buNone/>
            </a:pPr>
            <a:r>
              <a:rPr lang="en-US" dirty="0"/>
              <a:t>	NT * terminal </a:t>
            </a:r>
          </a:p>
          <a:p>
            <a:pPr lvl="1"/>
            <a:r>
              <a:rPr lang="en-US" dirty="0"/>
              <a:t>NT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start symbol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57400" y="3378558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C0C-275F-447B-AE6E-3668DCCF8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7EF3FC-6EDC-4A3D-ABF3-6E70BAE7CC1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3CC33"/>
                </a:solidFill>
              </a:rPr>
              <a:t>Contoh</a:t>
            </a:r>
            <a:r>
              <a:rPr lang="en-US" dirty="0">
                <a:solidFill>
                  <a:srgbClr val="33CC33"/>
                </a:solidFill>
              </a:rPr>
              <a:t>: NT </a:t>
            </a:r>
            <a:r>
              <a:rPr lang="en-US" dirty="0" err="1">
                <a:solidFill>
                  <a:srgbClr val="33CC33"/>
                </a:solidFill>
              </a:rPr>
              <a:t>yg</a:t>
            </a:r>
            <a:r>
              <a:rPr lang="en-US" dirty="0">
                <a:solidFill>
                  <a:srgbClr val="33CC33"/>
                </a:solidFill>
              </a:rPr>
              <a:t> </a:t>
            </a:r>
            <a:r>
              <a:rPr lang="en-US" dirty="0" err="1">
                <a:solidFill>
                  <a:srgbClr val="33CC33"/>
                </a:solidFill>
              </a:rPr>
              <a:t>tdk</a:t>
            </a:r>
            <a:r>
              <a:rPr lang="en-US" dirty="0">
                <a:solidFill>
                  <a:srgbClr val="33CC33"/>
                </a:solidFill>
              </a:rPr>
              <a:t> </a:t>
            </a:r>
            <a:r>
              <a:rPr lang="en-US" dirty="0" err="1">
                <a:solidFill>
                  <a:srgbClr val="33CC33"/>
                </a:solidFill>
              </a:rPr>
              <a:t>bisa</a:t>
            </a:r>
            <a:r>
              <a:rPr lang="en-US" dirty="0">
                <a:solidFill>
                  <a:srgbClr val="33CC33"/>
                </a:solidFill>
              </a:rPr>
              <a:t> </a:t>
            </a:r>
            <a:r>
              <a:rPr lang="en-US" dirty="0" err="1">
                <a:solidFill>
                  <a:srgbClr val="33CC33"/>
                </a:solidFill>
              </a:rPr>
              <a:t>diturunkan</a:t>
            </a:r>
            <a:r>
              <a:rPr lang="en-US" dirty="0">
                <a:solidFill>
                  <a:srgbClr val="33CC33"/>
                </a:solidFill>
              </a:rPr>
              <a:t> </a:t>
            </a:r>
            <a:r>
              <a:rPr lang="en-US" dirty="0" err="1">
                <a:solidFill>
                  <a:srgbClr val="33CC33"/>
                </a:solidFill>
              </a:rPr>
              <a:t>sampai</a:t>
            </a:r>
            <a:r>
              <a:rPr lang="en-US" dirty="0">
                <a:solidFill>
                  <a:srgbClr val="33CC33"/>
                </a:solidFill>
              </a:rPr>
              <a:t> terminal 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 dirty="0">
                <a:solidFill>
                  <a:srgbClr val="996600"/>
                </a:solidFill>
              </a:rPr>
              <a:t>S -&gt; AB | C, A -&gt; </a:t>
            </a:r>
            <a:r>
              <a:rPr lang="en-US" dirty="0" err="1">
                <a:solidFill>
                  <a:srgbClr val="996600"/>
                </a:solidFill>
              </a:rPr>
              <a:t>aA</a:t>
            </a:r>
            <a:r>
              <a:rPr lang="en-US" dirty="0">
                <a:solidFill>
                  <a:srgbClr val="996600"/>
                </a:solidFill>
              </a:rPr>
              <a:t> | a, B -&gt; </a:t>
            </a:r>
            <a:r>
              <a:rPr lang="en-US" dirty="0" err="1">
                <a:solidFill>
                  <a:srgbClr val="996600"/>
                </a:solidFill>
              </a:rPr>
              <a:t>bB</a:t>
            </a:r>
            <a:r>
              <a:rPr lang="en-US" dirty="0">
                <a:solidFill>
                  <a:srgbClr val="996600"/>
                </a:solidFill>
              </a:rPr>
              <a:t>, C -&gt; c</a:t>
            </a:r>
          </a:p>
          <a:p>
            <a:pPr marL="609600" indent="-609600"/>
            <a:r>
              <a:rPr lang="en-US" dirty="0">
                <a:solidFill>
                  <a:srgbClr val="3366FF"/>
                </a:solidFill>
              </a:rPr>
              <a:t>Basis</a:t>
            </a:r>
            <a:r>
              <a:rPr lang="en-US" dirty="0"/>
              <a:t>: A </a:t>
            </a:r>
            <a:r>
              <a:rPr lang="en-US" dirty="0" err="1"/>
              <a:t>dan</a:t>
            </a:r>
            <a:r>
              <a:rPr lang="en-US" dirty="0"/>
              <a:t> C </a:t>
            </a:r>
            <a:r>
              <a:rPr lang="en-US" dirty="0" err="1"/>
              <a:t>teridentifikasi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A -&gt; a </a:t>
            </a:r>
            <a:r>
              <a:rPr lang="en-US" dirty="0" err="1"/>
              <a:t>dan</a:t>
            </a:r>
            <a:r>
              <a:rPr lang="en-US" dirty="0"/>
              <a:t> C -&gt; c.</a:t>
            </a:r>
          </a:p>
          <a:p>
            <a:pPr marL="609600" indent="-609600"/>
            <a:r>
              <a:rPr lang="en-US" dirty="0">
                <a:solidFill>
                  <a:srgbClr val="3366FF"/>
                </a:solidFill>
              </a:rPr>
              <a:t>Induction</a:t>
            </a:r>
            <a:r>
              <a:rPr lang="en-US" dirty="0"/>
              <a:t>: S </a:t>
            </a:r>
            <a:r>
              <a:rPr lang="en-US" dirty="0" err="1"/>
              <a:t>teridentifikasi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S -&gt; C </a:t>
            </a:r>
            <a:r>
              <a:rPr lang="en-US" dirty="0" err="1"/>
              <a:t>sehingga</a:t>
            </a:r>
            <a:r>
              <a:rPr lang="en-US" dirty="0"/>
              <a:t> S -*-&gt; c</a:t>
            </a:r>
          </a:p>
          <a:p>
            <a:pPr marL="609600" indent="-609600"/>
            <a:r>
              <a:rPr lang="en-US" dirty="0"/>
              <a:t>Yang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teridentifikasi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B </a:t>
            </a:r>
            <a:r>
              <a:rPr lang="en-US" dirty="0" err="1"/>
              <a:t>sehingga</a:t>
            </a:r>
            <a:r>
              <a:rPr lang="en-US" dirty="0"/>
              <a:t> </a:t>
            </a:r>
          </a:p>
          <a:p>
            <a:pPr marL="1009650" lvl="1" indent="-609600"/>
            <a:r>
              <a:rPr lang="en-US" dirty="0" err="1">
                <a:solidFill>
                  <a:srgbClr val="33CC33"/>
                </a:solidFill>
              </a:rPr>
              <a:t>Hasil</a:t>
            </a:r>
            <a:r>
              <a:rPr lang="en-US" dirty="0"/>
              <a:t>: </a:t>
            </a:r>
            <a:r>
              <a:rPr lang="en-US" dirty="0">
                <a:solidFill>
                  <a:srgbClr val="996600"/>
                </a:solidFill>
              </a:rPr>
              <a:t>S -&gt; C, A -&gt; </a:t>
            </a:r>
            <a:r>
              <a:rPr lang="en-US" dirty="0" err="1">
                <a:solidFill>
                  <a:srgbClr val="996600"/>
                </a:solidFill>
              </a:rPr>
              <a:t>aA</a:t>
            </a:r>
            <a:r>
              <a:rPr lang="en-US" dirty="0">
                <a:solidFill>
                  <a:srgbClr val="996600"/>
                </a:solidFill>
              </a:rPr>
              <a:t> | a, C -&gt; c</a:t>
            </a:r>
          </a:p>
        </p:txBody>
      </p:sp>
    </p:spTree>
    <p:extLst>
      <p:ext uri="{BB962C8B-B14F-4D97-AF65-F5344CB8AC3E}">
        <p14:creationId xmlns:p14="http://schemas.microsoft.com/office/powerpoint/2010/main" val="190177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638322-1619-43D3-8FE8-F43FD069947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>
                <a:latin typeface="Lucida Sans Unicode" pitchFamily="34" charset="0"/>
              </a:rPr>
              <a:t>ε</a:t>
            </a:r>
            <a:r>
              <a:rPr lang="en-US" dirty="0"/>
              <a:t>-production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534400" cy="45720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>
                <a:latin typeface="Lucida Sans Unicode" pitchFamily="34" charset="0"/>
              </a:rPr>
              <a:t>ε</a:t>
            </a:r>
            <a:r>
              <a:rPr lang="en-US" dirty="0"/>
              <a:t>-production,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definisikan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66"/>
                </a:solidFill>
              </a:rPr>
              <a:t>nullable</a:t>
            </a:r>
            <a:r>
              <a:rPr lang="en-US" i="1" dirty="0">
                <a:solidFill>
                  <a:srgbClr val="FF0066"/>
                </a:solidFill>
              </a:rPr>
              <a:t> variables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Variable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diturunkan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string </a:t>
            </a:r>
            <a:r>
              <a:rPr lang="en-US" dirty="0" err="1"/>
              <a:t>kosong</a:t>
            </a:r>
            <a:r>
              <a:rPr lang="en-US" dirty="0"/>
              <a:t>  </a:t>
            </a:r>
            <a:r>
              <a:rPr lang="en-US" dirty="0" err="1"/>
              <a:t>yaitu</a:t>
            </a:r>
            <a:r>
              <a:rPr lang="en-US" dirty="0"/>
              <a:t> A --*--&gt;  </a:t>
            </a:r>
            <a:r>
              <a:rPr lang="en-US" dirty="0">
                <a:latin typeface="Lucida Sans Unicode" pitchFamily="34" charset="0"/>
              </a:rPr>
              <a:t>ε</a:t>
            </a: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Basis</a:t>
            </a:r>
            <a:r>
              <a:rPr lang="en-US" dirty="0"/>
              <a:t>: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A -&gt; </a:t>
            </a:r>
            <a:r>
              <a:rPr lang="en-US" dirty="0">
                <a:latin typeface="Lucida Sans Unicode" pitchFamily="34" charset="0"/>
              </a:rPr>
              <a:t>ε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nullable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3366FF"/>
                </a:solidFill>
              </a:rPr>
              <a:t>Induction</a:t>
            </a:r>
            <a:r>
              <a:rPr lang="en-US" dirty="0"/>
              <a:t>: Jika </a:t>
            </a:r>
            <a:r>
              <a:rPr lang="en-US" dirty="0" err="1"/>
              <a:t>ada</a:t>
            </a:r>
            <a:r>
              <a:rPr lang="en-US" dirty="0"/>
              <a:t> A -&gt; </a:t>
            </a:r>
            <a:r>
              <a:rPr lang="en-US" dirty="0">
                <a:sym typeface="Symbol" pitchFamily="18" charset="2"/>
              </a:rPr>
              <a:t></a:t>
            </a:r>
            <a:r>
              <a:rPr lang="en-US" dirty="0"/>
              <a:t>, dan </a:t>
            </a:r>
            <a:r>
              <a:rPr lang="en-US" dirty="0" err="1"/>
              <a:t>semua</a:t>
            </a:r>
            <a:r>
              <a:rPr lang="en-US" dirty="0"/>
              <a:t> symbol </a:t>
            </a:r>
            <a:r>
              <a:rPr lang="en-US" dirty="0">
                <a:sym typeface="Symbol" pitchFamily="18" charset="2"/>
              </a:rPr>
              <a:t>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nullable, </a:t>
            </a:r>
            <a:r>
              <a:rPr lang="en-US" dirty="0" err="1"/>
              <a:t>maka</a:t>
            </a:r>
            <a:r>
              <a:rPr lang="en-US" dirty="0"/>
              <a:t> A </a:t>
            </a:r>
            <a:r>
              <a:rPr lang="en-US" dirty="0" err="1"/>
              <a:t>adalah</a:t>
            </a:r>
            <a:r>
              <a:rPr lang="en-US" dirty="0"/>
              <a:t> nullable.</a:t>
            </a:r>
          </a:p>
          <a:p>
            <a:r>
              <a:rPr lang="en-US" dirty="0"/>
              <a:t>Jika </a:t>
            </a:r>
            <a:r>
              <a:rPr lang="en-US" altLang="en-US" dirty="0"/>
              <a:t>A -&gt; X</a:t>
            </a:r>
            <a:r>
              <a:rPr lang="en-US" altLang="en-US" baseline="-25000" dirty="0"/>
              <a:t>1</a:t>
            </a:r>
            <a:r>
              <a:rPr lang="en-US" altLang="en-US" dirty="0"/>
              <a:t>…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n</a:t>
            </a:r>
            <a:r>
              <a:rPr lang="en-US" altLang="en-US" dirty="0"/>
              <a:t> into a family of productions, dan </a:t>
            </a:r>
            <a:r>
              <a:rPr lang="en-US" altLang="en-US" dirty="0" err="1"/>
              <a:t>ada</a:t>
            </a:r>
            <a:r>
              <a:rPr lang="en-US" altLang="en-US" dirty="0"/>
              <a:t> k≥1, 1≤ </a:t>
            </a:r>
            <a:r>
              <a:rPr lang="en-US" altLang="en-US" dirty="0" err="1"/>
              <a:t>k≤n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X </a:t>
            </a:r>
            <a:r>
              <a:rPr lang="en-US" altLang="en-US" dirty="0" err="1"/>
              <a:t>adalah</a:t>
            </a:r>
            <a:r>
              <a:rPr lang="en-US" altLang="en-US" dirty="0"/>
              <a:t> symbol nullable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aturan</a:t>
            </a:r>
            <a:r>
              <a:rPr lang="en-US" altLang="en-US" dirty="0"/>
              <a:t> </a:t>
            </a:r>
            <a:r>
              <a:rPr lang="en-US" altLang="en-US" dirty="0" err="1"/>
              <a:t>produksi</a:t>
            </a:r>
            <a:r>
              <a:rPr lang="en-US" altLang="en-US" dirty="0"/>
              <a:t> </a:t>
            </a:r>
            <a:r>
              <a:rPr lang="en-US" altLang="en-US" dirty="0" err="1"/>
              <a:t>baru</a:t>
            </a:r>
            <a:r>
              <a:rPr lang="en-US" altLang="en-US" dirty="0"/>
              <a:t> </a:t>
            </a:r>
            <a:r>
              <a:rPr lang="en-US" altLang="en-US" dirty="0" err="1"/>
              <a:t>semua</a:t>
            </a:r>
            <a:r>
              <a:rPr lang="en-US" altLang="en-US" dirty="0"/>
              <a:t> </a:t>
            </a:r>
            <a:r>
              <a:rPr lang="en-US" altLang="en-US" dirty="0" err="1"/>
              <a:t>kombinasi</a:t>
            </a:r>
            <a:r>
              <a:rPr lang="en-US" altLang="en-US" dirty="0"/>
              <a:t> X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6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DC4A10-8B57-4170-88CC-5F81927EEA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33CC33"/>
                </a:solidFill>
              </a:rPr>
              <a:t>Contoh</a:t>
            </a:r>
            <a:r>
              <a:rPr lang="en-US" dirty="0"/>
              <a:t>: </a:t>
            </a:r>
            <a:r>
              <a:rPr lang="en-US" dirty="0" err="1"/>
              <a:t>Nullable</a:t>
            </a:r>
            <a:r>
              <a:rPr lang="en-US" dirty="0"/>
              <a:t> Symbols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996600"/>
                </a:solidFill>
              </a:rPr>
              <a:t>S -&gt; AB, A -&gt; </a:t>
            </a:r>
            <a:r>
              <a:rPr lang="en-US" dirty="0" err="1">
                <a:solidFill>
                  <a:srgbClr val="996600"/>
                </a:solidFill>
              </a:rPr>
              <a:t>aA</a:t>
            </a:r>
            <a:r>
              <a:rPr lang="en-US" dirty="0">
                <a:solidFill>
                  <a:srgbClr val="996600"/>
                </a:solidFill>
              </a:rPr>
              <a:t> | </a:t>
            </a:r>
            <a:r>
              <a:rPr lang="en-US" dirty="0">
                <a:solidFill>
                  <a:srgbClr val="996600"/>
                </a:solidFill>
                <a:latin typeface="Lucida Sans Unicode" pitchFamily="34" charset="0"/>
              </a:rPr>
              <a:t>ε</a:t>
            </a:r>
            <a:r>
              <a:rPr lang="en-US" dirty="0">
                <a:solidFill>
                  <a:srgbClr val="996600"/>
                </a:solidFill>
              </a:rPr>
              <a:t>, B -&gt; </a:t>
            </a:r>
            <a:r>
              <a:rPr lang="en-US" dirty="0" err="1">
                <a:solidFill>
                  <a:srgbClr val="996600"/>
                </a:solidFill>
              </a:rPr>
              <a:t>bB</a:t>
            </a:r>
            <a:r>
              <a:rPr lang="en-US" dirty="0">
                <a:solidFill>
                  <a:srgbClr val="996600"/>
                </a:solidFill>
              </a:rPr>
              <a:t> | A</a:t>
            </a:r>
          </a:p>
          <a:p>
            <a:r>
              <a:rPr lang="en-US" dirty="0">
                <a:solidFill>
                  <a:srgbClr val="3366FF"/>
                </a:solidFill>
              </a:rPr>
              <a:t>Basis</a:t>
            </a:r>
            <a:r>
              <a:rPr lang="en-US" dirty="0"/>
              <a:t>: 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nullable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A -&gt; </a:t>
            </a:r>
            <a:r>
              <a:rPr lang="en-US" dirty="0">
                <a:latin typeface="Lucida Sans Unicode" pitchFamily="34" charset="0"/>
              </a:rPr>
              <a:t>ε</a:t>
            </a: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Induction</a:t>
            </a:r>
            <a:r>
              <a:rPr lang="en-US" dirty="0"/>
              <a:t>: B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nullable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B -&gt; A.</a:t>
            </a:r>
          </a:p>
          <a:p>
            <a:r>
              <a:rPr lang="en-US" dirty="0" err="1"/>
              <a:t>Maka</a:t>
            </a:r>
            <a:r>
              <a:rPr lang="en-US" dirty="0"/>
              <a:t> 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nullable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S -&gt; AB.</a:t>
            </a:r>
          </a:p>
        </p:txBody>
      </p:sp>
    </p:spTree>
    <p:extLst>
      <p:ext uri="{BB962C8B-B14F-4D97-AF65-F5344CB8AC3E}">
        <p14:creationId xmlns:p14="http://schemas.microsoft.com/office/powerpoint/2010/main" val="158983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3EA94C-7569-4765-81A2-8B1D27156D9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33CC33"/>
                </a:solidFill>
              </a:rPr>
              <a:t>Contoh</a:t>
            </a:r>
            <a:r>
              <a:rPr lang="en-US" dirty="0"/>
              <a:t>: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>
                <a:latin typeface="Lucida Sans Unicode" pitchFamily="34" charset="0"/>
              </a:rPr>
              <a:t>ε</a:t>
            </a:r>
            <a:r>
              <a:rPr lang="en-US" dirty="0"/>
              <a:t>-Productions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01000" cy="4419600"/>
          </a:xfrm>
        </p:spPr>
        <p:txBody>
          <a:bodyPr>
            <a:normAutofit fontScale="325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sz="7400" dirty="0">
                <a:solidFill>
                  <a:srgbClr val="996600"/>
                </a:solidFill>
              </a:rPr>
              <a:t>S -&gt; ABC, A -&gt; </a:t>
            </a:r>
            <a:r>
              <a:rPr lang="en-US" sz="7400" dirty="0" err="1">
                <a:solidFill>
                  <a:srgbClr val="996600"/>
                </a:solidFill>
              </a:rPr>
              <a:t>aA</a:t>
            </a:r>
            <a:r>
              <a:rPr lang="en-US" sz="7400" dirty="0">
                <a:solidFill>
                  <a:srgbClr val="996600"/>
                </a:solidFill>
              </a:rPr>
              <a:t> | </a:t>
            </a:r>
            <a:r>
              <a:rPr lang="en-US" sz="7400" dirty="0">
                <a:solidFill>
                  <a:srgbClr val="996600"/>
                </a:solidFill>
                <a:latin typeface="Lucida Sans Unicode" pitchFamily="34" charset="0"/>
              </a:rPr>
              <a:t>ε</a:t>
            </a:r>
            <a:r>
              <a:rPr lang="en-US" sz="7400" dirty="0">
                <a:solidFill>
                  <a:srgbClr val="996600"/>
                </a:solidFill>
              </a:rPr>
              <a:t>, B -&gt; </a:t>
            </a:r>
            <a:r>
              <a:rPr lang="en-US" sz="7400" dirty="0" err="1">
                <a:solidFill>
                  <a:srgbClr val="996600"/>
                </a:solidFill>
              </a:rPr>
              <a:t>bB</a:t>
            </a:r>
            <a:r>
              <a:rPr lang="en-US" sz="7400" dirty="0">
                <a:solidFill>
                  <a:srgbClr val="996600"/>
                </a:solidFill>
              </a:rPr>
              <a:t> | </a:t>
            </a:r>
            <a:r>
              <a:rPr lang="en-US" sz="7400" dirty="0">
                <a:solidFill>
                  <a:srgbClr val="996600"/>
                </a:solidFill>
                <a:latin typeface="Lucida Sans Unicode" pitchFamily="34" charset="0"/>
              </a:rPr>
              <a:t>ε</a:t>
            </a:r>
            <a:r>
              <a:rPr lang="en-US" sz="7400" dirty="0">
                <a:solidFill>
                  <a:srgbClr val="996600"/>
                </a:solidFill>
              </a:rPr>
              <a:t>, C -&gt; </a:t>
            </a:r>
            <a:r>
              <a:rPr lang="en-US" sz="7400" dirty="0">
                <a:solidFill>
                  <a:srgbClr val="996600"/>
                </a:solidFill>
                <a:latin typeface="Lucida Sans Unicode" pitchFamily="34" charset="0"/>
              </a:rPr>
              <a:t>ε</a:t>
            </a:r>
            <a:endParaRPr lang="en-US" sz="7400" dirty="0">
              <a:solidFill>
                <a:srgbClr val="996600"/>
              </a:solidFill>
            </a:endParaRPr>
          </a:p>
          <a:p>
            <a:r>
              <a:rPr lang="en-US" sz="7400" dirty="0"/>
              <a:t>A, B, C, </a:t>
            </a:r>
            <a:r>
              <a:rPr lang="en-US" sz="7400" dirty="0" err="1"/>
              <a:t>dan</a:t>
            </a:r>
            <a:r>
              <a:rPr lang="en-US" sz="7400" dirty="0"/>
              <a:t> S </a:t>
            </a:r>
            <a:r>
              <a:rPr lang="en-US" sz="7400" dirty="0" err="1"/>
              <a:t>adalah</a:t>
            </a:r>
            <a:r>
              <a:rPr lang="en-US" sz="7400" dirty="0"/>
              <a:t> </a:t>
            </a:r>
            <a:r>
              <a:rPr lang="en-US" sz="7400" dirty="0" err="1"/>
              <a:t>nullable</a:t>
            </a:r>
            <a:endParaRPr lang="en-US" sz="7400" dirty="0"/>
          </a:p>
          <a:p>
            <a:pPr lvl="1"/>
            <a:r>
              <a:rPr lang="en-US" sz="7400" dirty="0"/>
              <a:t>C -&gt; </a:t>
            </a:r>
            <a:r>
              <a:rPr lang="en-US" sz="7400" dirty="0">
                <a:solidFill>
                  <a:srgbClr val="996600"/>
                </a:solidFill>
                <a:latin typeface="Lucida Sans Unicode" pitchFamily="34" charset="0"/>
              </a:rPr>
              <a:t>ε </a:t>
            </a:r>
            <a:r>
              <a:rPr lang="en-US" sz="7400" dirty="0" err="1"/>
              <a:t>tidak</a:t>
            </a:r>
            <a:r>
              <a:rPr lang="en-US" sz="7400" dirty="0"/>
              <a:t> </a:t>
            </a:r>
            <a:r>
              <a:rPr lang="en-US" sz="7400" dirty="0" err="1"/>
              <a:t>bisa</a:t>
            </a:r>
            <a:r>
              <a:rPr lang="en-US" sz="7400" dirty="0"/>
              <a:t> </a:t>
            </a:r>
            <a:r>
              <a:rPr lang="en-US" sz="7400" dirty="0" err="1"/>
              <a:t>diganti</a:t>
            </a:r>
            <a:r>
              <a:rPr lang="en-US" sz="7400" dirty="0"/>
              <a:t> </a:t>
            </a:r>
            <a:r>
              <a:rPr lang="en-US" sz="7400" dirty="0" err="1"/>
              <a:t>krn</a:t>
            </a:r>
            <a:r>
              <a:rPr lang="en-US" sz="7400" dirty="0"/>
              <a:t> </a:t>
            </a:r>
            <a:r>
              <a:rPr lang="en-US" sz="7400" dirty="0" err="1"/>
              <a:t>tdk</a:t>
            </a:r>
            <a:r>
              <a:rPr lang="en-US" sz="7400" dirty="0"/>
              <a:t> </a:t>
            </a:r>
            <a:r>
              <a:rPr lang="en-US" sz="7400" dirty="0" err="1"/>
              <a:t>ada</a:t>
            </a:r>
            <a:r>
              <a:rPr lang="en-US" sz="7400" dirty="0"/>
              <a:t> </a:t>
            </a:r>
            <a:r>
              <a:rPr lang="en-US" sz="7400" dirty="0" err="1"/>
              <a:t>produksi</a:t>
            </a:r>
            <a:r>
              <a:rPr lang="en-US" sz="7400" dirty="0"/>
              <a:t> lain</a:t>
            </a:r>
          </a:p>
          <a:p>
            <a:pPr lvl="1"/>
            <a:r>
              <a:rPr lang="en-US" sz="7400" dirty="0" err="1"/>
              <a:t>Aturan</a:t>
            </a:r>
            <a:r>
              <a:rPr lang="en-US" sz="7400" dirty="0"/>
              <a:t> </a:t>
            </a:r>
            <a:r>
              <a:rPr lang="en-US" sz="7400" dirty="0" err="1"/>
              <a:t>produksi</a:t>
            </a:r>
            <a:r>
              <a:rPr lang="en-US" sz="7400" dirty="0"/>
              <a:t> </a:t>
            </a:r>
            <a:r>
              <a:rPr lang="en-US" sz="7400" dirty="0" err="1"/>
              <a:t>utk</a:t>
            </a:r>
            <a:r>
              <a:rPr lang="en-US" sz="7400" dirty="0"/>
              <a:t> B </a:t>
            </a:r>
            <a:r>
              <a:rPr lang="en-US" sz="7400" dirty="0" err="1"/>
              <a:t>diganti</a:t>
            </a:r>
            <a:r>
              <a:rPr lang="en-US" sz="7400" dirty="0"/>
              <a:t> </a:t>
            </a:r>
            <a:r>
              <a:rPr lang="en-US" sz="7400" dirty="0" err="1"/>
              <a:t>jadi</a:t>
            </a:r>
            <a:r>
              <a:rPr lang="en-US" sz="7400" dirty="0"/>
              <a:t> B -&gt; </a:t>
            </a:r>
            <a:r>
              <a:rPr lang="en-US" sz="7400" dirty="0" err="1"/>
              <a:t>bB</a:t>
            </a:r>
            <a:r>
              <a:rPr lang="en-US" sz="7400" dirty="0"/>
              <a:t> | b</a:t>
            </a:r>
          </a:p>
          <a:p>
            <a:pPr lvl="1"/>
            <a:r>
              <a:rPr lang="en-US" sz="7400" dirty="0" err="1"/>
              <a:t>Aturan</a:t>
            </a:r>
            <a:r>
              <a:rPr lang="en-US" sz="7400" dirty="0"/>
              <a:t> </a:t>
            </a:r>
            <a:r>
              <a:rPr lang="en-US" sz="7400" dirty="0" err="1"/>
              <a:t>produksi</a:t>
            </a:r>
            <a:r>
              <a:rPr lang="en-US" sz="7400" dirty="0"/>
              <a:t> </a:t>
            </a:r>
            <a:r>
              <a:rPr lang="en-US" sz="7400" dirty="0" err="1"/>
              <a:t>utk</a:t>
            </a:r>
            <a:r>
              <a:rPr lang="en-US" sz="7400" dirty="0"/>
              <a:t> A </a:t>
            </a:r>
            <a:r>
              <a:rPr lang="en-US" sz="7400" dirty="0" err="1"/>
              <a:t>diganti</a:t>
            </a:r>
            <a:r>
              <a:rPr lang="en-US" sz="7400" dirty="0"/>
              <a:t> </a:t>
            </a:r>
            <a:r>
              <a:rPr lang="en-US" sz="7400" dirty="0" err="1"/>
              <a:t>jadi</a:t>
            </a:r>
            <a:r>
              <a:rPr lang="en-US" sz="7400" dirty="0"/>
              <a:t> A -&gt; </a:t>
            </a:r>
            <a:r>
              <a:rPr lang="en-US" sz="7400" dirty="0" err="1"/>
              <a:t>aA</a:t>
            </a:r>
            <a:r>
              <a:rPr lang="en-US" sz="7400" dirty="0"/>
              <a:t> | a</a:t>
            </a:r>
          </a:p>
          <a:p>
            <a:pPr lvl="1"/>
            <a:r>
              <a:rPr lang="en-US" sz="7400" dirty="0" err="1"/>
              <a:t>Aturan</a:t>
            </a:r>
            <a:r>
              <a:rPr lang="en-US" sz="7400" dirty="0"/>
              <a:t> </a:t>
            </a:r>
            <a:r>
              <a:rPr lang="en-US" sz="7400" dirty="0" err="1"/>
              <a:t>produksi</a:t>
            </a:r>
            <a:r>
              <a:rPr lang="en-US" sz="7400" dirty="0"/>
              <a:t> </a:t>
            </a:r>
            <a:r>
              <a:rPr lang="en-US" sz="7400" dirty="0" err="1"/>
              <a:t>utk</a:t>
            </a:r>
            <a:r>
              <a:rPr lang="en-US" sz="7400" dirty="0"/>
              <a:t> S </a:t>
            </a:r>
            <a:r>
              <a:rPr lang="en-US" sz="7400" dirty="0" err="1"/>
              <a:t>diganti</a:t>
            </a:r>
            <a:r>
              <a:rPr lang="en-US" sz="7400" dirty="0"/>
              <a:t> </a:t>
            </a:r>
            <a:r>
              <a:rPr lang="en-US" sz="7400" dirty="0" err="1"/>
              <a:t>jadi</a:t>
            </a:r>
            <a:r>
              <a:rPr lang="en-US" sz="7400" dirty="0"/>
              <a:t> S -&gt; ABC | AB | AC | BC | A | B | C</a:t>
            </a:r>
          </a:p>
          <a:p>
            <a:r>
              <a:rPr lang="en-US" sz="7400" dirty="0" err="1"/>
              <a:t>Karena</a:t>
            </a:r>
            <a:r>
              <a:rPr lang="en-US" sz="7400" dirty="0"/>
              <a:t> </a:t>
            </a:r>
            <a:r>
              <a:rPr lang="en-US" sz="7400" dirty="0" err="1"/>
              <a:t>aturan</a:t>
            </a:r>
            <a:r>
              <a:rPr lang="en-US" sz="7400" dirty="0"/>
              <a:t> </a:t>
            </a:r>
            <a:r>
              <a:rPr lang="en-US" sz="7400" dirty="0" err="1"/>
              <a:t>produksi</a:t>
            </a:r>
            <a:r>
              <a:rPr lang="en-US" sz="7400" dirty="0"/>
              <a:t> </a:t>
            </a:r>
            <a:r>
              <a:rPr lang="en-US" sz="7400" dirty="0" err="1"/>
              <a:t>utk</a:t>
            </a:r>
            <a:r>
              <a:rPr lang="en-US" sz="7400" dirty="0"/>
              <a:t> C </a:t>
            </a:r>
            <a:r>
              <a:rPr lang="en-US" sz="7400" dirty="0" err="1"/>
              <a:t>hilang</a:t>
            </a:r>
            <a:r>
              <a:rPr lang="en-US" sz="7400" dirty="0"/>
              <a:t> </a:t>
            </a:r>
            <a:r>
              <a:rPr lang="en-US" sz="7400" dirty="0" err="1"/>
              <a:t>maka</a:t>
            </a:r>
            <a:endParaRPr lang="en-US" sz="7400" dirty="0"/>
          </a:p>
          <a:p>
            <a:pPr lvl="1"/>
            <a:r>
              <a:rPr lang="en-US" sz="7400" dirty="0" err="1"/>
              <a:t>Aturan</a:t>
            </a:r>
            <a:r>
              <a:rPr lang="en-US" sz="7400" dirty="0"/>
              <a:t> </a:t>
            </a:r>
            <a:r>
              <a:rPr lang="en-US" sz="7400" dirty="0" err="1"/>
              <a:t>produksi</a:t>
            </a:r>
            <a:r>
              <a:rPr lang="en-US" sz="7400" dirty="0"/>
              <a:t> </a:t>
            </a:r>
            <a:r>
              <a:rPr lang="en-US" sz="7400" dirty="0" err="1"/>
              <a:t>utk</a:t>
            </a:r>
            <a:r>
              <a:rPr lang="en-US" sz="7400" dirty="0"/>
              <a:t> S </a:t>
            </a:r>
            <a:r>
              <a:rPr lang="en-US" sz="7400" dirty="0" err="1"/>
              <a:t>jadi</a:t>
            </a:r>
            <a:r>
              <a:rPr lang="en-US" sz="7400" dirty="0"/>
              <a:t> S -&gt; AB | A | B </a:t>
            </a:r>
          </a:p>
          <a:p>
            <a:pPr marL="324000" lvl="1"/>
            <a:r>
              <a:rPr lang="en-US" sz="7400" b="1" dirty="0" err="1"/>
              <a:t>Hasilnya</a:t>
            </a:r>
            <a:r>
              <a:rPr lang="en-US" sz="7400" b="1" dirty="0"/>
              <a:t> :</a:t>
            </a:r>
            <a:r>
              <a:rPr lang="en-US" sz="7400" dirty="0"/>
              <a:t> S -&gt; AB | A | B, A -&gt; </a:t>
            </a:r>
            <a:r>
              <a:rPr lang="en-US" sz="7400" dirty="0" err="1"/>
              <a:t>aA</a:t>
            </a:r>
            <a:r>
              <a:rPr lang="en-US" sz="7400" dirty="0"/>
              <a:t> | a, B -&gt; </a:t>
            </a:r>
            <a:r>
              <a:rPr lang="en-US" sz="7400" dirty="0" err="1"/>
              <a:t>bB</a:t>
            </a:r>
            <a:r>
              <a:rPr lang="en-US" sz="7400" dirty="0"/>
              <a:t> | b</a:t>
            </a:r>
          </a:p>
          <a:p>
            <a:pPr marL="324000" lvl="1"/>
            <a:endParaRPr lang="en-US" sz="3200" dirty="0"/>
          </a:p>
          <a:p>
            <a:pPr marL="38250" lvl="1" indent="0">
              <a:buNone/>
            </a:pPr>
            <a:r>
              <a:rPr lang="en-US" sz="3200" dirty="0"/>
              <a:t> </a:t>
            </a:r>
          </a:p>
          <a:p>
            <a:pPr marL="324000" lvl="1"/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32704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862710-FC8B-4FD9-953C-2137CBFE16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Unit Productions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0066"/>
                </a:solidFill>
              </a:rPr>
              <a:t>Unit production</a:t>
            </a:r>
            <a:r>
              <a:rPr lang="en-US" dirty="0"/>
              <a:t> 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kanannya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variable, </a:t>
            </a:r>
            <a:r>
              <a:rPr lang="en-US" dirty="0" err="1"/>
              <a:t>contoh</a:t>
            </a:r>
            <a:r>
              <a:rPr lang="en-US" dirty="0"/>
              <a:t> A -&gt; B</a:t>
            </a:r>
          </a:p>
          <a:p>
            <a:r>
              <a:rPr lang="en-US" dirty="0">
                <a:solidFill>
                  <a:srgbClr val="CC9900"/>
                </a:solidFill>
              </a:rPr>
              <a:t>Cara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A =&gt;* B </a:t>
            </a:r>
            <a:r>
              <a:rPr lang="en-US" dirty="0" err="1"/>
              <a:t>adalah</a:t>
            </a:r>
            <a:r>
              <a:rPr lang="en-US" dirty="0"/>
              <a:t> unit production, </a:t>
            </a:r>
            <a:r>
              <a:rPr lang="en-US" dirty="0" err="1"/>
              <a:t>dan</a:t>
            </a:r>
            <a:r>
              <a:rPr lang="en-US" dirty="0"/>
              <a:t> B -&gt; </a:t>
            </a:r>
            <a:r>
              <a:rPr lang="en-US" dirty="0">
                <a:sym typeface="Symbol" pitchFamily="18" charset="2"/>
              </a:rPr>
              <a:t> </a:t>
            </a:r>
            <a:r>
              <a:rPr lang="en-US" dirty="0" err="1">
                <a:sym typeface="Symbol" pitchFamily="18" charset="2"/>
              </a:rPr>
              <a:t>adalah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/>
              <a:t>non-unit-production,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masukkan</a:t>
            </a:r>
            <a:r>
              <a:rPr lang="en-US" dirty="0"/>
              <a:t> A -&gt; </a:t>
            </a:r>
            <a:r>
              <a:rPr lang="en-US" dirty="0">
                <a:sym typeface="Symbol" pitchFamily="18" charset="2"/>
              </a:rPr>
              <a:t></a:t>
            </a:r>
            <a:endParaRPr lang="en-US" dirty="0"/>
          </a:p>
          <a:p>
            <a:pPr lvl="1"/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unit productions</a:t>
            </a:r>
          </a:p>
        </p:txBody>
      </p:sp>
    </p:spTree>
    <p:extLst>
      <p:ext uri="{BB962C8B-B14F-4D97-AF65-F5344CB8AC3E}">
        <p14:creationId xmlns:p14="http://schemas.microsoft.com/office/powerpoint/2010/main" val="27927125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91581" dir="3378596" algn="ctr" rotWithShape="0">
                  <a:schemeClr val="tx1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91581" dir="3378596" algn="ctr" rotWithShape="0">
                  <a:schemeClr val="tx1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170CF6C0C8004BA89D959EB6B72DEC" ma:contentTypeVersion="2" ma:contentTypeDescription="Create a new document." ma:contentTypeScope="" ma:versionID="9063bb6218a792b7b5eef9bf9799508c">
  <xsd:schema xmlns:xsd="http://www.w3.org/2001/XMLSchema" xmlns:xs="http://www.w3.org/2001/XMLSchema" xmlns:p="http://schemas.microsoft.com/office/2006/metadata/properties" xmlns:ns2="57806ff7-fc3c-4753-867a-7722b4202ac6" targetNamespace="http://schemas.microsoft.com/office/2006/metadata/properties" ma:root="true" ma:fieldsID="a6c5b1129a689cb12142844ddd97993b" ns2:_="">
    <xsd:import namespace="57806ff7-fc3c-4753-867a-7722b4202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806ff7-fc3c-4753-867a-7722b4202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95CABE-1437-4E65-B6D1-9C2BB393F2F3}"/>
</file>

<file path=customXml/itemProps2.xml><?xml version="1.0" encoding="utf-8"?>
<ds:datastoreItem xmlns:ds="http://schemas.openxmlformats.org/officeDocument/2006/customXml" ds:itemID="{FC773357-F140-440C-853D-1F7A6D2C7C07}"/>
</file>

<file path=customXml/itemProps3.xml><?xml version="1.0" encoding="utf-8"?>
<ds:datastoreItem xmlns:ds="http://schemas.openxmlformats.org/officeDocument/2006/customXml" ds:itemID="{88B837FE-9033-4753-9D08-2D7A559638F4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154</TotalTime>
  <Words>2321</Words>
  <Application>Microsoft Office PowerPoint</Application>
  <PresentationFormat>On-screen Show (4:3)</PresentationFormat>
  <Paragraphs>370</Paragraphs>
  <Slides>36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Arial Unicode MS</vt:lpstr>
      <vt:lpstr>Calibri</vt:lpstr>
      <vt:lpstr>Lucida Sans Unicode</vt:lpstr>
      <vt:lpstr>Monotype Sorts</vt:lpstr>
      <vt:lpstr>Times New Roman</vt:lpstr>
      <vt:lpstr>Theme1</vt:lpstr>
      <vt:lpstr>Bab 7 Sifat-Sifat Bahasa Context-Free </vt:lpstr>
      <vt:lpstr>Chomsky Normal Form</vt:lpstr>
      <vt:lpstr>Mengubah CFG ke CNF</vt:lpstr>
      <vt:lpstr>Menghapus Non Terminal (Variable) yg Useless</vt:lpstr>
      <vt:lpstr>Contoh: NT yg tdk bisa diturunkan sampai terminal </vt:lpstr>
      <vt:lpstr>Menghapus ε-production</vt:lpstr>
      <vt:lpstr>Contoh: Nullable Symbols</vt:lpstr>
      <vt:lpstr>Contoh: Menghapus ε-Productions</vt:lpstr>
      <vt:lpstr>Menghapus Unit Productions</vt:lpstr>
      <vt:lpstr>PowerPoint Presentation</vt:lpstr>
      <vt:lpstr>PowerPoint Presentation</vt:lpstr>
      <vt:lpstr>Contoh CFG ke CNF (Ex 7.1.2 )</vt:lpstr>
      <vt:lpstr>Lanjutan Contoh CFG ke CNF</vt:lpstr>
      <vt:lpstr>Closure properties cfl</vt:lpstr>
      <vt:lpstr>Closure Properties CFL</vt:lpstr>
      <vt:lpstr>Union</vt:lpstr>
      <vt:lpstr>Concatenation</vt:lpstr>
      <vt:lpstr>Star Closure</vt:lpstr>
      <vt:lpstr>Reversal</vt:lpstr>
      <vt:lpstr>Decision Properties of CFL</vt:lpstr>
      <vt:lpstr>Testing Emptiness</vt:lpstr>
      <vt:lpstr>Testing Membership</vt:lpstr>
      <vt:lpstr>Testing Membership</vt:lpstr>
      <vt:lpstr>CYK Algorithm</vt:lpstr>
      <vt:lpstr>CYK Algorithm – (2)</vt:lpstr>
      <vt:lpstr>Example: CYK Algorithm</vt:lpstr>
      <vt:lpstr>Example: CYK Algorithm</vt:lpstr>
      <vt:lpstr>Example: CYK Algorithm</vt:lpstr>
      <vt:lpstr>Example: CYK Algorithm</vt:lpstr>
      <vt:lpstr>Example: CYK Algorithm</vt:lpstr>
      <vt:lpstr>Cocke-Younger-Kasami Algorithm</vt:lpstr>
      <vt:lpstr>Algoritma CYK - Inisialisasi</vt:lpstr>
      <vt:lpstr>Algoritma CYK– Tabel</vt:lpstr>
      <vt:lpstr>CYK – Loop (k&gt;1)</vt:lpstr>
      <vt:lpstr>CYK – Loop (k&gt;1)</vt:lpstr>
      <vt:lpstr>CYK Algorithm – Parse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Design a DFA?</dc:title>
  <dc:creator>lenovo</dc:creator>
  <cp:lastModifiedBy>Harlili</cp:lastModifiedBy>
  <cp:revision>22</cp:revision>
  <dcterms:created xsi:type="dcterms:W3CDTF">2014-09-01T14:19:15Z</dcterms:created>
  <dcterms:modified xsi:type="dcterms:W3CDTF">2020-08-27T06:49:44Z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0x010100FC170CF6C0C8004BA89D959EB6B72DEC</vt:lpwstr>
  </property>
</Properties>
</file>