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8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C158-999D-419B-A72C-87CFBEF9798F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7FFA4-EB03-4459-88FD-E1EBB83BD7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53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35542DF-CAC6-4576-B906-D6DB5F235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4719F5-D992-42FC-811B-B68FE0FA77FE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506711E-516A-4A47-8118-FEE2BDAE97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5AD2BDA-D52A-409B-B6D3-799D0D293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9F3ABFE-598C-4094-889D-A1716B3EF6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186AE0-61EE-4298-9A25-621482725E59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B887D5C-E183-4165-80AE-1C9BC2BDC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CC977A1-26DD-474C-A259-6A561BF40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948540EE-3999-48B6-AC89-086DA07EB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DEE6C1-CA80-4F2C-AC69-CCD5C78403B2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7DDC403-C9C5-4FCD-A432-3B7C36A08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9630DF8-C37E-4D41-A3B7-188994F8D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1ED6386-E965-4B2E-89B1-6D27A98FF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6AD74A-B5D0-46CD-8D3A-A096310ACEB6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C47EFB3-F04A-4E1B-86A8-5751700DE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16A24F5-5D08-4D06-92D1-4FAD2E9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2BA1481C-1720-4AE4-8411-5F7817BC2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205F09-AE15-4951-83E8-293157333414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F2D36B3-72E7-4842-999E-A53E4D723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C32FEF4F-7EB0-4ACF-A8AE-235F3DC55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90A4C7B-3C32-4B66-BB9A-8BAB2E3FA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6CD16C-521A-49C9-8444-BBA5286A32DA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0BCE4BD-1879-4A20-9352-007A7BDF8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15F2E44-225F-4064-8E95-371E70676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EBE85EE-DA92-454D-BE08-0BCEE7F63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D4518D-1255-4C72-A38B-F560B9D5B7AF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7F31AC0-C33B-48B0-BCF7-553137DB0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E319B6F-F1AF-4D92-984C-F39DA6633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7343394F-CA01-438C-B82F-4487CBFA54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8C87939-8FB2-4D03-BAC6-8EEF3D058139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30D3DE9-86A6-406B-B114-63A136062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2498BDE-F11B-44BE-9BB4-04EB1F0C6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C777F60-6010-40EF-9A07-43E75C574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8D6E4B-C291-426C-9E11-47EFB56B5539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FDB833B-DD45-4BD9-B300-A42A43F546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D00F480-5D46-4494-B557-C521D825B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48F4E7A-F80D-4220-96D9-98965A8EE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B01E240-BFB5-4BEC-8F8E-ABE06CCA8ADD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11D549C6-6FC2-4947-9F2B-D10E6BB388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714C04B-D186-4E2A-A395-FEEFF70AA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3ED16BA-A2BC-4BBD-A1F3-6959842A21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B453BF-5F2F-4425-8471-16908AD03003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6145FB0-0128-4615-AD43-794CE5EF3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B5AD76A-AF81-46CD-B0DD-5127E946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EBE7C29-FFFB-4DA0-B569-45AE9A2F5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654792-72C7-47D2-8768-88F3659A6748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ADE4420-9704-4B1A-84D6-9892898A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2E1BB69-D1EC-4EA6-A614-36703184C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7F703730-6866-4A3C-9C76-05CCD6191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252672-209B-49A0-9EE2-02CF463F7DCE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02A3750-C006-49E9-8347-83B065F87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1F44334-E9AF-4D7B-AC63-56808D63F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3F6438A-5400-440D-9E29-F71E3456B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9A1219-7405-46AE-A631-AD5DF80271D0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FF983A0-38D6-4AAE-978C-7A0DD13E98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5F534219-230E-46B9-9E8A-4355DD538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FF9D960-9FD8-4B89-B975-E89F3007B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BE0ACE6-DBCD-42FB-ABA0-6FFA23F8D36D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E9E6174-CD6B-4C73-9583-8E9308482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EC19F64-6C20-4847-BC24-15367D21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EBA63F4-A0AC-4ECE-A1F2-0EA7EC36F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018798D-3E6B-43B3-9C1C-94F9E12BE867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32C7E64-E75E-4DC3-96CF-C16027B314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D08BF1B-BD59-4039-845B-9C91B47CA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2E18B7D8-CAB5-47D9-9ACE-AB117582F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ABCF55-AD14-4618-8091-BDB2445D1BE4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AE245ECA-59D9-403A-A695-70AFE7512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E99BFA1-5441-45A9-8A7C-709901B4A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4D0D092-EE4C-48D2-9D10-F700CB672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937989-9C98-4185-BBEB-48AA8516F06D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7EDC62B7-D388-4D69-B072-A1B0809E6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9FF4F864-717C-4ADD-9B22-4EB7DED6C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F27104AC-C090-42D3-8A07-0DA9AE41A6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4D17A2-FC52-4D01-86F4-F7892BB869B4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D93551C-0755-4559-AFBA-8C41CA927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C425F8A-821B-4BE8-AA48-D56F21E44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D63CC09E-3549-445A-AD40-4B02A95EC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C512F2-AEC3-47A9-877B-CD0C7CD9419B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B7679157-3558-4344-9C88-17B4C7FD2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ECEDEF66-6B7A-48E4-8EB3-0FDC88275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3E3DCE8-6EA5-4020-B53F-8EDBA7D42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92F9A7-1FBC-47A8-8E83-1514C6BDDDFE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44CA7C2-0E93-4F3E-999E-70975E591E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07812D7-3B24-493A-84B3-EAA0B17D4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A718DC1E-3F1B-47B5-8BA6-BD46DEB95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80724B-6DA4-4FD2-B319-317769BD3F98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A03EF1F-6D33-45B4-ACD1-2F45ADB80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B81A028-BFCC-4474-AA90-C3C83C404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647E29F-CA14-42BE-9B88-B6C3765E4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478B31-B872-41BE-A299-D3580B7CD5DF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89EB070-244D-47A5-AE13-FC5563D22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8516669-FCA1-4BD8-B3C2-D356CDB52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CFC713D-392E-4FC3-A63D-27F415275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7E072E-A408-49B6-A8EC-D3CFB575F4E2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FD0A74D-A454-4048-8E6C-409B32DEE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0A091D46-74AC-45A6-944D-4A541A77A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F882FBA-FB11-4BCD-9AD4-F3A7AE57C8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6ED02D-678D-4C36-8796-798DFB6AEDBB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22820C5-B174-48D1-8D72-79D5F26D8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B06BA37-260E-45DA-BC47-3D9B25779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D43832D-CA3B-4C8A-9A82-62F9D7A265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91C580-0E89-4AE7-862A-A38D200B969C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F388848-EFC1-4CC2-B02B-2513AC3925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C3F7D02-E5DE-4419-B214-3215E8DF4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09016F3-197B-4C44-99FC-190F8421C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95C758-3CF4-4D1C-A006-0108F656DBD2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FBED987-4739-4097-8DA7-97E2902DA1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B78E402-0A57-4621-95CC-5E7D3CC6D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1" y="66008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4CB69BF6-3E69-4255-9026-D8EAA120131A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1" y="1406527"/>
            <a:ext cx="7508875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700463"/>
            <a:ext cx="5205412" cy="1752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3125788"/>
            <a:ext cx="9144000" cy="3732212"/>
            <a:chOff x="-274638" y="1447800"/>
            <a:chExt cx="9418638" cy="3732212"/>
          </a:xfrm>
        </p:grpSpPr>
        <p:grpSp>
          <p:nvGrpSpPr>
            <p:cNvPr id="8" name="Group 7"/>
            <p:cNvGrpSpPr/>
            <p:nvPr/>
          </p:nvGrpSpPr>
          <p:grpSpPr>
            <a:xfrm>
              <a:off x="-274638" y="1447800"/>
              <a:ext cx="9418638" cy="3732212"/>
              <a:chOff x="-274638" y="1447800"/>
              <a:chExt cx="9418638" cy="3732212"/>
            </a:xfrm>
          </p:grpSpPr>
          <p:pic>
            <p:nvPicPr>
              <p:cNvPr id="10" name="Picture 68" descr="PPT_gradient_2008_v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4638" y="1447800"/>
                <a:ext cx="9418638" cy="3732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4572000"/>
                <a:ext cx="2524125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6176962" y="4407039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</a:rPr>
                <a:t>Informatika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971" y="149860"/>
            <a:ext cx="662720" cy="9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6" y="139700"/>
            <a:ext cx="2074863" cy="5367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2613" y="139700"/>
            <a:ext cx="6075362" cy="5367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2"/>
            <a:ext cx="8229600" cy="411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2"/>
            <a:ext cx="4013200" cy="489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219202"/>
            <a:ext cx="4013200" cy="489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4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-11425" y="638175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13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rgbClr val="00559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9" y="1412876"/>
            <a:ext cx="829310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804276" y="66135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E195457A-7F8D-4CAC-944F-1C6ED2F3F58D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139702"/>
            <a:ext cx="8275637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16645"/>
            <a:ext cx="2219343" cy="400110"/>
          </a:xfrm>
          <a:prstGeom prst="rect">
            <a:avLst/>
          </a:prstGeom>
          <a:solidFill>
            <a:srgbClr val="00559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KK - </a:t>
            </a:r>
            <a:r>
              <a:rPr lang="en-US" sz="2000" baseline="0" dirty="0" err="1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Informatika</a:t>
            </a:r>
            <a:endParaRPr lang="en-US" sz="2000" dirty="0">
              <a:solidFill>
                <a:schemeClr val="accent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96927" y="152400"/>
            <a:ext cx="662720" cy="916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65000"/>
        </a:spcBef>
        <a:spcAft>
          <a:spcPct val="0"/>
        </a:spcAft>
        <a:buClr>
          <a:schemeClr val="hlink"/>
        </a:buClr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Introduction to Turing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23777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996991AE-CE5D-450B-80F5-6570DBE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17E56A-1826-4CA7-B585-1ED3C972A179}" type="slidenum">
              <a:rPr lang="en-US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FB018AA-ED8E-4BF8-940B-6A9865C66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Turing Machine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D560F7A-4B85-4781-854C-D5D3820EB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TM scans its input right, looking for a 1.</a:t>
            </a:r>
          </a:p>
          <a:p>
            <a:r>
              <a:rPr lang="en-US" altLang="en-US"/>
              <a:t>If it finds one, it changes it to a 0, goes to final state f, and halts.</a:t>
            </a:r>
          </a:p>
          <a:p>
            <a:r>
              <a:rPr lang="en-US" altLang="en-US"/>
              <a:t>If it reaches a blank, it changes it to a 1 and moves left.</a:t>
            </a:r>
          </a:p>
        </p:txBody>
      </p:sp>
    </p:spTree>
    <p:extLst>
      <p:ext uri="{BB962C8B-B14F-4D97-AF65-F5344CB8AC3E}">
        <p14:creationId xmlns:p14="http://schemas.microsoft.com/office/powerpoint/2010/main" val="260728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60570C98-ED9E-43EF-ACEB-1057B012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D088A2-6B27-48A2-BCAF-3EF1475ED6D3}" type="slidenum">
              <a:rPr lang="en-US" altLang="en-US" sz="1400">
                <a:latin typeface="Times New Roman" panose="02020603050405020304" pitchFamily="18" charset="0"/>
              </a:rPr>
              <a:pPr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09818E-4504-41BB-8FE2-08F2F26B9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Turing Machine – (2)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A16009E-6676-4A30-8159-C70094F3B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States = {q (start), f (final)}.</a:t>
            </a:r>
          </a:p>
          <a:p>
            <a:r>
              <a:rPr lang="en-US" altLang="en-US"/>
              <a:t>Input symbols = {0, 1}.</a:t>
            </a:r>
          </a:p>
          <a:p>
            <a:r>
              <a:rPr lang="en-US" altLang="en-US"/>
              <a:t>Tape symbols = {0, 1, B}.</a:t>
            </a:r>
          </a:p>
          <a:p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0) = (q, 0, R).</a:t>
            </a:r>
          </a:p>
          <a:p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1) = (f, 0, R).</a:t>
            </a:r>
          </a:p>
          <a:p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B) = (q, 1, L).</a:t>
            </a:r>
          </a:p>
        </p:txBody>
      </p:sp>
    </p:spTree>
    <p:extLst>
      <p:ext uri="{BB962C8B-B14F-4D97-AF65-F5344CB8AC3E}">
        <p14:creationId xmlns:p14="http://schemas.microsoft.com/office/powerpoint/2010/main" val="261110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8810F1B7-3C8D-4F85-9C23-1F13135C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1E506C-62B5-4953-A8DF-0AFE37152127}" type="slidenum">
              <a:rPr lang="en-US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E690FF1-767C-4347-972F-658A61AC6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of TM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8994CB1-D7EA-4B7B-B989-B60E7F31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solidFill>
                  <a:srgbClr val="FF0066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B) = (q, 1, L)</a:t>
            </a:r>
          </a:p>
        </p:txBody>
      </p:sp>
      <p:sp>
        <p:nvSpPr>
          <p:cNvPr id="66565" name="Line 6">
            <a:extLst>
              <a:ext uri="{FF2B5EF4-FFF2-40B4-BE49-F238E27FC236}">
                <a16:creationId xmlns:a16="http://schemas.microsoft.com/office/drawing/2014/main" id="{8AAADC52-CC56-41BA-AAD5-B9C4635F2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6566" name="Line 7">
            <a:extLst>
              <a:ext uri="{FF2B5EF4-FFF2-40B4-BE49-F238E27FC236}">
                <a16:creationId xmlns:a16="http://schemas.microsoft.com/office/drawing/2014/main" id="{ADF77485-4647-4DCE-8FA2-B7F099EE0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6567" name="Line 8">
            <a:extLst>
              <a:ext uri="{FF2B5EF4-FFF2-40B4-BE49-F238E27FC236}">
                <a16:creationId xmlns:a16="http://schemas.microsoft.com/office/drawing/2014/main" id="{81887F0B-CF90-4580-8B4C-A507597F6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6568" name="Text Box 9">
            <a:extLst>
              <a:ext uri="{FF2B5EF4-FFF2-40B4-BE49-F238E27FC236}">
                <a16:creationId xmlns:a16="http://schemas.microsoft.com/office/drawing/2014/main" id="{DDD34054-75B0-4ACC-9BFF-C161237F0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350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. . .  B  B  0  0  B  B  . . .</a:t>
            </a:r>
          </a:p>
        </p:txBody>
      </p:sp>
      <p:sp>
        <p:nvSpPr>
          <p:cNvPr id="66569" name="Line 10">
            <a:extLst>
              <a:ext uri="{FF2B5EF4-FFF2-40B4-BE49-F238E27FC236}">
                <a16:creationId xmlns:a16="http://schemas.microsoft.com/office/drawing/2014/main" id="{94E826E1-5506-4636-902A-3C149F454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6570" name="Line 11">
            <a:extLst>
              <a:ext uri="{FF2B5EF4-FFF2-40B4-BE49-F238E27FC236}">
                <a16:creationId xmlns:a16="http://schemas.microsoft.com/office/drawing/2014/main" id="{2AD33444-4C21-4D61-8F2E-7EA3FD0E9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6571" name="Line 12">
            <a:extLst>
              <a:ext uri="{FF2B5EF4-FFF2-40B4-BE49-F238E27FC236}">
                <a16:creationId xmlns:a16="http://schemas.microsoft.com/office/drawing/2014/main" id="{B6F0F8A9-E4C0-4A2F-BD1C-4DE3D7C15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6572" name="Line 13">
            <a:extLst>
              <a:ext uri="{FF2B5EF4-FFF2-40B4-BE49-F238E27FC236}">
                <a16:creationId xmlns:a16="http://schemas.microsoft.com/office/drawing/2014/main" id="{18798D67-C7D1-473A-97C0-98042CA14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6573" name="Line 14">
            <a:extLst>
              <a:ext uri="{FF2B5EF4-FFF2-40B4-BE49-F238E27FC236}">
                <a16:creationId xmlns:a16="http://schemas.microsoft.com/office/drawing/2014/main" id="{05A4BE27-7873-4A74-A5A5-B747202C8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6574" name="Line 15">
            <a:extLst>
              <a:ext uri="{FF2B5EF4-FFF2-40B4-BE49-F238E27FC236}">
                <a16:creationId xmlns:a16="http://schemas.microsoft.com/office/drawing/2014/main" id="{3D8A7001-DB5F-4FF5-8A1B-DDBAD8E4F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66575" name="Group 17">
            <a:extLst>
              <a:ext uri="{FF2B5EF4-FFF2-40B4-BE49-F238E27FC236}">
                <a16:creationId xmlns:a16="http://schemas.microsoft.com/office/drawing/2014/main" id="{6AB7778B-1179-4F23-8C0D-15C6905D1A1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505200"/>
            <a:ext cx="914400" cy="1371600"/>
            <a:chOff x="1680" y="2208"/>
            <a:chExt cx="576" cy="864"/>
          </a:xfrm>
        </p:grpSpPr>
        <p:sp>
          <p:nvSpPr>
            <p:cNvPr id="66576" name="Rectangle 4">
              <a:extLst>
                <a:ext uri="{FF2B5EF4-FFF2-40B4-BE49-F238E27FC236}">
                  <a16:creationId xmlns:a16="http://schemas.microsoft.com/office/drawing/2014/main" id="{488D43BC-1FFC-41AF-B155-A502F7F9C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q</a:t>
              </a:r>
            </a:p>
          </p:txBody>
        </p:sp>
        <p:sp>
          <p:nvSpPr>
            <p:cNvPr id="66577" name="Line 16">
              <a:extLst>
                <a:ext uri="{FF2B5EF4-FFF2-40B4-BE49-F238E27FC236}">
                  <a16:creationId xmlns:a16="http://schemas.microsoft.com/office/drawing/2014/main" id="{0ACBB6BB-F65E-456A-97AB-05600BC69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66884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>
            <a:extLst>
              <a:ext uri="{FF2B5EF4-FFF2-40B4-BE49-F238E27FC236}">
                <a16:creationId xmlns:a16="http://schemas.microsoft.com/office/drawing/2014/main" id="{149FC40D-FFFA-45C1-9D8B-899295F7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7463E0-D774-4170-B547-FB190B681D13}" type="slidenum">
              <a:rPr lang="en-US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53E9C6F-A631-4CA0-9E5D-B465CDBE1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of TM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76E0C46-C300-48CE-AE93-C2E60B09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solidFill>
                  <a:srgbClr val="FF0066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B) = (q, 1, L)</a:t>
            </a:r>
          </a:p>
        </p:txBody>
      </p:sp>
      <p:sp>
        <p:nvSpPr>
          <p:cNvPr id="68613" name="Line 4">
            <a:extLst>
              <a:ext uri="{FF2B5EF4-FFF2-40B4-BE49-F238E27FC236}">
                <a16:creationId xmlns:a16="http://schemas.microsoft.com/office/drawing/2014/main" id="{11E83BEB-BE71-457E-B1C0-8F4CA10B3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8614" name="Line 5">
            <a:extLst>
              <a:ext uri="{FF2B5EF4-FFF2-40B4-BE49-F238E27FC236}">
                <a16:creationId xmlns:a16="http://schemas.microsoft.com/office/drawing/2014/main" id="{43C4E791-C9D6-492C-AC5C-62BAB928B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8615" name="Line 6">
            <a:extLst>
              <a:ext uri="{FF2B5EF4-FFF2-40B4-BE49-F238E27FC236}">
                <a16:creationId xmlns:a16="http://schemas.microsoft.com/office/drawing/2014/main" id="{CE0D3801-F941-44FE-8628-820420D37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8616" name="Text Box 7">
            <a:extLst>
              <a:ext uri="{FF2B5EF4-FFF2-40B4-BE49-F238E27FC236}">
                <a16:creationId xmlns:a16="http://schemas.microsoft.com/office/drawing/2014/main" id="{954A4722-3E0E-409F-A1C2-E6341B107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350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. . .  B  B  0  0  B  B  . . .</a:t>
            </a:r>
          </a:p>
        </p:txBody>
      </p:sp>
      <p:sp>
        <p:nvSpPr>
          <p:cNvPr id="68617" name="Line 8">
            <a:extLst>
              <a:ext uri="{FF2B5EF4-FFF2-40B4-BE49-F238E27FC236}">
                <a16:creationId xmlns:a16="http://schemas.microsoft.com/office/drawing/2014/main" id="{17CCC3B8-A84D-41E4-9DF9-FABA45CF5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8618" name="Line 9">
            <a:extLst>
              <a:ext uri="{FF2B5EF4-FFF2-40B4-BE49-F238E27FC236}">
                <a16:creationId xmlns:a16="http://schemas.microsoft.com/office/drawing/2014/main" id="{D55DB8AF-FA0D-4ABD-ADE5-CBE504FEF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8619" name="Line 10">
            <a:extLst>
              <a:ext uri="{FF2B5EF4-FFF2-40B4-BE49-F238E27FC236}">
                <a16:creationId xmlns:a16="http://schemas.microsoft.com/office/drawing/2014/main" id="{0DC93C44-ADE4-483B-9836-12E3A8276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8620" name="Line 11">
            <a:extLst>
              <a:ext uri="{FF2B5EF4-FFF2-40B4-BE49-F238E27FC236}">
                <a16:creationId xmlns:a16="http://schemas.microsoft.com/office/drawing/2014/main" id="{871FBC99-DA39-4A9D-B4E7-E60CEBB19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8621" name="Line 12">
            <a:extLst>
              <a:ext uri="{FF2B5EF4-FFF2-40B4-BE49-F238E27FC236}">
                <a16:creationId xmlns:a16="http://schemas.microsoft.com/office/drawing/2014/main" id="{6A900AA8-9986-406B-8F5C-EF3260AE5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8622" name="Line 13">
            <a:extLst>
              <a:ext uri="{FF2B5EF4-FFF2-40B4-BE49-F238E27FC236}">
                <a16:creationId xmlns:a16="http://schemas.microsoft.com/office/drawing/2014/main" id="{C5BFA4C1-A8AB-4DA7-9754-D068E7914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68623" name="Group 14">
            <a:extLst>
              <a:ext uri="{FF2B5EF4-FFF2-40B4-BE49-F238E27FC236}">
                <a16:creationId xmlns:a16="http://schemas.microsoft.com/office/drawing/2014/main" id="{91AFC9C2-309F-4E63-8273-5606D097D1B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505200"/>
            <a:ext cx="914400" cy="1371600"/>
            <a:chOff x="1680" y="2208"/>
            <a:chExt cx="576" cy="864"/>
          </a:xfrm>
        </p:grpSpPr>
        <p:sp>
          <p:nvSpPr>
            <p:cNvPr id="68624" name="Rectangle 15">
              <a:extLst>
                <a:ext uri="{FF2B5EF4-FFF2-40B4-BE49-F238E27FC236}">
                  <a16:creationId xmlns:a16="http://schemas.microsoft.com/office/drawing/2014/main" id="{FBE01EF9-9498-4DE0-B246-914DFE150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q</a:t>
              </a:r>
            </a:p>
          </p:txBody>
        </p:sp>
        <p:sp>
          <p:nvSpPr>
            <p:cNvPr id="68625" name="Line 16">
              <a:extLst>
                <a:ext uri="{FF2B5EF4-FFF2-40B4-BE49-F238E27FC236}">
                  <a16:creationId xmlns:a16="http://schemas.microsoft.com/office/drawing/2014/main" id="{5AACC745-3223-4CEC-B079-C38D0D218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00848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05CFA9AB-C23D-4B2A-88B7-37869EE4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C3E2F6-E565-4968-BB9D-7420FD321BAA}" type="slidenum">
              <a:rPr lang="en-US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BF42C4B-09AC-43AB-8661-42ADB0E66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of TM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BC94A06-A9DD-423A-978C-A9A9F1B3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solidFill>
                  <a:srgbClr val="FF0066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>
                <a:solidFill>
                  <a:srgbClr val="FF0066"/>
                </a:solidFill>
              </a:rPr>
              <a:t>(q, B) = (q, 1, L)</a:t>
            </a:r>
          </a:p>
        </p:txBody>
      </p:sp>
      <p:sp>
        <p:nvSpPr>
          <p:cNvPr id="70661" name="Line 4">
            <a:extLst>
              <a:ext uri="{FF2B5EF4-FFF2-40B4-BE49-F238E27FC236}">
                <a16:creationId xmlns:a16="http://schemas.microsoft.com/office/drawing/2014/main" id="{48531377-AB01-4FAC-86BA-92A163038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0662" name="Line 5">
            <a:extLst>
              <a:ext uri="{FF2B5EF4-FFF2-40B4-BE49-F238E27FC236}">
                <a16:creationId xmlns:a16="http://schemas.microsoft.com/office/drawing/2014/main" id="{964BD146-453F-44EC-87B9-249D4412E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0663" name="Line 6">
            <a:extLst>
              <a:ext uri="{FF2B5EF4-FFF2-40B4-BE49-F238E27FC236}">
                <a16:creationId xmlns:a16="http://schemas.microsoft.com/office/drawing/2014/main" id="{07D51297-D8D5-4034-AB78-A09A74163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0664" name="Text Box 7">
            <a:extLst>
              <a:ext uri="{FF2B5EF4-FFF2-40B4-BE49-F238E27FC236}">
                <a16:creationId xmlns:a16="http://schemas.microsoft.com/office/drawing/2014/main" id="{4165EBD5-6F82-4BEE-8EDA-436616C0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350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. . .  B  B  0  0  B  B  . . .</a:t>
            </a:r>
          </a:p>
        </p:txBody>
      </p:sp>
      <p:sp>
        <p:nvSpPr>
          <p:cNvPr id="70665" name="Line 8">
            <a:extLst>
              <a:ext uri="{FF2B5EF4-FFF2-40B4-BE49-F238E27FC236}">
                <a16:creationId xmlns:a16="http://schemas.microsoft.com/office/drawing/2014/main" id="{EAEBB698-C5EE-49C0-8AF0-A9007B03C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0666" name="Line 9">
            <a:extLst>
              <a:ext uri="{FF2B5EF4-FFF2-40B4-BE49-F238E27FC236}">
                <a16:creationId xmlns:a16="http://schemas.microsoft.com/office/drawing/2014/main" id="{2EBF74AA-2FB0-4E19-AC48-735A0FCEE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0667" name="Line 10">
            <a:extLst>
              <a:ext uri="{FF2B5EF4-FFF2-40B4-BE49-F238E27FC236}">
                <a16:creationId xmlns:a16="http://schemas.microsoft.com/office/drawing/2014/main" id="{5752D199-CDBF-42BE-A592-A2F8C394E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0668" name="Line 11">
            <a:extLst>
              <a:ext uri="{FF2B5EF4-FFF2-40B4-BE49-F238E27FC236}">
                <a16:creationId xmlns:a16="http://schemas.microsoft.com/office/drawing/2014/main" id="{8DD3FEB8-8C5B-4F88-8552-F3C4950A6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0669" name="Line 12">
            <a:extLst>
              <a:ext uri="{FF2B5EF4-FFF2-40B4-BE49-F238E27FC236}">
                <a16:creationId xmlns:a16="http://schemas.microsoft.com/office/drawing/2014/main" id="{06D45828-0ED3-4B29-81A7-F72276BAA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0670" name="Line 13">
            <a:extLst>
              <a:ext uri="{FF2B5EF4-FFF2-40B4-BE49-F238E27FC236}">
                <a16:creationId xmlns:a16="http://schemas.microsoft.com/office/drawing/2014/main" id="{32E1B0B2-4AF0-436A-9E5C-AA7B6D094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70671" name="Group 14">
            <a:extLst>
              <a:ext uri="{FF2B5EF4-FFF2-40B4-BE49-F238E27FC236}">
                <a16:creationId xmlns:a16="http://schemas.microsoft.com/office/drawing/2014/main" id="{5ECCE19A-5C9F-4EC0-A130-F67E9832D68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505200"/>
            <a:ext cx="914400" cy="1371600"/>
            <a:chOff x="1680" y="2208"/>
            <a:chExt cx="576" cy="864"/>
          </a:xfrm>
        </p:grpSpPr>
        <p:sp>
          <p:nvSpPr>
            <p:cNvPr id="70672" name="Rectangle 15">
              <a:extLst>
                <a:ext uri="{FF2B5EF4-FFF2-40B4-BE49-F238E27FC236}">
                  <a16:creationId xmlns:a16="http://schemas.microsoft.com/office/drawing/2014/main" id="{847B6E7C-3BCD-49CF-BEE3-5C90E13CE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q</a:t>
              </a:r>
            </a:p>
          </p:txBody>
        </p:sp>
        <p:sp>
          <p:nvSpPr>
            <p:cNvPr id="70673" name="Line 16">
              <a:extLst>
                <a:ext uri="{FF2B5EF4-FFF2-40B4-BE49-F238E27FC236}">
                  <a16:creationId xmlns:a16="http://schemas.microsoft.com/office/drawing/2014/main" id="{B6753232-61AA-4662-BC81-F11AA0D2B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87440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9C43D004-58E2-49E8-BDC9-DBF73695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163B60-A529-4F72-B27D-F8C43968CDF2}" type="slidenum">
              <a:rPr lang="en-US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4687DE1-F63B-4F49-8794-93F028F04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of TM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CD69787-4B82-45A4-A17C-2BA0B7B0E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solidFill>
                  <a:srgbClr val="FF0066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B) = (q, 1, L)</a:t>
            </a:r>
          </a:p>
        </p:txBody>
      </p:sp>
      <p:sp>
        <p:nvSpPr>
          <p:cNvPr id="72709" name="Line 4">
            <a:extLst>
              <a:ext uri="{FF2B5EF4-FFF2-40B4-BE49-F238E27FC236}">
                <a16:creationId xmlns:a16="http://schemas.microsoft.com/office/drawing/2014/main" id="{528A0CF2-82A0-45A9-9A47-406D4E549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2710" name="Line 5">
            <a:extLst>
              <a:ext uri="{FF2B5EF4-FFF2-40B4-BE49-F238E27FC236}">
                <a16:creationId xmlns:a16="http://schemas.microsoft.com/office/drawing/2014/main" id="{5731F13F-1133-4428-AC1E-C55DE7FBA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2711" name="Line 6">
            <a:extLst>
              <a:ext uri="{FF2B5EF4-FFF2-40B4-BE49-F238E27FC236}">
                <a16:creationId xmlns:a16="http://schemas.microsoft.com/office/drawing/2014/main" id="{1B061EEA-06DE-4D24-91D7-81084E11E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2712" name="Text Box 7">
            <a:extLst>
              <a:ext uri="{FF2B5EF4-FFF2-40B4-BE49-F238E27FC236}">
                <a16:creationId xmlns:a16="http://schemas.microsoft.com/office/drawing/2014/main" id="{173E304F-20BD-4B95-9BA8-F4C744D7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349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. . .  B  B  0  0  1  B  . . .</a:t>
            </a:r>
          </a:p>
        </p:txBody>
      </p:sp>
      <p:sp>
        <p:nvSpPr>
          <p:cNvPr id="72713" name="Line 8">
            <a:extLst>
              <a:ext uri="{FF2B5EF4-FFF2-40B4-BE49-F238E27FC236}">
                <a16:creationId xmlns:a16="http://schemas.microsoft.com/office/drawing/2014/main" id="{96431C4E-8094-47C2-84F1-AA2539CDB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2714" name="Line 9">
            <a:extLst>
              <a:ext uri="{FF2B5EF4-FFF2-40B4-BE49-F238E27FC236}">
                <a16:creationId xmlns:a16="http://schemas.microsoft.com/office/drawing/2014/main" id="{4B417695-3DFE-437C-9E1D-FF98D18CB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2715" name="Line 10">
            <a:extLst>
              <a:ext uri="{FF2B5EF4-FFF2-40B4-BE49-F238E27FC236}">
                <a16:creationId xmlns:a16="http://schemas.microsoft.com/office/drawing/2014/main" id="{81BF517F-3A60-40FC-B8BC-1935C61FF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2716" name="Line 11">
            <a:extLst>
              <a:ext uri="{FF2B5EF4-FFF2-40B4-BE49-F238E27FC236}">
                <a16:creationId xmlns:a16="http://schemas.microsoft.com/office/drawing/2014/main" id="{A051C017-146D-4DB4-A755-ABED2D099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2717" name="Line 12">
            <a:extLst>
              <a:ext uri="{FF2B5EF4-FFF2-40B4-BE49-F238E27FC236}">
                <a16:creationId xmlns:a16="http://schemas.microsoft.com/office/drawing/2014/main" id="{A5CA6010-A5A1-4D43-ADD0-5A3FD30EA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2718" name="Line 13">
            <a:extLst>
              <a:ext uri="{FF2B5EF4-FFF2-40B4-BE49-F238E27FC236}">
                <a16:creationId xmlns:a16="http://schemas.microsoft.com/office/drawing/2014/main" id="{ECA238E7-76F6-4115-B3E8-4DD44808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72719" name="Group 14">
            <a:extLst>
              <a:ext uri="{FF2B5EF4-FFF2-40B4-BE49-F238E27FC236}">
                <a16:creationId xmlns:a16="http://schemas.microsoft.com/office/drawing/2014/main" id="{F492D1A2-19BB-4EAE-A8A9-7BC6E0B3C75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505200"/>
            <a:ext cx="914400" cy="1371600"/>
            <a:chOff x="1680" y="2208"/>
            <a:chExt cx="576" cy="864"/>
          </a:xfrm>
        </p:grpSpPr>
        <p:sp>
          <p:nvSpPr>
            <p:cNvPr id="72720" name="Rectangle 15">
              <a:extLst>
                <a:ext uri="{FF2B5EF4-FFF2-40B4-BE49-F238E27FC236}">
                  <a16:creationId xmlns:a16="http://schemas.microsoft.com/office/drawing/2014/main" id="{9D141E09-D1F6-43F8-9BFE-A0C5F8EB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q</a:t>
              </a:r>
            </a:p>
          </p:txBody>
        </p:sp>
        <p:sp>
          <p:nvSpPr>
            <p:cNvPr id="72721" name="Line 16">
              <a:extLst>
                <a:ext uri="{FF2B5EF4-FFF2-40B4-BE49-F238E27FC236}">
                  <a16:creationId xmlns:a16="http://schemas.microsoft.com/office/drawing/2014/main" id="{56A011AE-8E08-4562-A671-8BA753A50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94470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819B9DAC-4608-4246-92C3-401060EF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305530-0458-478A-9927-26E9D2C591A5}" type="slidenum">
              <a:rPr lang="en-US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7F15E82-E538-49DB-AEE1-62C525CC0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of TM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3052595-1B91-47C3-8510-8EBEFC07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solidFill>
                  <a:srgbClr val="FF0066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>
                <a:solidFill>
                  <a:srgbClr val="FF0066"/>
                </a:solidFill>
              </a:rPr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B) = (q, 1, L)</a:t>
            </a:r>
          </a:p>
        </p:txBody>
      </p:sp>
      <p:sp>
        <p:nvSpPr>
          <p:cNvPr id="74757" name="Line 4">
            <a:extLst>
              <a:ext uri="{FF2B5EF4-FFF2-40B4-BE49-F238E27FC236}">
                <a16:creationId xmlns:a16="http://schemas.microsoft.com/office/drawing/2014/main" id="{741F0403-A30E-42BC-8D46-1761475A4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4758" name="Line 5">
            <a:extLst>
              <a:ext uri="{FF2B5EF4-FFF2-40B4-BE49-F238E27FC236}">
                <a16:creationId xmlns:a16="http://schemas.microsoft.com/office/drawing/2014/main" id="{81CEE69D-66D4-4696-A02B-1EC6A92BF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4759" name="Line 6">
            <a:extLst>
              <a:ext uri="{FF2B5EF4-FFF2-40B4-BE49-F238E27FC236}">
                <a16:creationId xmlns:a16="http://schemas.microsoft.com/office/drawing/2014/main" id="{1FFDE15E-17B8-4CCC-BAB9-A91869C14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4760" name="Text Box 7">
            <a:extLst>
              <a:ext uri="{FF2B5EF4-FFF2-40B4-BE49-F238E27FC236}">
                <a16:creationId xmlns:a16="http://schemas.microsoft.com/office/drawing/2014/main" id="{EBC77425-C655-40FE-83CB-CBF78A9DE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349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. . .  B  B  0  0  1  B  . . .</a:t>
            </a:r>
          </a:p>
        </p:txBody>
      </p:sp>
      <p:sp>
        <p:nvSpPr>
          <p:cNvPr id="74761" name="Line 8">
            <a:extLst>
              <a:ext uri="{FF2B5EF4-FFF2-40B4-BE49-F238E27FC236}">
                <a16:creationId xmlns:a16="http://schemas.microsoft.com/office/drawing/2014/main" id="{F75D5B4B-BA1D-4A10-89D8-51A48D5C8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4762" name="Line 9">
            <a:extLst>
              <a:ext uri="{FF2B5EF4-FFF2-40B4-BE49-F238E27FC236}">
                <a16:creationId xmlns:a16="http://schemas.microsoft.com/office/drawing/2014/main" id="{3BFE628C-E70E-4E1A-9CAF-114D5E8EE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4763" name="Line 10">
            <a:extLst>
              <a:ext uri="{FF2B5EF4-FFF2-40B4-BE49-F238E27FC236}">
                <a16:creationId xmlns:a16="http://schemas.microsoft.com/office/drawing/2014/main" id="{F886D266-8D93-444B-8DE7-B48BB2C15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4764" name="Line 11">
            <a:extLst>
              <a:ext uri="{FF2B5EF4-FFF2-40B4-BE49-F238E27FC236}">
                <a16:creationId xmlns:a16="http://schemas.microsoft.com/office/drawing/2014/main" id="{B121E246-4341-4FE6-B885-1517F5A15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4765" name="Line 12">
            <a:extLst>
              <a:ext uri="{FF2B5EF4-FFF2-40B4-BE49-F238E27FC236}">
                <a16:creationId xmlns:a16="http://schemas.microsoft.com/office/drawing/2014/main" id="{CC377197-1D4E-416B-9B24-E4645A8B9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4766" name="Line 13">
            <a:extLst>
              <a:ext uri="{FF2B5EF4-FFF2-40B4-BE49-F238E27FC236}">
                <a16:creationId xmlns:a16="http://schemas.microsoft.com/office/drawing/2014/main" id="{20A48F35-9187-4952-8C25-03F2384E2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74767" name="Group 14">
            <a:extLst>
              <a:ext uri="{FF2B5EF4-FFF2-40B4-BE49-F238E27FC236}">
                <a16:creationId xmlns:a16="http://schemas.microsoft.com/office/drawing/2014/main" id="{665703DE-8A95-403B-AA70-F9D6206294B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505200"/>
            <a:ext cx="914400" cy="1371600"/>
            <a:chOff x="1680" y="2208"/>
            <a:chExt cx="576" cy="864"/>
          </a:xfrm>
        </p:grpSpPr>
        <p:sp>
          <p:nvSpPr>
            <p:cNvPr id="74768" name="Rectangle 15">
              <a:extLst>
                <a:ext uri="{FF2B5EF4-FFF2-40B4-BE49-F238E27FC236}">
                  <a16:creationId xmlns:a16="http://schemas.microsoft.com/office/drawing/2014/main" id="{8DC1CC25-2377-4CDB-BEF2-5189CB8E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q</a:t>
              </a:r>
            </a:p>
          </p:txBody>
        </p:sp>
        <p:sp>
          <p:nvSpPr>
            <p:cNvPr id="74769" name="Line 16">
              <a:extLst>
                <a:ext uri="{FF2B5EF4-FFF2-40B4-BE49-F238E27FC236}">
                  <a16:creationId xmlns:a16="http://schemas.microsoft.com/office/drawing/2014/main" id="{76167BC0-99BE-4749-892E-E13A134E6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02485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>
            <a:extLst>
              <a:ext uri="{FF2B5EF4-FFF2-40B4-BE49-F238E27FC236}">
                <a16:creationId xmlns:a16="http://schemas.microsoft.com/office/drawing/2014/main" id="{7C5FF76E-2527-4C88-85C2-F7489FF2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CF2369-AE39-4BCB-B266-2980853E873F}" type="slidenum">
              <a:rPr lang="en-US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672760F-4FE5-4002-8F64-D14EE3556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of TM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9E02609-B950-4BF9-888A-B4A444F98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B) = (q, 1, L)</a:t>
            </a:r>
          </a:p>
        </p:txBody>
      </p:sp>
      <p:sp>
        <p:nvSpPr>
          <p:cNvPr id="76805" name="Line 4">
            <a:extLst>
              <a:ext uri="{FF2B5EF4-FFF2-40B4-BE49-F238E27FC236}">
                <a16:creationId xmlns:a16="http://schemas.microsoft.com/office/drawing/2014/main" id="{B627D55C-E115-4208-9942-49AB5071E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6806" name="Line 5">
            <a:extLst>
              <a:ext uri="{FF2B5EF4-FFF2-40B4-BE49-F238E27FC236}">
                <a16:creationId xmlns:a16="http://schemas.microsoft.com/office/drawing/2014/main" id="{5E5989E1-4C9E-4814-A610-FDC0282F0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6807" name="Line 6">
            <a:extLst>
              <a:ext uri="{FF2B5EF4-FFF2-40B4-BE49-F238E27FC236}">
                <a16:creationId xmlns:a16="http://schemas.microsoft.com/office/drawing/2014/main" id="{3C6B3E68-6CB0-401D-A4C1-3BBBF1720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6808" name="Text Box 7">
            <a:extLst>
              <a:ext uri="{FF2B5EF4-FFF2-40B4-BE49-F238E27FC236}">
                <a16:creationId xmlns:a16="http://schemas.microsoft.com/office/drawing/2014/main" id="{ADDE6E48-511E-4890-A10D-8FE4B311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349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. . .  B  B  0  0  0  B  . . .</a:t>
            </a:r>
          </a:p>
        </p:txBody>
      </p:sp>
      <p:sp>
        <p:nvSpPr>
          <p:cNvPr id="76809" name="Line 8">
            <a:extLst>
              <a:ext uri="{FF2B5EF4-FFF2-40B4-BE49-F238E27FC236}">
                <a16:creationId xmlns:a16="http://schemas.microsoft.com/office/drawing/2014/main" id="{98D3A60E-DFA2-4E42-9831-766DF033F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6810" name="Line 9">
            <a:extLst>
              <a:ext uri="{FF2B5EF4-FFF2-40B4-BE49-F238E27FC236}">
                <a16:creationId xmlns:a16="http://schemas.microsoft.com/office/drawing/2014/main" id="{2403514A-D7C3-4D27-B3B1-C56015CF7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6811" name="Line 10">
            <a:extLst>
              <a:ext uri="{FF2B5EF4-FFF2-40B4-BE49-F238E27FC236}">
                <a16:creationId xmlns:a16="http://schemas.microsoft.com/office/drawing/2014/main" id="{BF0CB618-B707-4C10-8A86-3A376FF81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6812" name="Line 11">
            <a:extLst>
              <a:ext uri="{FF2B5EF4-FFF2-40B4-BE49-F238E27FC236}">
                <a16:creationId xmlns:a16="http://schemas.microsoft.com/office/drawing/2014/main" id="{5E3F79D7-4E9C-4C8F-BA85-0BFC9F521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6813" name="Line 12">
            <a:extLst>
              <a:ext uri="{FF2B5EF4-FFF2-40B4-BE49-F238E27FC236}">
                <a16:creationId xmlns:a16="http://schemas.microsoft.com/office/drawing/2014/main" id="{F16FA8A1-F42D-472F-88CE-54BCDB02E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6814" name="Line 13">
            <a:extLst>
              <a:ext uri="{FF2B5EF4-FFF2-40B4-BE49-F238E27FC236}">
                <a16:creationId xmlns:a16="http://schemas.microsoft.com/office/drawing/2014/main" id="{081E0B61-E0A8-4A21-B0A7-6B3CAA7F1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76815" name="Group 14">
            <a:extLst>
              <a:ext uri="{FF2B5EF4-FFF2-40B4-BE49-F238E27FC236}">
                <a16:creationId xmlns:a16="http://schemas.microsoft.com/office/drawing/2014/main" id="{78C97E34-3814-4960-8A08-081D9E062F2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505200"/>
            <a:ext cx="914400" cy="1371600"/>
            <a:chOff x="1680" y="2208"/>
            <a:chExt cx="576" cy="864"/>
          </a:xfrm>
        </p:grpSpPr>
        <p:sp>
          <p:nvSpPr>
            <p:cNvPr id="76817" name="Rectangle 15">
              <a:extLst>
                <a:ext uri="{FF2B5EF4-FFF2-40B4-BE49-F238E27FC236}">
                  <a16:creationId xmlns:a16="http://schemas.microsoft.com/office/drawing/2014/main" id="{41CCE455-F9BC-4315-95E8-C0DAAA22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76818" name="Line 16">
              <a:extLst>
                <a:ext uri="{FF2B5EF4-FFF2-40B4-BE49-F238E27FC236}">
                  <a16:creationId xmlns:a16="http://schemas.microsoft.com/office/drawing/2014/main" id="{DA050C18-F904-4F7D-ADE5-C57D9D539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6816" name="Text Box 17">
            <a:extLst>
              <a:ext uri="{FF2B5EF4-FFF2-40B4-BE49-F238E27FC236}">
                <a16:creationId xmlns:a16="http://schemas.microsoft.com/office/drawing/2014/main" id="{FAF326DA-F251-4C88-BAF2-3FA1790D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4224338"/>
            <a:ext cx="2944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No move is possible.</a:t>
            </a:r>
          </a:p>
          <a:p>
            <a:r>
              <a:rPr lang="en-US" altLang="en-US"/>
              <a:t>The TM halts and</a:t>
            </a:r>
          </a:p>
          <a:p>
            <a:r>
              <a:rPr lang="en-US" altLang="en-US"/>
              <a:t>accepts.</a:t>
            </a:r>
          </a:p>
        </p:txBody>
      </p:sp>
    </p:spTree>
    <p:extLst>
      <p:ext uri="{BB962C8B-B14F-4D97-AF65-F5344CB8AC3E}">
        <p14:creationId xmlns:p14="http://schemas.microsoft.com/office/powerpoint/2010/main" val="3828477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1DDBB52F-707E-47EF-8C05-7EA91305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734380-6003-413B-8F23-8505044139F1}" type="slidenum">
              <a:rPr lang="en-US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FF786F1-CDA1-4B0F-982A-D25C1AF5E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Instantaneous Descriptions of a Turing Machine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00DAAAF-D4DB-4F18-920C-3A207874E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343400"/>
          </a:xfrm>
        </p:spPr>
        <p:txBody>
          <a:bodyPr/>
          <a:lstStyle/>
          <a:p>
            <a:r>
              <a:rPr lang="en-US" altLang="en-US"/>
              <a:t>Initially, a TM has a tape consisting of a string of input symbols surrounded by an infinity of blanks in both directions.</a:t>
            </a:r>
          </a:p>
          <a:p>
            <a:r>
              <a:rPr lang="en-US" altLang="en-US"/>
              <a:t>The TM is in the start state, and the head is at the leftmost input symbol.</a:t>
            </a:r>
          </a:p>
        </p:txBody>
      </p:sp>
    </p:spTree>
    <p:extLst>
      <p:ext uri="{BB962C8B-B14F-4D97-AF65-F5344CB8AC3E}">
        <p14:creationId xmlns:p14="http://schemas.microsoft.com/office/powerpoint/2010/main" val="233243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A41F0E6D-7D42-4290-B346-C18BB634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FC2C03-0679-4774-A40D-F53438750D50}" type="slidenum">
              <a:rPr lang="en-US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9E98B70-5883-4E2A-8534-95B60BD90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TM ID’s – (2)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6111C0F-62FC-4B35-BC29-3C1BC1D4D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US" altLang="en-US"/>
              <a:t>An ID is a string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q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/>
              <a:t>, where </a:t>
            </a:r>
            <a:r>
              <a:rPr lang="en-US" altLang="en-US">
                <a:sym typeface="Symbol" panose="05050102010706020507" pitchFamily="18" charset="2"/>
              </a:rPr>
              <a:t></a:t>
            </a:r>
            <a:r>
              <a:rPr lang="en-US" altLang="en-US"/>
              <a:t> is the tape between the leftmost and rightmost nonblanks (inclusive).</a:t>
            </a:r>
          </a:p>
          <a:p>
            <a:r>
              <a:rPr lang="en-US" altLang="en-US"/>
              <a:t>The state q is immediately to the left of the tape symbol scanned.</a:t>
            </a:r>
          </a:p>
          <a:p>
            <a:r>
              <a:rPr lang="en-US" altLang="en-US"/>
              <a:t>If q is at the right end, it is scanning B.</a:t>
            </a:r>
          </a:p>
          <a:p>
            <a:pPr lvl="1"/>
            <a:r>
              <a:rPr lang="en-US" altLang="en-US"/>
              <a:t>If q is scanning a B at the left end, then consecutive B’s at and to the right of q are part of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4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67ABB9FB-2BE6-49A0-9B0F-E55B0866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644068-7385-4C76-9A3E-13400B70647E}" type="slidenum">
              <a:rPr lang="en-US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698A329-E354-4F6D-BA3D-9C7D5B5A7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Turing-Machine Theory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EBA7CB8-B71A-419C-9E5A-A0735637A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purpose of the theory of Turing machines is to prove that certain specific languages have no algorithm.</a:t>
            </a:r>
          </a:p>
          <a:p>
            <a:r>
              <a:rPr lang="en-US" altLang="en-US"/>
              <a:t>Start with a language about Turing machines themselves.</a:t>
            </a:r>
          </a:p>
          <a:p>
            <a:r>
              <a:rPr lang="en-US" altLang="en-US"/>
              <a:t>Reductions are used to prove more common questions undecidable.</a:t>
            </a:r>
          </a:p>
        </p:txBody>
      </p:sp>
    </p:spTree>
    <p:extLst>
      <p:ext uri="{BB962C8B-B14F-4D97-AF65-F5344CB8AC3E}">
        <p14:creationId xmlns:p14="http://schemas.microsoft.com/office/powerpoint/2010/main" val="388431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4AF7D69D-302A-42D2-9D17-A941620E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F6FC20-C5B4-4F42-85F5-2E98BED04031}" type="slidenum">
              <a:rPr lang="en-US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B7F9FB9-CE96-4D35-B054-EC537CBAF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TM ID’s – (3)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D408052-602D-4C40-B976-281614544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en-US"/>
              <a:t>As for PDA’s we may use symbols </a:t>
            </a:r>
            <a:r>
              <a:rPr lang="en-US" altLang="en-US">
                <a:latin typeface="Lucida Sans Unicode" panose="020B0602030504020204" pitchFamily="34" charset="0"/>
              </a:rPr>
              <a:t>⊦ </a:t>
            </a:r>
            <a:r>
              <a:rPr lang="en-US" altLang="en-US"/>
              <a:t>and 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* to represent “becomes in one move” and “becomes in zero or more moves,” respectively, on ID’s.</a:t>
            </a:r>
          </a:p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The moves of the previous TM are q00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0q0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00q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0q01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00q1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000f</a:t>
            </a:r>
          </a:p>
        </p:txBody>
      </p:sp>
    </p:spTree>
    <p:extLst>
      <p:ext uri="{BB962C8B-B14F-4D97-AF65-F5344CB8AC3E}">
        <p14:creationId xmlns:p14="http://schemas.microsoft.com/office/powerpoint/2010/main" val="399162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0606B52F-8B59-4A92-863D-A473024C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CE0B40-1F10-4B69-A9E0-4EE7E813B2E0}" type="slidenum">
              <a:rPr lang="en-US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E25959F-81C3-47FD-80AD-D10BAF181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 of Moves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4F6D5D57-0C3E-4BE0-A373-F4FE51F82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If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Z) = (p, Y, R), then</a:t>
            </a:r>
          </a:p>
          <a:p>
            <a:pPr marL="990600" lvl="1" indent="-533400">
              <a:buFont typeface="Monotype Sorts" pitchFamily="2" charset="2"/>
              <a:buChar char="u"/>
            </a:pP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qZ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Yp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endParaRPr lang="en-US" altLang="en-US"/>
          </a:p>
          <a:p>
            <a:pPr marL="990600" lvl="1" indent="-533400">
              <a:buFont typeface="Monotype Sorts" pitchFamily="2" charset="2"/>
              <a:buChar char="u"/>
            </a:pPr>
            <a:r>
              <a:rPr lang="en-US" altLang="en-US"/>
              <a:t>If Z is the blank B, then also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q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Yp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If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Z) = (p, Y, L), then</a:t>
            </a:r>
          </a:p>
          <a:p>
            <a:pPr marL="990600" lvl="1" indent="-533400">
              <a:buFont typeface="Monotype Sorts" pitchFamily="2" charset="2"/>
              <a:buChar char="u"/>
            </a:pPr>
            <a:r>
              <a:rPr lang="en-US" altLang="en-US"/>
              <a:t>For any X, </a:t>
            </a:r>
            <a:r>
              <a:rPr lang="en-US" altLang="en-US">
                <a:sym typeface="Symbol" panose="05050102010706020507" pitchFamily="18" charset="2"/>
              </a:rPr>
              <a:t>X</a:t>
            </a:r>
            <a:r>
              <a:rPr lang="en-US" altLang="en-US"/>
              <a:t>qZ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>
                <a:sym typeface="Symbol" panose="05050102010706020507" pitchFamily="18" charset="2"/>
              </a:rPr>
              <a:t>pX</a:t>
            </a:r>
            <a:r>
              <a:rPr lang="en-US" altLang="en-US"/>
              <a:t>Y</a:t>
            </a:r>
            <a:r>
              <a:rPr lang="en-US" altLang="en-US">
                <a:sym typeface="Symbol" panose="05050102010706020507" pitchFamily="18" charset="2"/>
              </a:rPr>
              <a:t></a:t>
            </a:r>
          </a:p>
          <a:p>
            <a:pPr marL="990600" lvl="1" indent="-533400">
              <a:buFont typeface="Monotype Sorts" pitchFamily="2" charset="2"/>
              <a:buChar char="u"/>
            </a:pPr>
            <a:r>
              <a:rPr lang="en-US" altLang="en-US">
                <a:sym typeface="Symbol" panose="05050102010706020507" pitchFamily="18" charset="2"/>
              </a:rPr>
              <a:t>In addition, </a:t>
            </a:r>
            <a:r>
              <a:rPr lang="en-US" altLang="en-US"/>
              <a:t>qZ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>
                <a:sym typeface="Symbol" panose="05050102010706020507" pitchFamily="18" charset="2"/>
              </a:rPr>
              <a:t>pB</a:t>
            </a:r>
            <a:r>
              <a:rPr lang="en-US" altLang="en-US"/>
              <a:t>Y</a:t>
            </a:r>
            <a:r>
              <a:rPr lang="en-US" altLang="en-US">
                <a:sym typeface="Symbol" panose="05050102010706020507" pitchFamily="18" charset="2"/>
              </a:rPr>
              <a:t></a:t>
            </a:r>
          </a:p>
        </p:txBody>
      </p:sp>
    </p:spTree>
    <p:extLst>
      <p:ext uri="{BB962C8B-B14F-4D97-AF65-F5344CB8AC3E}">
        <p14:creationId xmlns:p14="http://schemas.microsoft.com/office/powerpoint/2010/main" val="225702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7397D332-A9CC-49D0-BD0D-4AB2AA8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F75B143-365E-4CC1-9DA5-0BB96760EE9F}" type="slidenum">
              <a:rPr lang="en-US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DACCF34-58D4-4D05-9483-215FA84C7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Languages of a TM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D63F203-6AF0-46BD-AC52-358040ADC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/>
              <a:t>A TM defines a language by final state, as usual.</a:t>
            </a:r>
          </a:p>
          <a:p>
            <a:r>
              <a:rPr lang="en-US" altLang="en-US"/>
              <a:t>L(M) = {w | q</a:t>
            </a:r>
            <a:r>
              <a:rPr lang="en-US" altLang="en-US" baseline="-25000"/>
              <a:t>0</a:t>
            </a:r>
            <a:r>
              <a:rPr lang="en-US" altLang="en-US"/>
              <a:t>w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*I, where I is an ID with a final state}.</a:t>
            </a:r>
          </a:p>
          <a:p>
            <a:r>
              <a:rPr lang="en-US" altLang="en-US"/>
              <a:t>Or, a TM can accept a language by halting.</a:t>
            </a:r>
          </a:p>
          <a:p>
            <a:r>
              <a:rPr lang="en-US" altLang="en-US"/>
              <a:t>H(M) = {w | q</a:t>
            </a:r>
            <a:r>
              <a:rPr lang="en-US" altLang="en-US" baseline="-25000"/>
              <a:t>0</a:t>
            </a:r>
            <a:r>
              <a:rPr lang="en-US" altLang="en-US"/>
              <a:t>w</a:t>
            </a:r>
            <a:r>
              <a:rPr lang="en-US" altLang="en-US">
                <a:latin typeface="Lucida Sans Unicode" panose="020B0602030504020204" pitchFamily="34" charset="0"/>
              </a:rPr>
              <a:t>⊦</a:t>
            </a:r>
            <a:r>
              <a:rPr lang="en-US" altLang="en-US"/>
              <a:t>*I, and there is no move possible from ID I}.</a:t>
            </a:r>
          </a:p>
        </p:txBody>
      </p:sp>
    </p:spTree>
    <p:extLst>
      <p:ext uri="{BB962C8B-B14F-4D97-AF65-F5344CB8AC3E}">
        <p14:creationId xmlns:p14="http://schemas.microsoft.com/office/powerpoint/2010/main" val="179082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3D60CA43-A0E5-4191-91DE-718D0F97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AAD9369-3A66-4295-AE89-25167D6D9BAA}" type="slidenum">
              <a:rPr lang="en-US" altLang="en-US" sz="1400">
                <a:latin typeface="Times New Roman" panose="02020603050405020304" pitchFamily="18" charset="0"/>
              </a:rPr>
              <a:pPr/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9AF775B8-674F-4B3F-ACB8-A634293DC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Equivalence of Accepting and Halting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43D7DF2-7320-44F3-92E5-4F14390F0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1242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If L = L(M), then there is a TM M’ such that L = H(M’).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If L = H(M), then there is a TM M” such that L = L(M”).</a:t>
            </a:r>
          </a:p>
        </p:txBody>
      </p:sp>
    </p:spTree>
    <p:extLst>
      <p:ext uri="{BB962C8B-B14F-4D97-AF65-F5344CB8AC3E}">
        <p14:creationId xmlns:p14="http://schemas.microsoft.com/office/powerpoint/2010/main" val="143721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>
            <a:extLst>
              <a:ext uri="{FF2B5EF4-FFF2-40B4-BE49-F238E27FC236}">
                <a16:creationId xmlns:a16="http://schemas.microsoft.com/office/drawing/2014/main" id="{26BADE42-CF8C-425E-9183-9F2E716D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8A37A5-F524-4ACD-876B-A499D2C155B7}" type="slidenum">
              <a:rPr lang="en-US" altLang="en-US" sz="1400">
                <a:latin typeface="Times New Roman" panose="02020603050405020304" pitchFamily="18" charset="0"/>
              </a:rPr>
              <a:pPr/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F9CA5ED-425E-4A40-A5CF-F2E1C13F5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 of 1: Acceptance -&gt; Halting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26C4886-A99E-4C57-8A38-5A778615C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610600" cy="3962400"/>
          </a:xfrm>
        </p:spPr>
        <p:txBody>
          <a:bodyPr/>
          <a:lstStyle/>
          <a:p>
            <a:pPr marL="609600" indent="-609600"/>
            <a:r>
              <a:rPr lang="en-US" altLang="en-US"/>
              <a:t>Modify M to become M’ as follows: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For each accepting state of M, remove any moves, so M’ halts in that state.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Avoid having M’ accidentally halt.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/>
              <a:t>Introduce a new state s, which runs to the right forever; that is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(s, X) = (s, X, R) for all symbols X.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/>
              <a:t>If q is not accepting, and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X) is undefined, let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X) = (s, X, R).</a:t>
            </a:r>
          </a:p>
        </p:txBody>
      </p:sp>
    </p:spTree>
    <p:extLst>
      <p:ext uri="{BB962C8B-B14F-4D97-AF65-F5344CB8AC3E}">
        <p14:creationId xmlns:p14="http://schemas.microsoft.com/office/powerpoint/2010/main" val="169878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>
            <a:extLst>
              <a:ext uri="{FF2B5EF4-FFF2-40B4-BE49-F238E27FC236}">
                <a16:creationId xmlns:a16="http://schemas.microsoft.com/office/drawing/2014/main" id="{1980FEF0-D52F-49EE-8635-2C4384E8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02E4CA-154C-4AFB-A90B-80A7190C890A}" type="slidenum">
              <a:rPr lang="en-US" altLang="en-US" sz="1400">
                <a:latin typeface="Times New Roman" panose="02020603050405020304" pitchFamily="18" charset="0"/>
              </a:rPr>
              <a:pPr/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23F7785-FEE0-4C76-B791-E1D13419F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Proof</a:t>
            </a:r>
            <a:r>
              <a:rPr lang="en-US" altLang="en-US"/>
              <a:t> of 2: Halting -&gt; Acceptance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267B3AA-0E24-4706-9DF5-DF153BA2A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609600" indent="-609600"/>
            <a:r>
              <a:rPr lang="en-US" altLang="en-US"/>
              <a:t>Modify M to become M” as follows: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Introduce a new state f, the only accepting state of M”.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f has no moves.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If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X) is undefined for any state q and symbol X, define it by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X) = (f, X, R).</a:t>
            </a:r>
          </a:p>
        </p:txBody>
      </p:sp>
    </p:spTree>
    <p:extLst>
      <p:ext uri="{BB962C8B-B14F-4D97-AF65-F5344CB8AC3E}">
        <p14:creationId xmlns:p14="http://schemas.microsoft.com/office/powerpoint/2010/main" val="83529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>
            <a:extLst>
              <a:ext uri="{FF2B5EF4-FFF2-40B4-BE49-F238E27FC236}">
                <a16:creationId xmlns:a16="http://schemas.microsoft.com/office/drawing/2014/main" id="{5239DDE2-BA68-4BF6-B618-15D72FC3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8479A5-1AA8-4DD9-B526-227570809321}" type="slidenum">
              <a:rPr lang="en-US" altLang="en-US" sz="1400">
                <a:latin typeface="Times New Roman" panose="02020603050405020304" pitchFamily="18" charset="0"/>
              </a:rPr>
              <a:pPr/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8B4A9A9-91B5-4A14-B6B9-DD119C107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Recursively Enumerable Languages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CB10F3DA-E7CF-40D2-A581-0C8580EFE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now see that the classes of languages defined by TM’s using final state and halting are the same.</a:t>
            </a:r>
          </a:p>
          <a:p>
            <a:r>
              <a:rPr lang="en-US" altLang="en-US"/>
              <a:t>This class of languages is called the </a:t>
            </a:r>
            <a:r>
              <a:rPr lang="en-US" altLang="en-US" i="1">
                <a:solidFill>
                  <a:srgbClr val="FF0066"/>
                </a:solidFill>
              </a:rPr>
              <a:t>recursively enumerable languages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Why?  The term actually predates the Turing machine and refers to another notion of computation of functions.</a:t>
            </a:r>
          </a:p>
        </p:txBody>
      </p:sp>
    </p:spTree>
    <p:extLst>
      <p:ext uri="{BB962C8B-B14F-4D97-AF65-F5344CB8AC3E}">
        <p14:creationId xmlns:p14="http://schemas.microsoft.com/office/powerpoint/2010/main" val="1489753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>
            <a:extLst>
              <a:ext uri="{FF2B5EF4-FFF2-40B4-BE49-F238E27FC236}">
                <a16:creationId xmlns:a16="http://schemas.microsoft.com/office/drawing/2014/main" id="{DAD5EA07-0F26-4C1F-89BD-8F808C0B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F52A7B-1AA1-46F5-8359-9933704131B4}" type="slidenum">
              <a:rPr lang="en-US" altLang="en-US" sz="1400"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76D88DA-5C09-424B-B061-EE66B1093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Languages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A6F03826-C440-4CFA-AC2F-F2207CB8C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</a:t>
            </a:r>
            <a:r>
              <a:rPr lang="en-US" altLang="en-US" i="1">
                <a:solidFill>
                  <a:srgbClr val="FF0066"/>
                </a:solidFill>
              </a:rPr>
              <a:t>algorithm  </a:t>
            </a:r>
            <a:r>
              <a:rPr lang="en-US" altLang="en-US"/>
              <a:t>is a TM that is guaranteed to halt whether or not it accepts.</a:t>
            </a:r>
          </a:p>
          <a:p>
            <a:r>
              <a:rPr lang="en-US" altLang="en-US"/>
              <a:t>If L = L(M) for some TM M that is an   algorithm, we say L is a </a:t>
            </a:r>
            <a:r>
              <a:rPr lang="en-US" altLang="en-US" i="1">
                <a:solidFill>
                  <a:srgbClr val="FF0066"/>
                </a:solidFill>
              </a:rPr>
              <a:t>recursive language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Why?  Again, don’t ask; it is a term with a history.</a:t>
            </a:r>
          </a:p>
        </p:txBody>
      </p:sp>
    </p:spTree>
    <p:extLst>
      <p:ext uri="{BB962C8B-B14F-4D97-AF65-F5344CB8AC3E}">
        <p14:creationId xmlns:p14="http://schemas.microsoft.com/office/powerpoint/2010/main" val="341863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>
            <a:extLst>
              <a:ext uri="{FF2B5EF4-FFF2-40B4-BE49-F238E27FC236}">
                <a16:creationId xmlns:a16="http://schemas.microsoft.com/office/drawing/2014/main" id="{D23A1A48-D77C-4577-BB0C-F23D749D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DB2040-C825-4E23-8C19-2BB4639F50F5}" type="slidenum">
              <a:rPr lang="en-US" altLang="en-US" sz="1400"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C76FBF7A-E6FA-409F-BEB7-C53FB680B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Recursive Languages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CB1D5C7-2535-447D-9F35-91C1D4230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en-US"/>
              <a:t>Every CFL is a recursive language.</a:t>
            </a:r>
          </a:p>
          <a:p>
            <a:pPr lvl="1"/>
            <a:r>
              <a:rPr lang="en-US" altLang="en-US"/>
              <a:t>Use the CYK algorithm.</a:t>
            </a:r>
          </a:p>
          <a:p>
            <a:r>
              <a:rPr lang="en-US" altLang="en-US"/>
              <a:t>Every regular language is a CFL (think of its DFA as a PDA that ignores its stack); therefore every regular language is recursive.</a:t>
            </a:r>
          </a:p>
          <a:p>
            <a:r>
              <a:rPr lang="en-US" altLang="en-US"/>
              <a:t>Almost anything you can think of is recursive.</a:t>
            </a:r>
          </a:p>
        </p:txBody>
      </p:sp>
    </p:spTree>
    <p:extLst>
      <p:ext uri="{BB962C8B-B14F-4D97-AF65-F5344CB8AC3E}">
        <p14:creationId xmlns:p14="http://schemas.microsoft.com/office/powerpoint/2010/main" val="696839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>
            <a:extLst>
              <a:ext uri="{FF2B5EF4-FFF2-40B4-BE49-F238E27FC236}">
                <a16:creationId xmlns:a16="http://schemas.microsoft.com/office/drawing/2014/main" id="{3849025F-2058-449A-B132-4BC4CAD8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0F63C9-182F-4702-9D38-D92CDF1E6044}" type="slidenum">
              <a:rPr lang="en-US" altLang="en-US" sz="1400"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01379" name="Picture 4">
            <a:extLst>
              <a:ext uri="{FF2B5EF4-FFF2-40B4-BE49-F238E27FC236}">
                <a16:creationId xmlns:a16="http://schemas.microsoft.com/office/drawing/2014/main" id="{2EF0E637-7875-4326-BA14-74BEC8D18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96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7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3317A689-563A-40B8-BCEF-54B53BED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8212679-8D30-43B0-8D2E-F77546B64E2E}" type="slidenum">
              <a:rPr lang="en-US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69BF6DD-305B-4F45-AAB6-06B410264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Picture of a Turing Machine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399DF77-35F1-45D4-B977-72DFDE303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1066800" cy="9906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State</a:t>
            </a:r>
          </a:p>
        </p:txBody>
      </p:sp>
      <p:sp>
        <p:nvSpPr>
          <p:cNvPr id="48133" name="Line 4">
            <a:extLst>
              <a:ext uri="{FF2B5EF4-FFF2-40B4-BE49-F238E27FC236}">
                <a16:creationId xmlns:a16="http://schemas.microsoft.com/office/drawing/2014/main" id="{80014AE1-CEA8-4E52-8542-A2DC38B24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572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8134" name="Line 5">
            <a:extLst>
              <a:ext uri="{FF2B5EF4-FFF2-40B4-BE49-F238E27FC236}">
                <a16:creationId xmlns:a16="http://schemas.microsoft.com/office/drawing/2014/main" id="{C242E48F-56BC-4AE7-8E36-5591C9E78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1054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8135" name="Line 6">
            <a:extLst>
              <a:ext uri="{FF2B5EF4-FFF2-40B4-BE49-F238E27FC236}">
                <a16:creationId xmlns:a16="http://schemas.microsoft.com/office/drawing/2014/main" id="{4B5ABF04-6108-4F2E-B2EC-0C3336588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8136" name="Line 7">
            <a:extLst>
              <a:ext uri="{FF2B5EF4-FFF2-40B4-BE49-F238E27FC236}">
                <a16:creationId xmlns:a16="http://schemas.microsoft.com/office/drawing/2014/main" id="{D1D8A233-4FE2-4077-B443-162B63F86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8137" name="Line 8">
            <a:extLst>
              <a:ext uri="{FF2B5EF4-FFF2-40B4-BE49-F238E27FC236}">
                <a16:creationId xmlns:a16="http://schemas.microsoft.com/office/drawing/2014/main" id="{E6F78E6C-0394-4023-BD9C-D47AD8AE9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8138" name="Line 9">
            <a:extLst>
              <a:ext uri="{FF2B5EF4-FFF2-40B4-BE49-F238E27FC236}">
                <a16:creationId xmlns:a16="http://schemas.microsoft.com/office/drawing/2014/main" id="{30358FCA-D1A4-4C9B-BB86-AA0491484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8139" name="Line 10">
            <a:extLst>
              <a:ext uri="{FF2B5EF4-FFF2-40B4-BE49-F238E27FC236}">
                <a16:creationId xmlns:a16="http://schemas.microsoft.com/office/drawing/2014/main" id="{610F8D0B-DB91-473D-BEA6-693B56853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8140" name="Line 11">
            <a:extLst>
              <a:ext uri="{FF2B5EF4-FFF2-40B4-BE49-F238E27FC236}">
                <a16:creationId xmlns:a16="http://schemas.microsoft.com/office/drawing/2014/main" id="{4F41000A-74D7-4A12-9BA8-E5A6A5360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8141" name="Text Box 12">
            <a:extLst>
              <a:ext uri="{FF2B5EF4-FFF2-40B4-BE49-F238E27FC236}">
                <a16:creationId xmlns:a16="http://schemas.microsoft.com/office/drawing/2014/main" id="{65FF77F4-29C8-4EC4-BD13-44969DD70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529138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. . .</a:t>
            </a:r>
          </a:p>
        </p:txBody>
      </p:sp>
      <p:sp>
        <p:nvSpPr>
          <p:cNvPr id="48142" name="Text Box 13">
            <a:extLst>
              <a:ext uri="{FF2B5EF4-FFF2-40B4-BE49-F238E27FC236}">
                <a16:creationId xmlns:a16="http://schemas.microsoft.com/office/drawing/2014/main" id="{A5203FB2-E192-48D7-BD2C-18B8430F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95800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. . .</a:t>
            </a:r>
          </a:p>
        </p:txBody>
      </p:sp>
      <p:sp>
        <p:nvSpPr>
          <p:cNvPr id="48143" name="Text Box 14">
            <a:extLst>
              <a:ext uri="{FF2B5EF4-FFF2-40B4-BE49-F238E27FC236}">
                <a16:creationId xmlns:a16="http://schemas.microsoft.com/office/drawing/2014/main" id="{3D864DDA-B3E9-4BA7-82F3-B7D10A96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572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48144" name="Text Box 15">
            <a:extLst>
              <a:ext uri="{FF2B5EF4-FFF2-40B4-BE49-F238E27FC236}">
                <a16:creationId xmlns:a16="http://schemas.microsoft.com/office/drawing/2014/main" id="{F0907EF8-4441-4C7A-938E-11D69B398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5720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48145" name="Text Box 16">
            <a:extLst>
              <a:ext uri="{FF2B5EF4-FFF2-40B4-BE49-F238E27FC236}">
                <a16:creationId xmlns:a16="http://schemas.microsoft.com/office/drawing/2014/main" id="{B2A43E70-C695-42D5-AE1C-4CA0A4CBF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48146" name="Text Box 17">
            <a:extLst>
              <a:ext uri="{FF2B5EF4-FFF2-40B4-BE49-F238E27FC236}">
                <a16:creationId xmlns:a16="http://schemas.microsoft.com/office/drawing/2014/main" id="{F693AF80-C1F3-45E9-8477-D70F96AC8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572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48147" name="Text Box 18">
            <a:extLst>
              <a:ext uri="{FF2B5EF4-FFF2-40B4-BE49-F238E27FC236}">
                <a16:creationId xmlns:a16="http://schemas.microsoft.com/office/drawing/2014/main" id="{3EC1FCBA-6BD9-4B1A-8B7D-52637132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5720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48148" name="Line 19">
            <a:extLst>
              <a:ext uri="{FF2B5EF4-FFF2-40B4-BE49-F238E27FC236}">
                <a16:creationId xmlns:a16="http://schemas.microsoft.com/office/drawing/2014/main" id="{BD6F802D-845C-47CF-ACAD-A9B33139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8149" name="Text Box 20">
            <a:extLst>
              <a:ext uri="{FF2B5EF4-FFF2-40B4-BE49-F238E27FC236}">
                <a16:creationId xmlns:a16="http://schemas.microsoft.com/office/drawing/2014/main" id="{AF376D52-55ED-4706-80EF-F1D43956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214938"/>
            <a:ext cx="30845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Infinite tape with</a:t>
            </a:r>
          </a:p>
          <a:p>
            <a:r>
              <a:rPr lang="en-US" altLang="en-US"/>
              <a:t>squares containing</a:t>
            </a:r>
          </a:p>
          <a:p>
            <a:r>
              <a:rPr lang="en-US" altLang="en-US"/>
              <a:t>tape symbols chosen</a:t>
            </a:r>
          </a:p>
          <a:p>
            <a:r>
              <a:rPr lang="en-US" altLang="en-US"/>
              <a:t>from a finite alphabet</a:t>
            </a:r>
          </a:p>
        </p:txBody>
      </p:sp>
      <p:sp>
        <p:nvSpPr>
          <p:cNvPr id="50197" name="Text Box 21">
            <a:extLst>
              <a:ext uri="{FF2B5EF4-FFF2-40B4-BE49-F238E27FC236}">
                <a16:creationId xmlns:a16="http://schemas.microsoft.com/office/drawing/2014/main" id="{C3DF51CF-5C91-495F-989C-3D64FBE84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30813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3366FF"/>
                </a:solidFill>
              </a:rPr>
              <a:t>Action</a:t>
            </a:r>
            <a:r>
              <a:rPr lang="en-US" altLang="en-US"/>
              <a:t>: based on</a:t>
            </a:r>
          </a:p>
          <a:p>
            <a:r>
              <a:rPr lang="en-US" altLang="en-US"/>
              <a:t>the state and the</a:t>
            </a:r>
          </a:p>
          <a:p>
            <a:r>
              <a:rPr lang="en-US" altLang="en-US"/>
              <a:t>tape symbol under</a:t>
            </a:r>
          </a:p>
          <a:p>
            <a:r>
              <a:rPr lang="en-US" altLang="en-US"/>
              <a:t>the head: change</a:t>
            </a:r>
          </a:p>
          <a:p>
            <a:r>
              <a:rPr lang="en-US" altLang="en-US"/>
              <a:t>state, rewrite the</a:t>
            </a:r>
          </a:p>
          <a:p>
            <a:r>
              <a:rPr lang="en-US" altLang="en-US"/>
              <a:t>symbol and move the</a:t>
            </a:r>
          </a:p>
          <a:p>
            <a:r>
              <a:rPr lang="en-US" altLang="en-US"/>
              <a:t>head one square.</a:t>
            </a:r>
          </a:p>
        </p:txBody>
      </p:sp>
    </p:spTree>
    <p:extLst>
      <p:ext uri="{BB962C8B-B14F-4D97-AF65-F5344CB8AC3E}">
        <p14:creationId xmlns:p14="http://schemas.microsoft.com/office/powerpoint/2010/main" val="4713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1">
            <a:extLst>
              <a:ext uri="{FF2B5EF4-FFF2-40B4-BE49-F238E27FC236}">
                <a16:creationId xmlns:a16="http://schemas.microsoft.com/office/drawing/2014/main" id="{122D73AB-2CF9-4473-B49D-E62232E0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33EA3D-824C-4016-A547-FA86EC0C4D88}" type="slidenum">
              <a:rPr lang="en-US" altLang="en-US" sz="1400">
                <a:latin typeface="Times New Roman" panose="02020603050405020304" pitchFamily="18" charset="0"/>
              </a:rPr>
              <a:pPr/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02403" name="Picture 2">
            <a:extLst>
              <a:ext uri="{FF2B5EF4-FFF2-40B4-BE49-F238E27FC236}">
                <a16:creationId xmlns:a16="http://schemas.microsoft.com/office/drawing/2014/main" id="{5761798E-5E3D-467A-AE59-037BFE25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586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1">
            <a:extLst>
              <a:ext uri="{FF2B5EF4-FFF2-40B4-BE49-F238E27FC236}">
                <a16:creationId xmlns:a16="http://schemas.microsoft.com/office/drawing/2014/main" id="{87060645-88E4-4935-8CF8-915A20AA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B210F8-8983-42CD-853A-14F7D85B2656}" type="slidenum">
              <a:rPr lang="en-US" altLang="en-US" sz="1400">
                <a:latin typeface="Times New Roman" panose="02020603050405020304" pitchFamily="18" charset="0"/>
              </a:rPr>
              <a:pPr/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03427" name="Picture 2">
            <a:extLst>
              <a:ext uri="{FF2B5EF4-FFF2-40B4-BE49-F238E27FC236}">
                <a16:creationId xmlns:a16="http://schemas.microsoft.com/office/drawing/2014/main" id="{026258FA-04DF-4ACD-9FAD-2143FC95B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136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1">
            <a:extLst>
              <a:ext uri="{FF2B5EF4-FFF2-40B4-BE49-F238E27FC236}">
                <a16:creationId xmlns:a16="http://schemas.microsoft.com/office/drawing/2014/main" id="{5B55C500-94B3-4BC6-A76B-C2DE5ADA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FA335D-4FB5-4105-8FF8-34A6331D55DA}" type="slidenum">
              <a:rPr lang="en-US" altLang="en-US" sz="1400">
                <a:latin typeface="Times New Roman" panose="02020603050405020304" pitchFamily="18" charset="0"/>
              </a:rPr>
              <a:pPr/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04451" name="Picture 2">
            <a:extLst>
              <a:ext uri="{FF2B5EF4-FFF2-40B4-BE49-F238E27FC236}">
                <a16:creationId xmlns:a16="http://schemas.microsoft.com/office/drawing/2014/main" id="{C1B7F381-62C4-473E-9DF1-BDCBD20D6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22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316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1">
            <a:extLst>
              <a:ext uri="{FF2B5EF4-FFF2-40B4-BE49-F238E27FC236}">
                <a16:creationId xmlns:a16="http://schemas.microsoft.com/office/drawing/2014/main" id="{3869FD63-095C-4074-8E6F-0AFFC3AF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EF5FCB-D8DC-4631-B069-10F6D3F561D4}" type="slidenum">
              <a:rPr lang="en-US" altLang="en-US" sz="1400">
                <a:latin typeface="Times New Roman" panose="02020603050405020304" pitchFamily="18" charset="0"/>
              </a:rPr>
              <a:pPr/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05475" name="Picture 2">
            <a:extLst>
              <a:ext uri="{FF2B5EF4-FFF2-40B4-BE49-F238E27FC236}">
                <a16:creationId xmlns:a16="http://schemas.microsoft.com/office/drawing/2014/main" id="{76812058-C867-4FF1-993A-4045D2D6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468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1">
            <a:extLst>
              <a:ext uri="{FF2B5EF4-FFF2-40B4-BE49-F238E27FC236}">
                <a16:creationId xmlns:a16="http://schemas.microsoft.com/office/drawing/2014/main" id="{AF640BA9-82A9-4649-9974-528ACCA8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29E030-CC83-407C-887F-C7FEEAB06475}" type="slidenum">
              <a:rPr lang="en-US" altLang="en-US" sz="1400">
                <a:latin typeface="Times New Roman" panose="02020603050405020304" pitchFamily="18" charset="0"/>
              </a:rPr>
              <a:pPr/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06499" name="Picture 2">
            <a:extLst>
              <a:ext uri="{FF2B5EF4-FFF2-40B4-BE49-F238E27FC236}">
                <a16:creationId xmlns:a16="http://schemas.microsoft.com/office/drawing/2014/main" id="{C9E1CC9B-6493-4ADD-8491-B0149840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839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429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1">
            <a:extLst>
              <a:ext uri="{FF2B5EF4-FFF2-40B4-BE49-F238E27FC236}">
                <a16:creationId xmlns:a16="http://schemas.microsoft.com/office/drawing/2014/main" id="{A3E5890D-206D-4483-9B50-ED35A238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E4D917-0759-4185-ABDE-807145BCB1B0}" type="slidenum">
              <a:rPr lang="en-US" altLang="en-US" sz="1400">
                <a:latin typeface="Times New Roman" panose="02020603050405020304" pitchFamily="18" charset="0"/>
              </a:rPr>
              <a:pPr/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07523" name="Picture 2">
            <a:extLst>
              <a:ext uri="{FF2B5EF4-FFF2-40B4-BE49-F238E27FC236}">
                <a16:creationId xmlns:a16="http://schemas.microsoft.com/office/drawing/2014/main" id="{515B7132-CABF-47EB-8E7C-F7B22F49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305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41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1">
            <a:extLst>
              <a:ext uri="{FF2B5EF4-FFF2-40B4-BE49-F238E27FC236}">
                <a16:creationId xmlns:a16="http://schemas.microsoft.com/office/drawing/2014/main" id="{5EA4708C-8D8E-4B6E-9AD3-BC986C09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FDBCA77-D1F0-4464-899B-37BEDA306A35}" type="slidenum">
              <a:rPr lang="en-US" altLang="en-US" sz="1400">
                <a:latin typeface="Times New Roman" panose="02020603050405020304" pitchFamily="18" charset="0"/>
              </a:rPr>
              <a:pPr/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08547" name="Picture 2">
            <a:extLst>
              <a:ext uri="{FF2B5EF4-FFF2-40B4-BE49-F238E27FC236}">
                <a16:creationId xmlns:a16="http://schemas.microsoft.com/office/drawing/2014/main" id="{A948579F-049D-4EF9-A6BE-07EDF18DB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229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562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1">
            <a:extLst>
              <a:ext uri="{FF2B5EF4-FFF2-40B4-BE49-F238E27FC236}">
                <a16:creationId xmlns:a16="http://schemas.microsoft.com/office/drawing/2014/main" id="{2527D946-5349-4CAF-846E-948F47F9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76A0033-25A8-44E7-93B8-CADE22E6FF6A}" type="slidenum">
              <a:rPr lang="en-US" altLang="en-US" sz="1400">
                <a:latin typeface="Times New Roman" panose="02020603050405020304" pitchFamily="18" charset="0"/>
              </a:rPr>
              <a:pPr/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09571" name="Picture 2">
            <a:extLst>
              <a:ext uri="{FF2B5EF4-FFF2-40B4-BE49-F238E27FC236}">
                <a16:creationId xmlns:a16="http://schemas.microsoft.com/office/drawing/2014/main" id="{56434954-DFF9-4299-A283-84A74E6FC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84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979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1">
            <a:extLst>
              <a:ext uri="{FF2B5EF4-FFF2-40B4-BE49-F238E27FC236}">
                <a16:creationId xmlns:a16="http://schemas.microsoft.com/office/drawing/2014/main" id="{C0E733AE-164B-412C-93F2-52E09335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69157F-18C5-499A-964E-4EB00D3F9285}" type="slidenum">
              <a:rPr lang="en-US" altLang="en-US" sz="1400">
                <a:latin typeface="Times New Roman" panose="02020603050405020304" pitchFamily="18" charset="0"/>
              </a:rPr>
              <a:pPr/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10595" name="Picture 2">
            <a:extLst>
              <a:ext uri="{FF2B5EF4-FFF2-40B4-BE49-F238E27FC236}">
                <a16:creationId xmlns:a16="http://schemas.microsoft.com/office/drawing/2014/main" id="{30C33F14-C846-4AB7-9282-3D99E23A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54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221190A1-A847-4E23-B7FC-F04720CF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9DF3030-10CB-4684-B52B-931376EE5FD2}" type="slidenum">
              <a:rPr lang="en-US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21EE9DC-747E-4594-A19E-6106DDED7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Turing Machines?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19F38BED-A1A3-40DB-A587-298851AF9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altLang="en-US"/>
              <a:t>Why not deal with C programs or something like that?</a:t>
            </a:r>
          </a:p>
          <a:p>
            <a:r>
              <a:rPr lang="en-US" altLang="en-US">
                <a:solidFill>
                  <a:srgbClr val="CC9900"/>
                </a:solidFill>
              </a:rPr>
              <a:t>Answer</a:t>
            </a:r>
            <a:r>
              <a:rPr lang="en-US" altLang="en-US"/>
              <a:t>: You can, but it is easier to prove things about TM’s, because they are so simple.</a:t>
            </a:r>
          </a:p>
          <a:p>
            <a:pPr lvl="1"/>
            <a:r>
              <a:rPr lang="en-US" altLang="en-US"/>
              <a:t>And yet they are as powerful as any computer.</a:t>
            </a:r>
          </a:p>
          <a:p>
            <a:pPr lvl="2"/>
            <a:r>
              <a:rPr lang="en-US" altLang="en-US"/>
              <a:t>More so, in fact, since they have infinite memory.</a:t>
            </a:r>
          </a:p>
        </p:txBody>
      </p:sp>
    </p:spTree>
    <p:extLst>
      <p:ext uri="{BB962C8B-B14F-4D97-AF65-F5344CB8AC3E}">
        <p14:creationId xmlns:p14="http://schemas.microsoft.com/office/powerpoint/2010/main" val="309569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1BCB4420-05A2-4E19-8863-1B4586B7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754D79-6429-40DF-A5C3-252B02ED177F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1026">
            <a:extLst>
              <a:ext uri="{FF2B5EF4-FFF2-40B4-BE49-F238E27FC236}">
                <a16:creationId xmlns:a16="http://schemas.microsoft.com/office/drawing/2014/main" id="{4BB4B433-A009-446F-833C-9A705BDBF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/>
              <a:t>Then Why Not Finite-State Machines to Model Computers?</a:t>
            </a:r>
          </a:p>
        </p:txBody>
      </p:sp>
      <p:sp>
        <p:nvSpPr>
          <p:cNvPr id="104451" name="Rectangle 1027">
            <a:extLst>
              <a:ext uri="{FF2B5EF4-FFF2-40B4-BE49-F238E27FC236}">
                <a16:creationId xmlns:a16="http://schemas.microsoft.com/office/drawing/2014/main" id="{C23A15F4-C482-4E60-9E6E-6C480241E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/>
              <a:t>In principle, you could, but it is not instructive.</a:t>
            </a:r>
          </a:p>
          <a:p>
            <a:r>
              <a:rPr lang="en-US" altLang="en-US"/>
              <a:t>Programming models don’t build in a limit on memory.</a:t>
            </a:r>
          </a:p>
          <a:p>
            <a:r>
              <a:rPr lang="en-US" altLang="en-US"/>
              <a:t>In practice, you can go to Fry’s and buy another disk.</a:t>
            </a:r>
          </a:p>
          <a:p>
            <a:r>
              <a:rPr lang="en-US" altLang="en-US"/>
              <a:t>But finite automata vital at the chip level (model-checking).</a:t>
            </a:r>
          </a:p>
        </p:txBody>
      </p:sp>
    </p:spTree>
    <p:extLst>
      <p:ext uri="{BB962C8B-B14F-4D97-AF65-F5344CB8AC3E}">
        <p14:creationId xmlns:p14="http://schemas.microsoft.com/office/powerpoint/2010/main" val="48367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35F30918-AD95-4491-BEBF-233F2E81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FB6C4A-55B2-4B53-A709-9010BC0A3D81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A5CC472-FD01-4E17-A075-C274586B9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Turing-Machine Formalism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FB4EE70-04D4-49C9-BA97-8B88410C9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724400"/>
          </a:xfrm>
        </p:spPr>
        <p:txBody>
          <a:bodyPr/>
          <a:lstStyle/>
          <a:p>
            <a:pPr marL="609600" indent="-609600"/>
            <a:r>
              <a:rPr lang="en-US" altLang="en-US"/>
              <a:t>A TM is described by: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finite set of </a:t>
            </a:r>
            <a:r>
              <a:rPr lang="en-US" altLang="en-US" i="1">
                <a:solidFill>
                  <a:srgbClr val="FF0066"/>
                </a:solidFill>
              </a:rPr>
              <a:t>states </a:t>
            </a:r>
            <a:r>
              <a:rPr lang="en-US" altLang="en-US"/>
              <a:t> (Q,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An </a:t>
            </a:r>
            <a:r>
              <a:rPr lang="en-US" altLang="en-US" i="1">
                <a:solidFill>
                  <a:srgbClr val="FF0066"/>
                </a:solidFill>
              </a:rPr>
              <a:t>input alphabet</a:t>
            </a:r>
            <a:r>
              <a:rPr lang="en-US" altLang="en-US"/>
              <a:t>  (</a:t>
            </a:r>
            <a:r>
              <a:rPr lang="en-US" altLang="en-US">
                <a:latin typeface="Lucida Sans Unicode" panose="020B0602030504020204" pitchFamily="34" charset="0"/>
              </a:rPr>
              <a:t>Σ</a:t>
            </a:r>
            <a:r>
              <a:rPr lang="en-US" altLang="en-US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tape alphabet</a:t>
            </a:r>
            <a:r>
              <a:rPr lang="en-US" altLang="en-US"/>
              <a:t>  (</a:t>
            </a:r>
            <a:r>
              <a:rPr lang="en-US" altLang="en-US">
                <a:latin typeface="Lucida Sans Unicode" panose="020B0602030504020204" pitchFamily="34" charset="0"/>
              </a:rPr>
              <a:t>Γ</a:t>
            </a:r>
            <a:r>
              <a:rPr lang="en-US" altLang="en-US"/>
              <a:t>, typically; contains </a:t>
            </a:r>
            <a:r>
              <a:rPr lang="en-US" altLang="en-US">
                <a:latin typeface="Lucida Sans Unicode" panose="020B0602030504020204" pitchFamily="34" charset="0"/>
              </a:rPr>
              <a:t>Σ</a:t>
            </a:r>
            <a:r>
              <a:rPr lang="en-US" altLang="en-US"/>
              <a:t>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transition function</a:t>
            </a:r>
            <a:r>
              <a:rPr lang="en-US" altLang="en-US"/>
              <a:t>  (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start state</a:t>
            </a:r>
            <a:r>
              <a:rPr lang="en-US" altLang="en-US"/>
              <a:t>  (q</a:t>
            </a:r>
            <a:r>
              <a:rPr lang="en-US" altLang="en-US" baseline="-25000"/>
              <a:t>0</a:t>
            </a:r>
            <a:r>
              <a:rPr lang="en-US" altLang="en-US"/>
              <a:t>, in 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blank symbol</a:t>
            </a:r>
            <a:r>
              <a:rPr lang="en-US" altLang="en-US"/>
              <a:t>  (B, in </a:t>
            </a:r>
            <a:r>
              <a:rPr lang="en-US" altLang="en-US">
                <a:latin typeface="Lucida Sans Unicode" panose="020B0602030504020204" pitchFamily="34" charset="0"/>
              </a:rPr>
              <a:t>Γ- Σ</a:t>
            </a:r>
            <a:r>
              <a:rPr lang="en-US" altLang="en-US"/>
              <a:t>, typically).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/>
              <a:t>All tape except for the input is blank initially.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set of </a:t>
            </a:r>
            <a:r>
              <a:rPr lang="en-US" altLang="en-US" i="1">
                <a:solidFill>
                  <a:srgbClr val="FF0066"/>
                </a:solidFill>
              </a:rPr>
              <a:t>final states</a:t>
            </a:r>
            <a:r>
              <a:rPr lang="en-US" altLang="en-US"/>
              <a:t>  (F </a:t>
            </a:r>
            <a:r>
              <a:rPr lang="en-US" altLang="en-US">
                <a:latin typeface="Lucida Sans Unicode" panose="020B0602030504020204" pitchFamily="34" charset="0"/>
              </a:rPr>
              <a:t>⊆ </a:t>
            </a:r>
            <a:r>
              <a:rPr lang="en-US" altLang="en-US"/>
              <a:t>Q, typically).</a:t>
            </a:r>
          </a:p>
        </p:txBody>
      </p:sp>
    </p:spTree>
    <p:extLst>
      <p:ext uri="{BB962C8B-B14F-4D97-AF65-F5344CB8AC3E}">
        <p14:creationId xmlns:p14="http://schemas.microsoft.com/office/powerpoint/2010/main" val="271604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32DFF671-18AF-40E1-960D-86B4F4B9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5A4C07-CE40-486B-9FAB-C17B34711364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733A51B-3D83-4E67-969B-4DB93366C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Conventions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F4A38C0-827F-4EAC-A2AF-A27646456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a, b, … are input symbols.</a:t>
            </a:r>
          </a:p>
          <a:p>
            <a:r>
              <a:rPr lang="en-US" altLang="en-US"/>
              <a:t>…, X, Y, Z are tape symbols.</a:t>
            </a:r>
          </a:p>
          <a:p>
            <a:r>
              <a:rPr lang="en-US" altLang="en-US"/>
              <a:t>…, w, x, y, z are strings of input symbols.</a:t>
            </a:r>
          </a:p>
          <a:p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/>
              <a:t>,… are strings of tape symbols.</a:t>
            </a:r>
          </a:p>
        </p:txBody>
      </p:sp>
    </p:spTree>
    <p:extLst>
      <p:ext uri="{BB962C8B-B14F-4D97-AF65-F5344CB8AC3E}">
        <p14:creationId xmlns:p14="http://schemas.microsoft.com/office/powerpoint/2010/main" val="334710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3622B1B5-664C-4AF3-9AB9-D459360E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7FDC89-E8BC-49EA-8FFA-D396B683FAA5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D3C3ACD-54CC-463E-8AF3-C3C69EE4F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Transition Function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595A1DE-3081-4FF0-AC04-7CC85B360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pPr marL="609600" indent="-609600"/>
            <a:r>
              <a:rPr lang="en-US" altLang="en-US"/>
              <a:t>Takes two arguments: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state, in Q.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 tape symbol in </a:t>
            </a:r>
            <a:r>
              <a:rPr lang="en-US" altLang="en-US">
                <a:latin typeface="Lucida Sans Unicode" panose="020B0602030504020204" pitchFamily="34" charset="0"/>
              </a:rPr>
              <a:t>Γ</a:t>
            </a:r>
            <a:r>
              <a:rPr lang="en-US" altLang="en-US"/>
              <a:t>.</a:t>
            </a:r>
          </a:p>
          <a:p>
            <a:pPr marL="609600" indent="-609600"/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Z) is either undefined or a triple of the form (p, Y, D).</a:t>
            </a:r>
          </a:p>
          <a:p>
            <a:pPr marL="990600" lvl="1" indent="-533400"/>
            <a:r>
              <a:rPr lang="en-US" altLang="en-US"/>
              <a:t>p is a state.</a:t>
            </a:r>
          </a:p>
          <a:p>
            <a:pPr marL="990600" lvl="1" indent="-533400"/>
            <a:r>
              <a:rPr lang="en-US" altLang="en-US"/>
              <a:t>Y is the new tape symbol.</a:t>
            </a:r>
          </a:p>
          <a:p>
            <a:pPr marL="990600" lvl="1" indent="-533400"/>
            <a:r>
              <a:rPr lang="en-US" altLang="en-US"/>
              <a:t>D is a </a:t>
            </a:r>
            <a:r>
              <a:rPr lang="en-US" altLang="en-US" i="1">
                <a:solidFill>
                  <a:srgbClr val="FF0066"/>
                </a:solidFill>
              </a:rPr>
              <a:t>direction</a:t>
            </a:r>
            <a:r>
              <a:rPr lang="en-US" altLang="en-US"/>
              <a:t>, L or R.</a:t>
            </a:r>
          </a:p>
        </p:txBody>
      </p:sp>
    </p:spTree>
    <p:extLst>
      <p:ext uri="{BB962C8B-B14F-4D97-AF65-F5344CB8AC3E}">
        <p14:creationId xmlns:p14="http://schemas.microsoft.com/office/powerpoint/2010/main" val="10565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A1405D7D-1F0B-4D9A-857F-567E480B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D6DDD3-E250-4D13-9866-11BE59FFFAED}" type="slidenum">
              <a:rPr lang="en-US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8E680A8-01E2-4161-9D0E-5527E65C9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Actions of the PDA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F2E1EC7-49D1-4669-BD70-5078B3B0B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marL="609600" indent="-609600"/>
            <a:r>
              <a:rPr lang="en-US" altLang="en-US"/>
              <a:t>If </a:t>
            </a:r>
            <a:r>
              <a:rPr lang="en-US" altLang="en-US">
                <a:latin typeface="Lucida Sans Unicode" panose="020B0602030504020204" pitchFamily="34" charset="0"/>
              </a:rPr>
              <a:t>δ</a:t>
            </a:r>
            <a:r>
              <a:rPr lang="en-US" altLang="en-US"/>
              <a:t>(q, Z) = (p, Y, D) then, in state q, scanning Z under its tape head, the TM: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Changes the state to p.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Replaces Z by Y on the tape.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Moves the head one square in direction D.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/>
              <a:t>D = L: move left; D = R; move right.</a:t>
            </a:r>
          </a:p>
        </p:txBody>
      </p:sp>
    </p:spTree>
    <p:extLst>
      <p:ext uri="{BB962C8B-B14F-4D97-AF65-F5344CB8AC3E}">
        <p14:creationId xmlns:p14="http://schemas.microsoft.com/office/powerpoint/2010/main" val="10065612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70CF6C0C8004BA89D959EB6B72DEC" ma:contentTypeVersion="2" ma:contentTypeDescription="Create a new document." ma:contentTypeScope="" ma:versionID="9063bb6218a792b7b5eef9bf9799508c">
  <xsd:schema xmlns:xsd="http://www.w3.org/2001/XMLSchema" xmlns:xs="http://www.w3.org/2001/XMLSchema" xmlns:p="http://schemas.microsoft.com/office/2006/metadata/properties" xmlns:ns2="57806ff7-fc3c-4753-867a-7722b4202ac6" targetNamespace="http://schemas.microsoft.com/office/2006/metadata/properties" ma:root="true" ma:fieldsID="a6c5b1129a689cb12142844ddd97993b" ns2:_="">
    <xsd:import namespace="57806ff7-fc3c-4753-867a-7722b4202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06ff7-fc3c-4753-867a-7722b4202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BCFC0E-E07D-4386-A988-834838093EC3}"/>
</file>

<file path=customXml/itemProps2.xml><?xml version="1.0" encoding="utf-8"?>
<ds:datastoreItem xmlns:ds="http://schemas.openxmlformats.org/officeDocument/2006/customXml" ds:itemID="{0CB5C385-6A5E-4E6F-9BA8-0C6D0574E83E}"/>
</file>

<file path=customXml/itemProps3.xml><?xml version="1.0" encoding="utf-8"?>
<ds:datastoreItem xmlns:ds="http://schemas.openxmlformats.org/officeDocument/2006/customXml" ds:itemID="{02B63372-D0ED-4D89-AD37-51D39FC8108C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</TotalTime>
  <Words>1756</Words>
  <Application>Microsoft Office PowerPoint</Application>
  <PresentationFormat>On-screen Show (4:3)</PresentationFormat>
  <Paragraphs>230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Unicode MS</vt:lpstr>
      <vt:lpstr>Calibri</vt:lpstr>
      <vt:lpstr>Lucida Sans Unicode</vt:lpstr>
      <vt:lpstr>Monotype Sorts</vt:lpstr>
      <vt:lpstr>Tahoma</vt:lpstr>
      <vt:lpstr>Times New Roman</vt:lpstr>
      <vt:lpstr>Theme1</vt:lpstr>
      <vt:lpstr>Introduction to Turing Machines</vt:lpstr>
      <vt:lpstr>Turing-Machine Theory</vt:lpstr>
      <vt:lpstr>Picture of a Turing Machine</vt:lpstr>
      <vt:lpstr>Why Turing Machines?</vt:lpstr>
      <vt:lpstr>Then Why Not Finite-State Machines to Model Computers?</vt:lpstr>
      <vt:lpstr>Turing-Machine Formalism</vt:lpstr>
      <vt:lpstr>Conventions</vt:lpstr>
      <vt:lpstr>The Transition Function</vt:lpstr>
      <vt:lpstr>Actions of the PDA</vt:lpstr>
      <vt:lpstr>Example: Turing Machine</vt:lpstr>
      <vt:lpstr>Example: Turing Machine – (2)</vt:lpstr>
      <vt:lpstr>Simulation of TM</vt:lpstr>
      <vt:lpstr>Simulation of TM</vt:lpstr>
      <vt:lpstr>Simulation of TM</vt:lpstr>
      <vt:lpstr>Simulation of TM</vt:lpstr>
      <vt:lpstr>Simulation of TM</vt:lpstr>
      <vt:lpstr>Simulation of TM</vt:lpstr>
      <vt:lpstr>Instantaneous Descriptions of a Turing Machine</vt:lpstr>
      <vt:lpstr>TM ID’s – (2)</vt:lpstr>
      <vt:lpstr>TM ID’s – (3)</vt:lpstr>
      <vt:lpstr>Formal Definition of Moves</vt:lpstr>
      <vt:lpstr>Languages of a TM</vt:lpstr>
      <vt:lpstr>Equivalence of Accepting and Halting</vt:lpstr>
      <vt:lpstr>Proof of 1: Acceptance -&gt; Halting</vt:lpstr>
      <vt:lpstr>Proof of 2: Halting -&gt; Acceptance</vt:lpstr>
      <vt:lpstr>Recursively Enumerable Languages</vt:lpstr>
      <vt:lpstr>Recursive Languages</vt:lpstr>
      <vt:lpstr>Example: Recursive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Design a DFA?</dc:title>
  <dc:creator>lenovo</dc:creator>
  <cp:lastModifiedBy>Harlili</cp:lastModifiedBy>
  <cp:revision>14</cp:revision>
  <dcterms:created xsi:type="dcterms:W3CDTF">2014-09-01T14:19:15Z</dcterms:created>
  <dcterms:modified xsi:type="dcterms:W3CDTF">2020-08-27T09:45:54Z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0x010100FC170CF6C0C8004BA89D959EB6B72DEC</vt:lpwstr>
  </property>
</Properties>
</file>