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tags/tag1.xml" ContentType="application/vnd.openxmlformats-officedocument.presentationml.tag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9" r:id="rId2"/>
    <p:sldId id="264" r:id="rId3"/>
    <p:sldId id="266" r:id="rId4"/>
    <p:sldId id="267" r:id="rId5"/>
    <p:sldId id="268" r:id="rId6"/>
    <p:sldId id="269" r:id="rId7"/>
    <p:sldId id="270" r:id="rId8"/>
    <p:sldId id="340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FE8C3-0444-4537-9BF0-143D754E55CE}" v="5" dt="2020-09-15T00:17:53.824"/>
    <p1510:client id="{9ABE775A-414C-044E-B65C-432CE069B14A}" v="1" dt="2020-09-14T23:29:25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6CBFE8C3-0444-4537-9BF0-143D754E55CE}"/>
    <pc:docChg chg="modSld">
      <pc:chgData name="Infall Syafalni" userId="37839ce6-2079-4a6b-b127-6844b03b8fbc" providerId="ADAL" clId="{6CBFE8C3-0444-4537-9BF0-143D754E55CE}" dt="2020-09-15T00:17:53.819" v="4"/>
      <pc:docMkLst>
        <pc:docMk/>
      </pc:docMkLst>
      <pc:sldChg chg="addSp modSp">
        <pc:chgData name="Infall Syafalni" userId="37839ce6-2079-4a6b-b127-6844b03b8fbc" providerId="ADAL" clId="{6CBFE8C3-0444-4537-9BF0-143D754E55CE}" dt="2020-09-15T00:00:19.743" v="1"/>
        <pc:sldMkLst>
          <pc:docMk/>
          <pc:sldMk cId="1837525594" sldId="264"/>
        </pc:sldMkLst>
        <pc:picChg chg="add mod">
          <ac:chgData name="Infall Syafalni" userId="37839ce6-2079-4a6b-b127-6844b03b8fbc" providerId="ADAL" clId="{6CBFE8C3-0444-4537-9BF0-143D754E55CE}" dt="2020-09-15T00:00:19.743" v="1"/>
          <ac:picMkLst>
            <pc:docMk/>
            <pc:sldMk cId="1837525594" sldId="264"/>
            <ac:picMk id="3" creationId="{09B35527-FCDB-4CCC-B4CE-49E16E709D2B}"/>
          </ac:picMkLst>
        </pc:picChg>
        <pc:inkChg chg="add">
          <ac:chgData name="Infall Syafalni" userId="37839ce6-2079-4a6b-b127-6844b03b8fbc" providerId="ADAL" clId="{6CBFE8C3-0444-4537-9BF0-143D754E55CE}" dt="2020-09-15T00:00:19.743" v="1"/>
          <ac:inkMkLst>
            <pc:docMk/>
            <pc:sldMk cId="1837525594" sldId="264"/>
            <ac:inkMk id="2" creationId="{464DF2EB-5F11-4D06-B9B9-04729CBAE4DC}"/>
          </ac:inkMkLst>
        </pc:inkChg>
      </pc:sldChg>
      <pc:sldChg chg="addSp modSp">
        <pc:chgData name="Infall Syafalni" userId="37839ce6-2079-4a6b-b127-6844b03b8fbc" providerId="ADAL" clId="{6CBFE8C3-0444-4537-9BF0-143D754E55CE}" dt="2020-09-15T00:00:19.743" v="1"/>
        <pc:sldMkLst>
          <pc:docMk/>
          <pc:sldMk cId="3389673222" sldId="266"/>
        </pc:sldMkLst>
        <pc:picChg chg="add mod">
          <ac:chgData name="Infall Syafalni" userId="37839ce6-2079-4a6b-b127-6844b03b8fbc" providerId="ADAL" clId="{6CBFE8C3-0444-4537-9BF0-143D754E55CE}" dt="2020-09-15T00:00:19.743" v="1"/>
          <ac:picMkLst>
            <pc:docMk/>
            <pc:sldMk cId="3389673222" sldId="266"/>
            <ac:picMk id="3" creationId="{F90600CC-2168-4364-AA72-238C2E2BAB0A}"/>
          </ac:picMkLst>
        </pc:picChg>
        <pc:inkChg chg="add">
          <ac:chgData name="Infall Syafalni" userId="37839ce6-2079-4a6b-b127-6844b03b8fbc" providerId="ADAL" clId="{6CBFE8C3-0444-4537-9BF0-143D754E55CE}" dt="2020-09-15T00:00:19.743" v="1"/>
          <ac:inkMkLst>
            <pc:docMk/>
            <pc:sldMk cId="3389673222" sldId="266"/>
            <ac:inkMk id="2" creationId="{5DD72637-A2C3-4F0D-A2A7-5CCE906650EB}"/>
          </ac:inkMkLst>
        </pc:inkChg>
      </pc:sldChg>
      <pc:sldChg chg="addSp modSp">
        <pc:chgData name="Infall Syafalni" userId="37839ce6-2079-4a6b-b127-6844b03b8fbc" providerId="ADAL" clId="{6CBFE8C3-0444-4537-9BF0-143D754E55CE}" dt="2020-09-15T00:05:59.856" v="2"/>
        <pc:sldMkLst>
          <pc:docMk/>
          <pc:sldMk cId="4180297391" sldId="267"/>
        </pc:sldMkLst>
        <pc:picChg chg="add mod">
          <ac:chgData name="Infall Syafalni" userId="37839ce6-2079-4a6b-b127-6844b03b8fbc" providerId="ADAL" clId="{6CBFE8C3-0444-4537-9BF0-143D754E55CE}" dt="2020-09-15T00:05:59.856" v="2"/>
          <ac:picMkLst>
            <pc:docMk/>
            <pc:sldMk cId="4180297391" sldId="267"/>
            <ac:picMk id="3" creationId="{211C4281-A381-4FF3-9F32-A3B413A09A8A}"/>
          </ac:picMkLst>
        </pc:picChg>
        <pc:inkChg chg="add">
          <ac:chgData name="Infall Syafalni" userId="37839ce6-2079-4a6b-b127-6844b03b8fbc" providerId="ADAL" clId="{6CBFE8C3-0444-4537-9BF0-143D754E55CE}" dt="2020-09-15T00:05:59.856" v="2"/>
          <ac:inkMkLst>
            <pc:docMk/>
            <pc:sldMk cId="4180297391" sldId="267"/>
            <ac:inkMk id="2" creationId="{CEE00E74-ACF2-4047-ACC3-02B07784184B}"/>
          </ac:inkMkLst>
        </pc:inkChg>
      </pc:sldChg>
      <pc:sldChg chg="addSp modSp">
        <pc:chgData name="Infall Syafalni" userId="37839ce6-2079-4a6b-b127-6844b03b8fbc" providerId="ADAL" clId="{6CBFE8C3-0444-4537-9BF0-143D754E55CE}" dt="2020-09-15T00:11:01.237" v="3"/>
        <pc:sldMkLst>
          <pc:docMk/>
          <pc:sldMk cId="667162136" sldId="268"/>
        </pc:sldMkLst>
        <pc:picChg chg="add mod">
          <ac:chgData name="Infall Syafalni" userId="37839ce6-2079-4a6b-b127-6844b03b8fbc" providerId="ADAL" clId="{6CBFE8C3-0444-4537-9BF0-143D754E55CE}" dt="2020-09-15T00:11:01.237" v="3"/>
          <ac:picMkLst>
            <pc:docMk/>
            <pc:sldMk cId="667162136" sldId="268"/>
            <ac:picMk id="3" creationId="{9BCC1BBA-49BF-4E0A-9244-A72F43A4686F}"/>
          </ac:picMkLst>
        </pc:picChg>
        <pc:inkChg chg="add">
          <ac:chgData name="Infall Syafalni" userId="37839ce6-2079-4a6b-b127-6844b03b8fbc" providerId="ADAL" clId="{6CBFE8C3-0444-4537-9BF0-143D754E55CE}" dt="2020-09-15T00:11:01.237" v="3"/>
          <ac:inkMkLst>
            <pc:docMk/>
            <pc:sldMk cId="667162136" sldId="268"/>
            <ac:inkMk id="2" creationId="{23CE2480-58B1-4E86-AAC9-B53739CF3A34}"/>
          </ac:inkMkLst>
        </pc:inkChg>
      </pc:sldChg>
      <pc:sldChg chg="addSp modSp">
        <pc:chgData name="Infall Syafalni" userId="37839ce6-2079-4a6b-b127-6844b03b8fbc" providerId="ADAL" clId="{6CBFE8C3-0444-4537-9BF0-143D754E55CE}" dt="2020-09-15T00:17:53.819" v="4"/>
        <pc:sldMkLst>
          <pc:docMk/>
          <pc:sldMk cId="1638653511" sldId="269"/>
        </pc:sldMkLst>
        <pc:picChg chg="add mod">
          <ac:chgData name="Infall Syafalni" userId="37839ce6-2079-4a6b-b127-6844b03b8fbc" providerId="ADAL" clId="{6CBFE8C3-0444-4537-9BF0-143D754E55CE}" dt="2020-09-15T00:17:53.819" v="4"/>
          <ac:picMkLst>
            <pc:docMk/>
            <pc:sldMk cId="1638653511" sldId="269"/>
            <ac:picMk id="3" creationId="{1AD24620-AE1D-490F-8701-0E4477EB961E}"/>
          </ac:picMkLst>
        </pc:picChg>
        <pc:inkChg chg="add">
          <ac:chgData name="Infall Syafalni" userId="37839ce6-2079-4a6b-b127-6844b03b8fbc" providerId="ADAL" clId="{6CBFE8C3-0444-4537-9BF0-143D754E55CE}" dt="2020-09-15T00:17:53.819" v="4"/>
          <ac:inkMkLst>
            <pc:docMk/>
            <pc:sldMk cId="1638653511" sldId="269"/>
            <ac:inkMk id="2" creationId="{990950DA-285E-45E5-A2EF-136C1D4731D5}"/>
          </ac:inkMkLst>
        </pc:inkChg>
      </pc:sldChg>
      <pc:sldChg chg="addSp modSp">
        <pc:chgData name="Infall Syafalni" userId="37839ce6-2079-4a6b-b127-6844b03b8fbc" providerId="ADAL" clId="{6CBFE8C3-0444-4537-9BF0-143D754E55CE}" dt="2020-09-15T00:17:53.819" v="4"/>
        <pc:sldMkLst>
          <pc:docMk/>
          <pc:sldMk cId="1399121967" sldId="270"/>
        </pc:sldMkLst>
        <pc:picChg chg="add mod">
          <ac:chgData name="Infall Syafalni" userId="37839ce6-2079-4a6b-b127-6844b03b8fbc" providerId="ADAL" clId="{6CBFE8C3-0444-4537-9BF0-143D754E55CE}" dt="2020-09-15T00:17:53.819" v="4"/>
          <ac:picMkLst>
            <pc:docMk/>
            <pc:sldMk cId="1399121967" sldId="270"/>
            <ac:picMk id="3" creationId="{9C31EC5E-E845-4AA9-B253-341B852B43F8}"/>
          </ac:picMkLst>
        </pc:picChg>
        <pc:inkChg chg="add">
          <ac:chgData name="Infall Syafalni" userId="37839ce6-2079-4a6b-b127-6844b03b8fbc" providerId="ADAL" clId="{6CBFE8C3-0444-4537-9BF0-143D754E55CE}" dt="2020-09-15T00:17:53.819" v="4"/>
          <ac:inkMkLst>
            <pc:docMk/>
            <pc:sldMk cId="1399121967" sldId="270"/>
            <ac:inkMk id="2" creationId="{6F37EF1E-BF50-44C0-AF7A-57D5522B946E}"/>
          </ac:inkMkLst>
        </pc:inkChg>
      </pc:sldChg>
      <pc:sldChg chg="addSp modSp">
        <pc:chgData name="Infall Syafalni" userId="37839ce6-2079-4a6b-b127-6844b03b8fbc" providerId="ADAL" clId="{6CBFE8C3-0444-4537-9BF0-143D754E55CE}" dt="2020-09-14T23:35:52.441" v="0"/>
        <pc:sldMkLst>
          <pc:docMk/>
          <pc:sldMk cId="4069828169" sldId="339"/>
        </pc:sldMkLst>
        <pc:picChg chg="add mod">
          <ac:chgData name="Infall Syafalni" userId="37839ce6-2079-4a6b-b127-6844b03b8fbc" providerId="ADAL" clId="{6CBFE8C3-0444-4537-9BF0-143D754E55CE}" dt="2020-09-14T23:35:52.441" v="0"/>
          <ac:picMkLst>
            <pc:docMk/>
            <pc:sldMk cId="4069828169" sldId="339"/>
            <ac:picMk id="3" creationId="{38594FB8-4B78-4F38-815F-EF75CCBC47B9}"/>
          </ac:picMkLst>
        </pc:picChg>
      </pc:sldChg>
      <pc:sldChg chg="addSp modSp">
        <pc:chgData name="Infall Syafalni" userId="37839ce6-2079-4a6b-b127-6844b03b8fbc" providerId="ADAL" clId="{6CBFE8C3-0444-4537-9BF0-143D754E55CE}" dt="2020-09-15T00:17:53.819" v="4"/>
        <pc:sldMkLst>
          <pc:docMk/>
          <pc:sldMk cId="2199540142" sldId="340"/>
        </pc:sldMkLst>
        <pc:picChg chg="add mod">
          <ac:chgData name="Infall Syafalni" userId="37839ce6-2079-4a6b-b127-6844b03b8fbc" providerId="ADAL" clId="{6CBFE8C3-0444-4537-9BF0-143D754E55CE}" dt="2020-09-15T00:17:53.819" v="4"/>
          <ac:picMkLst>
            <pc:docMk/>
            <pc:sldMk cId="2199540142" sldId="340"/>
            <ac:picMk id="4" creationId="{D43046CE-4E57-4B81-B06D-9F5E8DD48C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895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18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15/09/20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/>
              <a:t>IF2130/II2130 – Organisasi dan Arsitektur Komputer</a:t>
            </a:r>
            <a:br>
              <a:rPr lang="id-ID" sz="2800"/>
            </a:br>
            <a:r>
              <a:rPr lang="id-ID" sz="1400"/>
              <a:t>sumber: </a:t>
            </a:r>
            <a:r>
              <a:rPr lang="en-US" sz="1400" kern="0">
                <a:latin typeface="Calibri" pitchFamily="34" charset="0"/>
              </a:rPr>
              <a:t>Greg </a:t>
            </a:r>
            <a:r>
              <a:rPr lang="en-US" sz="1400" kern="0" err="1">
                <a:latin typeface="Calibri" pitchFamily="34" charset="0"/>
              </a:rPr>
              <a:t>Kesden</a:t>
            </a:r>
            <a:r>
              <a:rPr lang="id-ID" sz="1400" kern="0">
                <a:latin typeface="Calibri" pitchFamily="34" charset="0"/>
              </a:rPr>
              <a:t>, CMU 15-213, 2012</a:t>
            </a:r>
            <a:endParaRPr lang="id-ID" sz="2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Achmad Imam </a:t>
            </a:r>
            <a:r>
              <a:rPr lang="id-ID" err="1"/>
              <a:t>Kistijantoro</a:t>
            </a:r>
            <a:endParaRPr lang="id-ID"/>
          </a:p>
          <a:p>
            <a:r>
              <a:rPr lang="id-ID" err="1"/>
              <a:t>Anggrahita</a:t>
            </a:r>
            <a:r>
              <a:rPr lang="id-ID"/>
              <a:t> Bayu Sasmita</a:t>
            </a:r>
          </a:p>
          <a:p>
            <a:r>
              <a:rPr lang="id-ID"/>
              <a:t>Yudistira Dwi Wardhana </a:t>
            </a:r>
            <a:r>
              <a:rPr lang="id-ID" err="1"/>
              <a:t>Asnar</a:t>
            </a:r>
            <a:endParaRPr lang="id-ID"/>
          </a:p>
          <a:p>
            <a:r>
              <a:rPr lang="id-ID"/>
              <a:t>Rahmat Mulyawan</a:t>
            </a:r>
          </a:p>
          <a:p>
            <a:r>
              <a:rPr lang="id-ID" b="1" err="1"/>
              <a:t>Infall</a:t>
            </a:r>
            <a:r>
              <a:rPr lang="id-ID" b="1"/>
              <a:t> </a:t>
            </a:r>
            <a:r>
              <a:rPr lang="id-ID" b="1" err="1"/>
              <a:t>Syafalni</a:t>
            </a:r>
            <a:endParaRPr lang="id-ID" b="1"/>
          </a:p>
          <a:p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115616" y="5157192"/>
            <a:ext cx="7112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/>
              <a:t>Representasi Informasi – IEEE </a:t>
            </a:r>
            <a:r>
              <a:rPr lang="id-ID" sz="2000" b="1" err="1"/>
              <a:t>Floating</a:t>
            </a:r>
            <a:r>
              <a:rPr lang="id-ID" sz="2000" b="1"/>
              <a:t> </a:t>
            </a:r>
            <a:r>
              <a:rPr lang="id-ID" sz="2000" b="1" err="1"/>
              <a:t>Point</a:t>
            </a:r>
            <a:r>
              <a:rPr lang="id-ID" sz="2000" b="1"/>
              <a:t> Standard (2)</a:t>
            </a:r>
            <a:endParaRPr lang="id-ID" sz="1600" b="1"/>
          </a:p>
        </p:txBody>
      </p:sp>
    </p:spTree>
    <p:extLst>
      <p:ext uri="{BB962C8B-B14F-4D97-AF65-F5344CB8AC3E}">
        <p14:creationId xmlns:p14="http://schemas.microsoft.com/office/powerpoint/2010/main" val="406982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Numerical Form: </a:t>
            </a:r>
            <a:br>
              <a:rPr lang="en-US"/>
            </a:br>
            <a:r>
              <a:rPr lang="en-US"/>
              <a:t>			(–1)</a:t>
            </a:r>
            <a:r>
              <a:rPr lang="en-US" baseline="32000"/>
              <a:t>s</a:t>
            </a:r>
            <a:r>
              <a:rPr lang="en-US"/>
              <a:t>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2</a:t>
            </a:r>
            <a:r>
              <a:rPr lang="en-US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/>
              <a:t> determines whether number is negative or positive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normally a fractional value in range [1.0,2.0).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weights value by power of two</a:t>
            </a:r>
          </a:p>
          <a:p>
            <a:endParaRPr lang="en-US"/>
          </a:p>
          <a:p>
            <a:r>
              <a:rPr lang="en-US"/>
              <a:t>Encoding</a:t>
            </a:r>
          </a:p>
          <a:p>
            <a:pPr marL="552450" lvl="1"/>
            <a:r>
              <a:rPr lang="en-US"/>
              <a:t>MSB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/>
              <a:t> is sign bit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/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(but is not equal to E)</a:t>
            </a:r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When: exp ≠ 000…0 and exp ≠ 111…1</a:t>
            </a:r>
          </a:p>
          <a:p>
            <a:endParaRPr lang="en-US"/>
          </a:p>
          <a:p>
            <a:r>
              <a:rPr lang="en-US"/>
              <a:t>Exponent coded as a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/>
              <a:t> value: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 = 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/>
              <a:t> –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/>
          </a:p>
          <a:p>
            <a:pPr marL="552450" lvl="1"/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/>
              <a:t>: unsigned value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/>
              <a:t> </a:t>
            </a:r>
          </a:p>
          <a:p>
            <a:pPr marL="552450" lvl="1"/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/>
              <a:t> = 2</a:t>
            </a:r>
            <a:r>
              <a:rPr lang="en-US" baseline="32000"/>
              <a:t>k-1</a:t>
            </a:r>
            <a:r>
              <a:rPr lang="en-US"/>
              <a:t> - 1, where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is number of exponent bits</a:t>
            </a:r>
          </a:p>
          <a:p>
            <a:pPr marL="838200" lvl="2"/>
            <a:r>
              <a:rPr lang="en-US"/>
              <a:t>Single precision: 127 (Exp: 1…254, E: -126…127)</a:t>
            </a:r>
          </a:p>
          <a:p>
            <a:pPr marL="838200" lvl="2"/>
            <a:r>
              <a:rPr lang="en-US"/>
              <a:t>Double precision: 1023 (Exp: 1…2046, E: -1022…1023)</a:t>
            </a:r>
          </a:p>
          <a:p>
            <a:endParaRPr lang="en-US"/>
          </a:p>
          <a:p>
            <a:r>
              <a:rPr lang="en-US" err="1"/>
              <a:t>Significand</a:t>
            </a:r>
            <a:r>
              <a:rPr lang="en-US"/>
              <a:t> coded with implied leading 1: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=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1.xxx…x</a:t>
            </a:r>
            <a:r>
              <a:rPr lang="en-US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/>
          </a:p>
          <a:p>
            <a:pPr marL="552450" lvl="1"/>
            <a:r>
              <a:rPr lang="en-US"/>
              <a:t> 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xxx…x</a:t>
            </a:r>
            <a:r>
              <a:rPr lang="en-US"/>
              <a:t>: bits of </a:t>
            </a:r>
            <a:r>
              <a:rPr lang="en-US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endParaRPr lang="en-US"/>
          </a:p>
          <a:p>
            <a:pPr marL="552450" lvl="1"/>
            <a:r>
              <a:rPr lang="en-US"/>
              <a:t>Minimum when </a:t>
            </a:r>
            <a:r>
              <a:rPr lang="en-US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=000…0</a:t>
            </a:r>
            <a:r>
              <a:rPr lang="en-US"/>
              <a:t> (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= 1.0)</a:t>
            </a:r>
          </a:p>
          <a:p>
            <a:pPr marL="552450" lvl="1"/>
            <a:r>
              <a:rPr lang="en-US"/>
              <a:t>Maximum when </a:t>
            </a:r>
            <a:r>
              <a:rPr lang="en-US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=111…1</a:t>
            </a:r>
            <a:r>
              <a:rPr lang="en-US"/>
              <a:t> (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= 2.0 – ε)</a:t>
            </a:r>
          </a:p>
          <a:p>
            <a:pPr marL="552450" lvl="1"/>
            <a:r>
              <a:rPr lang="en-US"/>
              <a:t>Get extra leading bit for “free”</a:t>
            </a:r>
          </a:p>
        </p:txBody>
      </p:sp>
    </p:spTree>
    <p:extLst>
      <p:ext uri="{BB962C8B-B14F-4D97-AF65-F5344CB8AC3E}">
        <p14:creationId xmlns:p14="http://schemas.microsoft.com/office/powerpoint/2010/main" val="33896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>
            <a:normAutofit fontScale="90000"/>
          </a:bodyPr>
          <a:lstStyle/>
          <a:p>
            <a:r>
              <a:rPr lang="en-US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55000" cy="50292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/>
              <a:t>Value: </a:t>
            </a:r>
            <a:r>
              <a:rPr lang="en-US" sz="1800">
                <a:latin typeface="Courier New" pitchFamily="49" charset="0"/>
              </a:rPr>
              <a:t>Float F = 15213.0;</a:t>
            </a:r>
            <a:endParaRPr lang="en-US" sz="180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/>
              <a:t>15213</a:t>
            </a:r>
            <a:r>
              <a:rPr lang="en-US" sz="1800" b="0" baseline="-25000"/>
              <a:t>10</a:t>
            </a:r>
            <a:r>
              <a:rPr lang="en-US" sz="1800" b="0"/>
              <a:t>  = 11101101101101</a:t>
            </a:r>
            <a:r>
              <a:rPr lang="en-US" sz="1800" b="0" baseline="-25000"/>
              <a:t>2  </a:t>
            </a:r>
            <a:r>
              <a:rPr lang="en-US" sz="1800" b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/>
              <a:t>                     </a:t>
            </a:r>
            <a:r>
              <a:rPr lang="en-US" sz="1800" b="0"/>
              <a:t>= 1.1101101101101</a:t>
            </a:r>
            <a:r>
              <a:rPr lang="en-US" sz="1800" b="0" baseline="-25000"/>
              <a:t>2</a:t>
            </a:r>
            <a:r>
              <a:rPr lang="en-US" sz="1800" b="0"/>
              <a:t> x 2</a:t>
            </a:r>
            <a:r>
              <a:rPr lang="en-US" sz="1800" b="0" baseline="30000"/>
              <a:t>13</a:t>
            </a:r>
            <a:endParaRPr lang="en-US" sz="1800" b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err="1"/>
              <a:t>Significand</a:t>
            </a:r>
            <a:endParaRPr lang="en-US" sz="200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/>
              <a:t>M</a:t>
            </a:r>
            <a:r>
              <a:rPr lang="en-US" sz="1800"/>
              <a:t> 	= 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err="1">
                <a:latin typeface="Courier New" pitchFamily="49" charset="0"/>
              </a:rPr>
              <a:t>frac</a:t>
            </a:r>
            <a:r>
              <a:rPr lang="en-US" sz="1800" b="1">
                <a:latin typeface="Courier New" pitchFamily="49" charset="0"/>
              </a:rPr>
              <a:t>	= 	  </a:t>
            </a:r>
            <a:r>
              <a:rPr lang="en-US" sz="1800" b="1" u="sng">
                <a:latin typeface="Courier New" pitchFamily="49" charset="0"/>
              </a:rPr>
              <a:t>1101101101101</a:t>
            </a:r>
            <a:r>
              <a:rPr lang="en-US" sz="1800" b="1">
                <a:latin typeface="Courier New" pitchFamily="49" charset="0"/>
              </a:rPr>
              <a:t>0000000000</a:t>
            </a:r>
            <a:r>
              <a:rPr lang="en-US" sz="1800" b="1" baseline="-25000">
                <a:latin typeface="Courier New" pitchFamily="49" charset="0"/>
              </a:rPr>
              <a:t>2</a:t>
            </a:r>
            <a:endParaRPr lang="en-US" sz="1800" b="1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/>
              <a:t>E	</a:t>
            </a:r>
            <a:r>
              <a:rPr lang="en-US" sz="180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/>
              <a:t>Bias</a:t>
            </a:r>
            <a:r>
              <a:rPr lang="en-US" sz="180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/>
              <a:t>Exp</a:t>
            </a:r>
            <a:r>
              <a:rPr lang="en-US" sz="1800"/>
              <a:t> 	= 	140 	=	</a:t>
            </a:r>
            <a:r>
              <a:rPr lang="en-US" sz="1800" b="1">
                <a:latin typeface="Courier New" pitchFamily="49" charset="0"/>
              </a:rPr>
              <a:t>10001100</a:t>
            </a:r>
            <a:r>
              <a:rPr lang="en-US" sz="1800" b="1" baseline="-2500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/>
              <a:t>Result:</a:t>
            </a:r>
            <a:br>
              <a:rPr lang="en-US" sz="2000"/>
            </a:br>
            <a:br>
              <a:rPr lang="en-US" sz="2000"/>
            </a:br>
            <a:r>
              <a:rPr lang="en-US" sz="280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685800" y="6172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1722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172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297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Denormalized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/>
              <a:t>Condition: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 = 000…0</a:t>
            </a:r>
            <a:endParaRPr lang="en-US"/>
          </a:p>
          <a:p>
            <a:endParaRPr lang="en-US"/>
          </a:p>
          <a:p>
            <a:r>
              <a:rPr lang="en-US"/>
              <a:t>Exponent value: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= –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/>
              <a:t> + 1 (instead of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= 0 –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/>
              <a:t>)</a:t>
            </a:r>
          </a:p>
          <a:p>
            <a:r>
              <a:rPr lang="en-US" err="1"/>
              <a:t>Significand</a:t>
            </a:r>
            <a:r>
              <a:rPr lang="en-US"/>
              <a:t> coded with implied leading 0: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= 0.xxx…x</a:t>
            </a:r>
            <a:r>
              <a:rPr lang="en-US" baseline="-6000"/>
              <a:t>2</a:t>
            </a:r>
            <a:endParaRPr lang="en-US"/>
          </a:p>
          <a:p>
            <a:pPr marL="552450" lvl="1"/>
            <a:r>
              <a:rPr lang="en-US" sz="180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/>
              <a:t>: bits of </a:t>
            </a:r>
            <a:r>
              <a:rPr lang="en-US" sz="180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r>
              <a:rPr lang="en-US"/>
              <a:t>Cases</a:t>
            </a:r>
          </a:p>
          <a:p>
            <a:pPr marL="552450" lvl="1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/>
              <a:t>, 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838200" lvl="2"/>
            <a:r>
              <a:rPr lang="en-US"/>
              <a:t>Represents zero value</a:t>
            </a:r>
          </a:p>
          <a:p>
            <a:pPr marL="838200" lvl="2"/>
            <a:r>
              <a:rPr lang="en-US"/>
              <a:t>Note distinct values: +0 and –0 (why?)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/>
              <a:t>, 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≠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838200" lvl="2"/>
            <a:r>
              <a:rPr lang="en-US"/>
              <a:t>Numbers closest to 0.0</a:t>
            </a:r>
          </a:p>
          <a:p>
            <a:pPr marL="838200" lvl="2"/>
            <a:r>
              <a:rPr lang="en-US" err="1"/>
              <a:t>Equispaced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/>
              <a:t>Condition: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/>
          </a:p>
          <a:p>
            <a:endParaRPr lang="en-US"/>
          </a:p>
          <a:p>
            <a:r>
              <a:rPr lang="en-US"/>
              <a:t>Case: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/>
              <a:t>, 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=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552450" lvl="1"/>
            <a:r>
              <a:rPr lang="en-US"/>
              <a:t>Represents value </a:t>
            </a:r>
            <a:r>
              <a:rPr lang="en-US" sz="2400">
                <a:sym typeface="Symbol"/>
              </a:rPr>
              <a:t></a:t>
            </a:r>
            <a:r>
              <a:rPr lang="en-US"/>
              <a:t> (infinity)</a:t>
            </a:r>
          </a:p>
          <a:p>
            <a:pPr marL="552450" lvl="1"/>
            <a:r>
              <a:rPr lang="en-US"/>
              <a:t>Operation that overflows</a:t>
            </a:r>
          </a:p>
          <a:p>
            <a:pPr marL="552450" lvl="1"/>
            <a:r>
              <a:rPr lang="en-US"/>
              <a:t>Both positive and negative</a:t>
            </a:r>
          </a:p>
          <a:p>
            <a:pPr marL="552450" lvl="1"/>
            <a:r>
              <a:rPr lang="en-US"/>
              <a:t>E.g., 1.0/0.0 = −1.0/−0.0 = +</a:t>
            </a:r>
            <a:r>
              <a:rPr lang="en-US">
                <a:sym typeface="Symbol"/>
              </a:rPr>
              <a:t></a:t>
            </a:r>
            <a:r>
              <a:rPr lang="en-US"/>
              <a:t>,  1.0/−0.0 = −</a:t>
            </a:r>
            <a:r>
              <a:rPr lang="en-US">
                <a:sym typeface="Symbol"/>
              </a:rPr>
              <a:t></a:t>
            </a:r>
            <a:endParaRPr lang="en-US"/>
          </a:p>
          <a:p>
            <a:endParaRPr lang="en-US"/>
          </a:p>
          <a:p>
            <a:r>
              <a:rPr lang="en-US"/>
              <a:t>Case: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/>
              <a:t> =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/>
              <a:t>, </a:t>
            </a:r>
            <a:r>
              <a:rPr lang="en-US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≠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/>
          </a:p>
          <a:p>
            <a:pPr marL="552450" lvl="1"/>
            <a:r>
              <a:rPr lang="en-US"/>
              <a:t>Not-a-Number (</a:t>
            </a:r>
            <a:r>
              <a:rPr lang="en-US" err="1"/>
              <a:t>NaN</a:t>
            </a:r>
            <a:r>
              <a:rPr lang="en-US"/>
              <a:t>)</a:t>
            </a:r>
          </a:p>
          <a:p>
            <a:pPr marL="552450" lvl="1"/>
            <a:r>
              <a:rPr lang="en-US"/>
              <a:t>Represents case when no numeric value can be determined</a:t>
            </a:r>
          </a:p>
          <a:p>
            <a:pPr marL="552450" lvl="1"/>
            <a:r>
              <a:rPr lang="en-US">
                <a:ea typeface="Apple Symbols" charset="0"/>
                <a:cs typeface="Apple Symbols" charset="0"/>
              </a:rPr>
              <a:t>E.g., </a:t>
            </a:r>
            <a:r>
              <a:rPr lang="en-US" err="1">
                <a:ea typeface="Apple Symbols" charset="0"/>
                <a:cs typeface="Apple Symbols" charset="0"/>
              </a:rPr>
              <a:t>sqrt</a:t>
            </a:r>
            <a:r>
              <a:rPr lang="en-US">
                <a:ea typeface="Apple Symbols" charset="0"/>
                <a:cs typeface="Apple Symbols" charset="0"/>
              </a:rPr>
              <a:t>(–1), </a:t>
            </a:r>
            <a:r>
              <a:rPr lang="en-US">
                <a:sym typeface="Symbol"/>
              </a:rPr>
              <a:t></a:t>
            </a:r>
            <a:r>
              <a:rPr lang="en-US">
                <a:ea typeface="Apple Symbols" charset="0"/>
                <a:cs typeface="Apple Symbols" charset="0"/>
              </a:rPr>
              <a:t> − </a:t>
            </a:r>
            <a:r>
              <a:rPr lang="en-US">
                <a:sym typeface="Symbol"/>
              </a:rPr>
              <a:t></a:t>
            </a:r>
            <a:r>
              <a:rPr lang="en-US">
                <a:ea typeface="Apple Symbols" charset="0"/>
                <a:cs typeface="Apple Symbols" charset="0"/>
              </a:rPr>
              <a:t>, </a:t>
            </a:r>
            <a:r>
              <a:rPr lang="en-US">
                <a:sym typeface="Symbol"/>
              </a:rPr>
              <a:t></a:t>
            </a:r>
            <a:r>
              <a:rPr lang="en-US">
                <a:ea typeface="Apple Symbols" charset="0"/>
                <a:cs typeface="Apple Symbols" charset="0"/>
              </a:rPr>
              <a:t> </a:t>
            </a:r>
            <a:r>
              <a:rPr lang="en-US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>
                <a:ea typeface="Apple Symbols" charset="0"/>
                <a:cs typeface="Apple Symbols" charset="0"/>
              </a:rPr>
              <a:t>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latin typeface="+mn-lt"/>
              </a:rPr>
              <a:t>+</a:t>
            </a:r>
            <a:r>
              <a:rPr lang="en-US" sz="1800">
                <a:latin typeface="+mn-lt"/>
                <a:sym typeface="Symbol"/>
              </a:rPr>
              <a:t></a:t>
            </a:r>
            <a:endParaRPr lang="en-US" sz="180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latin typeface="+mn-lt"/>
              </a:rPr>
              <a:t>−</a:t>
            </a:r>
            <a:r>
              <a:rPr lang="en-US" sz="1800">
                <a:latin typeface="+mn-lt"/>
                <a:sym typeface="Symbol"/>
              </a:rPr>
              <a:t></a:t>
            </a:r>
            <a:endParaRPr lang="en-US" sz="180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latin typeface="+mn-lt"/>
              </a:rPr>
              <a:t>−</a:t>
            </a:r>
            <a:r>
              <a:rPr lang="en-US" sz="180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latin typeface="+mn-lt"/>
              </a:rPr>
              <a:t>−</a:t>
            </a:r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139912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55F5-E951-9C41-BB4C-744E866D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End of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240D-901F-6841-A216-FFD10C6196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9540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9|22.5|50|5.6|55.6|4.2|13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FDF211-C8FE-4951-ABCB-D6DAA00B426E}"/>
</file>

<file path=customXml/itemProps2.xml><?xml version="1.0" encoding="utf-8"?>
<ds:datastoreItem xmlns:ds="http://schemas.openxmlformats.org/officeDocument/2006/customXml" ds:itemID="{EBA3341F-1427-4B48-8CB5-50CA25DE37F5}"/>
</file>

<file path=customXml/itemProps3.xml><?xml version="1.0" encoding="utf-8"?>
<ds:datastoreItem xmlns:ds="http://schemas.openxmlformats.org/officeDocument/2006/customXml" ds:itemID="{8B95EF6B-3125-4C41-BA00-08528EA01EA1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502</Words>
  <Application>Microsoft Macintosh PowerPoint</Application>
  <PresentationFormat>On-screen Show (4:3)</PresentationFormat>
  <Paragraphs>93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Calibri Bold</vt:lpstr>
      <vt:lpstr>Calibri Bold Italic</vt:lpstr>
      <vt:lpstr>Calibri Italic</vt:lpstr>
      <vt:lpstr>Bookman Old Style</vt:lpstr>
      <vt:lpstr>Calibri</vt:lpstr>
      <vt:lpstr>Courier New</vt:lpstr>
      <vt:lpstr>Courier New Bold</vt:lpstr>
      <vt:lpstr>Gill Sans MT</vt:lpstr>
      <vt:lpstr>Monaco</vt:lpstr>
      <vt:lpstr>Wingdings</vt:lpstr>
      <vt:lpstr>Wingdings 2</vt:lpstr>
      <vt:lpstr>Wingdings 3</vt:lpstr>
      <vt:lpstr>Origin</vt:lpstr>
      <vt:lpstr>IF2130/II2130 – Organisasi dan Arsitektur Komputer sumber: Greg Kesden, CMU 15-213, 2012</vt:lpstr>
      <vt:lpstr>Floating Point Representation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2</cp:revision>
  <dcterms:created xsi:type="dcterms:W3CDTF">2012-07-25T10:08:47Z</dcterms:created>
  <dcterms:modified xsi:type="dcterms:W3CDTF">2020-09-15T04:04:57Z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