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23" r:id="rId2"/>
    <p:sldId id="326" r:id="rId3"/>
    <p:sldId id="316" r:id="rId4"/>
    <p:sldId id="317" r:id="rId5"/>
    <p:sldId id="318" r:id="rId6"/>
    <p:sldId id="319" r:id="rId7"/>
    <p:sldId id="321" r:id="rId8"/>
    <p:sldId id="322" r:id="rId9"/>
    <p:sldId id="324"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BA4EE3-3299-0B44-944A-7121CBE40BB5}" v="2" dt="2020-09-01T04:48:00.8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420.86804" units="1/cm"/>
          <inkml:channelProperty channel="Y" name="resolution" value="473.37277" units="1/cm"/>
          <inkml:channelProperty channel="T" name="resolution" value="1" units="1/dev"/>
        </inkml:channelProperties>
      </inkml:inkSource>
      <inkml:timestamp xml:id="ts0" timeString="2020-08-31T23:16:34.277"/>
    </inkml:context>
    <inkml:brush xml:id="br0">
      <inkml:brushProperty name="width" value="0.05292" units="cm"/>
      <inkml:brushProperty name="height" value="0.05292" units="cm"/>
      <inkml:brushProperty name="color" value="#C00000"/>
    </inkml:brush>
  </inkml:definitions>
  <inkml:trace contextRef="#ctx0" brushRef="#br0">8158 18296 0,'0'0'6,"-21"-11"4,15 9 0,6 10-1,12 0 2,12 15-2</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420.86804" units="1/cm"/>
          <inkml:channelProperty channel="Y" name="resolution" value="473.37277" units="1/cm"/>
          <inkml:channelProperty channel="F" name="resolution" value="0" units="1/dev"/>
          <inkml:channelProperty channel="T" name="resolution" value="1" units="1/dev"/>
        </inkml:channelProperties>
      </inkml:inkSource>
      <inkml:timestamp xml:id="ts0" timeString="2020-08-31T22:06:00.203"/>
    </inkml:context>
    <inkml:brush xml:id="br0">
      <inkml:brushProperty name="width" value="0.05292" units="cm"/>
      <inkml:brushProperty name="height" value="0.05292" units="cm"/>
      <inkml:brushProperty name="color" value="#00B0F0"/>
    </inkml:brush>
  </inkml:definitions>
  <inkml:trace contextRef="#ctx0" brushRef="#br0">7393 16116 52 0,'-27'-29'32'10,"-2"50"-4"-10,23-8 0 1,0 3 4 4,3 5 0 4,0-2 8-3,9 2 0 0,3 0-40 3,3-3 0-3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8D013F-81E6-4F78-B90A-D70FBA9EADA9}" type="datetimeFigureOut">
              <a:rPr lang="id-ID" smtClean="0"/>
              <a:pPr/>
              <a:t>01/09/20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EF572F-EBF0-4D16-BB2C-8D9508D9CC54}" type="slidenum">
              <a:rPr lang="id-ID" smtClean="0"/>
              <a:pPr/>
              <a:t>‹#›</a:t>
            </a:fld>
            <a:endParaRPr lang="id-ID"/>
          </a:p>
        </p:txBody>
      </p:sp>
    </p:spTree>
    <p:extLst>
      <p:ext uri="{BB962C8B-B14F-4D97-AF65-F5344CB8AC3E}">
        <p14:creationId xmlns:p14="http://schemas.microsoft.com/office/powerpoint/2010/main" val="83503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Halo Gaes, Assalamu’alaikum warahmatullahi wabarakatuh, salam sejahtera, Semoga kita semua dalam keadaan sehat. Pada kesempatan kali ini saya akan membahas boolean algebra dan operasi logika. Pada pertemuan sebelumnya kalian telah mengenal representasi decimal, biner, hexa dan byte. Pada segmen ini, kalian akan mendapatkan beberapa insight yaitu:</a:t>
            </a:r>
          </a:p>
          <a:p>
            <a:endParaRPr lang="en-JP"/>
          </a:p>
          <a:p>
            <a:pPr marL="228600" indent="-228600">
              <a:buAutoNum type="arabicParenR"/>
            </a:pPr>
            <a:r>
              <a:rPr lang="en-JP"/>
              <a:t>Yang pertama adalah saya akan sedikit bercerita tentang operasi boolean yang dikembangkan oleh para ilmuan terdahulu.</a:t>
            </a:r>
          </a:p>
          <a:p>
            <a:pPr marL="228600" indent="-228600">
              <a:buAutoNum type="arabicParenR"/>
            </a:pPr>
            <a:r>
              <a:rPr lang="en-JP"/>
              <a:t>Yang kedua kalian akan dapat mengoperasikan operasi algebra.</a:t>
            </a:r>
          </a:p>
          <a:p>
            <a:pPr marL="228600" indent="-228600">
              <a:buAutoNum type="arabicParenR"/>
            </a:pPr>
            <a:r>
              <a:rPr lang="en-JP"/>
              <a:t>Dan yang terakhir kalian akan mengenal operator-operator logic di dalam pemograman c.</a:t>
            </a:r>
          </a:p>
          <a:p>
            <a:pPr marL="228600" indent="-228600">
              <a:buAutoNum type="arabicParenR"/>
            </a:pPr>
            <a:endParaRPr lang="en-JP"/>
          </a:p>
          <a:p>
            <a:pPr marL="228600" indent="-228600">
              <a:buAutoNum type="arabicParenR"/>
            </a:pPr>
            <a:endParaRPr lang="en-JP"/>
          </a:p>
          <a:p>
            <a:pPr marL="228600" indent="-228600">
              <a:buAutoNum type="arabicParenR"/>
            </a:pPr>
            <a:r>
              <a:rPr lang="en-JP"/>
              <a:t>Ok Gaes, mari kita mulai segmen ini.</a:t>
            </a:r>
          </a:p>
          <a:p>
            <a:pPr marL="228600" indent="-228600">
              <a:buAutoNum type="arabicParenR"/>
            </a:pPr>
            <a:endParaRPr lang="en-JP"/>
          </a:p>
          <a:p>
            <a:pPr marL="228600" indent="-228600">
              <a:buAutoNum type="arabicParenR"/>
            </a:pPr>
            <a:endParaRPr lang="en-JP"/>
          </a:p>
          <a:p>
            <a:endParaRPr lang="en-JP"/>
          </a:p>
        </p:txBody>
      </p:sp>
      <p:sp>
        <p:nvSpPr>
          <p:cNvPr id="4" name="Slide Number Placeholder 3"/>
          <p:cNvSpPr>
            <a:spLocks noGrp="1"/>
          </p:cNvSpPr>
          <p:nvPr>
            <p:ph type="sldNum" sz="quarter" idx="5"/>
          </p:nvPr>
        </p:nvSpPr>
        <p:spPr/>
        <p:txBody>
          <a:bodyPr/>
          <a:lstStyle/>
          <a:p>
            <a:fld id="{06EF572F-EBF0-4D16-BB2C-8D9508D9CC54}" type="slidenum">
              <a:rPr lang="id-ID" smtClean="0"/>
              <a:pPr/>
              <a:t>1</a:t>
            </a:fld>
            <a:endParaRPr lang="id-ID"/>
          </a:p>
        </p:txBody>
      </p:sp>
    </p:spTree>
    <p:extLst>
      <p:ext uri="{BB962C8B-B14F-4D97-AF65-F5344CB8AC3E}">
        <p14:creationId xmlns:p14="http://schemas.microsoft.com/office/powerpoint/2010/main" val="332912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Logic sebetulnya sudah ditemukan jauh sebelum masehi di zaman-zaman aristoteles ataupun socrates ya. Namun hanya sebatas logika-logika bahasa yang dipakai untuk argumentasi yang sangat mungkin menyebabkan bias. Biasanya dipakai untuk politik, atau area-area non-scientific. </a:t>
            </a:r>
          </a:p>
          <a:p>
            <a:endParaRPr lang="en-JP"/>
          </a:p>
          <a:p>
            <a:r>
              <a:rPr lang="en-JP"/>
              <a:t>Boolean algebra ditemukan oleh george boole yang menulisnya pertama kali di dalam bukunya berjudul </a:t>
            </a:r>
            <a:r>
              <a:rPr lang="en-US" sz="1200" b="0" i="1" kern="1200">
                <a:solidFill>
                  <a:schemeClr val="tx1"/>
                </a:solidFill>
                <a:effectLst/>
                <a:latin typeface="+mn-lt"/>
                <a:ea typeface="+mn-ea"/>
                <a:cs typeface="+mn-cs"/>
              </a:rPr>
              <a:t>The Mathematical Analysis of Logic di </a:t>
            </a:r>
            <a:r>
              <a:rPr lang="en-US" sz="1200" b="0" i="1" kern="1200" err="1">
                <a:solidFill>
                  <a:schemeClr val="tx1"/>
                </a:solidFill>
                <a:effectLst/>
                <a:latin typeface="+mn-lt"/>
                <a:ea typeface="+mn-ea"/>
                <a:cs typeface="+mn-cs"/>
              </a:rPr>
              <a:t>tahun</a:t>
            </a:r>
            <a:r>
              <a:rPr lang="en-US" sz="1200" b="0" i="1" kern="1200">
                <a:solidFill>
                  <a:schemeClr val="tx1"/>
                </a:solidFill>
                <a:effectLst/>
                <a:latin typeface="+mn-lt"/>
                <a:ea typeface="+mn-ea"/>
                <a:cs typeface="+mn-cs"/>
              </a:rPr>
              <a:t> 1847.</a:t>
            </a:r>
          </a:p>
          <a:p>
            <a:endParaRPr lang="en-US" sz="1200" b="0" i="1" kern="1200">
              <a:solidFill>
                <a:schemeClr val="tx1"/>
              </a:solidFill>
              <a:effectLst/>
              <a:latin typeface="+mn-lt"/>
              <a:ea typeface="+mn-ea"/>
              <a:cs typeface="+mn-cs"/>
            </a:endParaRPr>
          </a:p>
          <a:p>
            <a:r>
              <a:rPr lang="en-US" sz="1200" b="0" i="0" kern="1200" err="1">
                <a:solidFill>
                  <a:schemeClr val="tx1"/>
                </a:solidFill>
                <a:effectLst/>
                <a:latin typeface="+mn-lt"/>
                <a:ea typeface="+mn-ea"/>
                <a:cs typeface="+mn-cs"/>
              </a:rPr>
              <a:t>Beliau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memperlihatkan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sistematika</a:t>
            </a:r>
            <a:r>
              <a:rPr lang="en-US" sz="1200" b="0" i="0" kern="1200">
                <a:solidFill>
                  <a:schemeClr val="tx1"/>
                </a:solidFill>
                <a:effectLst/>
                <a:latin typeface="+mn-lt"/>
                <a:ea typeface="+mn-ea"/>
                <a:cs typeface="+mn-cs"/>
              </a:rPr>
              <a:t> dan </a:t>
            </a:r>
            <a:r>
              <a:rPr lang="en-US" sz="1200" b="0" i="0" kern="1200" err="1">
                <a:solidFill>
                  <a:schemeClr val="tx1"/>
                </a:solidFill>
                <a:effectLst/>
                <a:latin typeface="+mn-lt"/>
                <a:ea typeface="+mn-ea"/>
                <a:cs typeface="+mn-cs"/>
              </a:rPr>
              <a:t>prinsip</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dasar</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serta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bagaimana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mengekspresikan</a:t>
            </a:r>
            <a:r>
              <a:rPr lang="en-US" sz="1200" b="0" i="0" kern="1200">
                <a:solidFill>
                  <a:schemeClr val="tx1"/>
                </a:solidFill>
                <a:effectLst/>
                <a:latin typeface="+mn-lt"/>
                <a:ea typeface="+mn-ea"/>
                <a:cs typeface="+mn-cs"/>
              </a:rPr>
              <a:t> Boolean logic </a:t>
            </a:r>
            <a:r>
              <a:rPr lang="en-US" sz="1200" b="0" i="0" kern="1200" err="1">
                <a:solidFill>
                  <a:schemeClr val="tx1"/>
                </a:solidFill>
                <a:effectLst/>
                <a:latin typeface="+mn-lt"/>
                <a:ea typeface="+mn-ea"/>
                <a:cs typeface="+mn-cs"/>
              </a:rPr>
              <a:t>ataupun</a:t>
            </a:r>
            <a:r>
              <a:rPr lang="en-US" sz="1200" b="0" i="0" kern="1200">
                <a:solidFill>
                  <a:schemeClr val="tx1"/>
                </a:solidFill>
                <a:effectLst/>
                <a:latin typeface="+mn-lt"/>
                <a:ea typeface="+mn-ea"/>
                <a:cs typeface="+mn-cs"/>
              </a:rPr>
              <a:t> Boolean algebra.</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Setelah 1 </a:t>
            </a:r>
            <a:r>
              <a:rPr lang="en-US" sz="1200" b="0" i="0" kern="1200" err="1">
                <a:solidFill>
                  <a:schemeClr val="tx1"/>
                </a:solidFill>
                <a:effectLst/>
                <a:latin typeface="+mn-lt"/>
                <a:ea typeface="+mn-ea"/>
                <a:cs typeface="+mn-cs"/>
              </a:rPr>
              <a:t>abad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lamanya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claude</a:t>
            </a:r>
            <a:r>
              <a:rPr lang="en-US" sz="1200" b="0" i="0" kern="1200">
                <a:solidFill>
                  <a:schemeClr val="tx1"/>
                </a:solidFill>
                <a:effectLst/>
                <a:latin typeface="+mn-lt"/>
                <a:ea typeface="+mn-ea"/>
                <a:cs typeface="+mn-cs"/>
              </a:rPr>
              <a:t> Shannon </a:t>
            </a:r>
            <a:r>
              <a:rPr lang="en-US" sz="1200" b="0" i="0" kern="1200" err="1">
                <a:solidFill>
                  <a:schemeClr val="tx1"/>
                </a:solidFill>
                <a:effectLst/>
                <a:latin typeface="+mn-lt"/>
                <a:ea typeface="+mn-ea"/>
                <a:cs typeface="+mn-cs"/>
              </a:rPr>
              <a:t>menemukan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aplikasi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dari</a:t>
            </a:r>
            <a:r>
              <a:rPr lang="en-US" sz="1200" b="0" i="0" kern="1200">
                <a:solidFill>
                  <a:schemeClr val="tx1"/>
                </a:solidFill>
                <a:effectLst/>
                <a:latin typeface="+mn-lt"/>
                <a:ea typeface="+mn-ea"/>
                <a:cs typeface="+mn-cs"/>
              </a:rPr>
              <a:t> Boolean algebra</a:t>
            </a:r>
          </a:p>
          <a:p>
            <a:r>
              <a:rPr lang="en-US" sz="1200" b="0" i="0" kern="1200">
                <a:solidFill>
                  <a:schemeClr val="tx1"/>
                </a:solidFill>
                <a:effectLst/>
                <a:latin typeface="+mn-lt"/>
                <a:ea typeface="+mn-ea"/>
                <a:cs typeface="+mn-cs"/>
              </a:rPr>
              <a:t>-Bapak </a:t>
            </a:r>
            <a:r>
              <a:rPr lang="en-US" sz="1200" b="0" i="0" kern="1200" err="1">
                <a:solidFill>
                  <a:schemeClr val="tx1"/>
                </a:solidFill>
                <a:effectLst/>
                <a:latin typeface="+mn-lt"/>
                <a:ea typeface="+mn-ea"/>
                <a:cs typeface="+mn-cs"/>
              </a:rPr>
              <a:t>teori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informasi</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penjelasan</a:t>
            </a:r>
            <a:r>
              <a:rPr lang="en-US" sz="1200" b="0" i="0" kern="1200">
                <a:solidFill>
                  <a:schemeClr val="tx1"/>
                </a:solidFill>
                <a:effectLst/>
                <a:latin typeface="+mn-lt"/>
                <a:ea typeface="+mn-ea"/>
                <a:cs typeface="+mn-cs"/>
              </a:rPr>
              <a:t> Shannon Expansion</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Di </a:t>
            </a:r>
            <a:r>
              <a:rPr lang="en-US" sz="1200" b="0" i="0" kern="1200" err="1">
                <a:solidFill>
                  <a:schemeClr val="tx1"/>
                </a:solidFill>
                <a:effectLst/>
                <a:latin typeface="+mn-lt"/>
                <a:ea typeface="+mn-ea"/>
                <a:cs typeface="+mn-cs"/>
              </a:rPr>
              <a:t>tahun</a:t>
            </a:r>
            <a:r>
              <a:rPr lang="en-US" sz="1200" b="0" i="0" kern="1200">
                <a:solidFill>
                  <a:schemeClr val="tx1"/>
                </a:solidFill>
                <a:effectLst/>
                <a:latin typeface="+mn-lt"/>
                <a:ea typeface="+mn-ea"/>
                <a:cs typeface="+mn-cs"/>
              </a:rPr>
              <a:t> 1984 </a:t>
            </a:r>
            <a:r>
              <a:rPr lang="en-US" sz="1200" b="0" i="0" kern="1200" err="1">
                <a:solidFill>
                  <a:schemeClr val="tx1"/>
                </a:solidFill>
                <a:effectLst/>
                <a:latin typeface="+mn-lt"/>
                <a:ea typeface="+mn-ea"/>
                <a:cs typeface="+mn-cs"/>
              </a:rPr>
              <a:t>pengarang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buku</a:t>
            </a:r>
            <a:r>
              <a:rPr lang="en-US" sz="1200" b="0" i="0" kern="1200">
                <a:solidFill>
                  <a:schemeClr val="tx1"/>
                </a:solidFill>
                <a:effectLst/>
                <a:latin typeface="+mn-lt"/>
                <a:ea typeface="+mn-ea"/>
                <a:cs typeface="+mn-cs"/>
              </a:rPr>
              <a:t> yang </a:t>
            </a:r>
            <a:r>
              <a:rPr lang="en-US" sz="1200" b="0" i="0" kern="1200" err="1">
                <a:solidFill>
                  <a:schemeClr val="tx1"/>
                </a:solidFill>
                <a:effectLst/>
                <a:latin typeface="+mn-lt"/>
                <a:ea typeface="+mn-ea"/>
                <a:cs typeface="+mn-cs"/>
              </a:rPr>
              <a:t>kita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pakai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sebagai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acuan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jg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menulis</a:t>
            </a:r>
            <a:r>
              <a:rPr lang="en-US" sz="1200" b="0" i="0" kern="1200">
                <a:solidFill>
                  <a:schemeClr val="tx1"/>
                </a:solidFill>
                <a:effectLst/>
                <a:latin typeface="+mn-lt"/>
                <a:ea typeface="+mn-ea"/>
                <a:cs typeface="+mn-cs"/>
              </a:rPr>
              <a:t> paper </a:t>
            </a:r>
            <a:r>
              <a:rPr lang="en-US" sz="1200" b="0" i="0" kern="1200" err="1">
                <a:solidFill>
                  <a:schemeClr val="tx1"/>
                </a:solidFill>
                <a:effectLst/>
                <a:latin typeface="+mn-lt"/>
                <a:ea typeface="+mn-ea"/>
                <a:cs typeface="+mn-cs"/>
              </a:rPr>
              <a:t>tentang</a:t>
            </a:r>
            <a:r>
              <a:rPr lang="en-US" sz="1200" b="0" i="0" kern="1200">
                <a:solidFill>
                  <a:schemeClr val="tx1"/>
                </a:solidFill>
                <a:effectLst/>
                <a:latin typeface="+mn-lt"/>
                <a:ea typeface="+mn-ea"/>
                <a:cs typeface="+mn-cs"/>
              </a:rPr>
              <a:t> OBDD yang </a:t>
            </a:r>
            <a:r>
              <a:rPr lang="en-US" sz="1200" b="0" i="0" kern="1200" err="1">
                <a:solidFill>
                  <a:schemeClr val="tx1"/>
                </a:solidFill>
                <a:effectLst/>
                <a:latin typeface="+mn-lt"/>
                <a:ea typeface="+mn-ea"/>
                <a:cs typeface="+mn-cs"/>
              </a:rPr>
              <a:t>memiliki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impak</a:t>
            </a:r>
            <a:r>
              <a:rPr lang="en-US" sz="1200" b="0" i="0" kern="1200">
                <a:solidFill>
                  <a:schemeClr val="tx1"/>
                </a:solidFill>
                <a:effectLst/>
                <a:latin typeface="+mn-lt"/>
                <a:ea typeface="+mn-ea"/>
                <a:cs typeface="+mn-cs"/>
              </a:rPr>
              <a:t> yang </a:t>
            </a:r>
            <a:r>
              <a:rPr lang="en-US" sz="1200" b="0" i="0" kern="1200" err="1">
                <a:solidFill>
                  <a:schemeClr val="tx1"/>
                </a:solidFill>
                <a:effectLst/>
                <a:latin typeface="+mn-lt"/>
                <a:ea typeface="+mn-ea"/>
                <a:cs typeface="+mn-cs"/>
              </a:rPr>
              <a:t>sangat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besar</a:t>
            </a:r>
            <a:r>
              <a:rPr lang="en-US" sz="1200" b="0" i="0" kern="1200">
                <a:solidFill>
                  <a:schemeClr val="tx1"/>
                </a:solidFill>
                <a:effectLst/>
                <a:latin typeface="+mn-lt"/>
                <a:ea typeface="+mn-ea"/>
                <a:cs typeface="+mn-cs"/>
              </a:rPr>
              <a:t> di area formal verification</a:t>
            </a:r>
          </a:p>
          <a:p>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penjelasan</a:t>
            </a:r>
            <a:r>
              <a:rPr lang="en-US" sz="1200" b="0" i="0" kern="1200">
                <a:solidFill>
                  <a:schemeClr val="tx1"/>
                </a:solidFill>
                <a:effectLst/>
                <a:latin typeface="+mn-lt"/>
                <a:ea typeface="+mn-ea"/>
                <a:cs typeface="+mn-cs"/>
              </a:rPr>
              <a:t> OBDD</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Perusahaan-</a:t>
            </a:r>
            <a:r>
              <a:rPr lang="en-US" sz="1200" b="0" i="0" kern="1200" err="1">
                <a:solidFill>
                  <a:schemeClr val="tx1"/>
                </a:solidFill>
                <a:effectLst/>
                <a:latin typeface="+mn-lt"/>
                <a:ea typeface="+mn-ea"/>
                <a:cs typeface="+mn-cs"/>
              </a:rPr>
              <a:t>perusahaan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besar</a:t>
            </a:r>
            <a:r>
              <a:rPr lang="en-US" sz="1200" b="0" i="0" kern="1200">
                <a:solidFill>
                  <a:schemeClr val="tx1"/>
                </a:solidFill>
                <a:effectLst/>
                <a:latin typeface="+mn-lt"/>
                <a:ea typeface="+mn-ea"/>
                <a:cs typeface="+mn-cs"/>
              </a:rPr>
              <a:t> di electronic design automation </a:t>
            </a:r>
            <a:r>
              <a:rPr lang="en-US" sz="1200" b="0" i="0" kern="1200" err="1">
                <a:solidFill>
                  <a:schemeClr val="tx1"/>
                </a:solidFill>
                <a:effectLst/>
                <a:latin typeface="+mn-lt"/>
                <a:ea typeface="+mn-ea"/>
                <a:cs typeface="+mn-cs"/>
              </a:rPr>
              <a:t>seperti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synopsys</a:t>
            </a:r>
            <a:r>
              <a:rPr lang="en-US" sz="1200" b="0" i="0" kern="1200">
                <a:solidFill>
                  <a:schemeClr val="tx1"/>
                </a:solidFill>
                <a:effectLst/>
                <a:latin typeface="+mn-lt"/>
                <a:ea typeface="+mn-ea"/>
                <a:cs typeface="+mn-cs"/>
              </a:rPr>
              <a:t> dan cadence </a:t>
            </a:r>
            <a:r>
              <a:rPr lang="en-US" sz="1200" b="0" i="0" kern="1200" err="1">
                <a:solidFill>
                  <a:schemeClr val="tx1"/>
                </a:solidFill>
                <a:effectLst/>
                <a:latin typeface="+mn-lt"/>
                <a:ea typeface="+mn-ea"/>
                <a:cs typeface="+mn-cs"/>
              </a:rPr>
              <a:t>muncul</a:t>
            </a:r>
            <a:r>
              <a:rPr lang="en-US" sz="1200" b="0" i="0" kern="1200">
                <a:solidFill>
                  <a:schemeClr val="tx1"/>
                </a:solidFill>
                <a:effectLst/>
                <a:latin typeface="+mn-lt"/>
                <a:ea typeface="+mn-ea"/>
                <a:cs typeface="+mn-cs"/>
              </a:rPr>
              <a:t> di </a:t>
            </a:r>
            <a:r>
              <a:rPr lang="en-US" sz="1200" b="0" i="0" kern="1200" err="1">
                <a:solidFill>
                  <a:schemeClr val="tx1"/>
                </a:solidFill>
                <a:effectLst/>
                <a:latin typeface="+mn-lt"/>
                <a:ea typeface="+mn-ea"/>
                <a:cs typeface="+mn-cs"/>
              </a:rPr>
              <a:t>tahun</a:t>
            </a:r>
            <a:r>
              <a:rPr lang="en-US" sz="1200" b="0" i="0" kern="1200">
                <a:solidFill>
                  <a:schemeClr val="tx1"/>
                </a:solidFill>
                <a:effectLst/>
                <a:latin typeface="+mn-lt"/>
                <a:ea typeface="+mn-ea"/>
                <a:cs typeface="+mn-cs"/>
              </a:rPr>
              <a:t> 84 dan 86 </a:t>
            </a:r>
            <a:r>
              <a:rPr lang="en-US" sz="1200" b="0" i="0" kern="1200" err="1">
                <a:solidFill>
                  <a:schemeClr val="tx1"/>
                </a:solidFill>
                <a:effectLst/>
                <a:latin typeface="+mn-lt"/>
                <a:ea typeface="+mn-ea"/>
                <a:cs typeface="+mn-cs"/>
              </a:rPr>
              <a:t>dengan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mengimplementasikan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bdd</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tersebut</a:t>
            </a:r>
            <a:r>
              <a:rPr lang="en-US" sz="1200" b="0" i="0" kern="1200">
                <a:solidFill>
                  <a:schemeClr val="tx1"/>
                </a:solidFill>
                <a:effectLst/>
                <a:latin typeface="+mn-lt"/>
                <a:ea typeface="+mn-ea"/>
                <a:cs typeface="+mn-cs"/>
              </a:rPr>
              <a:t>.</a:t>
            </a:r>
          </a:p>
          <a:p>
            <a:endParaRPr lang="en-US" sz="1200" b="0" i="0" kern="1200">
              <a:solidFill>
                <a:schemeClr val="tx1"/>
              </a:solidFill>
              <a:effectLst/>
              <a:latin typeface="+mn-lt"/>
              <a:ea typeface="+mn-ea"/>
              <a:cs typeface="+mn-cs"/>
            </a:endParaRPr>
          </a:p>
          <a:p>
            <a:r>
              <a:rPr lang="en-US" sz="1200" b="0" i="0" kern="1200" err="1">
                <a:solidFill>
                  <a:schemeClr val="tx1"/>
                </a:solidFill>
                <a:effectLst/>
                <a:latin typeface="+mn-lt"/>
                <a:ea typeface="+mn-ea"/>
                <a:cs typeface="+mn-cs"/>
              </a:rPr>
              <a:t>Tanpa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adanya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perusahaan</a:t>
            </a:r>
            <a:r>
              <a:rPr lang="en-US" sz="1200" b="0" i="0" kern="1200">
                <a:solidFill>
                  <a:schemeClr val="tx1"/>
                </a:solidFill>
                <a:effectLst/>
                <a:latin typeface="+mn-lt"/>
                <a:ea typeface="+mn-ea"/>
                <a:cs typeface="+mn-cs"/>
              </a:rPr>
              <a:t> EDA </a:t>
            </a:r>
            <a:r>
              <a:rPr lang="en-US" sz="1200" b="0" i="0" kern="1200" err="1">
                <a:solidFill>
                  <a:schemeClr val="tx1"/>
                </a:solidFill>
                <a:effectLst/>
                <a:latin typeface="+mn-lt"/>
                <a:ea typeface="+mn-ea"/>
                <a:cs typeface="+mn-cs"/>
              </a:rPr>
              <a:t>ini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tidak</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mungkin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ada</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teknologi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komputasi</a:t>
            </a:r>
            <a:r>
              <a:rPr lang="en-US" sz="1200" b="0" i="0" kern="1200">
                <a:solidFill>
                  <a:schemeClr val="tx1"/>
                </a:solidFill>
                <a:effectLst/>
                <a:latin typeface="+mn-lt"/>
                <a:ea typeface="+mn-ea"/>
                <a:cs typeface="+mn-cs"/>
              </a:rPr>
              <a:t> dan </a:t>
            </a:r>
            <a:r>
              <a:rPr lang="en-US" sz="1200" b="0" i="0" kern="1200" err="1">
                <a:solidFill>
                  <a:schemeClr val="tx1"/>
                </a:solidFill>
                <a:effectLst/>
                <a:latin typeface="+mn-lt"/>
                <a:ea typeface="+mn-ea"/>
                <a:cs typeface="+mn-cs"/>
              </a:rPr>
              <a:t>komunikasi</a:t>
            </a:r>
            <a:r>
              <a:rPr lang="en-US" sz="1200" b="0" i="0" kern="1200">
                <a:solidFill>
                  <a:schemeClr val="tx1"/>
                </a:solidFill>
                <a:effectLst/>
                <a:latin typeface="+mn-lt"/>
                <a:ea typeface="+mn-ea"/>
                <a:cs typeface="+mn-cs"/>
              </a:rPr>
              <a:t> yang </a:t>
            </a:r>
            <a:r>
              <a:rPr lang="en-US" sz="1200" b="0" i="0" kern="1200" err="1">
                <a:solidFill>
                  <a:schemeClr val="tx1"/>
                </a:solidFill>
                <a:effectLst/>
                <a:latin typeface="+mn-lt"/>
                <a:ea typeface="+mn-ea"/>
                <a:cs typeface="+mn-cs"/>
              </a:rPr>
              <a:t>kompleks</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seperti</a:t>
            </a:r>
            <a:r>
              <a:rPr lang="en-US" sz="1200" b="0" i="0" kern="1200">
                <a:solidFill>
                  <a:schemeClr val="tx1"/>
                </a:solidFill>
                <a:effectLst/>
                <a:latin typeface="+mn-lt"/>
                <a:ea typeface="+mn-ea"/>
                <a:cs typeface="+mn-cs"/>
              </a:rPr>
              <a:t> i9, </a:t>
            </a:r>
            <a:r>
              <a:rPr lang="en-US" sz="1200" b="0" i="0" kern="1200" err="1">
                <a:solidFill>
                  <a:schemeClr val="tx1"/>
                </a:solidFill>
                <a:effectLst/>
                <a:latin typeface="+mn-lt"/>
                <a:ea typeface="+mn-ea"/>
                <a:cs typeface="+mn-cs"/>
              </a:rPr>
              <a:t>ryzen</a:t>
            </a:r>
            <a:r>
              <a:rPr lang="en-US" sz="1200" b="0" i="0" kern="1200">
                <a:solidFill>
                  <a:schemeClr val="tx1"/>
                </a:solidFill>
                <a:effectLst/>
                <a:latin typeface="+mn-lt"/>
                <a:ea typeface="+mn-ea"/>
                <a:cs typeface="+mn-cs"/>
              </a:rPr>
              <a:t>, 5g, 6g </a:t>
            </a:r>
            <a:r>
              <a:rPr lang="en-US" sz="1200" b="0" i="0" kern="1200" err="1">
                <a:solidFill>
                  <a:schemeClr val="tx1"/>
                </a:solidFill>
                <a:effectLst/>
                <a:latin typeface="+mn-lt"/>
                <a:ea typeface="+mn-ea"/>
                <a:cs typeface="+mn-cs"/>
              </a:rPr>
              <a:t>dll</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Nah </a:t>
            </a:r>
            <a:r>
              <a:rPr lang="en-US" sz="1200" b="0" i="0" kern="1200" err="1">
                <a:solidFill>
                  <a:schemeClr val="tx1"/>
                </a:solidFill>
                <a:effectLst/>
                <a:latin typeface="+mn-lt"/>
                <a:ea typeface="+mn-ea"/>
                <a:cs typeface="+mn-cs"/>
              </a:rPr>
              <a:t>ini</a:t>
            </a:r>
            <a:r>
              <a:rPr lang="en-US" sz="1200" b="0" i="0" kern="1200">
                <a:solidFill>
                  <a:schemeClr val="tx1"/>
                </a:solidFill>
                <a:effectLst/>
                <a:latin typeface="+mn-lt"/>
                <a:ea typeface="+mn-ea"/>
                <a:cs typeface="+mn-cs"/>
              </a:rPr>
              <a:t> salah </a:t>
            </a:r>
            <a:r>
              <a:rPr lang="en-US" sz="1200" b="0" i="0" kern="1200" err="1">
                <a:solidFill>
                  <a:schemeClr val="tx1"/>
                </a:solidFill>
                <a:effectLst/>
                <a:latin typeface="+mn-lt"/>
                <a:ea typeface="+mn-ea"/>
                <a:cs typeface="+mn-cs"/>
              </a:rPr>
              <a:t>satu</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impak</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dari</a:t>
            </a:r>
            <a:r>
              <a:rPr lang="en-US" sz="1200" b="0" i="0" kern="1200">
                <a:solidFill>
                  <a:schemeClr val="tx1"/>
                </a:solidFill>
                <a:effectLst/>
                <a:latin typeface="+mn-lt"/>
                <a:ea typeface="+mn-ea"/>
                <a:cs typeface="+mn-cs"/>
              </a:rPr>
              <a:t> Boolean algebra.</a:t>
            </a:r>
          </a:p>
        </p:txBody>
      </p:sp>
      <p:sp>
        <p:nvSpPr>
          <p:cNvPr id="4" name="Slide Number Placeholder 3"/>
          <p:cNvSpPr>
            <a:spLocks noGrp="1"/>
          </p:cNvSpPr>
          <p:nvPr>
            <p:ph type="sldNum" sz="quarter" idx="5"/>
          </p:nvPr>
        </p:nvSpPr>
        <p:spPr/>
        <p:txBody>
          <a:bodyPr/>
          <a:lstStyle/>
          <a:p>
            <a:fld id="{06EF572F-EBF0-4D16-BB2C-8D9508D9CC54}" type="slidenum">
              <a:rPr lang="id-ID" smtClean="0"/>
              <a:pPr/>
              <a:t>2</a:t>
            </a:fld>
            <a:endParaRPr lang="id-ID"/>
          </a:p>
        </p:txBody>
      </p:sp>
    </p:spTree>
    <p:extLst>
      <p:ext uri="{BB962C8B-B14F-4D97-AF65-F5344CB8AC3E}">
        <p14:creationId xmlns:p14="http://schemas.microsoft.com/office/powerpoint/2010/main" val="3342965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OK gaes, kita masuk ke operasi sederhana boolean algebra.</a:t>
            </a:r>
          </a:p>
          <a:p>
            <a:endParaRPr lang="en-JP"/>
          </a:p>
          <a:p>
            <a:r>
              <a:rPr lang="en-JP"/>
              <a:t>Representasi algebra pada logic dapat dinyatakan sebagai berikut. Kita encode true sebagai 1 dan false sebagai 0.</a:t>
            </a:r>
          </a:p>
          <a:p>
            <a:endParaRPr lang="en-JP"/>
          </a:p>
          <a:p>
            <a:r>
              <a:rPr lang="en-JP"/>
              <a:t>Operasi And atau bisa dituliskan sebagai titik atau pengali  atau union terbalik ya. A and B itu bernilai 1 ketika A sama dengan 1 dan B sama dengan 1.</a:t>
            </a:r>
          </a:p>
          <a:p>
            <a:endParaRPr lang="en-JP"/>
          </a:p>
          <a:p>
            <a:r>
              <a:rPr lang="en-JP"/>
              <a:t>Yang kedua adalah operasi or, atau bisa dituliskan sebagai tambah atau union. A or B akan bernilai 1 jika salah satu A atau B bernilai 1.</a:t>
            </a:r>
          </a:p>
          <a:p>
            <a:endParaRPr lang="en-JP"/>
          </a:p>
          <a:p>
            <a:r>
              <a:rPr lang="en-JP"/>
              <a:t>Dan ini not, Atau invers, atau bar, atau kutip. Adalah nilai kebalikan ya, A bar sama dengan 1 ketika A sama dengan 0.</a:t>
            </a:r>
          </a:p>
          <a:p>
            <a:endParaRPr lang="en-JP"/>
          </a:p>
          <a:p>
            <a:r>
              <a:rPr lang="en-JP"/>
              <a:t>Dan yang terakhir xor biasanya dituliskan dengan topi, ataupun simbon seperti ini ya. A XOR B akan bernilai 1 ketiak A atau B bernilai 1 tetapi bukan dua2nya.</a:t>
            </a:r>
          </a:p>
          <a:p>
            <a:endParaRPr lang="en-JP"/>
          </a:p>
          <a:p>
            <a:r>
              <a:rPr lang="en-JP"/>
              <a:t>Untuk simbol logicnya seperti ini ya.</a:t>
            </a:r>
          </a:p>
        </p:txBody>
      </p:sp>
      <p:sp>
        <p:nvSpPr>
          <p:cNvPr id="4" name="Slide Number Placeholder 3"/>
          <p:cNvSpPr>
            <a:spLocks noGrp="1"/>
          </p:cNvSpPr>
          <p:nvPr>
            <p:ph type="sldNum" sz="quarter" idx="5"/>
          </p:nvPr>
        </p:nvSpPr>
        <p:spPr/>
        <p:txBody>
          <a:bodyPr/>
          <a:lstStyle/>
          <a:p>
            <a:fld id="{06EF572F-EBF0-4D16-BB2C-8D9508D9CC54}" type="slidenum">
              <a:rPr lang="id-ID" smtClean="0"/>
              <a:pPr/>
              <a:t>3</a:t>
            </a:fld>
            <a:endParaRPr lang="id-ID"/>
          </a:p>
        </p:txBody>
      </p:sp>
    </p:spTree>
    <p:extLst>
      <p:ext uri="{BB962C8B-B14F-4D97-AF65-F5344CB8AC3E}">
        <p14:creationId xmlns:p14="http://schemas.microsoft.com/office/powerpoint/2010/main" val="1619355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Ini adalah contoh operasi boolean pada vektor. Operasi kita lakukan satu persatu di setiap vektor ya.</a:t>
            </a:r>
          </a:p>
          <a:p>
            <a:endParaRPr lang="en-JP"/>
          </a:p>
          <a:p>
            <a:r>
              <a:rPr lang="en-JP"/>
              <a:t>Sebagai contoh, operasi vektor and, satu-satu kita operasikan.</a:t>
            </a:r>
          </a:p>
          <a:p>
            <a:endParaRPr lang="en-JP"/>
          </a:p>
          <a:p>
            <a:r>
              <a:rPr lang="en-JP"/>
              <a:t>Operasi or, seperti ini,</a:t>
            </a:r>
          </a:p>
          <a:p>
            <a:endParaRPr lang="en-JP"/>
          </a:p>
          <a:p>
            <a:r>
              <a:rPr lang="en-JP"/>
              <a:t>XOR, dan not.</a:t>
            </a:r>
          </a:p>
          <a:p>
            <a:endParaRPr lang="en-JP"/>
          </a:p>
          <a:p>
            <a:r>
              <a:rPr lang="en-JP"/>
              <a:t>Jadi perbit, atau perdigit.</a:t>
            </a:r>
          </a:p>
          <a:p>
            <a:endParaRPr lang="en-JP"/>
          </a:p>
          <a:p>
            <a:endParaRPr lang="en-JP"/>
          </a:p>
        </p:txBody>
      </p:sp>
      <p:sp>
        <p:nvSpPr>
          <p:cNvPr id="4" name="Slide Number Placeholder 3"/>
          <p:cNvSpPr>
            <a:spLocks noGrp="1"/>
          </p:cNvSpPr>
          <p:nvPr>
            <p:ph type="sldNum" sz="quarter" idx="5"/>
          </p:nvPr>
        </p:nvSpPr>
        <p:spPr/>
        <p:txBody>
          <a:bodyPr/>
          <a:lstStyle/>
          <a:p>
            <a:fld id="{06EF572F-EBF0-4D16-BB2C-8D9508D9CC54}" type="slidenum">
              <a:rPr lang="id-ID" smtClean="0"/>
              <a:pPr/>
              <a:t>4</a:t>
            </a:fld>
            <a:endParaRPr lang="id-ID"/>
          </a:p>
        </p:txBody>
      </p:sp>
    </p:spTree>
    <p:extLst>
      <p:ext uri="{BB962C8B-B14F-4D97-AF65-F5344CB8AC3E}">
        <p14:creationId xmlns:p14="http://schemas.microsoft.com/office/powerpoint/2010/main" val="2157120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a:t>Bisa juga digunakan sebagai representasi dan manipulasi dari set atau himpunan.</a:t>
            </a:r>
          </a:p>
          <a:p>
            <a:endParaRPr lang="en-JP"/>
          </a:p>
          <a:p>
            <a:endParaRPr lang="en-JP"/>
          </a:p>
        </p:txBody>
      </p:sp>
      <p:sp>
        <p:nvSpPr>
          <p:cNvPr id="4" name="Slide Number Placeholder 3"/>
          <p:cNvSpPr>
            <a:spLocks noGrp="1"/>
          </p:cNvSpPr>
          <p:nvPr>
            <p:ph type="sldNum" sz="quarter" idx="5"/>
          </p:nvPr>
        </p:nvSpPr>
        <p:spPr/>
        <p:txBody>
          <a:bodyPr/>
          <a:lstStyle/>
          <a:p>
            <a:fld id="{06EF572F-EBF0-4D16-BB2C-8D9508D9CC54}" type="slidenum">
              <a:rPr lang="id-ID" smtClean="0"/>
              <a:pPr/>
              <a:t>5</a:t>
            </a:fld>
            <a:endParaRPr lang="id-ID"/>
          </a:p>
        </p:txBody>
      </p:sp>
    </p:spTree>
    <p:extLst>
      <p:ext uri="{BB962C8B-B14F-4D97-AF65-F5344CB8AC3E}">
        <p14:creationId xmlns:p14="http://schemas.microsoft.com/office/powerpoint/2010/main" val="155097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6B0B9B1-2CF0-4C68-93A2-C925BF0094A0}" type="datetimeFigureOut">
              <a:rPr lang="id-ID" smtClean="0"/>
              <a:pPr/>
              <a:t>01/09/20</a:t>
            </a:fld>
            <a:endParaRPr lang="id-ID"/>
          </a:p>
        </p:txBody>
      </p:sp>
      <p:sp>
        <p:nvSpPr>
          <p:cNvPr id="17" name="Footer Placeholder 16"/>
          <p:cNvSpPr>
            <a:spLocks noGrp="1"/>
          </p:cNvSpPr>
          <p:nvPr>
            <p:ph type="ftr" sz="quarter" idx="11"/>
          </p:nvPr>
        </p:nvSpPr>
        <p:spPr>
          <a:xfrm>
            <a:off x="2898648" y="6355080"/>
            <a:ext cx="3474720" cy="365760"/>
          </a:xfrm>
        </p:spPr>
        <p:txBody>
          <a:bodyPr/>
          <a:lstStyle/>
          <a:p>
            <a:endParaRPr lang="id-ID"/>
          </a:p>
        </p:txBody>
      </p:sp>
      <p:sp>
        <p:nvSpPr>
          <p:cNvPr id="29" name="Slide Number Placeholder 28"/>
          <p:cNvSpPr>
            <a:spLocks noGrp="1"/>
          </p:cNvSpPr>
          <p:nvPr>
            <p:ph type="sldNum" sz="quarter" idx="12"/>
          </p:nvPr>
        </p:nvSpPr>
        <p:spPr>
          <a:xfrm>
            <a:off x="1216152" y="6355080"/>
            <a:ext cx="1219200" cy="365760"/>
          </a:xfrm>
        </p:spPr>
        <p:txBody>
          <a:bodyPr/>
          <a:lstStyle/>
          <a:p>
            <a:fld id="{14C4C21A-0393-4EA8-8AEB-AF4E0BE66E71}" type="slidenum">
              <a:rPr lang="id-ID" smtClean="0"/>
              <a:pPr/>
              <a:t>‹#›</a:t>
            </a:fld>
            <a:endParaRPr lang="id-ID"/>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4C4C21A-0393-4EA8-8AEB-AF4E0BE66E71}" type="slidenum">
              <a:rPr lang="id-ID" smtClean="0"/>
              <a:pPr/>
              <a:t>‹#›</a:t>
            </a:fld>
            <a:endParaRPr lang="id-ID"/>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6B0B9B1-2CF0-4C68-93A2-C925BF0094A0}" type="datetimeFigureOut">
              <a:rPr lang="id-ID" smtClean="0"/>
              <a:pPr/>
              <a:t>01/09/20</a:t>
            </a:fld>
            <a:endParaRPr lang="id-ID"/>
          </a:p>
        </p:txBody>
      </p:sp>
      <p:sp>
        <p:nvSpPr>
          <p:cNvPr id="5" name="Footer Placeholder 4"/>
          <p:cNvSpPr>
            <a:spLocks noGrp="1"/>
          </p:cNvSpPr>
          <p:nvPr>
            <p:ph type="ftr" sz="quarter" idx="11"/>
          </p:nvPr>
        </p:nvSpPr>
        <p:spPr>
          <a:xfrm>
            <a:off x="2898648" y="6355080"/>
            <a:ext cx="3474720" cy="365760"/>
          </a:xfrm>
        </p:spPr>
        <p:txBody>
          <a:bodyPr/>
          <a:lstStyle/>
          <a:p>
            <a:endParaRPr lang="id-ID"/>
          </a:p>
        </p:txBody>
      </p:sp>
      <p:sp>
        <p:nvSpPr>
          <p:cNvPr id="6" name="Slide Number Placeholder 5"/>
          <p:cNvSpPr>
            <a:spLocks noGrp="1"/>
          </p:cNvSpPr>
          <p:nvPr>
            <p:ph type="sldNum" sz="quarter" idx="12"/>
          </p:nvPr>
        </p:nvSpPr>
        <p:spPr>
          <a:xfrm>
            <a:off x="1069848" y="6355080"/>
            <a:ext cx="1520952" cy="365760"/>
          </a:xfrm>
        </p:spPr>
        <p:txBody>
          <a:bodyPr/>
          <a:lstStyle/>
          <a:p>
            <a:fld id="{14C4C21A-0393-4EA8-8AEB-AF4E0BE66E71}" type="slidenum">
              <a:rPr lang="id-ID" smtClean="0"/>
              <a:pPr/>
              <a:t>‹#›</a:t>
            </a:fld>
            <a:endParaRPr lang="id-ID"/>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6B0B9B1-2CF0-4C68-93A2-C925BF0094A0}" type="datetimeFigureOut">
              <a:rPr lang="id-ID" smtClean="0"/>
              <a:pPr/>
              <a:t>01/09/20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4C4C21A-0393-4EA8-8AEB-AF4E0BE66E71}" type="slidenum">
              <a:rPr lang="id-ID" smtClean="0"/>
              <a:pPr/>
              <a:t>‹#›</a:t>
            </a:fld>
            <a:endParaRPr lang="id-ID"/>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6B0B9B1-2CF0-4C68-93A2-C925BF0094A0}" type="datetimeFigureOut">
              <a:rPr lang="id-ID" smtClean="0"/>
              <a:pPr/>
              <a:t>01/09/20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4C4C21A-0393-4EA8-8AEB-AF4E0BE66E71}" type="slidenum">
              <a:rPr lang="id-ID" smtClean="0"/>
              <a:pPr/>
              <a:t>‹#›</a:t>
            </a:fld>
            <a:endParaRPr lang="id-ID"/>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0B9B1-2CF0-4C68-93A2-C925BF0094A0}" type="datetimeFigureOut">
              <a:rPr lang="id-ID" smtClean="0"/>
              <a:pPr/>
              <a:t>01/09/20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4C4C21A-0393-4EA8-8AEB-AF4E0BE66E71}" type="slidenum">
              <a:rPr lang="id-ID" smtClean="0"/>
              <a:pPr/>
              <a:t>‹#›</a:t>
            </a:fld>
            <a:endParaRPr lang="id-ID"/>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B0B9B1-2CF0-4C68-93A2-C925BF0094A0}" type="datetimeFigureOut">
              <a:rPr lang="id-ID" smtClean="0"/>
              <a:pPr/>
              <a:t>01/09/20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4C4C21A-0393-4EA8-8AEB-AF4E0BE66E71}" type="slidenum">
              <a:rPr lang="id-ID" smtClean="0"/>
              <a:pPr/>
              <a:t>‹#›</a:t>
            </a:fld>
            <a:endParaRPr lang="id-ID"/>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6B0B9B1-2CF0-4C68-93A2-C925BF0094A0}" type="datetimeFigureOut">
              <a:rPr lang="id-ID" smtClean="0"/>
              <a:pPr/>
              <a:t>01/09/20</a:t>
            </a:fld>
            <a:endParaRPr lang="id-ID"/>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4C4C21A-0393-4EA8-8AEB-AF4E0BE66E71}" type="slidenum">
              <a:rPr lang="id-ID" smtClean="0"/>
              <a:pPr/>
              <a:t>‹#›</a:t>
            </a:fld>
            <a:endParaRPr lang="id-ID"/>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customXml" Target="../ink/ink1.xml"/><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645024"/>
            <a:ext cx="6858000" cy="1224136"/>
          </a:xfrm>
        </p:spPr>
        <p:txBody>
          <a:bodyPr>
            <a:noAutofit/>
          </a:bodyPr>
          <a:lstStyle/>
          <a:p>
            <a:pPr algn="l"/>
            <a:r>
              <a:rPr lang="id-ID" sz="2800"/>
              <a:t>IF2130/II2130 – Organisasi dan Arsitektur Komputer</a:t>
            </a:r>
            <a:br>
              <a:rPr lang="id-ID" sz="2800"/>
            </a:br>
            <a:r>
              <a:rPr lang="id-ID" sz="1400"/>
              <a:t>sumber: </a:t>
            </a:r>
            <a:r>
              <a:rPr lang="en-US" sz="1400" kern="0">
                <a:latin typeface="Calibri" pitchFamily="34" charset="0"/>
              </a:rPr>
              <a:t>Greg </a:t>
            </a:r>
            <a:r>
              <a:rPr lang="en-US" sz="1400" kern="0" err="1">
                <a:latin typeface="Calibri" pitchFamily="34" charset="0"/>
              </a:rPr>
              <a:t>Kesden</a:t>
            </a:r>
            <a:r>
              <a:rPr lang="id-ID" sz="1400" kern="0">
                <a:latin typeface="Calibri" pitchFamily="34" charset="0"/>
              </a:rPr>
              <a:t>, CMU 15-213, 2012</a:t>
            </a:r>
            <a:endParaRPr lang="id-ID" sz="2800"/>
          </a:p>
        </p:txBody>
      </p:sp>
      <p:sp>
        <p:nvSpPr>
          <p:cNvPr id="4" name="Subtitle 2">
            <a:extLst>
              <a:ext uri="{FF2B5EF4-FFF2-40B4-BE49-F238E27FC236}">
                <a16:creationId xmlns:a16="http://schemas.microsoft.com/office/drawing/2014/main" id="{85D38F4C-2AD7-6D45-91C0-1D31964BB68A}"/>
              </a:ext>
            </a:extLst>
          </p:cNvPr>
          <p:cNvSpPr txBox="1">
            <a:spLocks/>
          </p:cNvSpPr>
          <p:nvPr/>
        </p:nvSpPr>
        <p:spPr>
          <a:xfrm>
            <a:off x="737659" y="1401822"/>
            <a:ext cx="7457256" cy="1800200"/>
          </a:xfrm>
          <a:prstGeom prst="rect">
            <a:avLst/>
          </a:prstGeom>
        </p:spPr>
        <p:txBody>
          <a:bodyPr vert="horz">
            <a:normAutofit fontScale="92500" lnSpcReduction="10000"/>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id-ID"/>
              <a:t>Achmad Imam </a:t>
            </a:r>
            <a:r>
              <a:rPr lang="id-ID" err="1"/>
              <a:t>Kistijantoro</a:t>
            </a:r>
            <a:endParaRPr lang="id-ID"/>
          </a:p>
          <a:p>
            <a:r>
              <a:rPr lang="id-ID" err="1"/>
              <a:t>Anggrahita</a:t>
            </a:r>
            <a:r>
              <a:rPr lang="id-ID"/>
              <a:t> Bayu Sasmita</a:t>
            </a:r>
          </a:p>
          <a:p>
            <a:r>
              <a:rPr lang="id-ID"/>
              <a:t>Yudistira Dwi Wardhana </a:t>
            </a:r>
            <a:r>
              <a:rPr lang="id-ID" err="1"/>
              <a:t>Asnar</a:t>
            </a:r>
            <a:endParaRPr lang="id-ID"/>
          </a:p>
          <a:p>
            <a:r>
              <a:rPr lang="id-ID"/>
              <a:t>Rahmat Mulyawan</a:t>
            </a:r>
          </a:p>
          <a:p>
            <a:r>
              <a:rPr lang="id-ID" b="1" err="1"/>
              <a:t>Infall</a:t>
            </a:r>
            <a:r>
              <a:rPr lang="id-ID" b="1"/>
              <a:t> </a:t>
            </a:r>
            <a:r>
              <a:rPr lang="id-ID" b="1" err="1"/>
              <a:t>Syafalni</a:t>
            </a:r>
            <a:endParaRPr lang="id-ID" b="1"/>
          </a:p>
          <a:p>
            <a:endParaRPr lang="id-ID"/>
          </a:p>
          <a:p>
            <a:endParaRPr lang="id-ID"/>
          </a:p>
          <a:p>
            <a:endParaRPr lang="id-ID"/>
          </a:p>
        </p:txBody>
      </p:sp>
      <p:sp>
        <p:nvSpPr>
          <p:cNvPr id="5" name="Rectangle 4">
            <a:extLst>
              <a:ext uri="{FF2B5EF4-FFF2-40B4-BE49-F238E27FC236}">
                <a16:creationId xmlns:a16="http://schemas.microsoft.com/office/drawing/2014/main" id="{2DACFB8D-A58F-774C-8DAD-6C9636117269}"/>
              </a:ext>
            </a:extLst>
          </p:cNvPr>
          <p:cNvSpPr/>
          <p:nvPr/>
        </p:nvSpPr>
        <p:spPr>
          <a:xfrm>
            <a:off x="1204190" y="5157192"/>
            <a:ext cx="6968210" cy="369332"/>
          </a:xfrm>
          <a:prstGeom prst="rect">
            <a:avLst/>
          </a:prstGeom>
        </p:spPr>
        <p:txBody>
          <a:bodyPr wrap="square">
            <a:spAutoFit/>
          </a:bodyPr>
          <a:lstStyle/>
          <a:p>
            <a:r>
              <a:rPr lang="id-ID" b="1"/>
              <a:t>Representasi Informasi – </a:t>
            </a:r>
            <a:r>
              <a:rPr lang="id-ID" b="1" err="1"/>
              <a:t>Boolean</a:t>
            </a:r>
            <a:r>
              <a:rPr lang="id-ID" b="1"/>
              <a:t> </a:t>
            </a:r>
            <a:r>
              <a:rPr lang="id-ID" b="1" err="1"/>
              <a:t>Algebra</a:t>
            </a:r>
            <a:r>
              <a:rPr lang="id-ID" b="1"/>
              <a:t> &amp; </a:t>
            </a:r>
            <a:r>
              <a:rPr lang="id-ID" b="1" err="1"/>
              <a:t>Logic</a:t>
            </a:r>
            <a:r>
              <a:rPr lang="id-ID" b="1"/>
              <a:t> </a:t>
            </a:r>
            <a:r>
              <a:rPr lang="id-ID" b="1" err="1"/>
              <a:t>Operations</a:t>
            </a:r>
            <a:endParaRPr lang="id-ID" b="1"/>
          </a:p>
        </p:txBody>
      </p:sp>
    </p:spTree>
    <p:extLst>
      <p:ext uri="{BB962C8B-B14F-4D97-AF65-F5344CB8AC3E}">
        <p14:creationId xmlns:p14="http://schemas.microsoft.com/office/powerpoint/2010/main" val="365256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BFBE-F8F1-8E40-B8DE-F54147598F17}"/>
              </a:ext>
            </a:extLst>
          </p:cNvPr>
          <p:cNvSpPr>
            <a:spLocks noGrp="1"/>
          </p:cNvSpPr>
          <p:nvPr>
            <p:ph type="title"/>
          </p:nvPr>
        </p:nvSpPr>
        <p:spPr/>
        <p:txBody>
          <a:bodyPr/>
          <a:lstStyle/>
          <a:p>
            <a:r>
              <a:rPr lang="en-JP"/>
              <a:t>Brief History about Boolean</a:t>
            </a:r>
          </a:p>
        </p:txBody>
      </p:sp>
      <p:sp>
        <p:nvSpPr>
          <p:cNvPr id="4" name="Content Placeholder 3">
            <a:extLst>
              <a:ext uri="{FF2B5EF4-FFF2-40B4-BE49-F238E27FC236}">
                <a16:creationId xmlns:a16="http://schemas.microsoft.com/office/drawing/2014/main" id="{CD463783-E59F-0847-9337-CFFC4D33D5A2}"/>
              </a:ext>
            </a:extLst>
          </p:cNvPr>
          <p:cNvSpPr>
            <a:spLocks noGrp="1"/>
          </p:cNvSpPr>
          <p:nvPr>
            <p:ph sz="quarter" idx="1"/>
          </p:nvPr>
        </p:nvSpPr>
        <p:spPr>
          <a:xfrm>
            <a:off x="179513" y="1219200"/>
            <a:ext cx="4611586" cy="4937760"/>
          </a:xfrm>
        </p:spPr>
        <p:txBody>
          <a:bodyPr>
            <a:normAutofit/>
          </a:bodyPr>
          <a:lstStyle/>
          <a:p>
            <a:r>
              <a:rPr lang="en-JP" sz="2000"/>
              <a:t>Boolean algebra founded in 1847.</a:t>
            </a:r>
          </a:p>
          <a:p>
            <a:r>
              <a:rPr lang="en-JP" sz="2000"/>
              <a:t>After a century, Claude Shannon founded an application of Boolean Algebra for digital circuits in his MIT thesis.</a:t>
            </a:r>
          </a:p>
          <a:p>
            <a:r>
              <a:rPr lang="en-JP" sz="2000"/>
              <a:t>In 1984, Bryant (the author of the book) published the OBDD which is has great impact in the field of formal verification.</a:t>
            </a:r>
          </a:p>
          <a:p>
            <a:pPr marL="0" indent="0">
              <a:buNone/>
            </a:pPr>
            <a:endParaRPr lang="en-JP" sz="2000"/>
          </a:p>
        </p:txBody>
      </p:sp>
      <p:pic>
        <p:nvPicPr>
          <p:cNvPr id="10242" name="Picture 2">
            <a:extLst>
              <a:ext uri="{FF2B5EF4-FFF2-40B4-BE49-F238E27FC236}">
                <a16:creationId xmlns:a16="http://schemas.microsoft.com/office/drawing/2014/main" id="{D6B13931-B5D2-D14A-85AC-1C93BDC639C3}"/>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bwMode="auto">
          <a:xfrm>
            <a:off x="4953048" y="1268760"/>
            <a:ext cx="13970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Celebrating Claude Shannon - IEEE Spectrum">
            <a:extLst>
              <a:ext uri="{FF2B5EF4-FFF2-40B4-BE49-F238E27FC236}">
                <a16:creationId xmlns:a16="http://schemas.microsoft.com/office/drawing/2014/main" id="{B83A13D7-564A-EB47-B6D0-80FF30B50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1412776"/>
            <a:ext cx="2025697" cy="1517317"/>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Randal Bryant Appointed New Dean of Top-Ranked School of Computer Science">
            <a:extLst>
              <a:ext uri="{FF2B5EF4-FFF2-40B4-BE49-F238E27FC236}">
                <a16:creationId xmlns:a16="http://schemas.microsoft.com/office/drawing/2014/main" id="{25A197EA-AC46-2447-9440-A4B306643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3789040"/>
            <a:ext cx="1701800" cy="2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1AFD9D-D3AA-8E47-8F4F-043597308785}"/>
              </a:ext>
            </a:extLst>
          </p:cNvPr>
          <p:cNvSpPr txBox="1"/>
          <p:nvPr/>
        </p:nvSpPr>
        <p:spPr>
          <a:xfrm>
            <a:off x="4860032" y="3140968"/>
            <a:ext cx="1556271" cy="646331"/>
          </a:xfrm>
          <a:prstGeom prst="rect">
            <a:avLst/>
          </a:prstGeom>
          <a:noFill/>
        </p:spPr>
        <p:txBody>
          <a:bodyPr wrap="square" rtlCol="0">
            <a:spAutoFit/>
          </a:bodyPr>
          <a:lstStyle/>
          <a:p>
            <a:r>
              <a:rPr lang="en-JP"/>
              <a:t>George Boole</a:t>
            </a:r>
          </a:p>
          <a:p>
            <a:r>
              <a:rPr lang="en-JP"/>
              <a:t>(source: wiki)</a:t>
            </a:r>
          </a:p>
        </p:txBody>
      </p:sp>
      <p:sp>
        <p:nvSpPr>
          <p:cNvPr id="11" name="TextBox 10">
            <a:extLst>
              <a:ext uri="{FF2B5EF4-FFF2-40B4-BE49-F238E27FC236}">
                <a16:creationId xmlns:a16="http://schemas.microsoft.com/office/drawing/2014/main" id="{65EED82C-B81D-B94D-9D05-429070E8D886}"/>
              </a:ext>
            </a:extLst>
          </p:cNvPr>
          <p:cNvSpPr txBox="1"/>
          <p:nvPr/>
        </p:nvSpPr>
        <p:spPr>
          <a:xfrm>
            <a:off x="6884715" y="2924944"/>
            <a:ext cx="1863749" cy="646331"/>
          </a:xfrm>
          <a:prstGeom prst="rect">
            <a:avLst/>
          </a:prstGeom>
          <a:noFill/>
        </p:spPr>
        <p:txBody>
          <a:bodyPr wrap="square" rtlCol="0">
            <a:spAutoFit/>
          </a:bodyPr>
          <a:lstStyle/>
          <a:p>
            <a:r>
              <a:rPr lang="en-JP"/>
              <a:t>Claude Shannon (source:  google)</a:t>
            </a:r>
          </a:p>
        </p:txBody>
      </p:sp>
      <p:sp>
        <p:nvSpPr>
          <p:cNvPr id="12" name="TextBox 11">
            <a:extLst>
              <a:ext uri="{FF2B5EF4-FFF2-40B4-BE49-F238E27FC236}">
                <a16:creationId xmlns:a16="http://schemas.microsoft.com/office/drawing/2014/main" id="{14C5C39C-66E6-0340-8681-D818F6AF2792}"/>
              </a:ext>
            </a:extLst>
          </p:cNvPr>
          <p:cNvSpPr txBox="1"/>
          <p:nvPr/>
        </p:nvSpPr>
        <p:spPr>
          <a:xfrm>
            <a:off x="5822528" y="6237312"/>
            <a:ext cx="1701800" cy="369332"/>
          </a:xfrm>
          <a:prstGeom prst="rect">
            <a:avLst/>
          </a:prstGeom>
          <a:noFill/>
        </p:spPr>
        <p:txBody>
          <a:bodyPr wrap="square" rtlCol="0">
            <a:spAutoFit/>
          </a:bodyPr>
          <a:lstStyle/>
          <a:p>
            <a:r>
              <a:rPr lang="en-JP"/>
              <a:t>(source: google)</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9F5AB30-3E6A-4EA4-8FF0-80CECEF04A26}"/>
                  </a:ext>
                </a:extLst>
              </p14:cNvPr>
              <p14:cNvContentPartPr/>
              <p14:nvPr/>
            </p14:nvContentPartPr>
            <p14:xfrm>
              <a:off x="2927160" y="6581880"/>
              <a:ext cx="13320" cy="14400"/>
            </p14:xfrm>
          </p:contentPart>
        </mc:Choice>
        <mc:Fallback xmlns="">
          <p:pic>
            <p:nvPicPr>
              <p:cNvPr id="10" name="Ink 9">
                <a:extLst>
                  <a:ext uri="{FF2B5EF4-FFF2-40B4-BE49-F238E27FC236}">
                    <a16:creationId xmlns:a16="http://schemas.microsoft.com/office/drawing/2014/main" id="{49F5AB30-3E6A-4EA4-8FF0-80CECEF04A26}"/>
                  </a:ext>
                </a:extLst>
              </p:cNvPr>
              <p:cNvPicPr/>
              <p:nvPr/>
            </p:nvPicPr>
            <p:blipFill>
              <a:blip r:embed="rId9"/>
              <a:stretch>
                <a:fillRect/>
              </a:stretch>
            </p:blipFill>
            <p:spPr>
              <a:xfrm>
                <a:off x="2917800" y="6572520"/>
                <a:ext cx="32040" cy="33120"/>
              </a:xfrm>
              <a:prstGeom prst="rect">
                <a:avLst/>
              </a:prstGeom>
            </p:spPr>
          </p:pic>
        </mc:Fallback>
      </mc:AlternateContent>
    </p:spTree>
    <p:extLst>
      <p:ext uri="{BB962C8B-B14F-4D97-AF65-F5344CB8AC3E}">
        <p14:creationId xmlns:p14="http://schemas.microsoft.com/office/powerpoint/2010/main" val="268371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marL="119063" indent="-119063" eaLnBrk="1" hangingPunct="1"/>
            <a:r>
              <a:rPr lang="en-US"/>
              <a:t>Boolean Algebra</a:t>
            </a:r>
          </a:p>
        </p:txBody>
      </p:sp>
      <p:sp>
        <p:nvSpPr>
          <p:cNvPr id="56325" name="Rectangle 4"/>
          <p:cNvSpPr>
            <a:spLocks noGrp="1" noChangeArrowheads="1"/>
          </p:cNvSpPr>
          <p:nvPr>
            <p:ph idx="1"/>
          </p:nvPr>
        </p:nvSpPr>
        <p:spPr/>
        <p:txBody>
          <a:bodyPr/>
          <a:lstStyle/>
          <a:p>
            <a:pPr eaLnBrk="1" hangingPunct="1"/>
            <a:r>
              <a:rPr lang="en-US"/>
              <a:t>Developed by George Boole in 19th Century</a:t>
            </a:r>
          </a:p>
          <a:p>
            <a:pPr marL="552450" lvl="1" eaLnBrk="1" hangingPunct="1"/>
            <a:r>
              <a:rPr lang="en-US"/>
              <a:t>Algebraic representation of logic</a:t>
            </a:r>
          </a:p>
          <a:p>
            <a:pPr marL="838200" lvl="2" eaLnBrk="1" hangingPunct="1"/>
            <a:r>
              <a:rPr lang="en-US"/>
              <a:t>Encode “True” as 1 and “False” as 0</a:t>
            </a:r>
          </a:p>
        </p:txBody>
      </p:sp>
      <p:sp>
        <p:nvSpPr>
          <p:cNvPr id="56326" name="Rectangle 5"/>
          <p:cNvSpPr>
            <a:spLocks/>
          </p:cNvSpPr>
          <p:nvPr/>
        </p:nvSpPr>
        <p:spPr bwMode="auto">
          <a:xfrm>
            <a:off x="3175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a:solidFill>
                  <a:srgbClr val="000000"/>
                </a:solidFill>
                <a:latin typeface="Calibri Bold" charset="0"/>
                <a:ea typeface="Calibri Bold" charset="0"/>
                <a:cs typeface="Calibri Bold" charset="0"/>
                <a:sym typeface="Calibri Bold" charset="0"/>
              </a:rPr>
              <a:t>And</a:t>
            </a:r>
          </a:p>
          <a:p>
            <a:pPr eaLnBrk="1" hangingPunct="1">
              <a:spcBef>
                <a:spcPts val="575"/>
              </a:spcBef>
              <a:buClr>
                <a:srgbClr val="980002"/>
              </a:buClr>
              <a:buSzPct val="60000"/>
              <a:buFont typeface="Wingdings" charset="2"/>
              <a:buChar char="n"/>
            </a:pPr>
            <a:r>
              <a:rPr lang="en-US" sz="2000" b="0">
                <a:solidFill>
                  <a:srgbClr val="000000"/>
                </a:solidFill>
                <a:latin typeface="Calibri Bold" charset="0"/>
                <a:ea typeface="Calibri Bold" charset="0"/>
                <a:cs typeface="Calibri Bold" charset="0"/>
                <a:sym typeface="Calibri Bold" charset="0"/>
              </a:rPr>
              <a:t> A&amp;B = 1 when both A=1 and B=1</a:t>
            </a:r>
          </a:p>
        </p:txBody>
      </p:sp>
      <p:pic>
        <p:nvPicPr>
          <p:cNvPr id="56327" name="Picture 6"/>
          <p:cNvPicPr>
            <a:picLocks noChangeArrowheads="1"/>
          </p:cNvPicPr>
          <p:nvPr/>
        </p:nvPicPr>
        <p:blipFill>
          <a:blip r:embed="rId3" cstate="print"/>
          <a:srcRect r="77623"/>
          <a:stretch>
            <a:fillRect/>
          </a:stretch>
        </p:blipFill>
        <p:spPr bwMode="auto">
          <a:xfrm>
            <a:off x="584200" y="3429000"/>
            <a:ext cx="1397000" cy="1376363"/>
          </a:xfrm>
          <a:prstGeom prst="rect">
            <a:avLst/>
          </a:prstGeom>
          <a:noFill/>
          <a:ln w="9525">
            <a:noFill/>
            <a:miter lim="800000"/>
            <a:headEnd/>
            <a:tailEnd/>
          </a:ln>
        </p:spPr>
      </p:pic>
      <p:sp>
        <p:nvSpPr>
          <p:cNvPr id="56328" name="Rectangle 7"/>
          <p:cNvSpPr>
            <a:spLocks/>
          </p:cNvSpPr>
          <p:nvPr/>
        </p:nvSpPr>
        <p:spPr bwMode="auto">
          <a:xfrm>
            <a:off x="44196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a:solidFill>
                  <a:srgbClr val="000000"/>
                </a:solidFill>
                <a:latin typeface="Calibri Bold" charset="0"/>
                <a:ea typeface="Calibri Bold" charset="0"/>
                <a:cs typeface="Calibri Bold" charset="0"/>
                <a:sym typeface="Calibri Bold" charset="0"/>
              </a:rPr>
              <a:t>Or</a:t>
            </a:r>
          </a:p>
          <a:p>
            <a:pPr eaLnBrk="1" hangingPunct="1">
              <a:spcBef>
                <a:spcPts val="575"/>
              </a:spcBef>
              <a:buClr>
                <a:srgbClr val="980002"/>
              </a:buClr>
              <a:buSzPct val="60000"/>
              <a:buFont typeface="Wingdings" charset="2"/>
              <a:buChar char="n"/>
            </a:pPr>
            <a:r>
              <a:rPr lang="en-US" sz="2000" b="0">
                <a:solidFill>
                  <a:srgbClr val="000000"/>
                </a:solidFill>
                <a:latin typeface="Calibri Bold" charset="0"/>
                <a:ea typeface="Calibri Bold" charset="0"/>
                <a:cs typeface="Calibri Bold" charset="0"/>
                <a:sym typeface="Calibri Bold" charset="0"/>
              </a:rPr>
              <a:t> A|B = 1 when either A=1 or B=1</a:t>
            </a:r>
          </a:p>
        </p:txBody>
      </p:sp>
      <p:pic>
        <p:nvPicPr>
          <p:cNvPr id="56329" name="Picture 8"/>
          <p:cNvPicPr>
            <a:picLocks noChangeArrowheads="1"/>
          </p:cNvPicPr>
          <p:nvPr/>
        </p:nvPicPr>
        <p:blipFill>
          <a:blip r:embed="rId4" cstate="print"/>
          <a:srcRect r="77623"/>
          <a:stretch>
            <a:fillRect/>
          </a:stretch>
        </p:blipFill>
        <p:spPr bwMode="auto">
          <a:xfrm>
            <a:off x="4762500" y="3436938"/>
            <a:ext cx="1397000" cy="1376362"/>
          </a:xfrm>
          <a:prstGeom prst="rect">
            <a:avLst/>
          </a:prstGeom>
          <a:noFill/>
          <a:ln w="9525">
            <a:noFill/>
            <a:miter lim="800000"/>
            <a:headEnd/>
            <a:tailEnd/>
          </a:ln>
        </p:spPr>
      </p:pic>
      <p:pic>
        <p:nvPicPr>
          <p:cNvPr id="56330" name="Picture 9"/>
          <p:cNvPicPr>
            <a:picLocks noChangeArrowheads="1"/>
          </p:cNvPicPr>
          <p:nvPr/>
        </p:nvPicPr>
        <p:blipFill>
          <a:blip r:embed="rId5" cstate="print"/>
          <a:srcRect r="77623"/>
          <a:stretch>
            <a:fillRect/>
          </a:stretch>
        </p:blipFill>
        <p:spPr bwMode="auto">
          <a:xfrm>
            <a:off x="584200" y="5461000"/>
            <a:ext cx="1397000" cy="1376363"/>
          </a:xfrm>
          <a:prstGeom prst="rect">
            <a:avLst/>
          </a:prstGeom>
          <a:noFill/>
          <a:ln w="9525">
            <a:noFill/>
            <a:miter lim="800000"/>
            <a:headEnd/>
            <a:tailEnd/>
          </a:ln>
        </p:spPr>
      </p:pic>
      <p:sp>
        <p:nvSpPr>
          <p:cNvPr id="56331" name="Rectangle 10"/>
          <p:cNvSpPr>
            <a:spLocks/>
          </p:cNvSpPr>
          <p:nvPr/>
        </p:nvSpPr>
        <p:spPr bwMode="auto">
          <a:xfrm>
            <a:off x="317500" y="4635500"/>
            <a:ext cx="2095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a:solidFill>
                  <a:srgbClr val="000000"/>
                </a:solidFill>
                <a:latin typeface="Calibri Bold" charset="0"/>
                <a:ea typeface="Calibri Bold" charset="0"/>
                <a:cs typeface="Calibri Bold" charset="0"/>
                <a:sym typeface="Calibri Bold" charset="0"/>
              </a:rPr>
              <a:t>Not</a:t>
            </a:r>
          </a:p>
          <a:p>
            <a:pPr eaLnBrk="1" hangingPunct="1">
              <a:spcBef>
                <a:spcPts val="575"/>
              </a:spcBef>
              <a:buClr>
                <a:srgbClr val="980002"/>
              </a:buClr>
              <a:buSzPct val="60000"/>
              <a:buFont typeface="Wingdings" charset="2"/>
              <a:buChar char="n"/>
            </a:pPr>
            <a:r>
              <a:rPr lang="en-US" sz="2000" b="0">
                <a:solidFill>
                  <a:srgbClr val="000000"/>
                </a:solidFill>
                <a:latin typeface="Calibri Bold" charset="0"/>
                <a:ea typeface="Calibri Bold" charset="0"/>
                <a:cs typeface="Calibri Bold" charset="0"/>
                <a:sym typeface="Calibri Bold" charset="0"/>
              </a:rPr>
              <a:t> ~A = 1 when A=0</a:t>
            </a:r>
          </a:p>
        </p:txBody>
      </p:sp>
      <p:pic>
        <p:nvPicPr>
          <p:cNvPr id="56332" name="Picture 11"/>
          <p:cNvPicPr>
            <a:picLocks noChangeArrowheads="1"/>
          </p:cNvPicPr>
          <p:nvPr/>
        </p:nvPicPr>
        <p:blipFill>
          <a:blip r:embed="rId6" cstate="print"/>
          <a:srcRect r="77623"/>
          <a:stretch>
            <a:fillRect/>
          </a:stretch>
        </p:blipFill>
        <p:spPr bwMode="auto">
          <a:xfrm>
            <a:off x="4762500" y="5468938"/>
            <a:ext cx="1397000" cy="1376362"/>
          </a:xfrm>
          <a:prstGeom prst="rect">
            <a:avLst/>
          </a:prstGeom>
          <a:noFill/>
          <a:ln w="9525">
            <a:noFill/>
            <a:miter lim="800000"/>
            <a:headEnd/>
            <a:tailEnd/>
          </a:ln>
        </p:spPr>
      </p:pic>
      <p:sp>
        <p:nvSpPr>
          <p:cNvPr id="56333" name="Rectangle 12"/>
          <p:cNvSpPr>
            <a:spLocks/>
          </p:cNvSpPr>
          <p:nvPr/>
        </p:nvSpPr>
        <p:spPr bwMode="auto">
          <a:xfrm>
            <a:off x="3568700" y="4635500"/>
            <a:ext cx="51816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a:solidFill>
                  <a:srgbClr val="000000"/>
                </a:solidFill>
                <a:latin typeface="Calibri Bold" charset="0"/>
                <a:ea typeface="Calibri Bold" charset="0"/>
                <a:cs typeface="Calibri Bold" charset="0"/>
                <a:sym typeface="Calibri Bold" charset="0"/>
              </a:rPr>
              <a:t>Exclusive-Or (</a:t>
            </a:r>
            <a:r>
              <a:rPr lang="en-US" b="0" err="1">
                <a:solidFill>
                  <a:srgbClr val="000000"/>
                </a:solidFill>
                <a:latin typeface="Calibri Bold" charset="0"/>
                <a:ea typeface="Calibri Bold" charset="0"/>
                <a:cs typeface="Calibri Bold" charset="0"/>
                <a:sym typeface="Calibri Bold" charset="0"/>
              </a:rPr>
              <a:t>Xor</a:t>
            </a:r>
            <a:r>
              <a:rPr lang="en-US" b="0">
                <a:solidFill>
                  <a:srgbClr val="000000"/>
                </a:solidFill>
                <a:latin typeface="Calibri Bold" charset="0"/>
                <a:ea typeface="Calibri Bold" charset="0"/>
                <a:cs typeface="Calibri Bold" charset="0"/>
                <a:sym typeface="Calibri Bold" charset="0"/>
              </a:rPr>
              <a:t>)</a:t>
            </a:r>
          </a:p>
          <a:p>
            <a:pPr eaLnBrk="1" hangingPunct="1">
              <a:spcBef>
                <a:spcPts val="575"/>
              </a:spcBef>
              <a:buClr>
                <a:srgbClr val="980002"/>
              </a:buClr>
              <a:buSzPct val="60000"/>
              <a:buFont typeface="Wingdings" charset="2"/>
              <a:buChar char="n"/>
            </a:pPr>
            <a:r>
              <a:rPr lang="en-US" sz="2000" b="0">
                <a:solidFill>
                  <a:srgbClr val="000000"/>
                </a:solidFill>
                <a:latin typeface="Calibri Bold" charset="0"/>
                <a:ea typeface="Calibri Bold" charset="0"/>
                <a:cs typeface="Calibri Bold" charset="0"/>
                <a:sym typeface="Calibri Bold" charset="0"/>
              </a:rPr>
              <a:t> A^B = 1 when either A=1 or B=1, but not both</a:t>
            </a:r>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7AC9C40B-5436-43F0-880B-97F6D18032D6}"/>
                  </a:ext>
                </a:extLst>
              </p14:cNvPr>
              <p14:cNvContentPartPr/>
              <p14:nvPr/>
            </p14:nvContentPartPr>
            <p14:xfrm>
              <a:off x="2634840" y="5791320"/>
              <a:ext cx="27000" cy="54360"/>
            </p14:xfrm>
          </p:contentPart>
        </mc:Choice>
        <mc:Fallback xmlns="">
          <p:pic>
            <p:nvPicPr>
              <p:cNvPr id="2" name="Ink 1">
                <a:extLst>
                  <a:ext uri="{FF2B5EF4-FFF2-40B4-BE49-F238E27FC236}">
                    <a16:creationId xmlns:a16="http://schemas.microsoft.com/office/drawing/2014/main" id="{7AC9C40B-5436-43F0-880B-97F6D18032D6}"/>
                  </a:ext>
                </a:extLst>
              </p:cNvPr>
              <p:cNvPicPr/>
              <p:nvPr/>
            </p:nvPicPr>
            <p:blipFill>
              <a:blip r:embed="rId10"/>
              <a:stretch>
                <a:fillRect/>
              </a:stretch>
            </p:blipFill>
            <p:spPr>
              <a:xfrm>
                <a:off x="2625480" y="5781960"/>
                <a:ext cx="45720" cy="73080"/>
              </a:xfrm>
              <a:prstGeom prst="rect">
                <a:avLst/>
              </a:prstGeom>
            </p:spPr>
          </p:pic>
        </mc:Fallback>
      </mc:AlternateContent>
    </p:spTree>
    <p:extLst>
      <p:ext uri="{BB962C8B-B14F-4D97-AF65-F5344CB8AC3E}">
        <p14:creationId xmlns:p14="http://schemas.microsoft.com/office/powerpoint/2010/main" val="26390063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en-US"/>
              <a:t>General Boolean Algebras</a:t>
            </a:r>
          </a:p>
        </p:txBody>
      </p:sp>
      <p:sp>
        <p:nvSpPr>
          <p:cNvPr id="58373" name="Rectangle 4"/>
          <p:cNvSpPr>
            <a:spLocks noGrp="1" noChangeArrowheads="1"/>
          </p:cNvSpPr>
          <p:nvPr>
            <p:ph idx="1"/>
          </p:nvPr>
        </p:nvSpPr>
        <p:spPr/>
        <p:txBody>
          <a:bodyPr/>
          <a:lstStyle/>
          <a:p>
            <a:pPr eaLnBrk="1" hangingPunct="1"/>
            <a:r>
              <a:rPr lang="en-US"/>
              <a:t>Operate on Bit Vectors</a:t>
            </a:r>
          </a:p>
          <a:p>
            <a:pPr marL="552450" lvl="1" eaLnBrk="1" hangingPunct="1"/>
            <a:r>
              <a:rPr lang="en-US"/>
              <a:t>Operations applied bitwise</a:t>
            </a:r>
          </a:p>
          <a:p>
            <a:pPr eaLnBrk="1" hangingPunct="1"/>
            <a:endParaRPr lang="en-US"/>
          </a:p>
          <a:p>
            <a:pPr eaLnBrk="1" hangingPunct="1"/>
            <a:endParaRPr lang="en-US"/>
          </a:p>
          <a:p>
            <a:pPr eaLnBrk="1" hangingPunct="1"/>
            <a:endParaRPr lang="en-US"/>
          </a:p>
          <a:p>
            <a:pPr eaLnBrk="1" hangingPunct="1"/>
            <a:r>
              <a:rPr lang="en-US"/>
              <a:t>All of the Properties of Boolean Algebra Apply</a:t>
            </a:r>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44450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4597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6348413"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6426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4749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6654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Tree>
    <p:custDataLst>
      <p:tags r:id="rId1"/>
    </p:custDataLst>
    <p:extLst>
      <p:ext uri="{BB962C8B-B14F-4D97-AF65-F5344CB8AC3E}">
        <p14:creationId xmlns:p14="http://schemas.microsoft.com/office/powerpoint/2010/main" val="2895982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435678"/>
            <a:ext cx="8634582" cy="762000"/>
          </a:xfrm>
        </p:spPr>
        <p:txBody>
          <a:bodyPr>
            <a:normAutofit fontScale="90000"/>
          </a:bodyPr>
          <a:lstStyle/>
          <a:p>
            <a:r>
              <a:rPr lang="en-US"/>
              <a:t>Example: Representing &amp; Manipulating Sets</a:t>
            </a:r>
          </a:p>
        </p:txBody>
      </p:sp>
      <p:sp>
        <p:nvSpPr>
          <p:cNvPr id="59397" name="Rectangle 4"/>
          <p:cNvSpPr>
            <a:spLocks noGrp="1" noChangeArrowheads="1"/>
          </p:cNvSpPr>
          <p:nvPr>
            <p:ph idx="1"/>
          </p:nvPr>
        </p:nvSpPr>
        <p:spPr/>
        <p:txBody>
          <a:bodyPr>
            <a:normAutofit fontScale="92500" lnSpcReduction="10000"/>
          </a:bodyPr>
          <a:lstStyle/>
          <a:p>
            <a:r>
              <a:rPr lang="en-US"/>
              <a:t>Representation</a:t>
            </a:r>
          </a:p>
          <a:p>
            <a:pPr lvl="1"/>
            <a:r>
              <a:rPr lang="en-US"/>
              <a:t>Width </a:t>
            </a:r>
            <a:r>
              <a:rPr lang="en-US" err="1"/>
              <a:t>w</a:t>
            </a:r>
            <a:r>
              <a:rPr lang="en-US"/>
              <a:t> bit vector represents subsets of {0, …, </a:t>
            </a:r>
            <a:r>
              <a:rPr lang="en-US" err="1"/>
              <a:t>w</a:t>
            </a:r>
            <a:r>
              <a:rPr lang="en-US"/>
              <a:t>–1}</a:t>
            </a:r>
          </a:p>
          <a:p>
            <a:pPr lvl="1"/>
            <a:r>
              <a:rPr lang="en-US" err="1"/>
              <a:t>a</a:t>
            </a:r>
            <a:r>
              <a:rPr lang="en-US" baseline="-25000" err="1"/>
              <a:t>j</a:t>
            </a:r>
            <a:r>
              <a:rPr lang="en-US"/>
              <a:t> = 1 if </a:t>
            </a:r>
            <a:r>
              <a:rPr lang="en-US" err="1"/>
              <a:t>j</a:t>
            </a:r>
            <a:r>
              <a:rPr lang="en-US"/>
              <a:t>  ∈ A</a:t>
            </a:r>
          </a:p>
          <a:p>
            <a:pPr lvl="2"/>
            <a:endParaRPr lang="en-US">
              <a:sym typeface="Monaco" charset="0"/>
            </a:endParaRPr>
          </a:p>
          <a:p>
            <a:pPr lvl="2"/>
            <a:r>
              <a:rPr lang="en-US">
                <a:sym typeface="Monaco" charset="0"/>
              </a:rPr>
              <a:t> 01101001	{ 0, 3, 5, 6 }</a:t>
            </a:r>
          </a:p>
          <a:p>
            <a:pPr lvl="2"/>
            <a:r>
              <a:rPr lang="en-US">
                <a:sym typeface="Monaco" charset="0"/>
              </a:rPr>
              <a:t> </a:t>
            </a:r>
            <a:r>
              <a:rPr lang="en-US" i="1">
                <a:sym typeface="Monaco" charset="0"/>
              </a:rPr>
              <a:t>7</a:t>
            </a:r>
            <a:r>
              <a:rPr lang="en-US" i="1">
                <a:solidFill>
                  <a:srgbClr val="FF0000"/>
                </a:solidFill>
                <a:sym typeface="Monaco" charset="0"/>
              </a:rPr>
              <a:t>65</a:t>
            </a:r>
            <a:r>
              <a:rPr lang="en-US" i="1">
                <a:sym typeface="Monaco" charset="0"/>
              </a:rPr>
              <a:t>4</a:t>
            </a:r>
            <a:r>
              <a:rPr lang="en-US" i="1">
                <a:solidFill>
                  <a:srgbClr val="FF0000"/>
                </a:solidFill>
                <a:sym typeface="Monaco" charset="0"/>
              </a:rPr>
              <a:t>3</a:t>
            </a:r>
            <a:r>
              <a:rPr lang="en-US" i="1">
                <a:sym typeface="Monaco" charset="0"/>
              </a:rPr>
              <a:t>21</a:t>
            </a:r>
            <a:r>
              <a:rPr lang="en-US" i="1">
                <a:solidFill>
                  <a:srgbClr val="FF0000"/>
                </a:solidFill>
                <a:sym typeface="Monaco" charset="0"/>
              </a:rPr>
              <a:t>0</a:t>
            </a:r>
          </a:p>
          <a:p>
            <a:pPr lvl="2"/>
            <a:endParaRPr lang="en-US">
              <a:sym typeface="Monaco" charset="0"/>
            </a:endParaRPr>
          </a:p>
          <a:p>
            <a:pPr lvl="2"/>
            <a:r>
              <a:rPr lang="en-US">
                <a:sym typeface="Monaco" charset="0"/>
              </a:rPr>
              <a:t> 01010101	{ 0, 2, 4, 6 }</a:t>
            </a:r>
          </a:p>
          <a:p>
            <a:pPr lvl="2"/>
            <a:r>
              <a:rPr lang="en-US">
                <a:sym typeface="Monaco" charset="0"/>
              </a:rPr>
              <a:t> </a:t>
            </a:r>
            <a:r>
              <a:rPr lang="en-US" i="1">
                <a:sym typeface="Monaco" charset="0"/>
              </a:rPr>
              <a:t>7</a:t>
            </a:r>
            <a:r>
              <a:rPr lang="en-US" i="1">
                <a:solidFill>
                  <a:srgbClr val="FF0000"/>
                </a:solidFill>
                <a:sym typeface="Monaco" charset="0"/>
              </a:rPr>
              <a:t>6</a:t>
            </a:r>
            <a:r>
              <a:rPr lang="en-US" i="1">
                <a:sym typeface="Monaco" charset="0"/>
              </a:rPr>
              <a:t>5</a:t>
            </a:r>
            <a:r>
              <a:rPr lang="en-US" i="1">
                <a:solidFill>
                  <a:srgbClr val="FF0000"/>
                </a:solidFill>
                <a:sym typeface="Monaco" charset="0"/>
              </a:rPr>
              <a:t>4</a:t>
            </a:r>
            <a:r>
              <a:rPr lang="en-US" i="1">
                <a:sym typeface="Monaco" charset="0"/>
              </a:rPr>
              <a:t>3</a:t>
            </a:r>
            <a:r>
              <a:rPr lang="en-US" i="1">
                <a:solidFill>
                  <a:srgbClr val="FF0000"/>
                </a:solidFill>
                <a:sym typeface="Monaco" charset="0"/>
              </a:rPr>
              <a:t>2</a:t>
            </a:r>
            <a:r>
              <a:rPr lang="en-US" i="1">
                <a:sym typeface="Monaco" charset="0"/>
              </a:rPr>
              <a:t>1</a:t>
            </a:r>
            <a:r>
              <a:rPr lang="en-US" i="1">
                <a:solidFill>
                  <a:srgbClr val="FF0000"/>
                </a:solidFill>
                <a:sym typeface="Monaco" charset="0"/>
              </a:rPr>
              <a:t>0</a:t>
            </a:r>
          </a:p>
          <a:p>
            <a:r>
              <a:rPr lang="en-US"/>
              <a:t>Operations</a:t>
            </a:r>
          </a:p>
          <a:p>
            <a:pPr lvl="1"/>
            <a:r>
              <a:rPr lang="en-US"/>
              <a:t>&amp;    Intersection		01000001	{ 0, 6 }</a:t>
            </a:r>
          </a:p>
          <a:p>
            <a:pPr lvl="1"/>
            <a:r>
              <a:rPr lang="en-US"/>
              <a:t>|     Union			01111101	{ 0, 2, 3, 4, 5, 6 }</a:t>
            </a:r>
          </a:p>
          <a:p>
            <a:pPr lvl="1"/>
            <a:r>
              <a:rPr lang="en-US"/>
              <a:t>^	    Symmetric difference	00111100	{ 2, 3, 4, 5 }</a:t>
            </a:r>
          </a:p>
          <a:p>
            <a:pPr lvl="1"/>
            <a:r>
              <a:rPr lang="en-US"/>
              <a:t>~	    Complement		10101010	{ 1, 3, 5, 7 }</a:t>
            </a:r>
          </a:p>
        </p:txBody>
      </p:sp>
    </p:spTree>
    <p:extLst>
      <p:ext uri="{BB962C8B-B14F-4D97-AF65-F5344CB8AC3E}">
        <p14:creationId xmlns:p14="http://schemas.microsoft.com/office/powerpoint/2010/main" val="32050790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p:txBody>
          <a:bodyPr>
            <a:normAutofit lnSpcReduction="10000"/>
          </a:bodyPr>
          <a:lstStyle/>
          <a:p>
            <a:pPr eaLnBrk="1" hangingPunct="1"/>
            <a:r>
              <a:rPr lang="en-US"/>
              <a:t>Operations </a:t>
            </a:r>
            <a:r>
              <a:rPr lang="en-US">
                <a:latin typeface="Monaco" charset="0"/>
                <a:ea typeface="Monaco" charset="0"/>
                <a:cs typeface="Monaco" charset="0"/>
                <a:sym typeface="Monaco" charset="0"/>
              </a:rPr>
              <a:t>&amp;</a:t>
            </a:r>
            <a:r>
              <a:rPr lang="en-US"/>
              <a:t>,  </a:t>
            </a:r>
            <a:r>
              <a:rPr lang="en-US">
                <a:latin typeface="Monaco" charset="0"/>
                <a:ea typeface="Monaco" charset="0"/>
                <a:cs typeface="Monaco" charset="0"/>
                <a:sym typeface="Monaco" charset="0"/>
              </a:rPr>
              <a:t>|</a:t>
            </a:r>
            <a:r>
              <a:rPr lang="en-US"/>
              <a:t>,  </a:t>
            </a:r>
            <a:r>
              <a:rPr lang="en-US">
                <a:latin typeface="Monaco" charset="0"/>
                <a:ea typeface="Monaco" charset="0"/>
                <a:cs typeface="Monaco" charset="0"/>
                <a:sym typeface="Monaco" charset="0"/>
              </a:rPr>
              <a:t>~</a:t>
            </a:r>
            <a:r>
              <a:rPr lang="en-US"/>
              <a:t>,  </a:t>
            </a:r>
            <a:r>
              <a:rPr lang="en-US">
                <a:latin typeface="Monaco" charset="0"/>
                <a:ea typeface="Monaco" charset="0"/>
                <a:cs typeface="Monaco" charset="0"/>
                <a:sym typeface="Monaco" charset="0"/>
              </a:rPr>
              <a:t>^</a:t>
            </a:r>
            <a:r>
              <a:rPr lang="en-US"/>
              <a:t> Available in C</a:t>
            </a:r>
          </a:p>
          <a:p>
            <a:pPr marL="552450" lvl="1" eaLnBrk="1" hangingPunct="1"/>
            <a:r>
              <a:rPr lang="en-US"/>
              <a:t>Apply to any “integral” data type</a:t>
            </a:r>
          </a:p>
          <a:p>
            <a:pPr marL="838200" lvl="2" eaLnBrk="1" hangingPunct="1"/>
            <a:r>
              <a:rPr lang="en-US" sz="1800">
                <a:latin typeface="Monaco" charset="0"/>
                <a:ea typeface="Monaco" charset="0"/>
                <a:cs typeface="Monaco" charset="0"/>
                <a:sym typeface="Monaco" charset="0"/>
              </a:rPr>
              <a:t>long, </a:t>
            </a:r>
            <a:r>
              <a:rPr lang="en-US" sz="1800" err="1">
                <a:latin typeface="Monaco" charset="0"/>
                <a:ea typeface="Monaco" charset="0"/>
                <a:cs typeface="Monaco" charset="0"/>
                <a:sym typeface="Monaco" charset="0"/>
              </a:rPr>
              <a:t>int</a:t>
            </a:r>
            <a:r>
              <a:rPr lang="en-US" sz="1800">
                <a:latin typeface="Monaco" charset="0"/>
                <a:ea typeface="Monaco" charset="0"/>
                <a:cs typeface="Monaco" charset="0"/>
                <a:sym typeface="Monaco" charset="0"/>
              </a:rPr>
              <a:t>, short, char, unsigned</a:t>
            </a:r>
            <a:endParaRPr lang="en-US" sz="1800">
              <a:latin typeface="Monaco" charset="0"/>
              <a:sym typeface="Monaco" charset="0"/>
            </a:endParaRPr>
          </a:p>
          <a:p>
            <a:pPr marL="552450" lvl="1" eaLnBrk="1" hangingPunct="1"/>
            <a:r>
              <a:rPr lang="en-US"/>
              <a:t>View arguments as bit vectors</a:t>
            </a:r>
          </a:p>
          <a:p>
            <a:pPr marL="552450" lvl="1" eaLnBrk="1" hangingPunct="1"/>
            <a:r>
              <a:rPr lang="en-US"/>
              <a:t>Arguments applied bit-wise</a:t>
            </a:r>
          </a:p>
          <a:p>
            <a:pPr eaLnBrk="1" hangingPunct="1"/>
            <a:r>
              <a:rPr lang="en-US"/>
              <a:t>Examples (Char data type)</a:t>
            </a:r>
          </a:p>
          <a:p>
            <a:pPr marL="552450" lvl="1" eaLnBrk="1" hangingPunct="1"/>
            <a:r>
              <a:rPr lang="en-US" sz="1800">
                <a:latin typeface="Monaco" charset="0"/>
                <a:ea typeface="Zapf Dingbats" charset="2"/>
                <a:cs typeface="Zapf Dingbats" charset="2"/>
                <a:sym typeface="Monaco" charset="0"/>
              </a:rPr>
              <a:t>~0x41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0xBE</a:t>
            </a:r>
            <a:endParaRPr lang="en-US" sz="1800">
              <a:latin typeface="Monaco" charset="0"/>
              <a:sym typeface="Monaco" charset="0"/>
            </a:endParaRPr>
          </a:p>
          <a:p>
            <a:pPr marL="838200" lvl="2" eaLnBrk="1" hangingPunct="1"/>
            <a:r>
              <a:rPr lang="en-US" sz="1800">
                <a:latin typeface="Monaco" charset="0"/>
                <a:ea typeface="Monaco" charset="0"/>
                <a:cs typeface="Monaco" charset="0"/>
                <a:sym typeface="Monaco" charset="0"/>
              </a:rPr>
              <a:t>~01000001</a:t>
            </a:r>
            <a:r>
              <a:rPr lang="en-US" sz="1800" baseline="-6000">
                <a:latin typeface="Monaco" charset="0"/>
                <a:ea typeface="Monaco" charset="0"/>
                <a:cs typeface="Monaco" charset="0"/>
                <a:sym typeface="Monaco" charset="0"/>
              </a:rPr>
              <a:t>2</a:t>
            </a:r>
            <a:r>
              <a:rPr lang="en-US" sz="1800">
                <a:latin typeface="Monaco" charset="0"/>
                <a:ea typeface="Zapf Dingbats" charset="2"/>
                <a:cs typeface="Zapf Dingbats" charset="2"/>
                <a:sym typeface="Monaco" charset="0"/>
              </a:rPr>
              <a:t>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10111110</a:t>
            </a:r>
            <a:r>
              <a:rPr lang="en-US" sz="1800" baseline="-6000">
                <a:latin typeface="Monaco" charset="0"/>
                <a:ea typeface="Monaco" charset="0"/>
                <a:cs typeface="Monaco" charset="0"/>
                <a:sym typeface="Monaco" charset="0"/>
              </a:rPr>
              <a:t>2</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~0x00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0xFF</a:t>
            </a:r>
            <a:endParaRPr lang="en-US" sz="1800">
              <a:latin typeface="Monaco" charset="0"/>
              <a:sym typeface="Monaco" charset="0"/>
            </a:endParaRPr>
          </a:p>
          <a:p>
            <a:pPr marL="838200" lvl="2" eaLnBrk="1" hangingPunct="1"/>
            <a:r>
              <a:rPr lang="en-US" sz="1800">
                <a:latin typeface="Monaco" charset="0"/>
                <a:ea typeface="Monaco" charset="0"/>
                <a:cs typeface="Monaco" charset="0"/>
                <a:sym typeface="Monaco" charset="0"/>
              </a:rPr>
              <a:t>~00000000</a:t>
            </a:r>
            <a:r>
              <a:rPr lang="en-US" sz="1800" baseline="-6000">
                <a:latin typeface="Monaco" charset="0"/>
                <a:ea typeface="Monaco" charset="0"/>
                <a:cs typeface="Monaco" charset="0"/>
                <a:sym typeface="Monaco" charset="0"/>
              </a:rPr>
              <a:t>2</a:t>
            </a:r>
            <a:r>
              <a:rPr lang="en-US" sz="1800">
                <a:latin typeface="Monaco" charset="0"/>
                <a:ea typeface="Zapf Dingbats" charset="2"/>
                <a:cs typeface="Zapf Dingbats" charset="2"/>
                <a:sym typeface="Monaco" charset="0"/>
              </a:rPr>
              <a:t>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11111111</a:t>
            </a:r>
            <a:r>
              <a:rPr lang="en-US" sz="1800" baseline="-6000">
                <a:latin typeface="Monaco" charset="0"/>
                <a:ea typeface="Monaco" charset="0"/>
                <a:cs typeface="Monaco" charset="0"/>
                <a:sym typeface="Monaco" charset="0"/>
              </a:rPr>
              <a:t>2</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0x69 &amp; 0x55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0x41</a:t>
            </a:r>
            <a:endParaRPr lang="en-US" sz="1800">
              <a:latin typeface="Monaco" charset="0"/>
              <a:sym typeface="Monaco" charset="0"/>
            </a:endParaRPr>
          </a:p>
          <a:p>
            <a:pPr marL="838200" lvl="2" eaLnBrk="1" hangingPunct="1"/>
            <a:r>
              <a:rPr lang="en-US" sz="1800">
                <a:latin typeface="Monaco" charset="0"/>
                <a:ea typeface="Monaco" charset="0"/>
                <a:cs typeface="Monaco" charset="0"/>
                <a:sym typeface="Monaco" charset="0"/>
              </a:rPr>
              <a:t>01101001</a:t>
            </a:r>
            <a:r>
              <a:rPr lang="en-US" sz="1800" baseline="-6000">
                <a:latin typeface="Monaco" charset="0"/>
                <a:ea typeface="Monaco" charset="0"/>
                <a:cs typeface="Monaco" charset="0"/>
                <a:sym typeface="Monaco" charset="0"/>
              </a:rPr>
              <a:t>2</a:t>
            </a:r>
            <a:r>
              <a:rPr lang="en-US" sz="1800">
                <a:latin typeface="Monaco" charset="0"/>
                <a:ea typeface="Monaco" charset="0"/>
                <a:cs typeface="Monaco" charset="0"/>
                <a:sym typeface="Monaco" charset="0"/>
              </a:rPr>
              <a:t> &amp; 01010101</a:t>
            </a:r>
            <a:r>
              <a:rPr lang="en-US" sz="1800" baseline="-6000">
                <a:latin typeface="Monaco" charset="0"/>
                <a:ea typeface="Monaco" charset="0"/>
                <a:cs typeface="Monaco" charset="0"/>
                <a:sym typeface="Monaco" charset="0"/>
              </a:rPr>
              <a:t>2</a:t>
            </a:r>
            <a:r>
              <a:rPr lang="en-US" sz="1800">
                <a:latin typeface="Monaco" charset="0"/>
                <a:ea typeface="Zapf Dingbats" charset="2"/>
                <a:cs typeface="Zapf Dingbats" charset="2"/>
                <a:sym typeface="Monaco" charset="0"/>
              </a:rPr>
              <a:t>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01000001</a:t>
            </a:r>
            <a:r>
              <a:rPr lang="en-US" sz="1800" baseline="-6000">
                <a:latin typeface="Monaco" charset="0"/>
                <a:ea typeface="Monaco" charset="0"/>
                <a:cs typeface="Monaco" charset="0"/>
                <a:sym typeface="Monaco" charset="0"/>
              </a:rPr>
              <a:t>2</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0x69 | 0x55 </a:t>
            </a:r>
            <a:r>
              <a:rPr lang="id-ID" sz="1800">
                <a:latin typeface="Monaco" charset="0"/>
                <a:ea typeface="Zapf Dingbats" charset="2"/>
                <a:cs typeface="Zapf Dingbats" charset="2"/>
                <a:sym typeface="Monaco" charset="0"/>
              </a:rPr>
              <a:t>= </a:t>
            </a:r>
            <a:r>
              <a:rPr lang="en-US" sz="1800">
                <a:latin typeface="Monaco" charset="0"/>
                <a:ea typeface="Zapf Dingbats" charset="2"/>
                <a:cs typeface="Zapf Dingbats" charset="2"/>
                <a:sym typeface="Monaco" charset="0"/>
              </a:rPr>
              <a:t>0x7D</a:t>
            </a:r>
            <a:endParaRPr lang="en-US" sz="1800">
              <a:latin typeface="Monaco" charset="0"/>
              <a:sym typeface="Monaco" charset="0"/>
            </a:endParaRPr>
          </a:p>
          <a:p>
            <a:pPr marL="838200" lvl="2" eaLnBrk="1" hangingPunct="1"/>
            <a:r>
              <a:rPr lang="en-US" sz="1800">
                <a:latin typeface="Monaco" charset="0"/>
                <a:ea typeface="Monaco" charset="0"/>
                <a:cs typeface="Monaco" charset="0"/>
                <a:sym typeface="Monaco" charset="0"/>
              </a:rPr>
              <a:t>01101001</a:t>
            </a:r>
            <a:r>
              <a:rPr lang="en-US" sz="1800" baseline="-6000">
                <a:latin typeface="Monaco" charset="0"/>
                <a:ea typeface="Monaco" charset="0"/>
                <a:cs typeface="Monaco" charset="0"/>
                <a:sym typeface="Monaco" charset="0"/>
              </a:rPr>
              <a:t>2</a:t>
            </a:r>
            <a:r>
              <a:rPr lang="en-US" sz="1800">
                <a:latin typeface="Monaco" charset="0"/>
                <a:ea typeface="Monaco" charset="0"/>
                <a:cs typeface="Monaco" charset="0"/>
                <a:sym typeface="Monaco" charset="0"/>
              </a:rPr>
              <a:t> | 01010101</a:t>
            </a:r>
            <a:r>
              <a:rPr lang="en-US" sz="1800" baseline="-6000">
                <a:latin typeface="Monaco" charset="0"/>
                <a:ea typeface="Monaco" charset="0"/>
                <a:cs typeface="Monaco" charset="0"/>
                <a:sym typeface="Monaco" charset="0"/>
              </a:rPr>
              <a:t>2</a:t>
            </a:r>
            <a:r>
              <a:rPr lang="en-US" sz="1800">
                <a:latin typeface="Monaco" charset="0"/>
                <a:ea typeface="Monaco" charset="0"/>
                <a:cs typeface="Monaco" charset="0"/>
                <a:sym typeface="Monaco" charset="0"/>
              </a:rPr>
              <a:t> </a:t>
            </a:r>
            <a:r>
              <a:rPr lang="id-ID">
                <a:latin typeface="Monaco" charset="0"/>
                <a:ea typeface="Monaco" charset="0"/>
                <a:cs typeface="Monaco" charset="0"/>
                <a:sym typeface="Monaco" charset="0"/>
              </a:rPr>
              <a:t>= </a:t>
            </a:r>
            <a:r>
              <a:rPr lang="en-US" sz="1800">
                <a:latin typeface="Monaco" charset="0"/>
                <a:ea typeface="Monaco" charset="0"/>
                <a:cs typeface="Monaco" charset="0"/>
                <a:sym typeface="Monaco" charset="0"/>
              </a:rPr>
              <a:t>01111101</a:t>
            </a:r>
            <a:r>
              <a:rPr lang="en-US" sz="1800" baseline="-6000">
                <a:latin typeface="Monaco" charset="0"/>
                <a:ea typeface="Monaco" charset="0"/>
                <a:cs typeface="Monaco" charset="0"/>
                <a:sym typeface="Monaco" charset="0"/>
              </a:rPr>
              <a:t>2</a:t>
            </a:r>
            <a:endParaRPr lang="en-US" sz="1800" baseline="-6000">
              <a:latin typeface="Monaco" charset="0"/>
              <a:sym typeface="Monaco" charset="0"/>
            </a:endParaRPr>
          </a:p>
        </p:txBody>
      </p:sp>
    </p:spTree>
    <p:extLst>
      <p:ext uri="{BB962C8B-B14F-4D97-AF65-F5344CB8AC3E}">
        <p14:creationId xmlns:p14="http://schemas.microsoft.com/office/powerpoint/2010/main" val="6353597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t>Contrast: Logic Operations in C</a:t>
            </a:r>
          </a:p>
        </p:txBody>
      </p:sp>
      <p:sp>
        <p:nvSpPr>
          <p:cNvPr id="61445" name="Rectangle 4"/>
          <p:cNvSpPr>
            <a:spLocks noGrp="1" noChangeArrowheads="1"/>
          </p:cNvSpPr>
          <p:nvPr>
            <p:ph idx="1"/>
          </p:nvPr>
        </p:nvSpPr>
        <p:spPr/>
        <p:txBody>
          <a:bodyPr>
            <a:normAutofit lnSpcReduction="10000"/>
          </a:bodyPr>
          <a:lstStyle/>
          <a:p>
            <a:pPr eaLnBrk="1" hangingPunct="1"/>
            <a:r>
              <a:rPr lang="en-US"/>
              <a:t>Contrast to Logical Operators</a:t>
            </a:r>
          </a:p>
          <a:p>
            <a:pPr marL="552450" lvl="1" eaLnBrk="1" hangingPunct="1"/>
            <a:r>
              <a:rPr lang="en-US">
                <a:latin typeface="Monaco" charset="0"/>
                <a:ea typeface="Monaco" charset="0"/>
                <a:cs typeface="Monaco" charset="0"/>
                <a:sym typeface="Monaco" charset="0"/>
              </a:rPr>
              <a:t>&amp;&amp;, ||, ! (|| vs |, &amp;&amp; vs &amp;)</a:t>
            </a:r>
            <a:endParaRPr lang="en-US">
              <a:latin typeface="Monaco" charset="0"/>
              <a:sym typeface="Monaco" charset="0"/>
            </a:endParaRPr>
          </a:p>
          <a:p>
            <a:pPr marL="838200" lvl="2" eaLnBrk="1" hangingPunct="1"/>
            <a:r>
              <a:rPr lang="en-US"/>
              <a:t>View 0 as “False”</a:t>
            </a:r>
          </a:p>
          <a:p>
            <a:pPr marL="838200" lvl="2" eaLnBrk="1" hangingPunct="1"/>
            <a:r>
              <a:rPr lang="en-US"/>
              <a:t>Anything nonzero as “True”</a:t>
            </a:r>
          </a:p>
          <a:p>
            <a:pPr marL="838200" lvl="2" eaLnBrk="1" hangingPunct="1"/>
            <a:r>
              <a:rPr lang="en-US"/>
              <a:t>Always return 0 or 1</a:t>
            </a:r>
          </a:p>
          <a:p>
            <a:pPr marL="838200" lvl="2" eaLnBrk="1" hangingPunct="1"/>
            <a:r>
              <a:rPr lang="en-US">
                <a:solidFill>
                  <a:srgbClr val="980002"/>
                </a:solidFill>
              </a:rPr>
              <a:t>Early termination</a:t>
            </a:r>
          </a:p>
          <a:p>
            <a:pPr eaLnBrk="1" hangingPunct="1"/>
            <a:r>
              <a:rPr lang="en-US"/>
              <a:t>Examples (char data type)</a:t>
            </a:r>
          </a:p>
          <a:p>
            <a:pPr marL="552450" lvl="1" eaLnBrk="1" hangingPunct="1"/>
            <a:r>
              <a:rPr lang="en-US" sz="1800">
                <a:latin typeface="Monaco" charset="0"/>
                <a:ea typeface="Zapf Dingbats" charset="2"/>
                <a:cs typeface="Zapf Dingbats" charset="2"/>
                <a:sym typeface="Monaco" charset="0"/>
              </a:rPr>
              <a:t>!0x41  </a:t>
            </a:r>
            <a:r>
              <a:rPr lang="id-ID" sz="1800">
                <a:latin typeface="Monaco" charset="0"/>
                <a:ea typeface="Zapf Dingbats" charset="2"/>
                <a:cs typeface="Zapf Dingbats" charset="2"/>
                <a:sym typeface="Monaco" charset="0"/>
              </a:rPr>
              <a:t>=</a:t>
            </a:r>
            <a:r>
              <a:rPr lang="en-US" sz="1800">
                <a:latin typeface="Monaco" charset="0"/>
                <a:ea typeface="Zapf Dingbats" charset="2"/>
                <a:cs typeface="Zapf Dingbats" charset="2"/>
                <a:sym typeface="Monaco" charset="0"/>
              </a:rPr>
              <a:t>  0x00</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!0x00  </a:t>
            </a:r>
            <a:r>
              <a:rPr lang="id-ID" sz="1800">
                <a:latin typeface="Monaco" charset="0"/>
                <a:ea typeface="Zapf Dingbats" charset="2"/>
                <a:cs typeface="Zapf Dingbats" charset="2"/>
                <a:sym typeface="Monaco" charset="0"/>
              </a:rPr>
              <a:t>=</a:t>
            </a:r>
            <a:r>
              <a:rPr lang="en-US" sz="1800">
                <a:latin typeface="Monaco" charset="0"/>
                <a:ea typeface="Zapf Dingbats" charset="2"/>
                <a:cs typeface="Zapf Dingbats" charset="2"/>
                <a:sym typeface="Monaco" charset="0"/>
              </a:rPr>
              <a:t>  0x01</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!!0x41  </a:t>
            </a:r>
            <a:r>
              <a:rPr lang="id-ID" sz="1800">
                <a:latin typeface="Monaco" charset="0"/>
                <a:ea typeface="Zapf Dingbats" charset="2"/>
                <a:cs typeface="Zapf Dingbats" charset="2"/>
                <a:sym typeface="Monaco" charset="0"/>
              </a:rPr>
              <a:t>=</a:t>
            </a:r>
            <a:r>
              <a:rPr lang="en-US" sz="1800">
                <a:latin typeface="Monaco" charset="0"/>
                <a:ea typeface="Zapf Dingbats" charset="2"/>
                <a:cs typeface="Zapf Dingbats" charset="2"/>
                <a:sym typeface="Monaco" charset="0"/>
              </a:rPr>
              <a:t>  0x01</a:t>
            </a:r>
            <a:endParaRPr lang="en-US" sz="1800">
              <a:latin typeface="Monaco" charset="0"/>
              <a:sym typeface="Monaco" charset="0"/>
            </a:endParaRPr>
          </a:p>
          <a:p>
            <a:pPr marL="552450" lvl="1" eaLnBrk="1" hangingPunct="1">
              <a:spcBef>
                <a:spcPts val="2100"/>
              </a:spcBef>
            </a:pPr>
            <a:r>
              <a:rPr lang="en-US" sz="1800">
                <a:latin typeface="Monaco" charset="0"/>
                <a:ea typeface="Zapf Dingbats" charset="2"/>
                <a:cs typeface="Zapf Dingbats" charset="2"/>
                <a:sym typeface="Monaco" charset="0"/>
              </a:rPr>
              <a:t>0x69 &amp;&amp; 0x55  ➙  0x01</a:t>
            </a:r>
            <a:endParaRPr lang="en-US" sz="1800">
              <a:latin typeface="Monaco" charset="0"/>
              <a:sym typeface="Monaco" charset="0"/>
            </a:endParaRPr>
          </a:p>
          <a:p>
            <a:pPr marL="552450" lvl="1" eaLnBrk="1" hangingPunct="1"/>
            <a:r>
              <a:rPr lang="en-US" sz="1800">
                <a:latin typeface="Monaco" charset="0"/>
                <a:ea typeface="Zapf Dingbats" charset="2"/>
                <a:cs typeface="Zapf Dingbats" charset="2"/>
                <a:sym typeface="Monaco" charset="0"/>
              </a:rPr>
              <a:t>0x69 || 0x55  </a:t>
            </a:r>
            <a:r>
              <a:rPr lang="id-ID" sz="1800">
                <a:latin typeface="Monaco" charset="0"/>
                <a:ea typeface="Zapf Dingbats" charset="2"/>
                <a:cs typeface="Zapf Dingbats" charset="2"/>
                <a:sym typeface="Monaco" charset="0"/>
              </a:rPr>
              <a:t>=</a:t>
            </a:r>
            <a:r>
              <a:rPr lang="en-US" sz="1800">
                <a:latin typeface="Monaco" charset="0"/>
                <a:ea typeface="Zapf Dingbats" charset="2"/>
                <a:cs typeface="Zapf Dingbats" charset="2"/>
                <a:sym typeface="Monaco" charset="0"/>
              </a:rPr>
              <a:t> 0x01</a:t>
            </a:r>
            <a:endParaRPr lang="en-US" sz="1800">
              <a:latin typeface="Monaco" charset="0"/>
              <a:sym typeface="Monaco" charset="0"/>
            </a:endParaRPr>
          </a:p>
          <a:p>
            <a:pPr marL="552450" lvl="1" eaLnBrk="1" hangingPunct="1"/>
            <a:r>
              <a:rPr lang="en-US" sz="1800" err="1">
                <a:latin typeface="Monaco" charset="0"/>
                <a:ea typeface="Monaco" charset="0"/>
                <a:cs typeface="Monaco" charset="0"/>
                <a:sym typeface="Monaco" charset="0"/>
              </a:rPr>
              <a:t>p</a:t>
            </a:r>
            <a:r>
              <a:rPr lang="en-US" sz="1800">
                <a:latin typeface="Monaco" charset="0"/>
                <a:ea typeface="Monaco" charset="0"/>
                <a:cs typeface="Monaco" charset="0"/>
                <a:sym typeface="Monaco" charset="0"/>
              </a:rPr>
              <a:t> &amp;&amp; *</a:t>
            </a:r>
            <a:r>
              <a:rPr lang="en-US" sz="1800" err="1">
                <a:latin typeface="Monaco" charset="0"/>
                <a:ea typeface="Monaco" charset="0"/>
                <a:cs typeface="Monaco" charset="0"/>
                <a:sym typeface="Monaco" charset="0"/>
              </a:rPr>
              <a:t>p</a:t>
            </a:r>
            <a:r>
              <a:rPr lang="en-US" sz="1800">
                <a:latin typeface="Monaco" charset="0"/>
                <a:ea typeface="Monaco" charset="0"/>
                <a:cs typeface="Monaco" charset="0"/>
                <a:sym typeface="Monaco" charset="0"/>
              </a:rPr>
              <a:t> </a:t>
            </a:r>
            <a:r>
              <a:rPr lang="en-US"/>
              <a:t>	(avoids null pointer access)</a:t>
            </a:r>
          </a:p>
        </p:txBody>
      </p:sp>
    </p:spTree>
    <p:extLst>
      <p:ext uri="{BB962C8B-B14F-4D97-AF65-F5344CB8AC3E}">
        <p14:creationId xmlns:p14="http://schemas.microsoft.com/office/powerpoint/2010/main" val="4009960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p:cNvSpPr>
            <a:spLocks noGrp="1" noChangeArrowheads="1"/>
          </p:cNvSpPr>
          <p:nvPr>
            <p:ph type="title"/>
          </p:nvPr>
        </p:nvSpPr>
        <p:spPr/>
        <p:txBody>
          <a:bodyPr/>
          <a:lstStyle/>
          <a:p>
            <a:pPr marL="119063" indent="-119063" eaLnBrk="1" hangingPunct="1"/>
            <a:r>
              <a:rPr lang="en-US"/>
              <a:t>Shift Operations</a:t>
            </a:r>
          </a:p>
        </p:txBody>
      </p:sp>
      <p:sp>
        <p:nvSpPr>
          <p:cNvPr id="62469" name="Rectangle 4"/>
          <p:cNvSpPr>
            <a:spLocks noGrp="1" noChangeArrowheads="1"/>
          </p:cNvSpPr>
          <p:nvPr>
            <p:ph idx="1"/>
          </p:nvPr>
        </p:nvSpPr>
        <p:spPr/>
        <p:txBody>
          <a:bodyPr>
            <a:normAutofit lnSpcReduction="10000"/>
          </a:bodyPr>
          <a:lstStyle/>
          <a:p>
            <a:pPr eaLnBrk="1" hangingPunct="1"/>
            <a:r>
              <a:rPr lang="en-US"/>
              <a:t>Left Shift: 	</a:t>
            </a:r>
            <a:r>
              <a:rPr lang="en-US" err="1">
                <a:latin typeface="Monaco" charset="0"/>
                <a:ea typeface="Monaco" charset="0"/>
                <a:cs typeface="Monaco" charset="0"/>
                <a:sym typeface="Monaco" charset="0"/>
              </a:rPr>
              <a:t>x</a:t>
            </a:r>
            <a:r>
              <a:rPr lang="en-US">
                <a:latin typeface="Monaco" charset="0"/>
                <a:ea typeface="Monaco" charset="0"/>
                <a:cs typeface="Monaco" charset="0"/>
                <a:sym typeface="Monaco" charset="0"/>
              </a:rPr>
              <a:t> &lt;&lt; </a:t>
            </a:r>
            <a:r>
              <a:rPr lang="en-US" err="1">
                <a:latin typeface="Monaco" charset="0"/>
                <a:ea typeface="Monaco" charset="0"/>
                <a:cs typeface="Monaco" charset="0"/>
                <a:sym typeface="Monaco" charset="0"/>
              </a:rPr>
              <a:t>y</a:t>
            </a:r>
            <a:endParaRPr lang="en-US"/>
          </a:p>
          <a:p>
            <a:pPr marL="552450" lvl="1" eaLnBrk="1" hangingPunct="1"/>
            <a:r>
              <a:rPr lang="en-US"/>
              <a:t>Shift bit-vector </a:t>
            </a:r>
            <a:r>
              <a:rPr lang="en-US" err="1">
                <a:latin typeface="Monaco" charset="0"/>
                <a:ea typeface="Monaco" charset="0"/>
                <a:cs typeface="Monaco" charset="0"/>
                <a:sym typeface="Monaco" charset="0"/>
              </a:rPr>
              <a:t>x</a:t>
            </a:r>
            <a:r>
              <a:rPr lang="en-US"/>
              <a:t> left </a:t>
            </a:r>
            <a:r>
              <a:rPr lang="en-US" err="1">
                <a:latin typeface="Monaco" charset="0"/>
                <a:ea typeface="Monaco" charset="0"/>
                <a:cs typeface="Monaco" charset="0"/>
                <a:sym typeface="Monaco" charset="0"/>
              </a:rPr>
              <a:t>y</a:t>
            </a:r>
            <a:r>
              <a:rPr lang="en-US"/>
              <a:t> positions</a:t>
            </a:r>
          </a:p>
          <a:p>
            <a:pPr marL="1181100" lvl="3" eaLnBrk="1" hangingPunct="1"/>
            <a:r>
              <a:rPr lang="en-US"/>
              <a:t>Throw away extra bits on left</a:t>
            </a:r>
          </a:p>
          <a:p>
            <a:pPr marL="838200" lvl="2" eaLnBrk="1" hangingPunct="1"/>
            <a:r>
              <a:rPr lang="en-US"/>
              <a:t>Fill with </a:t>
            </a:r>
            <a:r>
              <a:rPr lang="en-US" sz="1800">
                <a:latin typeface="Monaco" charset="0"/>
                <a:ea typeface="Monaco" charset="0"/>
                <a:cs typeface="Monaco" charset="0"/>
                <a:sym typeface="Monaco" charset="0"/>
              </a:rPr>
              <a:t>0</a:t>
            </a:r>
            <a:r>
              <a:rPr lang="en-US"/>
              <a:t>’s on right</a:t>
            </a:r>
          </a:p>
          <a:p>
            <a:pPr eaLnBrk="1" hangingPunct="1"/>
            <a:r>
              <a:rPr lang="en-US"/>
              <a:t>Right Shift: 	</a:t>
            </a:r>
            <a:r>
              <a:rPr lang="en-US" err="1">
                <a:latin typeface="Monaco" charset="0"/>
                <a:ea typeface="Monaco" charset="0"/>
                <a:cs typeface="Monaco" charset="0"/>
                <a:sym typeface="Monaco" charset="0"/>
              </a:rPr>
              <a:t>x</a:t>
            </a:r>
            <a:r>
              <a:rPr lang="en-US">
                <a:latin typeface="Monaco" charset="0"/>
                <a:ea typeface="Monaco" charset="0"/>
                <a:cs typeface="Monaco" charset="0"/>
                <a:sym typeface="Monaco" charset="0"/>
              </a:rPr>
              <a:t> &gt;&gt; </a:t>
            </a:r>
            <a:r>
              <a:rPr lang="en-US" err="1">
                <a:latin typeface="Monaco" charset="0"/>
                <a:ea typeface="Monaco" charset="0"/>
                <a:cs typeface="Monaco" charset="0"/>
                <a:sym typeface="Monaco" charset="0"/>
              </a:rPr>
              <a:t>y</a:t>
            </a:r>
            <a:endParaRPr lang="en-US"/>
          </a:p>
          <a:p>
            <a:pPr marL="552450" lvl="1" eaLnBrk="1" hangingPunct="1"/>
            <a:r>
              <a:rPr lang="en-US"/>
              <a:t>Shift bit-vector </a:t>
            </a:r>
            <a:r>
              <a:rPr lang="en-US" err="1">
                <a:latin typeface="Monaco" charset="0"/>
                <a:ea typeface="Monaco" charset="0"/>
                <a:cs typeface="Monaco" charset="0"/>
                <a:sym typeface="Monaco" charset="0"/>
              </a:rPr>
              <a:t>x</a:t>
            </a:r>
            <a:r>
              <a:rPr lang="en-US"/>
              <a:t> right </a:t>
            </a:r>
            <a:r>
              <a:rPr lang="en-US" err="1">
                <a:latin typeface="Monaco" charset="0"/>
                <a:ea typeface="Monaco" charset="0"/>
                <a:cs typeface="Monaco" charset="0"/>
                <a:sym typeface="Monaco" charset="0"/>
              </a:rPr>
              <a:t>y</a:t>
            </a:r>
            <a:r>
              <a:rPr lang="en-US"/>
              <a:t> positions</a:t>
            </a:r>
          </a:p>
          <a:p>
            <a:pPr marL="838200" lvl="2" eaLnBrk="1" hangingPunct="1"/>
            <a:r>
              <a:rPr lang="en-US"/>
              <a:t>Throw away extra bits on right</a:t>
            </a:r>
          </a:p>
          <a:p>
            <a:pPr marL="552450" lvl="1" eaLnBrk="1" hangingPunct="1"/>
            <a:r>
              <a:rPr lang="en-US"/>
              <a:t>Logical shift</a:t>
            </a:r>
          </a:p>
          <a:p>
            <a:pPr marL="838200" lvl="2" eaLnBrk="1" hangingPunct="1"/>
            <a:r>
              <a:rPr lang="en-US"/>
              <a:t>Fill with </a:t>
            </a:r>
            <a:r>
              <a:rPr lang="en-US" sz="1800">
                <a:latin typeface="Monaco" charset="0"/>
                <a:ea typeface="Monaco" charset="0"/>
                <a:cs typeface="Monaco" charset="0"/>
                <a:sym typeface="Monaco" charset="0"/>
              </a:rPr>
              <a:t>0</a:t>
            </a:r>
            <a:r>
              <a:rPr lang="en-US"/>
              <a:t>’s on left</a:t>
            </a:r>
          </a:p>
          <a:p>
            <a:pPr marL="552450" lvl="1" eaLnBrk="1" hangingPunct="1"/>
            <a:r>
              <a:rPr lang="en-US"/>
              <a:t>Arithmetic shift</a:t>
            </a:r>
          </a:p>
          <a:p>
            <a:pPr marL="838200" lvl="2" eaLnBrk="1" hangingPunct="1"/>
            <a:r>
              <a:rPr lang="en-US"/>
              <a:t>Replicate most significant bit on left</a:t>
            </a:r>
          </a:p>
          <a:p>
            <a:pPr eaLnBrk="1" hangingPunct="1"/>
            <a:r>
              <a:rPr lang="en-US"/>
              <a:t>Undefined Behavior</a:t>
            </a:r>
          </a:p>
          <a:p>
            <a:pPr marL="552450" lvl="1" eaLnBrk="1" hangingPunct="1"/>
            <a:r>
              <a:rPr lang="en-US"/>
              <a:t>Shift amount &lt; 0 or ≥ word size</a:t>
            </a:r>
          </a:p>
        </p:txBody>
      </p:sp>
      <p:grpSp>
        <p:nvGrpSpPr>
          <p:cNvPr id="2" name="Group 5"/>
          <p:cNvGrpSpPr>
            <a:grpSpLocks/>
          </p:cNvGrpSpPr>
          <p:nvPr/>
        </p:nvGrpSpPr>
        <p:grpSpPr bwMode="auto">
          <a:xfrm>
            <a:off x="6781800" y="1371600"/>
            <a:ext cx="1371600" cy="457200"/>
            <a:chOff x="0" y="0"/>
            <a:chExt cx="864" cy="288"/>
          </a:xfrm>
        </p:grpSpPr>
        <p:sp>
          <p:nvSpPr>
            <p:cNvPr id="62552" name="Rectangle 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01100010</a:t>
              </a:r>
            </a:p>
          </p:txBody>
        </p:sp>
      </p:grpSp>
      <p:grpSp>
        <p:nvGrpSpPr>
          <p:cNvPr id="3" name="Group 8"/>
          <p:cNvGrpSpPr>
            <a:grpSpLocks/>
          </p:cNvGrpSpPr>
          <p:nvPr/>
        </p:nvGrpSpPr>
        <p:grpSpPr bwMode="auto">
          <a:xfrm>
            <a:off x="5376863" y="1371600"/>
            <a:ext cx="1436687" cy="457200"/>
            <a:chOff x="0" y="0"/>
            <a:chExt cx="904" cy="288"/>
          </a:xfrm>
        </p:grpSpPr>
        <p:sp>
          <p:nvSpPr>
            <p:cNvPr id="62550" name="Rectangle 9"/>
            <p:cNvSpPr>
              <a:spLocks/>
            </p:cNvSpPr>
            <p:nvPr/>
          </p:nvSpPr>
          <p:spPr bwMode="auto">
            <a:xfrm>
              <a:off x="2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6781800" y="1828800"/>
            <a:ext cx="1371600" cy="457200"/>
            <a:chOff x="0" y="0"/>
            <a:chExt cx="864" cy="288"/>
          </a:xfrm>
        </p:grpSpPr>
        <p:sp>
          <p:nvSpPr>
            <p:cNvPr id="62548" name="Rectangle 1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5410200" y="1828800"/>
            <a:ext cx="1371600" cy="457200"/>
            <a:chOff x="0" y="0"/>
            <a:chExt cx="864" cy="288"/>
          </a:xfrm>
        </p:grpSpPr>
        <p:sp>
          <p:nvSpPr>
            <p:cNvPr id="62546" name="Rectangle 1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6781800" y="2286000"/>
            <a:ext cx="1371600" cy="457200"/>
            <a:chOff x="0" y="0"/>
            <a:chExt cx="864" cy="288"/>
          </a:xfrm>
        </p:grpSpPr>
        <p:sp>
          <p:nvSpPr>
            <p:cNvPr id="62544" name="Rectangle 1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5410200" y="2286000"/>
            <a:ext cx="1371600" cy="457200"/>
            <a:chOff x="0" y="0"/>
            <a:chExt cx="864" cy="288"/>
          </a:xfrm>
        </p:grpSpPr>
        <p:sp>
          <p:nvSpPr>
            <p:cNvPr id="62542" name="Rectangle 2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6781800" y="2743200"/>
            <a:ext cx="1371600" cy="457200"/>
            <a:chOff x="0" y="0"/>
            <a:chExt cx="864" cy="288"/>
          </a:xfrm>
        </p:grpSpPr>
        <p:sp>
          <p:nvSpPr>
            <p:cNvPr id="62540" name="Rectangle 2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5410200" y="2743200"/>
            <a:ext cx="1371600" cy="457200"/>
            <a:chOff x="0" y="0"/>
            <a:chExt cx="864" cy="288"/>
          </a:xfrm>
        </p:grpSpPr>
        <p:sp>
          <p:nvSpPr>
            <p:cNvPr id="62538" name="Rectangle 2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6781800" y="3581400"/>
            <a:ext cx="1371600" cy="457200"/>
            <a:chOff x="0" y="0"/>
            <a:chExt cx="864" cy="288"/>
          </a:xfrm>
        </p:grpSpPr>
        <p:sp>
          <p:nvSpPr>
            <p:cNvPr id="62536" name="Rectangle 30"/>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10100010</a:t>
              </a:r>
            </a:p>
          </p:txBody>
        </p:sp>
      </p:grpSp>
      <p:grpSp>
        <p:nvGrpSpPr>
          <p:cNvPr id="11" name="Group 32"/>
          <p:cNvGrpSpPr>
            <a:grpSpLocks/>
          </p:cNvGrpSpPr>
          <p:nvPr/>
        </p:nvGrpSpPr>
        <p:grpSpPr bwMode="auto">
          <a:xfrm>
            <a:off x="5376863" y="3581400"/>
            <a:ext cx="1436687" cy="457200"/>
            <a:chOff x="0" y="0"/>
            <a:chExt cx="904" cy="288"/>
          </a:xfrm>
        </p:grpSpPr>
        <p:sp>
          <p:nvSpPr>
            <p:cNvPr id="62534" name="Rectangle 33"/>
            <p:cNvSpPr>
              <a:spLocks/>
            </p:cNvSpPr>
            <p:nvPr/>
          </p:nvSpPr>
          <p:spPr bwMode="auto">
            <a:xfrm>
              <a:off x="2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6781800" y="4038600"/>
            <a:ext cx="1371600" cy="457200"/>
            <a:chOff x="0" y="0"/>
            <a:chExt cx="864" cy="288"/>
          </a:xfrm>
        </p:grpSpPr>
        <p:sp>
          <p:nvSpPr>
            <p:cNvPr id="62532" name="Rectangle 3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5410200" y="4038600"/>
            <a:ext cx="1371600" cy="457200"/>
            <a:chOff x="0" y="0"/>
            <a:chExt cx="864" cy="288"/>
          </a:xfrm>
        </p:grpSpPr>
        <p:sp>
          <p:nvSpPr>
            <p:cNvPr id="62530" name="Rectangle 39"/>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6781800" y="4495800"/>
            <a:ext cx="1371600" cy="457200"/>
            <a:chOff x="0" y="0"/>
            <a:chExt cx="864" cy="288"/>
          </a:xfrm>
        </p:grpSpPr>
        <p:sp>
          <p:nvSpPr>
            <p:cNvPr id="62528" name="Rectangle 4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5410200" y="4495800"/>
            <a:ext cx="1371600" cy="457200"/>
            <a:chOff x="0" y="0"/>
            <a:chExt cx="864" cy="288"/>
          </a:xfrm>
        </p:grpSpPr>
        <p:sp>
          <p:nvSpPr>
            <p:cNvPr id="62526" name="Rectangle 4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6781800" y="4953000"/>
            <a:ext cx="1371600" cy="457200"/>
            <a:chOff x="0" y="0"/>
            <a:chExt cx="864" cy="288"/>
          </a:xfrm>
        </p:grpSpPr>
        <p:sp>
          <p:nvSpPr>
            <p:cNvPr id="62524" name="Rectangle 4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5410200" y="4953000"/>
            <a:ext cx="1371600" cy="457200"/>
            <a:chOff x="0" y="0"/>
            <a:chExt cx="864" cy="288"/>
          </a:xfrm>
        </p:grpSpPr>
        <p:sp>
          <p:nvSpPr>
            <p:cNvPr id="62522" name="Rectangle 5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6781800" y="1828800"/>
            <a:ext cx="1371600" cy="457200"/>
            <a:chOff x="0" y="0"/>
            <a:chExt cx="864" cy="288"/>
          </a:xfrm>
        </p:grpSpPr>
        <p:sp>
          <p:nvSpPr>
            <p:cNvPr id="62520" name="Rectangle 5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6781800" y="1828800"/>
            <a:ext cx="1371600" cy="457200"/>
            <a:chOff x="0" y="0"/>
            <a:chExt cx="864" cy="288"/>
          </a:xfrm>
        </p:grpSpPr>
        <p:sp>
          <p:nvSpPr>
            <p:cNvPr id="62518" name="Rectangle 5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6781800" y="2286000"/>
            <a:ext cx="1371600" cy="457200"/>
            <a:chOff x="0" y="0"/>
            <a:chExt cx="864" cy="288"/>
          </a:xfrm>
        </p:grpSpPr>
        <p:sp>
          <p:nvSpPr>
            <p:cNvPr id="62516" name="Rectangle 60"/>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6781800" y="2286000"/>
            <a:ext cx="1371600" cy="457200"/>
            <a:chOff x="0" y="0"/>
            <a:chExt cx="864" cy="288"/>
          </a:xfrm>
        </p:grpSpPr>
        <p:sp>
          <p:nvSpPr>
            <p:cNvPr id="62514" name="Rectangle 63"/>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6781800" y="2743200"/>
            <a:ext cx="1371600" cy="457200"/>
            <a:chOff x="0" y="0"/>
            <a:chExt cx="864" cy="288"/>
          </a:xfrm>
        </p:grpSpPr>
        <p:sp>
          <p:nvSpPr>
            <p:cNvPr id="62512" name="Rectangle 66"/>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6781800" y="2743200"/>
            <a:ext cx="1371600" cy="457200"/>
            <a:chOff x="0" y="0"/>
            <a:chExt cx="864" cy="288"/>
          </a:xfrm>
        </p:grpSpPr>
        <p:sp>
          <p:nvSpPr>
            <p:cNvPr id="62510" name="Rectangle 69"/>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6781800" y="4038600"/>
            <a:ext cx="1371600" cy="457200"/>
            <a:chOff x="0" y="0"/>
            <a:chExt cx="864" cy="288"/>
          </a:xfrm>
        </p:grpSpPr>
        <p:sp>
          <p:nvSpPr>
            <p:cNvPr id="62508" name="Rectangle 72"/>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6781800" y="4495800"/>
            <a:ext cx="1371600" cy="457200"/>
            <a:chOff x="0" y="0"/>
            <a:chExt cx="864" cy="288"/>
          </a:xfrm>
        </p:grpSpPr>
        <p:sp>
          <p:nvSpPr>
            <p:cNvPr id="62506" name="Rectangle 75"/>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6781800" y="4953000"/>
            <a:ext cx="1371600" cy="457200"/>
            <a:chOff x="0" y="0"/>
            <a:chExt cx="864" cy="288"/>
          </a:xfrm>
        </p:grpSpPr>
        <p:sp>
          <p:nvSpPr>
            <p:cNvPr id="62504" name="Rectangle 78"/>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6781800" y="4038600"/>
            <a:ext cx="1371600" cy="457200"/>
            <a:chOff x="0" y="0"/>
            <a:chExt cx="864" cy="288"/>
          </a:xfrm>
        </p:grpSpPr>
        <p:sp>
          <p:nvSpPr>
            <p:cNvPr id="62502" name="Rectangle 81"/>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6781800" y="4495800"/>
            <a:ext cx="1371600" cy="457200"/>
            <a:chOff x="0" y="0"/>
            <a:chExt cx="864" cy="288"/>
          </a:xfrm>
        </p:grpSpPr>
        <p:sp>
          <p:nvSpPr>
            <p:cNvPr id="62500" name="Rectangle 84"/>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6781800" y="4953000"/>
            <a:ext cx="1371600" cy="457200"/>
            <a:chOff x="0" y="0"/>
            <a:chExt cx="864" cy="288"/>
          </a:xfrm>
        </p:grpSpPr>
        <p:sp>
          <p:nvSpPr>
            <p:cNvPr id="62498" name="Rectangle 87"/>
            <p:cNvSpPr>
              <a:spLocks/>
            </p:cNvSpPr>
            <p:nvPr/>
          </p:nvSpPr>
          <p:spPr bwMode="auto">
            <a:xfrm>
              <a:off x="0" y="0"/>
              <a:ext cx="864" cy="288"/>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7" y="32"/>
              <a:ext cx="789"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spTree>
    <p:custDataLst>
      <p:tags r:id="rId1"/>
    </p:custDataLst>
    <p:extLst>
      <p:ext uri="{BB962C8B-B14F-4D97-AF65-F5344CB8AC3E}">
        <p14:creationId xmlns:p14="http://schemas.microsoft.com/office/powerpoint/2010/main" val="3201983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42A6-DFB8-D940-97AE-2E55C12ECEE7}"/>
              </a:ext>
            </a:extLst>
          </p:cNvPr>
          <p:cNvSpPr>
            <a:spLocks noGrp="1"/>
          </p:cNvSpPr>
          <p:nvPr>
            <p:ph type="title"/>
          </p:nvPr>
        </p:nvSpPr>
        <p:spPr/>
        <p:txBody>
          <a:bodyPr/>
          <a:lstStyle/>
          <a:p>
            <a:r>
              <a:rPr lang="en-JP"/>
              <a:t>End of Segment</a:t>
            </a:r>
          </a:p>
        </p:txBody>
      </p:sp>
      <p:sp>
        <p:nvSpPr>
          <p:cNvPr id="3" name="Content Placeholder 2">
            <a:extLst>
              <a:ext uri="{FF2B5EF4-FFF2-40B4-BE49-F238E27FC236}">
                <a16:creationId xmlns:a16="http://schemas.microsoft.com/office/drawing/2014/main" id="{2014D133-1292-CC4A-9442-A7DA94BC16BF}"/>
              </a:ext>
            </a:extLst>
          </p:cNvPr>
          <p:cNvSpPr>
            <a:spLocks noGrp="1"/>
          </p:cNvSpPr>
          <p:nvPr>
            <p:ph sz="quarter" idx="1"/>
          </p:nvPr>
        </p:nvSpPr>
        <p:spPr/>
        <p:txBody>
          <a:bodyPr/>
          <a:lstStyle/>
          <a:p>
            <a:pPr marL="0" indent="0">
              <a:buNone/>
            </a:pPr>
            <a:endParaRPr lang="en-JP"/>
          </a:p>
        </p:txBody>
      </p:sp>
    </p:spTree>
    <p:extLst>
      <p:ext uri="{BB962C8B-B14F-4D97-AF65-F5344CB8AC3E}">
        <p14:creationId xmlns:p14="http://schemas.microsoft.com/office/powerpoint/2010/main" val="2262424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5|18.3|18.9|48.3"/>
</p:tagLst>
</file>

<file path=ppt/tags/tag2.xml><?xml version="1.0" encoding="utf-8"?>
<p:tagLst xmlns:a="http://schemas.openxmlformats.org/drawingml/2006/main" xmlns:r="http://schemas.openxmlformats.org/officeDocument/2006/relationships" xmlns:p="http://schemas.openxmlformats.org/presentationml/2006/main">
  <p:tag name="TIMING" val="|138.6|21.2|2.3|1.8|51.9|25.6|11.7|10.2|1.8|1.4|1.2|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A3374477DC904A8914984759FED13C" ma:contentTypeVersion="2" ma:contentTypeDescription="Create a new document." ma:contentTypeScope="" ma:versionID="c36956cb8cdfa95e7aabf8da0e14df2a">
  <xsd:schema xmlns:xsd="http://www.w3.org/2001/XMLSchema" xmlns:xs="http://www.w3.org/2001/XMLSchema" xmlns:p="http://schemas.microsoft.com/office/2006/metadata/properties" xmlns:ns2="7f96ee09-9bf4-4fa0-9e29-210a31088195" targetNamespace="http://schemas.microsoft.com/office/2006/metadata/properties" ma:root="true" ma:fieldsID="f63e60c24e1647699c180ad2004d9183" ns2:_="">
    <xsd:import namespace="7f96ee09-9bf4-4fa0-9e29-210a310881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96ee09-9bf4-4fa0-9e29-210a31088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7889CE-2A15-47A3-B2CE-A7F46DD3CB09}"/>
</file>

<file path=customXml/itemProps2.xml><?xml version="1.0" encoding="utf-8"?>
<ds:datastoreItem xmlns:ds="http://schemas.openxmlformats.org/officeDocument/2006/customXml" ds:itemID="{FC7099F9-FB65-4214-B256-0D55DB411583}"/>
</file>

<file path=customXml/itemProps3.xml><?xml version="1.0" encoding="utf-8"?>
<ds:datastoreItem xmlns:ds="http://schemas.openxmlformats.org/officeDocument/2006/customXml" ds:itemID="{CC44FD10-5C65-457B-A7F2-51DE93C03E77}"/>
</file>

<file path=docProps/app.xml><?xml version="1.0" encoding="utf-8"?>
<Properties xmlns="http://schemas.openxmlformats.org/officeDocument/2006/extended-properties" xmlns:vt="http://schemas.openxmlformats.org/officeDocument/2006/docPropsVTypes">
  <Template>Origin</Template>
  <TotalTime>0</TotalTime>
  <Words>1149</Words>
  <Application>Microsoft Macintosh PowerPoint</Application>
  <PresentationFormat>On-screen Show (4:3)</PresentationFormat>
  <Paragraphs>193</Paragraphs>
  <Slides>9</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Calibri Bold</vt:lpstr>
      <vt:lpstr>Arial</vt:lpstr>
      <vt:lpstr>Bookman Old Style</vt:lpstr>
      <vt:lpstr>Calibri</vt:lpstr>
      <vt:lpstr>Courier New Bold</vt:lpstr>
      <vt:lpstr>Courier New Bold Italic</vt:lpstr>
      <vt:lpstr>Gill Sans</vt:lpstr>
      <vt:lpstr>Gill Sans MT</vt:lpstr>
      <vt:lpstr>Helvetica</vt:lpstr>
      <vt:lpstr>Monaco</vt:lpstr>
      <vt:lpstr>Wingdings</vt:lpstr>
      <vt:lpstr>Wingdings 3</vt:lpstr>
      <vt:lpstr>Origin</vt:lpstr>
      <vt:lpstr>IF2130/II2130 – Organisasi dan Arsitektur Komputer sumber: Greg Kesden, CMU 15-213, 2012</vt:lpstr>
      <vt:lpstr>Brief History about Boolean</vt:lpstr>
      <vt:lpstr>Boolean Algebra</vt:lpstr>
      <vt:lpstr>General Boolean Algebras</vt:lpstr>
      <vt:lpstr>Example: Representing &amp; Manipulating Sets</vt:lpstr>
      <vt:lpstr>Bit-Level Operations in C</vt:lpstr>
      <vt:lpstr>Contrast: Logic Operations in C</vt:lpstr>
      <vt:lpstr>Shift Operations</vt:lpstr>
      <vt:lpstr>End of Segment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Komputer</dc:title>
  <dc:creator>imam</dc:creator>
  <cp:lastModifiedBy>Infall Syafalni</cp:lastModifiedBy>
  <cp:revision>2</cp:revision>
  <dcterms:created xsi:type="dcterms:W3CDTF">2012-07-25T10:08:47Z</dcterms:created>
  <dcterms:modified xsi:type="dcterms:W3CDTF">2020-09-01T04:48:05Z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0x01010093A3374477DC904A8914984759FED13C</vt:lpwstr>
  </property>
</Properties>
</file>