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4" r:id="rId6"/>
    <p:sldId id="259" r:id="rId7"/>
    <p:sldId id="263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3A19-8EFD-45C0-8604-366C53D12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489E1-01E7-416A-AD46-2555B51EB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3A431-FA3A-48E6-809F-D2FDCB03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F346-3702-4887-9586-8D076857CC0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D95F-D49E-450C-BC50-4C73C5AC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EDFD-03A0-4D74-BAD9-92B5633F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351-4E42-4D56-9319-2E1E4E04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00A6-2A63-4E49-AFFC-B5EF7D1D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44405-0748-489C-A01E-BF22B2BF7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12A93-51BB-4100-85B0-F5D32AF1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F346-3702-4887-9586-8D076857CC0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A1BC6-9B92-437F-B18F-980EFD21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0D958-20D6-4448-9F48-A30B87BC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351-4E42-4D56-9319-2E1E4E04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9F6B7-4BE4-4092-99E0-5E465B1C5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8C62E-4412-45D7-987E-E450704F3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9FED-AED4-4B68-B8F8-88444A70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F346-3702-4887-9586-8D076857CC0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0627-7423-489C-A671-94C0C977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B883C-A0AC-48C3-85B2-246CB9E2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351-4E42-4D56-9319-2E1E4E04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8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79D1-5303-488A-A6D9-7472A3AA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3E4A2-6335-4999-8135-F0EA150F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FB20-863D-4C8B-AC7A-D4C2F584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F346-3702-4887-9586-8D076857CC0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3571-9A38-4A02-9D24-3028ABA3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D8512-A1DC-439D-A706-A15D0653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351-4E42-4D56-9319-2E1E4E04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1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C266-695E-4BCD-84FE-BB3802152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7427C-5487-4124-8A50-FE8A131A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7D2E-F30D-4E2D-ACB7-D284C89D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F346-3702-4887-9586-8D076857CC0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DA76-EEDB-456E-A9E2-44D3520F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A3D4B-AF39-46C2-B705-553B8BBD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351-4E42-4D56-9319-2E1E4E04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7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1C93-FB9F-4B03-9F21-23AA0D02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6AF6-182A-457F-9AD6-BA5F52DA8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EFDEE-5465-47A1-BB70-C70D6F82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D2173-031B-47FB-8A77-5D91BFD7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F346-3702-4887-9586-8D076857CC0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3B45E-1AFE-427F-8656-F59F349F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F95AF-30F8-4CE7-9754-B6FE21D9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351-4E42-4D56-9319-2E1E4E04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1751-C519-4CB3-BB72-86D4CA8C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D58C7-82CC-47FE-A69F-EBDA804B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85B8-CCCE-40D4-AEDB-F3F0622AD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C1933-ABB4-4787-97AB-47FA940CE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DB5EB-270A-4FCB-A190-E40F7293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6E1B1-E770-4877-A0C9-65061171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F346-3702-4887-9586-8D076857CC0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8D7D5-FDE4-4219-82F6-EF8D585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D3F61-B6BA-4995-BC83-88B40DA3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351-4E42-4D56-9319-2E1E4E04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FEEC-7861-4E74-8ED9-48FB8D41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F9D8A-F9DA-425D-83A6-259588FA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F346-3702-4887-9586-8D076857CC0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5F38A-E1F9-4A1B-BD42-D9331559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F4BF4-F8D4-4E84-AB11-076D0873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351-4E42-4D56-9319-2E1E4E04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3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7CE62-69CE-4E6B-9040-0C671985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F346-3702-4887-9586-8D076857CC0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D5FF0-778D-48D9-AC86-3541EC9E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2938A-006C-45EE-813E-18F0B7A6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351-4E42-4D56-9319-2E1E4E04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8670-A1C8-4210-89C2-A7285D50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405B1-9752-4A7E-90F9-48E8BA65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7AF1B-E2C2-4D6D-B50A-AD9D28885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41D6-DACF-46CF-B99B-B1157F6D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F346-3702-4887-9586-8D076857CC0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204CF-D7AA-4BB8-A3E7-B768F942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24B3E-D227-4471-9809-8BADE8C5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351-4E42-4D56-9319-2E1E4E04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2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7166-2550-4BA4-9AE7-8CB68130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7E90D-FFFE-416D-BEF5-53E0F357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A60BA-5B70-4BEE-BF10-548B1AD1D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801B2-55CA-4D00-8CDF-E5AF34CF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F346-3702-4887-9586-8D076857CC0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1D375-75F1-49CB-A6AA-62194537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189AB-8146-4DDF-BD75-9AFA988D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351-4E42-4D56-9319-2E1E4E04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1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823D0-7852-4E9F-9AD1-2041F418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ACDFC-700C-4F80-BA86-61145132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F90A4-385C-46CD-BF7E-A8720A07B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F346-3702-4887-9586-8D076857CC0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7BF38-E39F-44C0-AA64-FFBD24EA2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30382-8348-48DD-B498-5395725CF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D2351-4E42-4D56-9319-2E1E4E04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1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ypress.io/guides/core-concepts/introduction-to-cypress#Cypress-is-Not-Like-jQuery" TargetMode="External"/><Relationship Id="rId2" Type="http://schemas.openxmlformats.org/officeDocument/2006/relationships/hyperlink" Target="https://docs.cypress.io/guides/guides/debugg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DA99-AD77-4806-A7F6-1FE096426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24AB6-8E56-4D10-911E-A5F00BE3A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Modern Automation Testing Tool</a:t>
            </a:r>
          </a:p>
        </p:txBody>
      </p:sp>
    </p:spTree>
    <p:extLst>
      <p:ext uri="{BB962C8B-B14F-4D97-AF65-F5344CB8AC3E}">
        <p14:creationId xmlns:p14="http://schemas.microsoft.com/office/powerpoint/2010/main" val="77297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5472-64F3-43D8-8064-D58677F7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Cypress Dashboard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8DA866E3-8604-4B9F-9293-4939CE40D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9921"/>
            <a:ext cx="10515599" cy="404850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745D7C-C061-4F97-993F-8AD72112BE91}"/>
              </a:ext>
            </a:extLst>
          </p:cNvPr>
          <p:cNvCxnSpPr>
            <a:cxnSpLocks/>
          </p:cNvCxnSpPr>
          <p:nvPr/>
        </p:nvCxnSpPr>
        <p:spPr>
          <a:xfrm>
            <a:off x="10059035" y="1808480"/>
            <a:ext cx="0" cy="10464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C3A9A7-D99F-4D53-A1F4-FF3CDDC22CE8}"/>
              </a:ext>
            </a:extLst>
          </p:cNvPr>
          <p:cNvSpPr txBox="1"/>
          <p:nvPr/>
        </p:nvSpPr>
        <p:spPr>
          <a:xfrm>
            <a:off x="9794204" y="1487398"/>
            <a:ext cx="529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Log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FA984D-252A-4F62-932E-6F1A4A09D4E6}"/>
              </a:ext>
            </a:extLst>
          </p:cNvPr>
          <p:cNvCxnSpPr>
            <a:cxnSpLocks/>
          </p:cNvCxnSpPr>
          <p:nvPr/>
        </p:nvCxnSpPr>
        <p:spPr>
          <a:xfrm>
            <a:off x="10483531" y="1672064"/>
            <a:ext cx="0" cy="11495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27F28F-6673-44E3-A3FB-CD353915060D}"/>
              </a:ext>
            </a:extLst>
          </p:cNvPr>
          <p:cNvSpPr txBox="1"/>
          <p:nvPr/>
        </p:nvSpPr>
        <p:spPr>
          <a:xfrm>
            <a:off x="10188220" y="1272517"/>
            <a:ext cx="835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Image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2E349F-369F-427C-BA9B-EB1221296E0C}"/>
              </a:ext>
            </a:extLst>
          </p:cNvPr>
          <p:cNvCxnSpPr>
            <a:cxnSpLocks/>
          </p:cNvCxnSpPr>
          <p:nvPr/>
        </p:nvCxnSpPr>
        <p:spPr>
          <a:xfrm>
            <a:off x="10878637" y="1350006"/>
            <a:ext cx="0" cy="14127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71DA59-E43D-42E7-A745-C4F301348547}"/>
              </a:ext>
            </a:extLst>
          </p:cNvPr>
          <p:cNvSpPr txBox="1"/>
          <p:nvPr/>
        </p:nvSpPr>
        <p:spPr>
          <a:xfrm>
            <a:off x="10518418" y="980674"/>
            <a:ext cx="835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83994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EAD5-3D88-4833-8B4B-177043DB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66218"/>
            <a:ext cx="1051560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362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1169-281F-48CF-B9D0-8E84D876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FE7E-EDA0-40A3-8D8C-2DFA2A91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Cypress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Adopt Cypress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Cypress vs Selenium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Cypress Test Runner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Cross Browser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View Ports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Object Inspector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Developer Console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Intercept Http Requests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Execution through CLI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Screenshots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Execution Video Records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Cypress.config.js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Cross Browser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Shadow Dom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Cypress Dashboard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2CA5-2BAC-45E7-ABBF-3EE1A53A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Cypress?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D54A-4B6C-4944-8928-6A3908122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454150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tool for reliably testing anything that runs on a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Used to test applications built using modern JavaScript frameworks.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of the Alternatives to Protractor(Deprecated)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 &amp; Open Source under MIT License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Time Travel</a:t>
            </a:r>
            <a:r>
              <a:rPr lang="en-US" dirty="0"/>
              <a:t>: Cypress takes snapshots as your tests run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Debuggability</a:t>
            </a:r>
            <a:r>
              <a:rPr lang="en-US" dirty="0"/>
              <a:t>: Stop guessing why your tests are failing. 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Debug directly</a:t>
            </a:r>
            <a:r>
              <a:rPr lang="en-US" dirty="0"/>
              <a:t> from familiar tools like Developer Tools.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Automatic Waiting</a:t>
            </a:r>
            <a:r>
              <a:rPr lang="en-US" dirty="0"/>
              <a:t>: Never add waits or sleeps to your tests. Cypress 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automatically waits</a:t>
            </a:r>
            <a:r>
              <a:rPr lang="en-US" dirty="0">
                <a:solidFill>
                  <a:srgbClr val="00B0F0"/>
                </a:solidFill>
              </a:rPr>
              <a:t> </a:t>
            </a:r>
            <a:r>
              <a:rPr lang="en-US" dirty="0"/>
              <a:t>for commands and assertions before moving on. No more async hell.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effectLst/>
              </a:rPr>
              <a:t>Screenshots and Videos</a:t>
            </a:r>
            <a:r>
              <a:rPr lang="en-US" i="0" dirty="0">
                <a:effectLst/>
              </a:rPr>
              <a:t>: </a:t>
            </a:r>
            <a:r>
              <a:rPr lang="en-US" dirty="0"/>
              <a:t>View screenshots taken automatically on failure, or videos of your entire test suite when run from the CLI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effectLst/>
                <a:latin typeface="ui-sans-serif"/>
              </a:rPr>
              <a:t>Cross browser Testing</a:t>
            </a:r>
            <a:r>
              <a:rPr lang="en-US" i="0" dirty="0">
                <a:effectLst/>
                <a:latin typeface="ui-sans-serif"/>
              </a:rPr>
              <a:t>: Run tests within Firefox and Chrome-family browsers (including Edge and Electron)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3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2CA5-2BAC-45E7-ABBF-3EE1A53A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Adopt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D54A-4B6C-4944-8928-6A3908122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~46M </a:t>
            </a:r>
            <a:r>
              <a:rPr lang="en-US" dirty="0" err="1"/>
              <a:t>npm</a:t>
            </a:r>
            <a:r>
              <a:rPr lang="en-US" dirty="0"/>
              <a:t> weekly downloads</a:t>
            </a:r>
          </a:p>
          <a:p>
            <a:r>
              <a:rPr lang="en-US" dirty="0"/>
              <a:t>~42K GitHub Stars</a:t>
            </a:r>
          </a:p>
          <a:p>
            <a:r>
              <a:rPr lang="en-US" dirty="0"/>
              <a:t>Active Community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BCA00-19AD-4BF8-AA1D-7CF523C2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75" y="1829594"/>
            <a:ext cx="5657850" cy="217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47D95E-9D57-402C-8D46-523A32A52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140" y="2338728"/>
            <a:ext cx="2155026" cy="6902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5E6FE-3378-44FC-8287-DEF3ABE4D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3378915"/>
            <a:ext cx="5519775" cy="28710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E0A8E9-75C0-48C4-B3CC-399ACF74B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229" y="4184231"/>
            <a:ext cx="4516928" cy="19594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F69AEC-50C4-427E-96C3-04267FD0B5F2}"/>
              </a:ext>
            </a:extLst>
          </p:cNvPr>
          <p:cNvSpPr txBox="1"/>
          <p:nvPr/>
        </p:nvSpPr>
        <p:spPr>
          <a:xfrm>
            <a:off x="10436295" y="4318907"/>
            <a:ext cx="198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4,617,853</a:t>
            </a:r>
          </a:p>
        </p:txBody>
      </p:sp>
    </p:spTree>
    <p:extLst>
      <p:ext uri="{BB962C8B-B14F-4D97-AF65-F5344CB8AC3E}">
        <p14:creationId xmlns:p14="http://schemas.microsoft.com/office/powerpoint/2010/main" val="355273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5962-B5D9-4140-9412-AAA9739D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Cypress vs Selenium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1345BE-C15C-475D-94B0-229BDC837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54202"/>
              </p:ext>
            </p:extLst>
          </p:nvPr>
        </p:nvGraphicFramePr>
        <p:xfrm>
          <a:off x="409576" y="1552576"/>
          <a:ext cx="10944226" cy="452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733">
                  <a:extLst>
                    <a:ext uri="{9D8B030D-6E8A-4147-A177-3AD203B41FA5}">
                      <a16:colId xmlns:a16="http://schemas.microsoft.com/office/drawing/2014/main" val="3621261546"/>
                    </a:ext>
                  </a:extLst>
                </a:gridCol>
                <a:gridCol w="4567669">
                  <a:extLst>
                    <a:ext uri="{9D8B030D-6E8A-4147-A177-3AD203B41FA5}">
                      <a16:colId xmlns:a16="http://schemas.microsoft.com/office/drawing/2014/main" val="3821837005"/>
                    </a:ext>
                  </a:extLst>
                </a:gridCol>
                <a:gridCol w="4856824">
                  <a:extLst>
                    <a:ext uri="{9D8B030D-6E8A-4147-A177-3AD203B41FA5}">
                      <a16:colId xmlns:a16="http://schemas.microsoft.com/office/drawing/2014/main" val="981507327"/>
                    </a:ext>
                  </a:extLst>
                </a:gridCol>
              </a:tblGrid>
              <a:tr h="333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 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Cypress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Selenium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extLst>
                  <a:ext uri="{0D108BD9-81ED-4DB2-BD59-A6C34878D82A}">
                    <a16:rowId xmlns:a16="http://schemas.microsoft.com/office/drawing/2014/main" val="1561626277"/>
                  </a:ext>
                </a:extLst>
              </a:tr>
              <a:tr h="2378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Testing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Montbold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Front end and APIs, end-to-end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End-to-end, doesn’t support API testing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extLst>
                  <a:ext uri="{0D108BD9-81ED-4DB2-BD59-A6C34878D82A}">
                    <a16:rowId xmlns:a16="http://schemas.microsoft.com/office/drawing/2014/main" val="3121905578"/>
                  </a:ext>
                </a:extLst>
              </a:tr>
              <a:tr h="4284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Supported languages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Montbold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JavaScript/Typescript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Multiple languages are supported, such as Java, JavaScript, Perl, PHP, Python, Ruby, C#, etc.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extLst>
                  <a:ext uri="{0D108BD9-81ED-4DB2-BD59-A6C34878D82A}">
                    <a16:rowId xmlns:a16="http://schemas.microsoft.com/office/drawing/2014/main" val="3238360131"/>
                  </a:ext>
                </a:extLst>
              </a:tr>
              <a:tr h="2378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Audience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Montbold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Developers as well as testers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Automation engineers, testers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extLst>
                  <a:ext uri="{0D108BD9-81ED-4DB2-BD59-A6C34878D82A}">
                    <a16:rowId xmlns:a16="http://schemas.microsoft.com/office/drawing/2014/main" val="1257483462"/>
                  </a:ext>
                </a:extLst>
              </a:tr>
              <a:tr h="428412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Ease of Use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Montbold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If you’re familiar with JavaScript, it will be a breeze. Otherwise, it will be slightly tricky.</a:t>
                      </a:r>
                      <a:endParaRPr lang="en-US" sz="1100" b="0" i="0" u="none" strike="noStrike" dirty="0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As it supports multiple languages, people can quickly start writing tests, but it’s more time-consuming than Cypress as you have to learn specific syntax.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extLst>
                  <a:ext uri="{0D108BD9-81ED-4DB2-BD59-A6C34878D82A}">
                    <a16:rowId xmlns:a16="http://schemas.microsoft.com/office/drawing/2014/main" val="1343600066"/>
                  </a:ext>
                </a:extLst>
              </a:tr>
              <a:tr h="428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It’s developer-friendly as it was designed keeping developers in mind. It also has a super helpful feature called “travel back in time.”</a:t>
                      </a:r>
                      <a:endParaRPr lang="en-US" sz="1100" b="0" i="0" u="none" strike="noStrike" dirty="0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45981"/>
                  </a:ext>
                </a:extLst>
              </a:tr>
              <a:tr h="6190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Speed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Montbold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It has a different architecture that doesn’t utilize a web driver and therefore is faster.</a:t>
                      </a:r>
                      <a:endParaRPr lang="en-US" sz="1100" b="0" i="0" u="none" strike="noStrike" dirty="0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Because of its architecture, it’s hard to create simple, quick tests. However, the platform itself is fast, and you can run many tests at scale, in parallel, and cross-browser.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extLst>
                  <a:ext uri="{0D108BD9-81ED-4DB2-BD59-A6C34878D82A}">
                    <a16:rowId xmlns:a16="http://schemas.microsoft.com/office/drawing/2014/main" val="2056358539"/>
                  </a:ext>
                </a:extLst>
              </a:tr>
              <a:tr h="237808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Ease of Setup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Montbold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Just run the following command: npm install Cypress –save-dev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As it has two component bindings and a web driver. Installation is more involved and time-consuming.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extLst>
                  <a:ext uri="{0D108BD9-81ED-4DB2-BD59-A6C34878D82A}">
                    <a16:rowId xmlns:a16="http://schemas.microsoft.com/office/drawing/2014/main" val="3601725048"/>
                  </a:ext>
                </a:extLst>
              </a:tr>
              <a:tr h="428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It requires no other component installation (web driver) as Selenium does. Everything is bundled.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448633"/>
                  </a:ext>
                </a:extLst>
              </a:tr>
              <a:tr h="2378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Integrations &amp; Plugins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Montbold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It has limited integrations but a rich set of plugins.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It integrates with CI, CD, visual testing, cloud vendors, and reporting tools.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extLst>
                  <a:ext uri="{0D108BD9-81ED-4DB2-BD59-A6C34878D82A}">
                    <a16:rowId xmlns:a16="http://schemas.microsoft.com/office/drawing/2014/main" val="2608250620"/>
                  </a:ext>
                </a:extLst>
              </a:tr>
              <a:tr h="2378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Supported Browsers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Montbold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All chromium-based browsers (Chrome, Edge, Brave) and Firefox.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All browsers: Chrome, Opera, Firefox, Edge, Internet Explorer, etc.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extLst>
                  <a:ext uri="{0D108BD9-81ED-4DB2-BD59-A6C34878D82A}">
                    <a16:rowId xmlns:a16="http://schemas.microsoft.com/office/drawing/2014/main" val="3131934363"/>
                  </a:ext>
                </a:extLst>
              </a:tr>
              <a:tr h="2378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Documentation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Montbold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Good code samples and documentation.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Average documentation.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extLst>
                  <a:ext uri="{0D108BD9-81ED-4DB2-BD59-A6C34878D82A}">
                    <a16:rowId xmlns:a16="http://schemas.microsoft.com/office/drawing/2014/main" val="2663110286"/>
                  </a:ext>
                </a:extLst>
              </a:tr>
              <a:tr h="4284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Online Community &amp; support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Montbold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It has a growing community.</a:t>
                      </a:r>
                      <a:endParaRPr lang="en-US" sz="1100" b="0" i="0" u="none" strike="noStrike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It has a mature online community</a:t>
                      </a:r>
                      <a:endParaRPr lang="en-US" sz="1100" b="0" i="0" u="none" strike="noStrike" dirty="0">
                        <a:solidFill>
                          <a:srgbClr val="1B23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85" marR="1285" marT="1285" marB="0" anchor="ctr"/>
                </a:tc>
                <a:extLst>
                  <a:ext uri="{0D108BD9-81ED-4DB2-BD59-A6C34878D82A}">
                    <a16:rowId xmlns:a16="http://schemas.microsoft.com/office/drawing/2014/main" val="1236352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36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24BC2B03-D73A-4208-9CF3-6278F5F6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34" y="2006412"/>
            <a:ext cx="9763125" cy="4654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012106-775F-4873-9B67-5CEBD042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204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Cypress Test Runner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0B19B3-A02A-4CCF-A578-6CE90743F17E}"/>
              </a:ext>
            </a:extLst>
          </p:cNvPr>
          <p:cNvCxnSpPr/>
          <p:nvPr/>
        </p:nvCxnSpPr>
        <p:spPr>
          <a:xfrm>
            <a:off x="2428875" y="1647825"/>
            <a:ext cx="0" cy="11811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5DE5E7-A585-44DE-A11E-A634253B01D3}"/>
              </a:ext>
            </a:extLst>
          </p:cNvPr>
          <p:cNvSpPr txBox="1"/>
          <p:nvPr/>
        </p:nvSpPr>
        <p:spPr>
          <a:xfrm>
            <a:off x="2091619" y="1223778"/>
            <a:ext cx="125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89A55E-01AC-4714-8857-2820BA2A67E2}"/>
              </a:ext>
            </a:extLst>
          </p:cNvPr>
          <p:cNvCxnSpPr>
            <a:cxnSpLocks/>
          </p:cNvCxnSpPr>
          <p:nvPr/>
        </p:nvCxnSpPr>
        <p:spPr>
          <a:xfrm>
            <a:off x="5984521" y="1593110"/>
            <a:ext cx="0" cy="9310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CE2FCA-46F1-4A25-A9DA-8D02BD3C96A6}"/>
              </a:ext>
            </a:extLst>
          </p:cNvPr>
          <p:cNvSpPr txBox="1"/>
          <p:nvPr/>
        </p:nvSpPr>
        <p:spPr>
          <a:xfrm>
            <a:off x="5354883" y="1143887"/>
            <a:ext cx="125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 Spy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64973D-18B6-40E2-8C07-C9DDDE75D8EB}"/>
              </a:ext>
            </a:extLst>
          </p:cNvPr>
          <p:cNvCxnSpPr>
            <a:cxnSpLocks/>
          </p:cNvCxnSpPr>
          <p:nvPr/>
        </p:nvCxnSpPr>
        <p:spPr>
          <a:xfrm>
            <a:off x="8618147" y="1482614"/>
            <a:ext cx="0" cy="10013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2DFAC8-B1A0-42C0-BA40-E54FCDBF02A1}"/>
              </a:ext>
            </a:extLst>
          </p:cNvPr>
          <p:cNvSpPr txBox="1"/>
          <p:nvPr/>
        </p:nvSpPr>
        <p:spPr>
          <a:xfrm>
            <a:off x="9347303" y="1113282"/>
            <a:ext cx="125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View Port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6C6A3-1B29-4208-84D7-44F4B132A09A}"/>
              </a:ext>
            </a:extLst>
          </p:cNvPr>
          <p:cNvCxnSpPr>
            <a:cxnSpLocks/>
          </p:cNvCxnSpPr>
          <p:nvPr/>
        </p:nvCxnSpPr>
        <p:spPr>
          <a:xfrm>
            <a:off x="9908288" y="1482614"/>
            <a:ext cx="0" cy="8726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F6293E-E350-45CA-9052-CB27E3D2A435}"/>
              </a:ext>
            </a:extLst>
          </p:cNvPr>
          <p:cNvSpPr txBox="1"/>
          <p:nvPr/>
        </p:nvSpPr>
        <p:spPr>
          <a:xfrm>
            <a:off x="8150434" y="1151382"/>
            <a:ext cx="125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C5A46C-D62B-46AF-A403-BD0FEB68EA41}"/>
              </a:ext>
            </a:extLst>
          </p:cNvPr>
          <p:cNvSpPr txBox="1"/>
          <p:nvPr/>
        </p:nvSpPr>
        <p:spPr>
          <a:xfrm>
            <a:off x="-75890" y="5841373"/>
            <a:ext cx="1259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Dev Console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AF5D46-C487-40D9-A5CB-77AE0C4A0363}"/>
              </a:ext>
            </a:extLst>
          </p:cNvPr>
          <p:cNvCxnSpPr>
            <a:cxnSpLocks/>
          </p:cNvCxnSpPr>
          <p:nvPr/>
        </p:nvCxnSpPr>
        <p:spPr>
          <a:xfrm>
            <a:off x="171450" y="6179927"/>
            <a:ext cx="94328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7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E7D6-0768-47C4-B3BA-33B15993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07" y="0"/>
            <a:ext cx="10515600" cy="1325563"/>
          </a:xfrm>
        </p:spPr>
        <p:txBody>
          <a:bodyPr/>
          <a:lstStyle/>
          <a:p>
            <a:r>
              <a:rPr lang="en-US" dirty="0"/>
              <a:t>Intercepting HTTP API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C07A-73E1-466C-B2F8-5F437A633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28" y="1499054"/>
            <a:ext cx="10515600" cy="4351338"/>
          </a:xfrm>
        </p:spPr>
        <p:txBody>
          <a:bodyPr/>
          <a:lstStyle/>
          <a:p>
            <a:r>
              <a:rPr lang="en-US" dirty="0"/>
              <a:t>Cypress has the capability to Spy and stub network requests and responses</a:t>
            </a:r>
            <a:r>
              <a:rPr lang="en-US" b="0" i="0" dirty="0">
                <a:solidFill>
                  <a:srgbClr val="434861"/>
                </a:solidFill>
                <a:effectLst/>
                <a:latin typeface="ui-sans-serif"/>
              </a:rPr>
              <a:t>.</a:t>
            </a:r>
          </a:p>
          <a:p>
            <a:r>
              <a:rPr lang="en-US" dirty="0"/>
              <a:t>This feature can greatly help in testing negative scenarios concerning to unexpected to API responses due to downtime or other issues</a:t>
            </a:r>
          </a:p>
          <a:p>
            <a:r>
              <a:rPr lang="en-US" dirty="0"/>
              <a:t>All intercepts are automatically cleared before every test.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C9713-2688-404A-96C7-376B98B6E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87" y="4063954"/>
            <a:ext cx="4929928" cy="2235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A34EA-0674-4D46-A250-E976637B1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24" y="4006151"/>
            <a:ext cx="5583348" cy="229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FA80-8A55-484F-82EF-5165541E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" y="0"/>
            <a:ext cx="6572249" cy="730738"/>
          </a:xfrm>
        </p:spPr>
        <p:txBody>
          <a:bodyPr/>
          <a:lstStyle/>
          <a:p>
            <a:r>
              <a:rPr lang="en-US" dirty="0"/>
              <a:t>Cypress Execution - CLI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326323-2F34-4D0C-861D-AD1A115669E4}"/>
              </a:ext>
            </a:extLst>
          </p:cNvPr>
          <p:cNvGrpSpPr/>
          <p:nvPr/>
        </p:nvGrpSpPr>
        <p:grpSpPr>
          <a:xfrm>
            <a:off x="409575" y="902017"/>
            <a:ext cx="11203305" cy="5651183"/>
            <a:chOff x="285750" y="1590675"/>
            <a:chExt cx="11382375" cy="753808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65BDEB8-E809-417B-A9BA-170781B31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750" y="1590675"/>
              <a:ext cx="11382375" cy="33718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62B11CB-7F80-48AB-BA62-EFD602A0C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50" y="4947285"/>
              <a:ext cx="11382375" cy="4181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109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DE293-A0C2-4EFA-BAD6-D1277CDE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Screenshots/Videos - Config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12F4C-06FD-469A-8926-2D7A2A58B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791" y="2365338"/>
            <a:ext cx="1965995" cy="3346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634AA-A994-4962-A5C6-A54B3BC57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210" y="3165438"/>
            <a:ext cx="5463470" cy="33463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61BBDA-4874-4556-B56D-9B6AF0F91ED3}"/>
              </a:ext>
            </a:extLst>
          </p:cNvPr>
          <p:cNvSpPr/>
          <p:nvPr/>
        </p:nvSpPr>
        <p:spPr>
          <a:xfrm>
            <a:off x="721154" y="5094514"/>
            <a:ext cx="1965995" cy="2041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F9051-10DE-4A1B-AD0E-A81EA0163FBA}"/>
              </a:ext>
            </a:extLst>
          </p:cNvPr>
          <p:cNvCxnSpPr>
            <a:stCxn id="8" idx="3"/>
          </p:cNvCxnSpPr>
          <p:nvPr/>
        </p:nvCxnSpPr>
        <p:spPr>
          <a:xfrm flipV="1">
            <a:off x="2687149" y="5078186"/>
            <a:ext cx="7065" cy="11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633730-29C0-499F-BD01-D098A0EDE17D}"/>
              </a:ext>
            </a:extLst>
          </p:cNvPr>
          <p:cNvCxnSpPr>
            <a:cxnSpLocks/>
          </p:cNvCxnSpPr>
          <p:nvPr/>
        </p:nvCxnSpPr>
        <p:spPr>
          <a:xfrm flipV="1">
            <a:off x="2687149" y="3165438"/>
            <a:ext cx="2107215" cy="191274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450024-D7BE-47E2-8DD0-250571555A84}"/>
              </a:ext>
            </a:extLst>
          </p:cNvPr>
          <p:cNvCxnSpPr>
            <a:cxnSpLocks/>
          </p:cNvCxnSpPr>
          <p:nvPr/>
        </p:nvCxnSpPr>
        <p:spPr>
          <a:xfrm>
            <a:off x="2694214" y="5314949"/>
            <a:ext cx="2050722" cy="119686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DFA7826-9D71-4E6F-8086-5455BED0E469}"/>
              </a:ext>
            </a:extLst>
          </p:cNvPr>
          <p:cNvSpPr/>
          <p:nvPr/>
        </p:nvSpPr>
        <p:spPr>
          <a:xfrm>
            <a:off x="4794364" y="3165438"/>
            <a:ext cx="5511163" cy="33463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2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603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Montbold</vt:lpstr>
      <vt:lpstr>ui-sans-serif</vt:lpstr>
      <vt:lpstr>Office Theme</vt:lpstr>
      <vt:lpstr>Cypress</vt:lpstr>
      <vt:lpstr>Agenda </vt:lpstr>
      <vt:lpstr>What is Cypress?</vt:lpstr>
      <vt:lpstr>Why Adopt Cypress</vt:lpstr>
      <vt:lpstr>Cypress vs Selenium</vt:lpstr>
      <vt:lpstr>Cypress Test Runner</vt:lpstr>
      <vt:lpstr>Intercepting HTTP API calls</vt:lpstr>
      <vt:lpstr>Cypress Execution - CLI</vt:lpstr>
      <vt:lpstr>Screenshots/Videos - Config</vt:lpstr>
      <vt:lpstr>Cypress 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</dc:title>
  <dc:creator>Gajul, Ravi</dc:creator>
  <cp:lastModifiedBy>Gajul, Ravi</cp:lastModifiedBy>
  <cp:revision>16</cp:revision>
  <dcterms:created xsi:type="dcterms:W3CDTF">2023-01-16T10:48:57Z</dcterms:created>
  <dcterms:modified xsi:type="dcterms:W3CDTF">2023-01-17T12:19:46Z</dcterms:modified>
</cp:coreProperties>
</file>