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8" r:id="rId3"/>
    <p:sldId id="410" r:id="rId4"/>
    <p:sldId id="408" r:id="rId5"/>
    <p:sldId id="409" r:id="rId6"/>
    <p:sldId id="326" r:id="rId7"/>
    <p:sldId id="321" r:id="rId8"/>
    <p:sldId id="322" r:id="rId9"/>
    <p:sldId id="323" r:id="rId10"/>
    <p:sldId id="324" r:id="rId11"/>
    <p:sldId id="325" r:id="rId12"/>
    <p:sldId id="327" r:id="rId13"/>
    <p:sldId id="413" r:id="rId14"/>
    <p:sldId id="333" r:id="rId15"/>
    <p:sldId id="411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8" r:id="rId4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Proxima Nova" panose="020B0604020202020204" charset="0"/>
      <p:regular r:id="rId51"/>
      <p:bold r:id="rId52"/>
      <p:italic r:id="rId53"/>
      <p:boldItalic r:id="rId54"/>
    </p:embeddedFont>
    <p:embeddedFont>
      <p:font typeface="Roboto Mono" panose="00000009000000000000" pitchFamily="49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3675" autoAdjust="0"/>
  </p:normalViewPr>
  <p:slideViewPr>
    <p:cSldViewPr snapToGrid="0">
      <p:cViewPr varScale="1">
        <p:scale>
          <a:sx n="53" d="100"/>
          <a:sy n="53" d="100"/>
        </p:scale>
        <p:origin x="16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0e2484296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0e2484296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40e2484296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40e2484296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40e2484296_0_10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40e2484296_0_10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6d7fc4048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6d7fc4048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6d7fc4048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6d7fc4048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6d7fc4048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6d7fc4048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6d7fc4048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6d7fc4048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6d7fc4048d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6d7fc4048d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6d7fc4048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6d7fc4048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d7fc4048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d7fc4048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084391a_1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c084391a_1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d7fc4048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d7fc4048d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6d7fc4048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6d7fc4048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d60e058e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d60e058e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6d9004fdf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6d9004fdf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d60e058e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d60e058e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d7fc4048d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d7fc4048d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6d9004fdf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6d9004fdf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abdfcbf88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abdfcbf88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 main(args: Array&lt;String&gt;)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nums = List(1000)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Random().nextInt(1000000)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benchmark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nums.sorted()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benchmark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nums.binarySearch(element = 8470, fromIndex =  0, toIndex =  nums.size)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 benchmark(block: () -&gt; Unit)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println("Starting benchmark...")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start = System.currentTimeMillis()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block.invoke()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elapsedTime = System.currentTimeMillis() - start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println("... it took: $elapsedTime ms")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d479313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d479313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 main(args: Array&lt;String&gt;)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nums = List(1000)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Random().nextInt(1000000)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benchmark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nums.sorted()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benchmark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    nums.binarySearch(element = 8470, fromIndex =  0, toIndex =  nums.size)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 benchmark(block: () -&gt; Unit) 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println("Starting benchmark...")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start = System.currentTimeMillis()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block.invoke()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val elapsedTime = System.currentTimeMillis() - start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   println("... it took: $elapsedTime ms")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6d7fc4048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6d7fc4048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ee567949c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ee567949c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d7fc4048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6d7fc4048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6d7fc4048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6d7fc4048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6d9004fd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6d9004fd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6d9004fdf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6d9004fdf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6d9004fd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6d9004fd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6d9004fdf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6d9004fdf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d9004fdf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d9004fdf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6d9004fd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6d9004fdfd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6d9004fdf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6d9004fdf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fea847ee0_1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fea847ee0_1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ee567949c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ee567949c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ee567949c9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ee567949c9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e567949c9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ee567949c9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ee567949c9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ee567949c9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ee567949c9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ee567949c9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e567949c9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e567949c9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B2B2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B2B2B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rgbClr val="2B2B2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roxima Nova"/>
              <a:buNone/>
              <a:defRPr sz="2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Char char="●"/>
              <a:defRPr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○"/>
              <a:defRPr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roxima Nova"/>
              <a:buChar char="■"/>
              <a:defRPr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resources/providing-resourc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studio/projects/#mipmap" TargetMode="External"/><Relationship Id="rId5" Type="http://schemas.openxmlformats.org/officeDocument/2006/relationships/hyperlink" Target="https://developer.android.com/training/multiscreen/screendensities" TargetMode="External"/><Relationship Id="rId4" Type="http://schemas.openxmlformats.org/officeDocument/2006/relationships/hyperlink" Target="https://stackoverflow.com/questions/2025282/what-is-the-difference-between-px-dip-dp-and-s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7/08/understanding-performance-benefits-of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ample.com/syllabu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-scm.com/book/en/v2" TargetMode="External"/><Relationship Id="rId3" Type="http://schemas.openxmlformats.org/officeDocument/2006/relationships/hyperlink" Target="https://kotlinlang.org/docs/reference/" TargetMode="External"/><Relationship Id="rId7" Type="http://schemas.openxmlformats.org/officeDocument/2006/relationships/hyperlink" Target="https://learngitbranching.js.org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roduct.hubspot.com/blog/git-and-github-tutorial-for-beginners" TargetMode="External"/><Relationship Id="rId5" Type="http://schemas.openxmlformats.org/officeDocument/2006/relationships/hyperlink" Target="https://www.youtube.com/watch?v=X1RVYt2QKQE" TargetMode="External"/><Relationship Id="rId4" Type="http://schemas.openxmlformats.org/officeDocument/2006/relationships/hyperlink" Target="https://www.udacity.com/course/kotlin-for-android-developers--ud888" TargetMode="External"/><Relationship Id="rId9" Type="http://schemas.openxmlformats.org/officeDocument/2006/relationships/hyperlink" Target="https://medium.com/@nickcapurso/a-tutorial-on-git-and-github-from-installation-to-pull-requests-7f158faf2695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CSCI 4237 </a:t>
            </a:r>
            <a:endParaRPr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</a:rPr>
              <a:t>Software Design for Handheld Devices</a:t>
            </a:r>
            <a:endParaRPr sz="3600" dirty="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924925"/>
            <a:ext cx="80442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2 - Android Basics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Mike Cobb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76" y="3924925"/>
            <a:ext cx="1178450" cy="89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Tips</a:t>
            </a:r>
            <a:endParaRPr/>
          </a:p>
        </p:txBody>
      </p:sp>
      <p:sp>
        <p:nvSpPr>
          <p:cNvPr id="568" name="Google Shape;568;p81"/>
          <p:cNvSpPr/>
          <p:nvPr/>
        </p:nvSpPr>
        <p:spPr>
          <a:xfrm>
            <a:off x="2643525" y="2305700"/>
            <a:ext cx="1386600" cy="354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81"/>
          <p:cNvSpPr txBox="1"/>
          <p:nvPr/>
        </p:nvSpPr>
        <p:spPr>
          <a:xfrm>
            <a:off x="311700" y="1296650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filter for the </a:t>
            </a:r>
            <a:r>
              <a:rPr lang="en" sz="1800" i="1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type</a:t>
            </a: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 of log message (e.g. errors)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70" name="Google Shape;570;p81"/>
          <p:cNvCxnSpPr>
            <a:endCxn id="568" idx="0"/>
          </p:cNvCxnSpPr>
          <p:nvPr/>
        </p:nvCxnSpPr>
        <p:spPr>
          <a:xfrm flipH="1">
            <a:off x="3336825" y="1725200"/>
            <a:ext cx="984300" cy="580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Tips</a:t>
            </a:r>
            <a:endParaRPr/>
          </a:p>
        </p:txBody>
      </p:sp>
      <p:sp>
        <p:nvSpPr>
          <p:cNvPr id="577" name="Google Shape;577;p82"/>
          <p:cNvSpPr/>
          <p:nvPr/>
        </p:nvSpPr>
        <p:spPr>
          <a:xfrm>
            <a:off x="620775" y="3386000"/>
            <a:ext cx="4595100" cy="1452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82"/>
          <p:cNvSpPr txBox="1"/>
          <p:nvPr/>
        </p:nvSpPr>
        <p:spPr>
          <a:xfrm>
            <a:off x="311700" y="1296650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Crash / error messages look like Java stacktraces and will contain a blue hyperlink to the spot in your code that caused the crash.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79" name="Google Shape;579;p82"/>
          <p:cNvCxnSpPr>
            <a:endCxn id="577" idx="0"/>
          </p:cNvCxnSpPr>
          <p:nvPr/>
        </p:nvCxnSpPr>
        <p:spPr>
          <a:xfrm flipH="1">
            <a:off x="2918325" y="1987100"/>
            <a:ext cx="1398900" cy="13989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Google Shape;59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Tips</a:t>
            </a:r>
            <a:endParaRPr/>
          </a:p>
        </p:txBody>
      </p:sp>
      <p:sp>
        <p:nvSpPr>
          <p:cNvPr id="592" name="Google Shape;592;p84"/>
          <p:cNvSpPr/>
          <p:nvPr/>
        </p:nvSpPr>
        <p:spPr>
          <a:xfrm>
            <a:off x="362000" y="3716550"/>
            <a:ext cx="323400" cy="3468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84"/>
          <p:cNvSpPr txBox="1"/>
          <p:nvPr/>
        </p:nvSpPr>
        <p:spPr>
          <a:xfrm>
            <a:off x="311700" y="1296650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Other helpful buttons: a screenshot button and a screen recorder!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94" name="Google Shape;594;p84"/>
          <p:cNvCxnSpPr>
            <a:endCxn id="592" idx="0"/>
          </p:cNvCxnSpPr>
          <p:nvPr/>
        </p:nvCxnSpPr>
        <p:spPr>
          <a:xfrm flipH="1">
            <a:off x="523700" y="1725150"/>
            <a:ext cx="3797400" cy="1991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937B-754F-0D5C-A44E-8ACE20CD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/>
          <a:lstStyle/>
          <a:p>
            <a:r>
              <a:rPr lang="en-US" dirty="0"/>
              <a:t>HW 2 due next Monday night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67852-D4A8-ACA5-E668-DDA01AF7D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574625"/>
            <a:ext cx="8520600" cy="3416400"/>
          </a:xfrm>
        </p:spPr>
        <p:txBody>
          <a:bodyPr/>
          <a:lstStyle/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You are going to develop a single Activity (One Screen) Menu app where the customer has to select items in two different ways.</a:t>
            </a:r>
          </a:p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The first choice is a choice of one and only one of a group of options (Radio button). The second choice is a choice of 0 to many of a group of options (checkboxes).</a:t>
            </a:r>
          </a:p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The user should have a choice of at least 3 radio button options and 4 checkbox options.</a:t>
            </a:r>
          </a:p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all sections should have a unique price associated.</a:t>
            </a:r>
          </a:p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There should be a total cost displayed after the user completes their selections.</a:t>
            </a:r>
          </a:p>
          <a:p>
            <a:pPr algn="l"/>
            <a:r>
              <a:rPr lang="en-US" sz="2000" b="0" i="0" dirty="0">
                <a:solidFill>
                  <a:srgbClr val="C9D1D9"/>
                </a:solidFill>
                <a:effectLst/>
                <a:latin typeface="-apple-system"/>
              </a:rPr>
              <a:t>You may add images, buttons, background colors, etc</a:t>
            </a:r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8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</a:t>
            </a:r>
            <a:endParaRPr/>
          </a:p>
        </p:txBody>
      </p:sp>
      <p:sp>
        <p:nvSpPr>
          <p:cNvPr id="636" name="Google Shape;636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Starting a second Activity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Passing data between activities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Dialogs/notifications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88F7-088F-6DD7-3FA9-CE7B6FF4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60E01-C8D9-0E86-4E47-873AC7094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3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Android Resources</a:t>
            </a:r>
            <a:endParaRPr sz="1800"/>
          </a:p>
          <a:p>
            <a:pPr marL="457200" lvl="0" indent="-342900" algn="l" rtl="0">
              <a:lnSpc>
                <a:spcPct val="13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resources overview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the difference between “px”, “dip”, “dp” and “sp”?</a:t>
            </a:r>
            <a:endParaRPr sz="1800">
              <a:solidFill>
                <a:schemeClr val="lt2"/>
              </a:solidFill>
            </a:endParaRPr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 different pixel densities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13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800"/>
              <a:t>Project View</a:t>
            </a:r>
            <a:endParaRPr sz="1800"/>
          </a:p>
          <a:p>
            <a:pPr marL="457200" lvl="0" indent="-342900" algn="l" rtl="0">
              <a:lnSpc>
                <a:spcPct val="135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 overview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48" name="Google Shape;648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ConstraintLayout</a:t>
            </a:r>
            <a:endParaRPr sz="1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 u="sng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Understanding the performance benefits of ConstraintLayout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54" name="Google Shape;654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Links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/>
          </a:p>
        </p:txBody>
      </p:sp>
      <p:sp>
        <p:nvSpPr>
          <p:cNvPr id="553" name="Google Shape;553;p89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x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y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(): String 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"X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80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/>
          </a:p>
        </p:txBody>
      </p:sp>
      <p:sp>
        <p:nvSpPr>
          <p:cNvPr id="559" name="Google Shape;559;p90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val x: Double = x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val y: Double = y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override fun toString(): String {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return "X = $x, Y = $y"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0" name="Google Shape;560;p90"/>
          <p:cNvSpPr/>
          <p:nvPr/>
        </p:nvSpPr>
        <p:spPr>
          <a:xfrm>
            <a:off x="1863475" y="1349125"/>
            <a:ext cx="3094500" cy="3795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1" name="Google Shape;561;p90"/>
          <p:cNvCxnSpPr>
            <a:endCxn id="560" idx="2"/>
          </p:cNvCxnSpPr>
          <p:nvPr/>
        </p:nvCxnSpPr>
        <p:spPr>
          <a:xfrm rot="10800000">
            <a:off x="3410725" y="1728625"/>
            <a:ext cx="1606200" cy="1947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2" name="Google Shape;562;p90"/>
          <p:cNvSpPr txBox="1"/>
          <p:nvPr/>
        </p:nvSpPr>
        <p:spPr>
          <a:xfrm>
            <a:off x="4123225" y="3676225"/>
            <a:ext cx="4856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In Kotlin, the primary constructor is defined after the class name.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Miscellaneous Items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Homework Assignment Last week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Logging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Strings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Layout using XML/Linear Layout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Radio buttons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Checkboxes</a:t>
            </a:r>
            <a:endParaRPr dirty="0"/>
          </a:p>
          <a:p>
            <a:pPr marL="571500" lvl="1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568" name="Google Shape;568;p91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x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y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override fun toString(): String {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return "X = $x, Y = $y"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9" name="Google Shape;569;p91"/>
          <p:cNvSpPr/>
          <p:nvPr/>
        </p:nvSpPr>
        <p:spPr>
          <a:xfrm>
            <a:off x="699875" y="1644250"/>
            <a:ext cx="2681400" cy="6960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70" name="Google Shape;570;p91"/>
          <p:cNvCxnSpPr>
            <a:endCxn id="569" idx="2"/>
          </p:cNvCxnSpPr>
          <p:nvPr/>
        </p:nvCxnSpPr>
        <p:spPr>
          <a:xfrm rot="10800000">
            <a:off x="2040575" y="2340250"/>
            <a:ext cx="2976300" cy="13359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91"/>
          <p:cNvSpPr txBox="1"/>
          <p:nvPr/>
        </p:nvSpPr>
        <p:spPr>
          <a:xfrm>
            <a:off x="4123225" y="3676225"/>
            <a:ext cx="4856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assigning the values passed into the constructor to actual member variables.</a:t>
            </a:r>
            <a:endParaRPr sz="1800"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577" name="Google Shape;577;p92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x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y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(): String 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"X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8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8" name="Google Shape;578;p92"/>
          <p:cNvSpPr/>
          <p:nvPr/>
        </p:nvSpPr>
        <p:spPr>
          <a:xfrm>
            <a:off x="699875" y="2479025"/>
            <a:ext cx="4823100" cy="9576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79" name="Google Shape;579;p92"/>
          <p:cNvCxnSpPr>
            <a:endCxn id="578" idx="2"/>
          </p:cNvCxnSpPr>
          <p:nvPr/>
        </p:nvCxnSpPr>
        <p:spPr>
          <a:xfrm rot="10800000">
            <a:off x="3111425" y="3436625"/>
            <a:ext cx="1905300" cy="239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0" name="Google Shape;580;p92"/>
          <p:cNvSpPr txBox="1"/>
          <p:nvPr/>
        </p:nvSpPr>
        <p:spPr>
          <a:xfrm>
            <a:off x="4123225" y="3676225"/>
            <a:ext cx="4856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Like Java, classes can contain whatever functions they need (in this case, overriding the default toString())</a:t>
            </a:r>
            <a:endParaRPr sz="1800"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586" name="Google Shape;586;p93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x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y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(): String 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"X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8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87" name="Google Shape;587;p93"/>
          <p:cNvCxnSpPr>
            <a:endCxn id="588" idx="2"/>
          </p:cNvCxnSpPr>
          <p:nvPr/>
        </p:nvCxnSpPr>
        <p:spPr>
          <a:xfrm rot="10800000">
            <a:off x="3461325" y="3051775"/>
            <a:ext cx="1555500" cy="6243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9" name="Google Shape;589;p93"/>
          <p:cNvSpPr txBox="1"/>
          <p:nvPr/>
        </p:nvSpPr>
        <p:spPr>
          <a:xfrm>
            <a:off x="4123225" y="3676225"/>
            <a:ext cx="4856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also has “String templates” instead of doing String concatenation</a:t>
            </a:r>
            <a:endParaRPr sz="1800"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8" name="Google Shape;588;p93"/>
          <p:cNvSpPr/>
          <p:nvPr/>
        </p:nvSpPr>
        <p:spPr>
          <a:xfrm>
            <a:off x="2276625" y="2753575"/>
            <a:ext cx="2369400" cy="2982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595" name="Google Shape;595;p94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Point(x: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x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 = y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override fun toString(): String {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return "X = $x, Y = $y"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6" name="Google Shape;596;p94"/>
          <p:cNvSpPr/>
          <p:nvPr/>
        </p:nvSpPr>
        <p:spPr>
          <a:xfrm>
            <a:off x="311700" y="1349150"/>
            <a:ext cx="5211300" cy="9576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597" name="Google Shape;597;p94"/>
          <p:cNvCxnSpPr>
            <a:endCxn id="596" idx="2"/>
          </p:cNvCxnSpPr>
          <p:nvPr/>
        </p:nvCxnSpPr>
        <p:spPr>
          <a:xfrm rot="10800000">
            <a:off x="2917350" y="2306750"/>
            <a:ext cx="2099400" cy="13692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8" name="Google Shape;598;p94"/>
          <p:cNvSpPr txBox="1"/>
          <p:nvPr/>
        </p:nvSpPr>
        <p:spPr>
          <a:xfrm>
            <a:off x="4123225" y="3676225"/>
            <a:ext cx="4856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This part (assigning constructor values to variables) can also be shortened into one line.</a:t>
            </a:r>
            <a:endParaRPr sz="1800"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604" name="Google Shape;604;p95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Class declaration with constructor and one function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(): String 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"X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8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610" name="Google Shape;610;p96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Point(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Double){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// You can have additional constructors defined inside 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// the class, but they have to ultimately call up to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// your “primary” constructor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constructor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(x: Double) :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(x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override 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toString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(): String 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"X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Y =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18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Shorter Syntax</a:t>
            </a:r>
            <a:endParaRPr dirty="0"/>
          </a:p>
        </p:txBody>
      </p:sp>
      <p:sp>
        <p:nvSpPr>
          <p:cNvPr id="616" name="Google Shape;616;p97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origin = Point(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0.0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Accessing individual fields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originX = origin.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18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originY = origin.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18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</a:t>
            </a:r>
            <a:endParaRPr dirty="0"/>
          </a:p>
        </p:txBody>
      </p:sp>
      <p:sp>
        <p:nvSpPr>
          <p:cNvPr id="622" name="Google Shape;622;p98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Lambdas define a block of code that can execute *later*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or *on-demand* and can be passed to functions like 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variables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lambda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800" i="1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“Execute” the lambda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.invoke()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</a:t>
            </a:r>
            <a:endParaRPr dirty="0"/>
          </a:p>
        </p:txBody>
      </p:sp>
      <p:sp>
        <p:nvSpPr>
          <p:cNvPr id="628" name="Google Shape;628;p99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Their type format == (parameters) -&gt; return type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lambda: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() -&gt; Unit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System.</a:t>
            </a:r>
            <a:r>
              <a:rPr lang="en" sz="1800" i="1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sz="18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"Hello world!"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“Execute” the lambda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.invoke()</a:t>
            </a: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</a:t>
            </a:r>
            <a:endParaRPr dirty="0"/>
          </a:p>
        </p:txBody>
      </p:sp>
      <p:sp>
        <p:nvSpPr>
          <p:cNvPr id="634" name="Google Shape;634;p100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We give a name “number” to the Int variable passed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to this lambda. It takes an Int and evaluates to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 Boolean by determining whether or not it’s even.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(Int) -&gt; Boolean =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%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isFourEven =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.invoke(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Alternate way to invoke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isFiveEven =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4DEC-599C-1B60-2ADF-BE3183F6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on First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4E2A-8AB8-CBC4-C29B-E9C2E97FB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Overall, most that submitted the work nailed it!</a:t>
            </a:r>
          </a:p>
          <a:p>
            <a:r>
              <a:rPr lang="en-US" dirty="0"/>
              <a:t>Summarize both the in-class exercise and the Homework-maybe more emphasis on the homework</a:t>
            </a:r>
          </a:p>
          <a:p>
            <a:r>
              <a:rPr lang="en-US" dirty="0"/>
              <a:t>Include screenshots of the product</a:t>
            </a:r>
          </a:p>
          <a:p>
            <a:endParaRPr lang="en-US" dirty="0"/>
          </a:p>
          <a:p>
            <a:r>
              <a:rPr lang="en-US" dirty="0"/>
              <a:t>Feedback to me: Slow down</a:t>
            </a:r>
          </a:p>
        </p:txBody>
      </p:sp>
    </p:spTree>
    <p:extLst>
      <p:ext uri="{BB962C8B-B14F-4D97-AF65-F5344CB8AC3E}">
        <p14:creationId xmlns:p14="http://schemas.microsoft.com/office/powerpoint/2010/main" val="1228147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</a:t>
            </a:r>
            <a:endParaRPr dirty="0"/>
          </a:p>
        </p:txBody>
      </p:sp>
      <p:sp>
        <p:nvSpPr>
          <p:cNvPr id="640" name="Google Shape;640;p101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We give a name “number” to the Int variable passed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to this lambda. It takes an Int and evaluates to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 Boolean by determining whether or not it’s even.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(Int) -&gt; Boolean =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%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isFourEven = isEven.invoke(4)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Alternate way to invoke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isFiveEven = isEven(5)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1" name="Google Shape;641;p101"/>
          <p:cNvSpPr/>
          <p:nvPr/>
        </p:nvSpPr>
        <p:spPr>
          <a:xfrm>
            <a:off x="683000" y="2209175"/>
            <a:ext cx="2344200" cy="362700"/>
          </a:xfrm>
          <a:prstGeom prst="rect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42" name="Google Shape;642;p101"/>
          <p:cNvCxnSpPr>
            <a:endCxn id="641" idx="2"/>
          </p:cNvCxnSpPr>
          <p:nvPr/>
        </p:nvCxnSpPr>
        <p:spPr>
          <a:xfrm rot="10800000">
            <a:off x="1855100" y="2571875"/>
            <a:ext cx="4072500" cy="868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3" name="Google Shape;643;p101"/>
          <p:cNvSpPr txBox="1"/>
          <p:nvPr/>
        </p:nvSpPr>
        <p:spPr>
          <a:xfrm>
            <a:off x="5927600" y="3246300"/>
            <a:ext cx="3044100" cy="11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 need the “return” keyword, </a:t>
            </a:r>
            <a:endParaRPr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the final line in a lambda is what it evaluates to (returns).</a:t>
            </a:r>
            <a:endParaRPr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Like a function, a lambda can be multiple lines long, if needed.</a:t>
            </a:r>
            <a:endParaRPr dirty="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</a:t>
            </a:r>
            <a:endParaRPr dirty="0"/>
          </a:p>
        </p:txBody>
      </p:sp>
      <p:sp>
        <p:nvSpPr>
          <p:cNvPr id="649" name="Google Shape;649;p102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Compare to the function version</a:t>
            </a: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8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: (Int) -&gt; Boolean =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</a:t>
            </a: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%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en" sz="18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isEven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(number: Int): Boolean {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8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number %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 sz="18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8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Passing Lambdas</a:t>
            </a:r>
            <a:endParaRPr dirty="0"/>
          </a:p>
        </p:txBody>
      </p:sp>
      <p:sp>
        <p:nvSpPr>
          <p:cNvPr id="655" name="Google Shape;655;p103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Take advantage of the fact that we can pass lambdas to functions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this function takes simple lambdas as a parameter and benchmarks how long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they take to execute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en" dirty="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benchmark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(block: () -&gt; Unit) {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System.</a:t>
            </a:r>
            <a:r>
              <a:rPr lang="en" i="1" dirty="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dirty="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"Starting benchmark..."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start = System.currentTimeMillis()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block()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dirty="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elapsed =  System.currentTimeMillis() - start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System.</a:t>
            </a:r>
            <a:r>
              <a:rPr lang="en" i="1" dirty="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.println(</a:t>
            </a:r>
            <a:r>
              <a:rPr lang="en" dirty="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"... done - operation took </a:t>
            </a:r>
            <a:r>
              <a:rPr lang="en" dirty="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elapsed</a:t>
            </a:r>
            <a:r>
              <a:rPr lang="en" dirty="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ms"</a:t>
            </a: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Passing Lambdas</a:t>
            </a:r>
            <a:endParaRPr dirty="0"/>
          </a:p>
        </p:txBody>
      </p:sp>
      <p:sp>
        <p:nvSpPr>
          <p:cNvPr id="661" name="Google Shape;661;p104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downloadFile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(url: String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onComplete: (File) -&gt; Unit) {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... go download file at `url` from internet in a *background thread* ...</a:t>
            </a:r>
            <a:endParaRPr sz="10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myFile: File = ...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when finished, invoke the lambda so the caller can process the result</a:t>
            </a:r>
            <a:endParaRPr sz="10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onComplete.invoke(myFile)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fun </a:t>
            </a:r>
            <a:r>
              <a:rPr lang="en" sz="1000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(args: Array&lt;String&gt;) {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fileUrl =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"https://www.example.com/myFile.txt"</a:t>
            </a:r>
            <a:endParaRPr sz="10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syllabusUrl = 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000" u="sng">
                <a:solidFill>
                  <a:schemeClr val="hlink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https://www.example.com/syllabus.pdf</a:t>
            </a: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b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endParaRPr sz="1000" dirty="0">
              <a:solidFill>
                <a:srgbClr val="6A8759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downloadFile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(fileUrl)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result: File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... do something with "myFile.txt"</a:t>
            </a:r>
            <a:endParaRPr sz="10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downloadFile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(syllabusUrl)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result: File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... do something with "syllabus.pdf"</a:t>
            </a:r>
            <a:endParaRPr sz="10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While file downloads are pending, we can do something else</a:t>
            </a:r>
            <a:endParaRPr sz="10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showLoadingScreen()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 with Lists</a:t>
            </a:r>
            <a:endParaRPr dirty="0"/>
          </a:p>
        </p:txBody>
      </p:sp>
      <p:sp>
        <p:nvSpPr>
          <p:cNvPr id="667" name="Google Shape;667;p105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 = </a:t>
            </a:r>
            <a:r>
              <a:rPr lang="en" sz="13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Three different ways to print all elements in the list</a:t>
            </a: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(i 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nums) {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(i)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Or: i in 0..nums.size-1</a:t>
            </a: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(i </a:t>
            </a:r>
            <a:r>
              <a:rPr lang="en" sz="13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 sz="13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lang="en" sz="13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until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nums.</a:t>
            </a:r>
            <a:r>
              <a:rPr lang="en" sz="13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size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(nums[i])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Shorthand for a for-each loop, uses a lambda which is called with each element</a:t>
            </a: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“forEach” is actually a function that accepts a lambd</a:t>
            </a: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nums.</a:t>
            </a:r>
            <a:r>
              <a:rPr lang="en" sz="13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forEach </a:t>
            </a:r>
            <a:r>
              <a:rPr lang="en" sz="13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sz="13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</a:t>
            </a:r>
            <a:endParaRPr sz="13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3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(num)</a:t>
            </a:r>
            <a:endParaRPr sz="13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 with Lists</a:t>
            </a:r>
            <a:endParaRPr dirty="0"/>
          </a:p>
        </p:txBody>
      </p:sp>
      <p:sp>
        <p:nvSpPr>
          <p:cNvPr id="673" name="Google Shape;673;p106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 = </a:t>
            </a:r>
            <a:r>
              <a:rPr lang="en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var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firstEven: Int? =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for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(num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in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nums) {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(num %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firstEven = num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endParaRPr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Same as above, but shorter: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`find` calls the lambda on each element. The lambda is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required to be a Boolean expression. It stops when the first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`true` is evaluated.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firstEven2 = nums.</a:t>
            </a:r>
            <a:r>
              <a:rPr lang="en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find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 %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(firstEven2)</a:t>
            </a:r>
            <a:endParaRPr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Lambdas with Lists</a:t>
            </a:r>
            <a:endParaRPr dirty="0"/>
          </a:p>
        </p:txBody>
      </p:sp>
      <p:sp>
        <p:nvSpPr>
          <p:cNvPr id="679" name="Google Shape;679;p107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nums = </a:t>
            </a:r>
            <a:r>
              <a:rPr lang="en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listOf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9</a:t>
            </a: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`filter` is like `find`, but it returns </a:t>
            </a:r>
            <a:r>
              <a:rPr lang="en" i="1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elements which evaluate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to `true` in a List.</a:t>
            </a:r>
            <a:endParaRPr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allEvens = nums.</a:t>
            </a:r>
            <a:r>
              <a:rPr lang="en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filter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num %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2 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== </a:t>
            </a:r>
            <a:r>
              <a:rPr lang="en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0 </a:t>
            </a:r>
            <a:r>
              <a:rPr lang="en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(allEvens)</a:t>
            </a:r>
            <a:endParaRPr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685" name="Google Shape;685;p108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.split(" ") will return ["This", "is", "CSCI", "4237", ... ]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words = 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"This is CSCI 4237 Software Design for Handheld Devices and I am Nick Capurso"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split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 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Find the first word larger than 6 and print its length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firstLargeWord = words.</a:t>
            </a:r>
            <a:r>
              <a:rPr lang="en" sz="16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find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6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= firstLargeWord.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"Length of first large word: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691" name="Google Shape;691;p109"/>
          <p:cNvSpPr txBox="1"/>
          <p:nvPr/>
        </p:nvSpPr>
        <p:spPr>
          <a:xfrm>
            <a:off x="311700" y="1264800"/>
            <a:ext cx="6020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This code actually won’t compile as-is:</a:t>
            </a:r>
            <a:endParaRPr sz="24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2" name="Google Shape;69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6100"/>
            <a:ext cx="8839199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698" name="Google Shape;698;p110"/>
          <p:cNvSpPr txBox="1"/>
          <p:nvPr/>
        </p:nvSpPr>
        <p:spPr>
          <a:xfrm>
            <a:off x="311700" y="1264800"/>
            <a:ext cx="86430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find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returns a </a:t>
            </a:r>
            <a:r>
              <a:rPr lang="en" sz="2400" i="1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nullable</a:t>
            </a:r>
            <a:r>
              <a:rPr lang="en" sz="2400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String in this case (null if there’s no matching elements in the list, non-null otherwise)</a:t>
            </a:r>
            <a:endParaRPr sz="24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99" name="Google Shape;699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6100"/>
            <a:ext cx="8839199" cy="176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3A44-AE9C-3E19-B3D1-157BE46A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 items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7B8A-DF68-35BC-61A8-862A4FCF3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r>
              <a:rPr lang="en-US" dirty="0"/>
              <a:t>Changing images</a:t>
            </a:r>
          </a:p>
          <a:p>
            <a:pPr lvl="1"/>
            <a:r>
              <a:rPr lang="en-US" dirty="0" err="1"/>
              <a:t>imageView.setImageResource</a:t>
            </a:r>
            <a:r>
              <a:rPr lang="en-US" dirty="0"/>
              <a:t>(</a:t>
            </a:r>
            <a:r>
              <a:rPr lang="en-US" dirty="0" err="1"/>
              <a:t>R.drawable</a:t>
            </a:r>
            <a:r>
              <a:rPr lang="en-US" dirty="0"/>
              <a:t>.&lt;image&gt;)</a:t>
            </a:r>
          </a:p>
          <a:p>
            <a:r>
              <a:rPr lang="en-US" dirty="0"/>
              <a:t>Formatting float/Double (money 2 decimal points)</a:t>
            </a:r>
          </a:p>
          <a:p>
            <a:pPr lvl="1"/>
            <a:r>
              <a:rPr lang="en-US" dirty="0"/>
              <a:t>Textview.txt=“$ %.2f”.format(number)</a:t>
            </a:r>
          </a:p>
          <a:p>
            <a:r>
              <a:rPr lang="en-US" dirty="0"/>
              <a:t>Wiping the emulator-exit the emulator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976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705" name="Google Shape;705;p111"/>
          <p:cNvSpPr txBox="1"/>
          <p:nvPr/>
        </p:nvSpPr>
        <p:spPr>
          <a:xfrm>
            <a:off x="311700" y="1264800"/>
            <a:ext cx="86430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Kotlin forces you to write safe-code and avoid NullPointerExceptions.</a:t>
            </a:r>
            <a:endParaRPr sz="2400" i="1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711" name="Google Shape;711;p112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Find the first word larger than 6 and print its length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firstLargeWord = words.</a:t>
            </a:r>
            <a:r>
              <a:rPr lang="en" sz="16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find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6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Required null-check </a:t>
            </a: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(firstLargeWord !=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Now this line of code is allowed - the compiler is smart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// enough to recognize that you did a null check!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= </a:t>
            </a:r>
            <a:r>
              <a:rPr lang="en" sz="1600">
                <a:solidFill>
                  <a:srgbClr val="A9B7C6"/>
                </a:solidFill>
                <a:highlight>
                  <a:srgbClr val="223C23"/>
                </a:highlight>
                <a:latin typeface="Roboto Mono"/>
                <a:ea typeface="Roboto Mono"/>
                <a:cs typeface="Roboto Mono"/>
                <a:sym typeface="Roboto Mono"/>
              </a:rPr>
              <a:t>firstLargeWord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"Length of first large word: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"No large words found!"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dirty="0">
              <a:solidFill>
                <a:srgbClr val="CC7832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717" name="Google Shape;717;p113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Find the first word larger than 6 and print its length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firstLargeWord = words.</a:t>
            </a:r>
            <a:r>
              <a:rPr lang="en" sz="16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find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6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You can use the shorthand .? to say if not null, call the 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function. Otherwise, null is assigned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= firstLargeWord?.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9876AA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But now length is nullable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(length !=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"Length of first large word: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else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"No large words found!"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Kotlin - Nullability</a:t>
            </a:r>
            <a:endParaRPr dirty="0"/>
          </a:p>
        </p:txBody>
      </p:sp>
      <p:sp>
        <p:nvSpPr>
          <p:cNvPr id="723" name="Google Shape;723;p114"/>
          <p:cNvSpPr txBox="1"/>
          <p:nvPr/>
        </p:nvSpPr>
        <p:spPr>
          <a:xfrm>
            <a:off x="311700" y="1017725"/>
            <a:ext cx="8520600" cy="37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Find the first word larger than 6 and print its length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firstLargeWord = words.</a:t>
            </a:r>
            <a:r>
              <a:rPr lang="en" sz="1600" i="1">
                <a:solidFill>
                  <a:srgbClr val="FFC66D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find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{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-&gt;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word.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16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6 </a:t>
            </a:r>
            <a:r>
              <a:rPr lang="en" sz="1600" b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A9B7C6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Another shorthand ?: works like the ternary operator 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(if null, the expression uses the second value)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val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= firstLargeWord?.</a:t>
            </a:r>
            <a:r>
              <a:rPr lang="en" sz="1600">
                <a:solidFill>
                  <a:srgbClr val="9876AA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 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?: -</a:t>
            </a:r>
            <a:r>
              <a:rPr lang="en" sz="1600">
                <a:solidFill>
                  <a:srgbClr val="6897BB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897BB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08080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// Prints -1 for the length if not found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"Length of first large word: </a:t>
            </a:r>
            <a:r>
              <a:rPr lang="en" sz="1600">
                <a:solidFill>
                  <a:srgbClr val="CC7832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$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600">
                <a:solidFill>
                  <a:srgbClr val="6A8759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" sz="1600">
                <a:solidFill>
                  <a:srgbClr val="A9B7C6"/>
                </a:solidFill>
                <a:highlight>
                  <a:srgbClr val="2B2B2B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 dirty="0">
              <a:solidFill>
                <a:srgbClr val="808080"/>
              </a:solidFill>
              <a:highlight>
                <a:srgbClr val="2B2B2B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Links</a:t>
            </a:r>
            <a:endParaRPr dirty="0"/>
          </a:p>
        </p:txBody>
      </p:sp>
      <p:sp>
        <p:nvSpPr>
          <p:cNvPr id="788" name="Google Shape;788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Kotlin</a:t>
            </a:r>
            <a:endParaRPr sz="1200" dirty="0"/>
          </a:p>
          <a:p>
            <a:pPr marL="457200" marR="0" lvl="0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Kotlin Official Reference</a:t>
            </a:r>
            <a:endParaRPr sz="1200" dirty="0">
              <a:solidFill>
                <a:schemeClr val="lt2"/>
              </a:solidFill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Udacity: Kotlin (free)</a:t>
            </a:r>
            <a:endParaRPr sz="1200" dirty="0">
              <a:solidFill>
                <a:schemeClr val="lt2"/>
              </a:solidFill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I/O ‘17: Intro to Kotlin</a:t>
            </a:r>
            <a:endParaRPr sz="12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Git (next lecture)</a:t>
            </a:r>
            <a:endParaRPr sz="1200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 to Git</a:t>
            </a:r>
            <a:endParaRPr sz="12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Git Branching</a:t>
            </a:r>
            <a:endParaRPr sz="12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 Git online book</a:t>
            </a:r>
            <a:endParaRPr sz="12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 sz="1200" u="sng" dirty="0">
                <a:solidFill>
                  <a:schemeClr val="lt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 from Cloning → Making a Pull Request (My Blog Post)</a:t>
            </a:r>
            <a:endParaRPr sz="12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6921-F631-890D-4878-865B3C8B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CA7A-1A43-C5A7-DF21-B5459821E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Design, Blueprint or both?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effectLst/>
                <a:latin typeface="Calibri" panose="020F0502020204030204" pitchFamily="34" charset="0"/>
              </a:rPr>
              <a:t>Select multiple views and set attribute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F6128-4ACB-EE21-E57B-CCA7D05B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445025"/>
            <a:ext cx="2702652" cy="233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Viewing Logs</a:t>
            </a:r>
            <a:endParaRPr/>
          </a:p>
        </p:txBody>
      </p:sp>
      <p:sp>
        <p:nvSpPr>
          <p:cNvPr id="585" name="Google Shape;585;p83"/>
          <p:cNvSpPr txBox="1">
            <a:spLocks noGrp="1"/>
          </p:cNvSpPr>
          <p:nvPr>
            <p:ph type="body" idx="1"/>
          </p:nvPr>
        </p:nvSpPr>
        <p:spPr>
          <a:xfrm>
            <a:off x="311850" y="1152475"/>
            <a:ext cx="85206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If you have a Exception (e.g. from a try-catch block), you can log it in red text by using Log.e:</a:t>
            </a:r>
            <a:br>
              <a:rPr lang="en" dirty="0"/>
            </a:br>
            <a:br>
              <a:rPr lang="en" dirty="0"/>
            </a:br>
            <a:r>
              <a:rPr lang="en" dirty="0"/>
              <a:t>Log.e(</a:t>
            </a:r>
            <a:r>
              <a:rPr lang="en" dirty="0">
                <a:solidFill>
                  <a:schemeClr val="dk2"/>
                </a:solidFill>
              </a:rPr>
              <a:t>“MyActivity”</a:t>
            </a:r>
            <a:r>
              <a:rPr lang="en" dirty="0"/>
              <a:t>, </a:t>
            </a:r>
            <a:r>
              <a:rPr lang="en" dirty="0">
                <a:solidFill>
                  <a:schemeClr val="dk2"/>
                </a:solidFill>
              </a:rPr>
              <a:t>“Something bad happened”</a:t>
            </a:r>
            <a:r>
              <a:rPr lang="en" dirty="0"/>
              <a:t>, exception)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Create your own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Log.d(“checkboxActivity”, “checkbox 2 checked”)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Log.d(“checkboxActivity”, “checkbox 2 unchecked”)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Logging and Viewing Logs</a:t>
            </a:r>
            <a:endParaRPr dirty="0"/>
          </a:p>
        </p:txBody>
      </p:sp>
      <p:sp>
        <p:nvSpPr>
          <p:cNvPr id="540" name="Google Shape;540;p78"/>
          <p:cNvSpPr txBox="1">
            <a:spLocks noGrp="1"/>
          </p:cNvSpPr>
          <p:nvPr>
            <p:ph type="body" idx="1"/>
          </p:nvPr>
        </p:nvSpPr>
        <p:spPr>
          <a:xfrm>
            <a:off x="311850" y="1152475"/>
            <a:ext cx="85206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the </a:t>
            </a:r>
            <a:r>
              <a:rPr lang="en" i="1">
                <a:solidFill>
                  <a:schemeClr val="lt2"/>
                </a:solidFill>
              </a:rPr>
              <a:t>logcat</a:t>
            </a:r>
            <a:r>
              <a:rPr lang="en"/>
              <a:t> tab in Android Studio to view debug logs (e.g. print statements) and also crash / error stacktraces.</a:t>
            </a:r>
            <a:endParaRPr/>
          </a:p>
        </p:txBody>
      </p:sp>
      <p:pic>
        <p:nvPicPr>
          <p:cNvPr id="541" name="Google Shape;54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Tips</a:t>
            </a:r>
            <a:endParaRPr/>
          </a:p>
        </p:txBody>
      </p:sp>
      <p:sp>
        <p:nvSpPr>
          <p:cNvPr id="548" name="Google Shape;548;p79"/>
          <p:cNvSpPr/>
          <p:nvPr/>
        </p:nvSpPr>
        <p:spPr>
          <a:xfrm>
            <a:off x="362000" y="2305700"/>
            <a:ext cx="1386600" cy="354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79"/>
          <p:cNvSpPr txBox="1"/>
          <p:nvPr/>
        </p:nvSpPr>
        <p:spPr>
          <a:xfrm>
            <a:off x="311700" y="1296650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you have your current emulator selected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0" name="Google Shape;550;p79"/>
          <p:cNvCxnSpPr>
            <a:endCxn id="548" idx="0"/>
          </p:cNvCxnSpPr>
          <p:nvPr/>
        </p:nvCxnSpPr>
        <p:spPr>
          <a:xfrm flipH="1">
            <a:off x="1055300" y="1725200"/>
            <a:ext cx="3265800" cy="580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88" y="2366575"/>
            <a:ext cx="8325017" cy="24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Tips</a:t>
            </a:r>
            <a:endParaRPr/>
          </a:p>
        </p:txBody>
      </p:sp>
      <p:sp>
        <p:nvSpPr>
          <p:cNvPr id="557" name="Google Shape;557;p80"/>
          <p:cNvSpPr/>
          <p:nvPr/>
        </p:nvSpPr>
        <p:spPr>
          <a:xfrm>
            <a:off x="1659975" y="2305700"/>
            <a:ext cx="1386600" cy="354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80"/>
          <p:cNvSpPr txBox="1"/>
          <p:nvPr/>
        </p:nvSpPr>
        <p:spPr>
          <a:xfrm>
            <a:off x="311700" y="1296650"/>
            <a:ext cx="85206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filter for a specific application (select its package and set the filter)</a:t>
            </a:r>
            <a:endParaRPr sz="1800">
              <a:solidFill>
                <a:schemeClr val="accent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9" name="Google Shape;559;p80"/>
          <p:cNvCxnSpPr>
            <a:endCxn id="557" idx="0"/>
          </p:cNvCxnSpPr>
          <p:nvPr/>
        </p:nvCxnSpPr>
        <p:spPr>
          <a:xfrm flipH="1">
            <a:off x="2353275" y="1725200"/>
            <a:ext cx="1967700" cy="5805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" name="Google Shape;560;p80"/>
          <p:cNvSpPr/>
          <p:nvPr/>
        </p:nvSpPr>
        <p:spPr>
          <a:xfrm>
            <a:off x="7347900" y="2305700"/>
            <a:ext cx="1386600" cy="354600"/>
          </a:xfrm>
          <a:prstGeom prst="rect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1" name="Google Shape;561;p80"/>
          <p:cNvCxnSpPr>
            <a:endCxn id="560" idx="0"/>
          </p:cNvCxnSpPr>
          <p:nvPr/>
        </p:nvCxnSpPr>
        <p:spPr>
          <a:xfrm>
            <a:off x="4337400" y="1733300"/>
            <a:ext cx="3703800" cy="5724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3DDC84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7458</TotalTime>
  <Words>2714</Words>
  <Application>Microsoft Office PowerPoint</Application>
  <PresentationFormat>On-screen Show (16:9)</PresentationFormat>
  <Paragraphs>413</Paragraphs>
  <Slides>44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Calibri</vt:lpstr>
      <vt:lpstr>-apple-system</vt:lpstr>
      <vt:lpstr>Arial</vt:lpstr>
      <vt:lpstr>Roboto Mono</vt:lpstr>
      <vt:lpstr>Proxima Nova</vt:lpstr>
      <vt:lpstr>Spearmint</vt:lpstr>
      <vt:lpstr>CSCI 4237  Software Design for Handheld Devices</vt:lpstr>
      <vt:lpstr>Today</vt:lpstr>
      <vt:lpstr>Admin on First Assignment</vt:lpstr>
      <vt:lpstr>MISC items</vt:lpstr>
      <vt:lpstr>MISC</vt:lpstr>
      <vt:lpstr>Viewing Logs</vt:lpstr>
      <vt:lpstr>Logging and Viewing Logs</vt:lpstr>
      <vt:lpstr>Logging Tips</vt:lpstr>
      <vt:lpstr>Logging Tips</vt:lpstr>
      <vt:lpstr>Logging Tips</vt:lpstr>
      <vt:lpstr>Logging Tips</vt:lpstr>
      <vt:lpstr>Logging Tips</vt:lpstr>
      <vt:lpstr>HW 2 due next Monday night </vt:lpstr>
      <vt:lpstr>Next Week</vt:lpstr>
      <vt:lpstr>Backup</vt:lpstr>
      <vt:lpstr>Helpful Links</vt:lpstr>
      <vt:lpstr>Helpful Links</vt:lpstr>
      <vt:lpstr>Kotlin - Shorter Syntax</vt:lpstr>
      <vt:lpstr>Kotlin - Shorter Syntax</vt:lpstr>
      <vt:lpstr>Kotlin - Shorter Syntax</vt:lpstr>
      <vt:lpstr>Kotlin - Shorter Syntax</vt:lpstr>
      <vt:lpstr>Kotlin - Shorter Syntax</vt:lpstr>
      <vt:lpstr>Kotlin - Shorter Syntax</vt:lpstr>
      <vt:lpstr>Kotlin - Shorter Syntax</vt:lpstr>
      <vt:lpstr>Kotlin - Shorter Syntax</vt:lpstr>
      <vt:lpstr>Kotlin - Shorter Syntax</vt:lpstr>
      <vt:lpstr>Kotlin - Lambdas</vt:lpstr>
      <vt:lpstr>Kotlin - Lambdas</vt:lpstr>
      <vt:lpstr>Kotlin - Lambdas</vt:lpstr>
      <vt:lpstr>Kotlin - Lambdas</vt:lpstr>
      <vt:lpstr>Kotlin - Lambdas</vt:lpstr>
      <vt:lpstr>Kotlin - Passing Lambdas</vt:lpstr>
      <vt:lpstr>Kotlin - Passing Lambdas</vt:lpstr>
      <vt:lpstr>Kotlin - Lambdas with Lists</vt:lpstr>
      <vt:lpstr>Kotlin - Lambdas with Lists</vt:lpstr>
      <vt:lpstr>Kotlin - Lambdas with Lists</vt:lpstr>
      <vt:lpstr>Kotlin - Nullability</vt:lpstr>
      <vt:lpstr>Kotlin - Nullability</vt:lpstr>
      <vt:lpstr>Kotlin - Nullability</vt:lpstr>
      <vt:lpstr>Kotlin - Nullability</vt:lpstr>
      <vt:lpstr>Kotlin - Nullability</vt:lpstr>
      <vt:lpstr>Kotlin - Nullability</vt:lpstr>
      <vt:lpstr>Kotlin - Nullability</vt:lpstr>
      <vt:lpstr>Extra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4237  Software Design for Handheld Devices</dc:title>
  <cp:lastModifiedBy>Mike Cobb</cp:lastModifiedBy>
  <cp:revision>8</cp:revision>
  <dcterms:modified xsi:type="dcterms:W3CDTF">2023-02-10T04:05:27Z</dcterms:modified>
</cp:coreProperties>
</file>