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4" r:id="rId4"/>
    <p:sldId id="279" r:id="rId5"/>
    <p:sldId id="280" r:id="rId6"/>
    <p:sldId id="28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D379-A23F-8721-1FAC-DC186C429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35FCF-9990-D150-60D2-8AB00F3AE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F7828-5C5E-410E-AF8B-E5971C9C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2C66B-8044-FA07-BBEA-E30FD98F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8E993-F50C-8310-ACB0-42504E0C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9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EC2F-941C-5F42-9A30-962A67FC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C8580-5472-846A-9AFB-904D20A1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F5D86-3AAA-1CF2-D2CE-517C371F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62F23-44E3-C3B3-FC04-AE65CC7A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87D1B-77D2-9DBB-7F69-F7B507A5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5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D9956B-1CDE-B019-9E6F-A60E5F856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006B6-A7D7-A95F-7273-29A2EE0AB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E1D55-48C5-DD9B-D69C-2A24B4D2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FA762-5148-0BE0-79D5-C30037CBD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17F12-9FCD-74E4-82EE-CC6F93AA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9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814E-4E9A-15D7-BC17-7E32B14B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33ED8-636D-3A28-EF54-B11B48C8F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8550E-1C61-513A-6838-EED3A2A9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1888D-DD84-3B09-BED8-D26824A9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57789-B965-4078-B66F-F9FC646C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2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E723-6954-47E6-2F1E-E5902F55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63DCA-0543-3A40-150D-1B0FE8B87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7841B-8D68-1108-2128-63C99416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E6834-BF12-9AD7-BFF4-8E02E5B0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4ABC7-10D4-FC2E-F34D-4357A2A5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2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236E-598B-D018-F21A-D6C550F33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25612-36DB-8F8F-537A-E2B9637FF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92937-F5AD-CE09-C5AB-D4322D12F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E449B-444F-0F48-E116-C3A1B62C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29F36-4300-3025-0744-D5831F47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4F3DF-4965-B576-284D-E23B36D0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7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8B7E-EB77-9C4C-396D-0B178344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18F74-7A1E-A5B9-29F0-61D52FFCE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FF7B4-CEAD-5EBD-A75F-9E9538099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F03C0-3E6A-596A-C546-56AFC4D0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A6E16D-9530-6461-85BC-23D90F4F2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49873-1200-3AD3-E180-10369DF5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10222-E2DE-D280-1BA6-4F3C22E8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7BBD3C-CBD9-8DAA-5D41-6512B107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5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89A4-B6D2-4C30-A58B-F3122E35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163B5-A3C7-E821-B29F-30BC07AA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59AE5-C2B9-0E09-F3A8-B35C0225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83762-CD80-7D51-79DB-FE4E01E4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4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5B1AA-EA78-C2AB-0EBF-EA4AD9EA4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E0F8D0-5D20-510B-5867-AAE82D67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EAE9F-2218-9EC0-F42D-EB54E13F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0593-0AEE-1EFD-B737-5C37E3957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756C9-71FC-A372-A38E-C370B0FB8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E56F4-5E57-E08D-280E-746FB34D1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3BBC3-0AB5-18AA-6730-E854BB7A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BA88E-C5D8-7BA3-5D8F-AA43B99E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43673-7187-EA5A-9E27-9ACA187E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2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307A-9802-336A-989E-146F03EE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B954A9-64C3-E6E4-AAEE-0EB920F62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67DE5-C72F-119E-2547-816017E3B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F2B41-412C-A85A-AC6A-E8781461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CF32D-3EBC-99BB-1FAD-68613C4B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F7548-AC54-71BC-C1CB-31640E8F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1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BF84A-FC0A-3FFF-E75F-215EBACDD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129F5-D788-3C0F-739F-F02E9A318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59FD-BA6A-F5B2-7572-D061BB620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656D2-4743-446D-5258-1CC253C4E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F9935-8031-EFBA-1CE7-7FCF1885F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5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raj.kisan@gmail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raj.kisan@gmail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0.png"/><Relationship Id="rId2" Type="http://schemas.openxmlformats.org/officeDocument/2006/relationships/hyperlink" Target="mailto:raj.kisan@gmail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4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8280-6AE5-530A-8F4C-056D274EE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2858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EC6B3A-F5C7-1633-CCF8-37BBB647E7EF}"/>
              </a:ext>
            </a:extLst>
          </p:cNvPr>
          <p:cNvSpPr txBox="1"/>
          <p:nvPr/>
        </p:nvSpPr>
        <p:spPr>
          <a:xfrm>
            <a:off x="154112" y="776736"/>
            <a:ext cx="831179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Scenario 1 : Sending 2 Orders successfully to Salesforce.</a:t>
            </a:r>
          </a:p>
          <a:p>
            <a:endParaRPr lang="en-US" sz="1400" b="1" dirty="0"/>
          </a:p>
          <a:p>
            <a:r>
              <a:rPr lang="en-US" sz="1400" b="1" dirty="0"/>
              <a:t>Test Steps :</a:t>
            </a:r>
          </a:p>
          <a:p>
            <a:pPr marL="342900" indent="-342900">
              <a:buAutoNum type="arabicPeriod"/>
            </a:pPr>
            <a:r>
              <a:rPr lang="en-US" sz="1400" dirty="0"/>
              <a:t>Send 2 Orders (O1 and O2) .</a:t>
            </a:r>
          </a:p>
          <a:p>
            <a:pPr marL="342900" indent="-342900">
              <a:buAutoNum type="arabicPeriod"/>
            </a:pPr>
            <a:r>
              <a:rPr lang="en-US" sz="1400" dirty="0"/>
              <a:t> O1 with Country USA and O2 with country IND.</a:t>
            </a:r>
          </a:p>
          <a:p>
            <a:pPr marL="342900" indent="-342900">
              <a:buAutoNum type="arabicPeriod"/>
            </a:pPr>
            <a:r>
              <a:rPr lang="en-US" sz="1400" dirty="0"/>
              <a:t>Both placed by same customer that email (</a:t>
            </a:r>
            <a:r>
              <a:rPr lang="fr-FR" sz="1400" b="0" dirty="0">
                <a:solidFill>
                  <a:srgbClr val="A31515"/>
                </a:solidFill>
                <a:effectLst/>
                <a:latin typeface="IBMPlexMono"/>
              </a:rPr>
              <a:t>"email"</a:t>
            </a:r>
            <a:r>
              <a:rPr lang="fr-FR" sz="1400" b="0" dirty="0">
                <a:solidFill>
                  <a:srgbClr val="000000"/>
                </a:solidFill>
                <a:effectLst/>
                <a:latin typeface="IBMPlexMono"/>
              </a:rPr>
              <a:t>: </a:t>
            </a:r>
            <a:r>
              <a:rPr lang="fr-FR" sz="1400" b="0" dirty="0">
                <a:solidFill>
                  <a:srgbClr val="0451A5"/>
                </a:solidFill>
                <a:effectLst/>
                <a:latin typeface="IBMPlexMono"/>
                <a:hlinkClick r:id="rId2"/>
              </a:rPr>
              <a:t>raj.kisan@gmail.com</a:t>
            </a:r>
            <a:r>
              <a:rPr lang="en-US" sz="1400" dirty="0"/>
              <a:t>) exist in Customer DB.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r>
              <a:rPr lang="en-US" sz="1400" b="1" dirty="0"/>
              <a:t>Acceptance Criteria :</a:t>
            </a:r>
            <a:r>
              <a:rPr lang="en-US" sz="1400" dirty="0"/>
              <a:t> </a:t>
            </a:r>
            <a:r>
              <a:rPr lang="en-US" sz="1400" dirty="0" err="1"/>
              <a:t>OrderAnalysis</a:t>
            </a:r>
            <a:r>
              <a:rPr lang="en-US" sz="1400" dirty="0"/>
              <a:t> Salesforce Object is populated with 2 Orders O1 and O2. </a:t>
            </a:r>
            <a:endParaRPr lang="fr-FR" sz="1400" b="0" dirty="0">
              <a:solidFill>
                <a:srgbClr val="0451A5"/>
              </a:solidFill>
              <a:effectLst/>
              <a:latin typeface="IBMPlexMono"/>
            </a:endParaRPr>
          </a:p>
          <a:p>
            <a:endParaRPr lang="fr-FR" sz="1400" b="0" dirty="0">
              <a:solidFill>
                <a:srgbClr val="0451A5"/>
              </a:solidFill>
              <a:effectLst/>
              <a:latin typeface="IBMPlexMono"/>
            </a:endParaRPr>
          </a:p>
          <a:p>
            <a:endParaRPr lang="fr-FR" sz="1400" b="0" dirty="0">
              <a:solidFill>
                <a:srgbClr val="000000"/>
              </a:solidFill>
              <a:effectLst/>
              <a:latin typeface="IBMPlexMono"/>
            </a:endParaRPr>
          </a:p>
          <a:p>
            <a:endParaRPr lang="fr-FR" sz="1400" b="0" dirty="0">
              <a:solidFill>
                <a:srgbClr val="000000"/>
              </a:solidFill>
              <a:effectLst/>
              <a:latin typeface="IBMPlexMono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7B750E-9223-ED23-8BE0-8BD9C8260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33"/>
            <a:ext cx="120567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Testing Scenario &amp; Evidences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696FD-EE33-4795-08C9-6E71137D2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0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81B569-C300-1BBE-6B2B-A3AD265DD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27" y="2746970"/>
            <a:ext cx="10787866" cy="18394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61A352-1D51-8FFC-589E-AF26DF088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12" y="4586454"/>
            <a:ext cx="10674850" cy="2068084"/>
          </a:xfrm>
          <a:prstGeom prst="rect">
            <a:avLst/>
          </a:prstGeom>
        </p:spPr>
      </p:pic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9D0B567A-156F-9040-FB40-FDD2926760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780584"/>
              </p:ext>
            </p:extLst>
          </p:nvPr>
        </p:nvGraphicFramePr>
        <p:xfrm>
          <a:off x="7988158" y="1802980"/>
          <a:ext cx="1428107" cy="738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927000" imgH="478800" progId="Package">
                  <p:embed/>
                </p:oleObj>
              </mc:Choice>
              <mc:Fallback>
                <p:oleObj name="Packager Shell Object" showAsIcon="1" r:id="rId5" imgW="92700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88158" y="1802980"/>
                        <a:ext cx="1428107" cy="7385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259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EC6B3A-F5C7-1633-CCF8-37BBB647E7EF}"/>
              </a:ext>
            </a:extLst>
          </p:cNvPr>
          <p:cNvSpPr txBox="1"/>
          <p:nvPr/>
        </p:nvSpPr>
        <p:spPr>
          <a:xfrm>
            <a:off x="154112" y="776736"/>
            <a:ext cx="83117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Scenario 2 : Sending 2 Orders to MuleSoft Mobile EAPI with different country.</a:t>
            </a:r>
          </a:p>
          <a:p>
            <a:endParaRPr lang="en-US" sz="1400" b="1" dirty="0"/>
          </a:p>
          <a:p>
            <a:r>
              <a:rPr lang="en-US" sz="1400" b="1" dirty="0"/>
              <a:t>Test Steps :</a:t>
            </a:r>
          </a:p>
          <a:p>
            <a:pPr marL="342900" indent="-342900">
              <a:buAutoNum type="arabicPeriod"/>
            </a:pPr>
            <a:r>
              <a:rPr lang="en-US" sz="1400" dirty="0"/>
              <a:t>Send 2 Orders (O3 and O4) .</a:t>
            </a:r>
          </a:p>
          <a:p>
            <a:pPr marL="342900" indent="-342900">
              <a:buAutoNum type="arabicPeriod"/>
            </a:pPr>
            <a:r>
              <a:rPr lang="en-US" sz="1400" dirty="0"/>
              <a:t>Both O1 and O2 with Country JPN.</a:t>
            </a:r>
          </a:p>
          <a:p>
            <a:pPr marL="342900" indent="-342900">
              <a:buAutoNum type="arabicPeriod"/>
            </a:pPr>
            <a:r>
              <a:rPr lang="en-US" sz="1400" dirty="0"/>
              <a:t>Both placed by same customer that email (</a:t>
            </a:r>
            <a:r>
              <a:rPr lang="fr-FR" sz="1400" b="0" dirty="0">
                <a:solidFill>
                  <a:srgbClr val="A31515"/>
                </a:solidFill>
                <a:effectLst/>
                <a:latin typeface="IBMPlexMono"/>
              </a:rPr>
              <a:t>"email"</a:t>
            </a:r>
            <a:r>
              <a:rPr lang="fr-FR" sz="1400" b="0" dirty="0">
                <a:solidFill>
                  <a:srgbClr val="000000"/>
                </a:solidFill>
                <a:effectLst/>
                <a:latin typeface="IBMPlexMono"/>
              </a:rPr>
              <a:t>: </a:t>
            </a:r>
            <a:r>
              <a:rPr lang="fr-FR" sz="1400" b="0" dirty="0">
                <a:solidFill>
                  <a:srgbClr val="0451A5"/>
                </a:solidFill>
                <a:effectLst/>
                <a:latin typeface="IBMPlexMono"/>
                <a:hlinkClick r:id="rId2"/>
              </a:rPr>
              <a:t>raj.kisan@gmail.com</a:t>
            </a:r>
            <a:r>
              <a:rPr lang="en-US" sz="1400" dirty="0"/>
              <a:t>) exist in Customer DB.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r>
              <a:rPr lang="en-US" sz="1400" b="1" dirty="0"/>
              <a:t>Acceptance Criteria : MuleSoft Mobile EAPI will filter and not publish to </a:t>
            </a:r>
            <a:r>
              <a:rPr lang="en-US" sz="1400" b="1" dirty="0" err="1"/>
              <a:t>Anypoint</a:t>
            </a:r>
            <a:r>
              <a:rPr lang="en-US" sz="1400" b="1" dirty="0"/>
              <a:t> MQ</a:t>
            </a:r>
            <a:endParaRPr lang="fr-FR" sz="1400" b="0" dirty="0">
              <a:solidFill>
                <a:srgbClr val="0451A5"/>
              </a:solidFill>
              <a:effectLst/>
              <a:latin typeface="IBMPlexMono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7B750E-9223-ED23-8BE0-8BD9C8260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0567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Testing Scenario &amp; Evidences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696FD-EE33-4795-08C9-6E71137D2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0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517AFD-A20B-BE44-8909-38D61243B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781" y="2401357"/>
            <a:ext cx="4770848" cy="3137908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DB7D4A3-DD98-69D2-63E0-1E70ED14C5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32839"/>
              </p:ext>
            </p:extLst>
          </p:nvPr>
        </p:nvGraphicFramePr>
        <p:xfrm>
          <a:off x="8219826" y="1318735"/>
          <a:ext cx="1258674" cy="890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677880" imgH="478800" progId="Package">
                  <p:embed/>
                </p:oleObj>
              </mc:Choice>
              <mc:Fallback>
                <p:oleObj name="Packager Shell Object" showAsIcon="1" r:id="rId4" imgW="6778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19826" y="1318735"/>
                        <a:ext cx="1258674" cy="8902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C1AAF45A-B2F1-C038-5728-966C9DA6C0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716" y="4736043"/>
            <a:ext cx="6653065" cy="187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EC6B3A-F5C7-1633-CCF8-37BBB647E7EF}"/>
              </a:ext>
            </a:extLst>
          </p:cNvPr>
          <p:cNvSpPr txBox="1"/>
          <p:nvPr/>
        </p:nvSpPr>
        <p:spPr>
          <a:xfrm>
            <a:off x="154112" y="776736"/>
            <a:ext cx="831179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Scenario 3 : Sending an Orders with valid country and invalid email .</a:t>
            </a:r>
          </a:p>
          <a:p>
            <a:endParaRPr lang="en-US" sz="1400" b="1" dirty="0"/>
          </a:p>
          <a:p>
            <a:r>
              <a:rPr lang="en-US" sz="1400" b="1" dirty="0"/>
              <a:t>Test Steps :</a:t>
            </a:r>
          </a:p>
          <a:p>
            <a:pPr marL="342900" indent="-342900">
              <a:buAutoNum type="arabicPeriod"/>
            </a:pPr>
            <a:r>
              <a:rPr lang="en-US" sz="1400" dirty="0"/>
              <a:t>Send an Orders (O3) .</a:t>
            </a:r>
          </a:p>
          <a:p>
            <a:pPr marL="342900" indent="-342900">
              <a:buAutoNum type="arabicPeriod"/>
            </a:pPr>
            <a:r>
              <a:rPr lang="en-US" sz="1400" dirty="0"/>
              <a:t>O3 Order has valid Country i.e. IND or USA.</a:t>
            </a:r>
          </a:p>
          <a:p>
            <a:pPr marL="342900" indent="-342900">
              <a:buAutoNum type="arabicPeriod"/>
            </a:pPr>
            <a:r>
              <a:rPr lang="en-US" sz="1400" dirty="0"/>
              <a:t>Placed by customer with email (</a:t>
            </a:r>
            <a:r>
              <a:rPr lang="fr-FR" sz="1400" b="0" dirty="0">
                <a:solidFill>
                  <a:srgbClr val="A31515"/>
                </a:solidFill>
                <a:effectLst/>
                <a:latin typeface="IBMPlexMono"/>
              </a:rPr>
              <a:t>"email"</a:t>
            </a:r>
            <a:r>
              <a:rPr lang="fr-FR" sz="1400" b="0" dirty="0">
                <a:solidFill>
                  <a:srgbClr val="000000"/>
                </a:solidFill>
                <a:effectLst/>
                <a:latin typeface="IBMPlexMono"/>
              </a:rPr>
              <a:t>: demo.abc</a:t>
            </a:r>
            <a:r>
              <a:rPr lang="fr-FR" sz="1400" b="0" dirty="0">
                <a:solidFill>
                  <a:srgbClr val="0451A5"/>
                </a:solidFill>
                <a:effectLst/>
                <a:latin typeface="IBMPlexMono"/>
                <a:hlinkClick r:id="rId2"/>
              </a:rPr>
              <a:t>@gmail.com</a:t>
            </a:r>
            <a:r>
              <a:rPr lang="en-US" sz="1400" dirty="0"/>
              <a:t>) does not exist in Customer DB.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r>
              <a:rPr lang="en-US" sz="1400" b="1" dirty="0"/>
              <a:t>Acceptance Criteria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ER001 is printed in mule-order-</a:t>
            </a:r>
            <a:r>
              <a:rPr lang="en-US" sz="1400" b="1" dirty="0" err="1"/>
              <a:t>papi</a:t>
            </a:r>
            <a:r>
              <a:rPr lang="en-US" sz="1400" b="1" dirty="0"/>
              <a:t> 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Order fails and send to reprocess-q for further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Error details are populated in User Properties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7B750E-9223-ED23-8BE0-8BD9C8260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0567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Testing Scenario &amp; Evidences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696FD-EE33-4795-08C9-6E71137D2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0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A4F08E2-D925-27E1-826E-E29A8CC90B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628803"/>
              </p:ext>
            </p:extLst>
          </p:nvPr>
        </p:nvGraphicFramePr>
        <p:xfrm>
          <a:off x="8593852" y="1444964"/>
          <a:ext cx="1254518" cy="887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677880" imgH="478800" progId="Package">
                  <p:embed/>
                </p:oleObj>
              </mc:Choice>
              <mc:Fallback>
                <p:oleObj name="Packager Shell Object" showAsIcon="1" r:id="rId3" imgW="6778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93852" y="1444964"/>
                        <a:ext cx="1254518" cy="887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50B4FCB-C6DA-EFAE-7084-4F6835E8A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69" y="3238949"/>
            <a:ext cx="6578886" cy="13173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6479AF-E704-9862-1DE5-6D57024B81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2998" y="3126779"/>
            <a:ext cx="5037762" cy="26781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15282D-4C20-E483-614D-F82780F061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1515" y="4683569"/>
            <a:ext cx="3334637" cy="203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3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EC6B3A-F5C7-1633-CCF8-37BBB647E7EF}"/>
              </a:ext>
            </a:extLst>
          </p:cNvPr>
          <p:cNvSpPr txBox="1"/>
          <p:nvPr/>
        </p:nvSpPr>
        <p:spPr>
          <a:xfrm>
            <a:off x="154112" y="776736"/>
            <a:ext cx="83117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Scenario 3 : Sending an Orders with valid country and valid email but connectivity failure.</a:t>
            </a:r>
          </a:p>
          <a:p>
            <a:endParaRPr lang="en-US" sz="1400" b="1" dirty="0"/>
          </a:p>
          <a:p>
            <a:r>
              <a:rPr lang="en-US" sz="1400" b="1" dirty="0"/>
              <a:t>Test Steps :</a:t>
            </a:r>
          </a:p>
          <a:p>
            <a:pPr marL="342900" indent="-342900">
              <a:buAutoNum type="arabicPeriod"/>
            </a:pPr>
            <a:r>
              <a:rPr lang="en-US" sz="1400" dirty="0"/>
              <a:t>Send an Orders (O3) .</a:t>
            </a:r>
          </a:p>
          <a:p>
            <a:pPr marL="342900" indent="-342900">
              <a:buAutoNum type="arabicPeriod"/>
            </a:pPr>
            <a:r>
              <a:rPr lang="en-US" sz="1400" dirty="0"/>
              <a:t>O3 with valid Country IND or USA.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Placed by same customer that email (</a:t>
            </a:r>
            <a:r>
              <a:rPr lang="fr-FR" sz="1400" b="0" dirty="0">
                <a:solidFill>
                  <a:srgbClr val="A31515"/>
                </a:solidFill>
                <a:effectLst/>
                <a:latin typeface="IBMPlexMono"/>
              </a:rPr>
              <a:t>"email"</a:t>
            </a:r>
            <a:r>
              <a:rPr lang="fr-FR" sz="1400" b="0" dirty="0">
                <a:solidFill>
                  <a:srgbClr val="000000"/>
                </a:solidFill>
                <a:effectLst/>
                <a:latin typeface="IBMPlexMono"/>
              </a:rPr>
              <a:t>: </a:t>
            </a:r>
            <a:r>
              <a:rPr lang="en-US" sz="1400" b="0" dirty="0">
                <a:solidFill>
                  <a:srgbClr val="0451A5"/>
                </a:solidFill>
                <a:effectLst/>
                <a:latin typeface="IBMPlexMono"/>
              </a:rPr>
              <a:t>raj.kisan@gmail.com</a:t>
            </a:r>
            <a:r>
              <a:rPr lang="en-US" sz="1400" dirty="0"/>
              <a:t>) exist in Customer DB.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r>
              <a:rPr lang="en-US" sz="1400" b="1" dirty="0"/>
              <a:t>Acceptance Criteria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Request has 2 be tried twice by mule-order-</a:t>
            </a:r>
            <a:r>
              <a:rPr lang="en-US" sz="1400" b="1" dirty="0" err="1"/>
              <a:t>papi</a:t>
            </a:r>
            <a:r>
              <a:rPr lang="en-US" sz="1400" b="1" dirty="0"/>
              <a:t> incase of Connectivity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If Order fails twice msg should go to order-dl-q 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7B750E-9223-ED23-8BE0-8BD9C8260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0567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/>
              <a:t>Testing Scenario &amp; Evidences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696FD-EE33-4795-08C9-6E71137D2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0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A4F08E2-D925-27E1-826E-E29A8CC90B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93852" y="1444964"/>
          <a:ext cx="1254518" cy="887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677880" imgH="478800" progId="Package">
                  <p:embed/>
                </p:oleObj>
              </mc:Choice>
              <mc:Fallback>
                <p:oleObj name="Packager Shell Object" showAsIcon="1" r:id="rId2" imgW="677880" imgH="478800" progId="Packag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DA4F08E2-D925-27E1-826E-E29A8CC90B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93852" y="1444964"/>
                        <a:ext cx="1254518" cy="887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E4E1E6E-51CE-027A-D2D2-BE29B56DE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38" y="4534898"/>
            <a:ext cx="2592351" cy="16541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8E890C-306E-C833-D067-EADE86506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695" y="3277021"/>
            <a:ext cx="8970998" cy="7481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35A08F-3FD7-2914-254B-75A699AA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402" y="4449415"/>
            <a:ext cx="2346450" cy="16318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0A18A4-E707-68F5-4FEC-7EAA4AF294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5698" y="3113504"/>
            <a:ext cx="2303964" cy="308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8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B673A99-B668-09F1-2D3F-7955918973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958437"/>
              </p:ext>
            </p:extLst>
          </p:nvPr>
        </p:nvGraphicFramePr>
        <p:xfrm>
          <a:off x="640943" y="3349376"/>
          <a:ext cx="4874944" cy="100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2334960" imgH="478800" progId="Package">
                  <p:embed/>
                </p:oleObj>
              </mc:Choice>
              <mc:Fallback>
                <p:oleObj name="Packager Shell Object" showAsIcon="1" r:id="rId2" imgW="233496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943" y="3349376"/>
                        <a:ext cx="4874944" cy="100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7EE81F2-20EB-7AF6-278E-AC7EE56B52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541563"/>
              </p:ext>
            </p:extLst>
          </p:nvPr>
        </p:nvGraphicFramePr>
        <p:xfrm>
          <a:off x="5542375" y="3429000"/>
          <a:ext cx="4621318" cy="92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2404440" imgH="478800" progId="Package">
                  <p:embed/>
                </p:oleObj>
              </mc:Choice>
              <mc:Fallback>
                <p:oleObj name="Packager Shell Object" showAsIcon="1" r:id="rId4" imgW="240444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42375" y="3429000"/>
                        <a:ext cx="4621318" cy="92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4FF8628-C5DC-2052-11E5-6ABD90C91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0567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Postman Collection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E9BF6C-FC58-895D-ED63-6CA64810C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35794" y="2473266"/>
            <a:ext cx="56571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Postman Collection for Dev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9E86E0-5CAC-3461-D2D9-4DB713094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8361" y="2335445"/>
            <a:ext cx="56571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Postman Collection for Local Testing</a:t>
            </a:r>
          </a:p>
        </p:txBody>
      </p:sp>
    </p:spTree>
    <p:extLst>
      <p:ext uri="{BB962C8B-B14F-4D97-AF65-F5344CB8AC3E}">
        <p14:creationId xmlns:p14="http://schemas.microsoft.com/office/powerpoint/2010/main" val="3641741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5485</TotalTime>
  <Words>342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IBMPlexMono</vt:lpstr>
      <vt:lpstr>Office Theme</vt:lpstr>
      <vt:lpstr>Packager Shell Object</vt:lpstr>
      <vt:lpstr>Package</vt:lpstr>
      <vt:lpstr>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Toubleshooing</dc:title>
  <dc:creator>Ravi Gupta</dc:creator>
  <cp:lastModifiedBy>Gupta, Ravi</cp:lastModifiedBy>
  <cp:revision>52</cp:revision>
  <dcterms:created xsi:type="dcterms:W3CDTF">2024-03-22T09:05:09Z</dcterms:created>
  <dcterms:modified xsi:type="dcterms:W3CDTF">2024-03-28T06:40:44Z</dcterms:modified>
</cp:coreProperties>
</file>