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D379-A23F-8721-1FAC-DC186C429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435FCF-9990-D150-60D2-8AB00F3AE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DF7828-5C5E-410E-AF8B-E5971C9CC54C}"/>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5" name="Footer Placeholder 4">
            <a:extLst>
              <a:ext uri="{FF2B5EF4-FFF2-40B4-BE49-F238E27FC236}">
                <a16:creationId xmlns:a16="http://schemas.microsoft.com/office/drawing/2014/main" id="{0E42C66B-8044-FA07-BBEA-E30FD98FF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8E993-F50C-8310-ACB0-42504E0C7F6D}"/>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48149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EC2F-941C-5F42-9A30-962A67FCA4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0C8580-5472-846A-9AFB-904D20A192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F5D86-3AAA-1CF2-D2CE-517C371F116D}"/>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5" name="Footer Placeholder 4">
            <a:extLst>
              <a:ext uri="{FF2B5EF4-FFF2-40B4-BE49-F238E27FC236}">
                <a16:creationId xmlns:a16="http://schemas.microsoft.com/office/drawing/2014/main" id="{BB162F23-44E3-C3B3-FC04-AE65CC7A6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87D1B-77D2-9DBB-7F69-F7B507A58422}"/>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228365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9956B-1CDE-B019-9E6F-A60E5F8567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8006B6-A7D7-A95F-7273-29A2EE0AB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E1D55-48C5-DD9B-D69C-2A24B4D25BB3}"/>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5" name="Footer Placeholder 4">
            <a:extLst>
              <a:ext uri="{FF2B5EF4-FFF2-40B4-BE49-F238E27FC236}">
                <a16:creationId xmlns:a16="http://schemas.microsoft.com/office/drawing/2014/main" id="{32AFA762-5148-0BE0-79D5-C30037CBD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17F12-9FCD-74E4-82EE-CC6F93AA48F8}"/>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408599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814E-4E9A-15D7-BC17-7E32B14B3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33ED8-636D-3A28-EF54-B11B48C8F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8550E-1C61-513A-6838-EED3A2A95F2C}"/>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5" name="Footer Placeholder 4">
            <a:extLst>
              <a:ext uri="{FF2B5EF4-FFF2-40B4-BE49-F238E27FC236}">
                <a16:creationId xmlns:a16="http://schemas.microsoft.com/office/drawing/2014/main" id="{AA51888D-DD84-3B09-BED8-D26824A96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57789-B965-4078-B66F-F9FC646CA24F}"/>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251572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E723-6954-47E6-2F1E-E5902F55E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463DCA-0543-3A40-150D-1B0FE8B872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7841B-8D68-1108-2128-63C9941692A4}"/>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5" name="Footer Placeholder 4">
            <a:extLst>
              <a:ext uri="{FF2B5EF4-FFF2-40B4-BE49-F238E27FC236}">
                <a16:creationId xmlns:a16="http://schemas.microsoft.com/office/drawing/2014/main" id="{A4EE6834-BF12-9AD7-BFF4-8E02E5B02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4ABC7-10D4-FC2E-F34D-4357A2A53093}"/>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340872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E236E-598B-D018-F21A-D6C550F33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25612-36DB-8F8F-537A-E2B9637FF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F92937-F5AD-CE09-C5AB-D4322D12F1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7E449B-444F-0F48-E116-C3A1B62CCAE7}"/>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6" name="Footer Placeholder 5">
            <a:extLst>
              <a:ext uri="{FF2B5EF4-FFF2-40B4-BE49-F238E27FC236}">
                <a16:creationId xmlns:a16="http://schemas.microsoft.com/office/drawing/2014/main" id="{CA329F36-4300-3025-0744-D5831F47E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4F3DF-4965-B576-284D-E23B36D0A50C}"/>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19738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8B7E-EB77-9C4C-396D-0B17834463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B18F74-7A1E-A5B9-29F0-61D52FFCEA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FF7B4-CEAD-5EBD-A75F-9E95380993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0F03C0-3E6A-596A-C546-56AFC4D0A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6E16D-9530-6461-85BC-23D90F4F2F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949873-1200-3AD3-E180-10369DF5546C}"/>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8" name="Footer Placeholder 7">
            <a:extLst>
              <a:ext uri="{FF2B5EF4-FFF2-40B4-BE49-F238E27FC236}">
                <a16:creationId xmlns:a16="http://schemas.microsoft.com/office/drawing/2014/main" id="{F4D10222-E2DE-D280-1BA6-4F3C22E872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7BBD3C-CBD9-8DAA-5D41-6512B1076D97}"/>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61285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89A4-B6D2-4C30-A58B-F3122E353B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163B5-A3C7-E821-B29F-30BC07AA43A2}"/>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4" name="Footer Placeholder 3">
            <a:extLst>
              <a:ext uri="{FF2B5EF4-FFF2-40B4-BE49-F238E27FC236}">
                <a16:creationId xmlns:a16="http://schemas.microsoft.com/office/drawing/2014/main" id="{B3C59AE5-C2B9-0E09-F3A8-B35C022558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683762-CD80-7D51-79DB-FE4E01E4026D}"/>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64364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5B1AA-EA78-C2AB-0EBF-EA4AD9EA47CF}"/>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3" name="Footer Placeholder 2">
            <a:extLst>
              <a:ext uri="{FF2B5EF4-FFF2-40B4-BE49-F238E27FC236}">
                <a16:creationId xmlns:a16="http://schemas.microsoft.com/office/drawing/2014/main" id="{C8E0F8D0-5D20-510B-5867-AAE82D67A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CEAE9F-2218-9EC0-F42D-EB54E13F7241}"/>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399508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0593-0AEE-1EFD-B737-5C37E3957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6756C9-71FC-A372-A38E-C370B0FB8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4E56F4-5E57-E08D-280E-746FB34D1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3BBC3-0AB5-18AA-6730-E854BB7AC1E6}"/>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6" name="Footer Placeholder 5">
            <a:extLst>
              <a:ext uri="{FF2B5EF4-FFF2-40B4-BE49-F238E27FC236}">
                <a16:creationId xmlns:a16="http://schemas.microsoft.com/office/drawing/2014/main" id="{F6CBA88E-C5D8-7BA3-5D8F-AA43B99E0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43673-7187-EA5A-9E27-9ACA187EC905}"/>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409522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307A-9802-336A-989E-146F03EEB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B954A9-64C3-E6E4-AAEE-0EB920F62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67DE5-C72F-119E-2547-816017E3B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F2B41-412C-A85A-AC6A-E8781461AB59}"/>
              </a:ext>
            </a:extLst>
          </p:cNvPr>
          <p:cNvSpPr>
            <a:spLocks noGrp="1"/>
          </p:cNvSpPr>
          <p:nvPr>
            <p:ph type="dt" sz="half" idx="10"/>
          </p:nvPr>
        </p:nvSpPr>
        <p:spPr/>
        <p:txBody>
          <a:bodyPr/>
          <a:lstStyle/>
          <a:p>
            <a:fld id="{6D6577F1-8081-4029-8FA6-2A16F63B9C92}" type="datetimeFigureOut">
              <a:rPr lang="en-US" smtClean="0"/>
              <a:t>3/28/2024</a:t>
            </a:fld>
            <a:endParaRPr lang="en-US"/>
          </a:p>
        </p:txBody>
      </p:sp>
      <p:sp>
        <p:nvSpPr>
          <p:cNvPr id="6" name="Footer Placeholder 5">
            <a:extLst>
              <a:ext uri="{FF2B5EF4-FFF2-40B4-BE49-F238E27FC236}">
                <a16:creationId xmlns:a16="http://schemas.microsoft.com/office/drawing/2014/main" id="{4B9CF32D-3EBC-99BB-1FAD-68613C4BA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F7548-AC54-71BC-C1CB-31640E8FE10B}"/>
              </a:ext>
            </a:extLst>
          </p:cNvPr>
          <p:cNvSpPr>
            <a:spLocks noGrp="1"/>
          </p:cNvSpPr>
          <p:nvPr>
            <p:ph type="sldNum" sz="quarter" idx="12"/>
          </p:nvPr>
        </p:nvSpPr>
        <p:spPr/>
        <p:txBody>
          <a:bodyPr/>
          <a:lstStyle/>
          <a:p>
            <a:fld id="{4186F5A4-75C4-4BE4-B988-1A157B0B7679}" type="slidenum">
              <a:rPr lang="en-US" smtClean="0"/>
              <a:t>‹#›</a:t>
            </a:fld>
            <a:endParaRPr lang="en-US"/>
          </a:p>
        </p:txBody>
      </p:sp>
    </p:spTree>
    <p:extLst>
      <p:ext uri="{BB962C8B-B14F-4D97-AF65-F5344CB8AC3E}">
        <p14:creationId xmlns:p14="http://schemas.microsoft.com/office/powerpoint/2010/main" val="306671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0BF84A-FC0A-3FFF-E75F-215EBACDD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D129F5-D788-3C0F-739F-F02E9A318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59FD-BA6A-F5B2-7572-D061BB620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577F1-8081-4029-8FA6-2A16F63B9C92}" type="datetimeFigureOut">
              <a:rPr lang="en-US" smtClean="0"/>
              <a:t>3/28/2024</a:t>
            </a:fld>
            <a:endParaRPr lang="en-US"/>
          </a:p>
        </p:txBody>
      </p:sp>
      <p:sp>
        <p:nvSpPr>
          <p:cNvPr id="5" name="Footer Placeholder 4">
            <a:extLst>
              <a:ext uri="{FF2B5EF4-FFF2-40B4-BE49-F238E27FC236}">
                <a16:creationId xmlns:a16="http://schemas.microsoft.com/office/drawing/2014/main" id="{7C4656D2-4743-446D-5258-1CC253C4E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DF9935-8031-EFBA-1CE7-7FCF1885F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6F5A4-75C4-4BE4-B988-1A157B0B7679}" type="slidenum">
              <a:rPr lang="en-US" smtClean="0"/>
              <a:t>‹#›</a:t>
            </a:fld>
            <a:endParaRPr lang="en-US"/>
          </a:p>
        </p:txBody>
      </p:sp>
    </p:spTree>
    <p:extLst>
      <p:ext uri="{BB962C8B-B14F-4D97-AF65-F5344CB8AC3E}">
        <p14:creationId xmlns:p14="http://schemas.microsoft.com/office/powerpoint/2010/main" val="1638259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8280-6AE5-530A-8F4C-056D274EE0DC}"/>
              </a:ext>
            </a:extLst>
          </p:cNvPr>
          <p:cNvSpPr>
            <a:spLocks noGrp="1"/>
          </p:cNvSpPr>
          <p:nvPr>
            <p:ph type="ctrTitle"/>
          </p:nvPr>
        </p:nvSpPr>
        <p:spPr/>
        <p:txBody>
          <a:bodyPr/>
          <a:lstStyle/>
          <a:p>
            <a:r>
              <a:rPr lang="en-US" b="1" dirty="0"/>
              <a:t>Troubleshooting Exercise</a:t>
            </a:r>
          </a:p>
        </p:txBody>
      </p:sp>
    </p:spTree>
    <p:extLst>
      <p:ext uri="{BB962C8B-B14F-4D97-AF65-F5344CB8AC3E}">
        <p14:creationId xmlns:p14="http://schemas.microsoft.com/office/powerpoint/2010/main" val="2858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C6B3A-F5C7-1633-CCF8-37BBB647E7EF}"/>
              </a:ext>
            </a:extLst>
          </p:cNvPr>
          <p:cNvSpPr txBox="1"/>
          <p:nvPr/>
        </p:nvSpPr>
        <p:spPr>
          <a:xfrm>
            <a:off x="544286" y="1317171"/>
            <a:ext cx="11055238" cy="353943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Issue Details.</a:t>
            </a:r>
          </a:p>
          <a:p>
            <a:pPr marL="285750" indent="-285750">
              <a:buFont typeface="Arial" panose="020B0604020202020204" pitchFamily="34" charset="0"/>
              <a:buChar char="•"/>
            </a:pPr>
            <a:r>
              <a:rPr lang="en-US" sz="2800" dirty="0"/>
              <a:t>Current Design</a:t>
            </a:r>
          </a:p>
          <a:p>
            <a:pPr marL="285750" indent="-285750">
              <a:buFont typeface="Arial" panose="020B0604020202020204" pitchFamily="34" charset="0"/>
              <a:buChar char="•"/>
            </a:pPr>
            <a:r>
              <a:rPr lang="en-US" sz="2800" dirty="0"/>
              <a:t>Troubleshooting Details</a:t>
            </a:r>
          </a:p>
          <a:p>
            <a:pPr marL="285750" indent="-285750">
              <a:buFont typeface="Arial" panose="020B0604020202020204" pitchFamily="34" charset="0"/>
              <a:buChar char="•"/>
            </a:pPr>
            <a:r>
              <a:rPr lang="en-US" sz="2800" dirty="0"/>
              <a:t>Root Cause Analysis</a:t>
            </a:r>
          </a:p>
          <a:p>
            <a:pPr marL="285750" indent="-285750">
              <a:buFont typeface="Arial" panose="020B0604020202020204" pitchFamily="34" charset="0"/>
              <a:buChar char="•"/>
            </a:pPr>
            <a:r>
              <a:rPr lang="en-US" sz="2800" dirty="0"/>
              <a:t>Suggested Approaches</a:t>
            </a:r>
          </a:p>
          <a:p>
            <a:pPr marL="285750" indent="-285750">
              <a:buFont typeface="Arial" panose="020B0604020202020204" pitchFamily="34" charset="0"/>
              <a:buChar char="•"/>
            </a:pPr>
            <a:r>
              <a:rPr lang="en-US" sz="2800" dirty="0"/>
              <a:t>Detailed Steps Performed to address the Issue</a:t>
            </a:r>
          </a:p>
        </p:txBody>
      </p:sp>
      <p:sp>
        <p:nvSpPr>
          <p:cNvPr id="3" name="TextBox 2">
            <a:extLst>
              <a:ext uri="{FF2B5EF4-FFF2-40B4-BE49-F238E27FC236}">
                <a16:creationId xmlns:a16="http://schemas.microsoft.com/office/drawing/2014/main" id="{0259B37F-3ABE-FBF0-C810-099EB8B2880C}"/>
              </a:ext>
            </a:extLst>
          </p:cNvPr>
          <p:cNvSpPr txBox="1"/>
          <p:nvPr/>
        </p:nvSpPr>
        <p:spPr>
          <a:xfrm>
            <a:off x="547955" y="482885"/>
            <a:ext cx="11096090" cy="1384995"/>
          </a:xfrm>
          <a:prstGeom prst="rect">
            <a:avLst/>
          </a:prstGeom>
          <a:noFill/>
        </p:spPr>
        <p:txBody>
          <a:bodyPr wrap="square" rtlCol="0">
            <a:spAutoFit/>
          </a:bodyPr>
          <a:lstStyle/>
          <a:p>
            <a:pPr algn="ctr"/>
            <a:r>
              <a:rPr lang="en-US" sz="2800" dirty="0"/>
              <a:t>Table of Content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55509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C6B3A-F5C7-1633-CCF8-37BBB647E7EF}"/>
              </a:ext>
            </a:extLst>
          </p:cNvPr>
          <p:cNvSpPr txBox="1"/>
          <p:nvPr/>
        </p:nvSpPr>
        <p:spPr>
          <a:xfrm>
            <a:off x="503434" y="482885"/>
            <a:ext cx="11096090" cy="1384995"/>
          </a:xfrm>
          <a:prstGeom prst="rect">
            <a:avLst/>
          </a:prstGeom>
          <a:noFill/>
        </p:spPr>
        <p:txBody>
          <a:bodyPr wrap="square" rtlCol="0">
            <a:spAutoFit/>
          </a:bodyPr>
          <a:lstStyle/>
          <a:p>
            <a:pPr algn="ctr"/>
            <a:r>
              <a:rPr lang="en-US" sz="2800" dirty="0"/>
              <a:t>Issue Details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3" name="Picture 2">
            <a:extLst>
              <a:ext uri="{FF2B5EF4-FFF2-40B4-BE49-F238E27FC236}">
                <a16:creationId xmlns:a16="http://schemas.microsoft.com/office/drawing/2014/main" id="{37B06EC5-0CAE-A66B-8801-BCF4A6EF54A7}"/>
              </a:ext>
            </a:extLst>
          </p:cNvPr>
          <p:cNvPicPr>
            <a:picLocks noChangeAspect="1"/>
          </p:cNvPicPr>
          <p:nvPr/>
        </p:nvPicPr>
        <p:blipFill>
          <a:blip r:embed="rId2"/>
          <a:stretch>
            <a:fillRect/>
          </a:stretch>
        </p:blipFill>
        <p:spPr>
          <a:xfrm>
            <a:off x="863028" y="1078786"/>
            <a:ext cx="5913634" cy="4847097"/>
          </a:xfrm>
          <a:prstGeom prst="rect">
            <a:avLst/>
          </a:prstGeom>
        </p:spPr>
      </p:pic>
      <p:sp>
        <p:nvSpPr>
          <p:cNvPr id="4" name="TextBox 3">
            <a:extLst>
              <a:ext uri="{FF2B5EF4-FFF2-40B4-BE49-F238E27FC236}">
                <a16:creationId xmlns:a16="http://schemas.microsoft.com/office/drawing/2014/main" id="{634C04E6-0442-CA47-09E3-AF5D4806DFDA}"/>
              </a:ext>
            </a:extLst>
          </p:cNvPr>
          <p:cNvSpPr txBox="1"/>
          <p:nvPr/>
        </p:nvSpPr>
        <p:spPr>
          <a:xfrm>
            <a:off x="547955" y="482885"/>
            <a:ext cx="11096090" cy="1384995"/>
          </a:xfrm>
          <a:prstGeom prst="rect">
            <a:avLst/>
          </a:prstGeom>
          <a:noFill/>
        </p:spPr>
        <p:txBody>
          <a:bodyPr wrap="square" rtlCol="0">
            <a:spAutoFit/>
          </a:bodyPr>
          <a:lstStyle/>
          <a:p>
            <a:pPr algn="ctr"/>
            <a:r>
              <a:rPr lang="en-US" sz="2800" dirty="0"/>
              <a:t>Issue Details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94691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C6B3A-F5C7-1633-CCF8-37BBB647E7EF}"/>
              </a:ext>
            </a:extLst>
          </p:cNvPr>
          <p:cNvSpPr txBox="1"/>
          <p:nvPr/>
        </p:nvSpPr>
        <p:spPr>
          <a:xfrm>
            <a:off x="643206" y="1437929"/>
            <a:ext cx="7089168" cy="3612271"/>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Application had 2 processes:</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latin typeface="Calibri" panose="020F0502020204030204" pitchFamily="34" charset="0"/>
                <a:cs typeface="Times New Roman" panose="02020603050405020304" pitchFamily="18" charset="0"/>
              </a:rPr>
              <a:t>troubleshooting-</a:t>
            </a:r>
            <a:r>
              <a:rPr lang="en-US" b="1" kern="100" dirty="0" err="1">
                <a:latin typeface="Calibri" panose="020F0502020204030204" pitchFamily="34" charset="0"/>
                <a:cs typeface="Times New Roman" panose="02020603050405020304" pitchFamily="18" charset="0"/>
              </a:rPr>
              <a:t>exerciseFlow</a:t>
            </a:r>
            <a:r>
              <a:rPr lang="en-US" b="1" kern="100" dirty="0">
                <a:latin typeface="Calibri" panose="020F0502020204030204" pitchFamily="34" charset="0"/>
                <a:cs typeface="Times New Roman" panose="02020603050405020304" pitchFamily="18" charset="0"/>
              </a:rPr>
              <a:t> </a:t>
            </a:r>
            <a:r>
              <a:rPr lang="en-US" b="1" kern="100" dirty="0">
                <a:latin typeface="Calibri" panose="020F0502020204030204" pitchFamily="34" charset="0"/>
                <a:cs typeface="Times New Roman" panose="02020603050405020304" pitchFamily="18" charset="0"/>
                <a:sym typeface="Wingdings" panose="05000000000000000000" pitchFamily="2" charset="2"/>
              </a:rPr>
              <a:t>-&gt; </a:t>
            </a:r>
            <a:r>
              <a:rPr lang="en-US" b="1" kern="100" dirty="0">
                <a:latin typeface="Calibri" panose="020F0502020204030204" pitchFamily="34" charset="0"/>
                <a:cs typeface="Times New Roman" panose="02020603050405020304" pitchFamily="18" charset="0"/>
              </a:rPr>
              <a:t>Producer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Flow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Producing a message every second to TRANSIENT VM Queue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customers). One message has 1 lakh Customers.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kern="100" dirty="0">
                <a:latin typeface="Calibri" panose="020F0502020204030204" pitchFamily="34" charset="0"/>
                <a:cs typeface="Times New Roman" panose="02020603050405020304" pitchFamily="18" charset="0"/>
              </a:rPr>
              <a:t>troubleshooting-exerciseFlow1 -&gt;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Consumer Flow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Consuming a message every five seconds.</a:t>
            </a:r>
            <a:endParaRPr lang="en-US" sz="2800" dirty="0"/>
          </a:p>
          <a:p>
            <a:pPr marL="285750" indent="-285750">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FAE44E0F-7E7D-9591-E783-FC6E6A44C597}"/>
              </a:ext>
            </a:extLst>
          </p:cNvPr>
          <p:cNvPicPr>
            <a:picLocks noChangeAspect="1"/>
          </p:cNvPicPr>
          <p:nvPr/>
        </p:nvPicPr>
        <p:blipFill>
          <a:blip r:embed="rId2"/>
          <a:stretch>
            <a:fillRect/>
          </a:stretch>
        </p:blipFill>
        <p:spPr>
          <a:xfrm>
            <a:off x="7732374" y="638978"/>
            <a:ext cx="3867150" cy="5210175"/>
          </a:xfrm>
          <a:prstGeom prst="rect">
            <a:avLst/>
          </a:prstGeom>
        </p:spPr>
      </p:pic>
      <p:sp>
        <p:nvSpPr>
          <p:cNvPr id="7" name="TextBox 6">
            <a:extLst>
              <a:ext uri="{FF2B5EF4-FFF2-40B4-BE49-F238E27FC236}">
                <a16:creationId xmlns:a16="http://schemas.microsoft.com/office/drawing/2014/main" id="{247C3EB9-7D05-E4E1-4F1C-D018D462D747}"/>
              </a:ext>
            </a:extLst>
          </p:cNvPr>
          <p:cNvSpPr txBox="1"/>
          <p:nvPr/>
        </p:nvSpPr>
        <p:spPr>
          <a:xfrm>
            <a:off x="4543746" y="113552"/>
            <a:ext cx="6097712" cy="523220"/>
          </a:xfrm>
          <a:prstGeom prst="rect">
            <a:avLst/>
          </a:prstGeom>
          <a:noFill/>
        </p:spPr>
        <p:txBody>
          <a:bodyPr wrap="square">
            <a:spAutoFit/>
          </a:bodyPr>
          <a:lstStyle/>
          <a:p>
            <a:r>
              <a:rPr lang="en-US" sz="2800" dirty="0"/>
              <a:t>Current Design</a:t>
            </a:r>
          </a:p>
        </p:txBody>
      </p:sp>
    </p:spTree>
    <p:extLst>
      <p:ext uri="{BB962C8B-B14F-4D97-AF65-F5344CB8AC3E}">
        <p14:creationId xmlns:p14="http://schemas.microsoft.com/office/powerpoint/2010/main" val="146816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C6B3A-F5C7-1633-CCF8-37BBB647E7EF}"/>
              </a:ext>
            </a:extLst>
          </p:cNvPr>
          <p:cNvSpPr txBox="1"/>
          <p:nvPr/>
        </p:nvSpPr>
        <p:spPr>
          <a:xfrm>
            <a:off x="135277" y="780836"/>
            <a:ext cx="11464247" cy="7148367"/>
          </a:xfrm>
          <a:prstGeom prst="rect">
            <a:avLst/>
          </a:prstGeom>
          <a:noFill/>
        </p:spPr>
        <p:txBody>
          <a:bodyPr wrap="square" rtlCol="0">
            <a:spAutoFit/>
          </a:bodyPr>
          <a:lstStyle/>
          <a:p>
            <a:endParaRPr lang="en-US" sz="2800" dirty="0"/>
          </a:p>
          <a:p>
            <a:pPr marL="514350" indent="-514350">
              <a:buFont typeface="+mj-lt"/>
              <a:buAutoNum type="arabicPeriod"/>
            </a:pPr>
            <a:r>
              <a:rPr lang="en-US" dirty="0"/>
              <a:t>Picked up the heap dump from location provided from Console.</a:t>
            </a:r>
          </a:p>
          <a:p>
            <a:pPr marL="514350" indent="-514350">
              <a:buFont typeface="+mj-lt"/>
              <a:buAutoNum type="arabicPeriod"/>
            </a:pPr>
            <a:endParaRPr lang="en-US" dirty="0"/>
          </a:p>
          <a:p>
            <a:r>
              <a:rPr lang="en-US" dirty="0"/>
              <a:t>Dumping heap to C:\AnypointStudio\plugins\org.mule.tooling.server.4.4.0.ee_7.11.0.202303211414\mule\logs\dump_mule-42df4989-ec55-4c18-96a8-bcdc768be67d.hprof ...</a:t>
            </a:r>
          </a:p>
          <a:p>
            <a:r>
              <a:rPr lang="en-US" dirty="0"/>
              <a:t>Heap dump file created [248591238 bytes in 4.530 secs]</a:t>
            </a:r>
          </a:p>
          <a:p>
            <a:pPr marL="514350" indent="-514350">
              <a:buFont typeface="+mj-lt"/>
              <a:buAutoNum type="arabicPeriod"/>
            </a:pPr>
            <a:endParaRPr lang="en-US" dirty="0"/>
          </a:p>
          <a:p>
            <a:pPr marL="342900" indent="-342900">
              <a:buAutoNum type="arabicPeriod" startAt="2"/>
            </a:pPr>
            <a:r>
              <a:rPr lang="en-US" dirty="0"/>
              <a:t>Performed Heap Dump analysis. PFB the Heap analysis report.</a:t>
            </a:r>
          </a:p>
          <a:p>
            <a:pPr marL="342900" indent="-342900">
              <a:buAutoNum type="arabicPeriod" startAt="2"/>
            </a:pPr>
            <a:endParaRPr lang="en-US" dirty="0"/>
          </a:p>
          <a:p>
            <a:pPr marL="342900" indent="-342900">
              <a:buAutoNum type="arabicPeriod" startAt="2"/>
            </a:pPr>
            <a:endParaRPr lang="en-US" dirty="0"/>
          </a:p>
          <a:p>
            <a:pPr marL="514350" indent="-514350">
              <a:buFont typeface="+mj-lt"/>
              <a:buAutoNum type="arabicPeriod"/>
            </a:pPr>
            <a:endParaRPr lang="en-US" dirty="0"/>
          </a:p>
          <a:p>
            <a:endPar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marL="0" marR="0">
              <a:lnSpc>
                <a:spcPct val="107000"/>
              </a:lnSpc>
              <a:spcBef>
                <a:spcPts val="0"/>
              </a:spcBef>
              <a:spcAft>
                <a:spcPts val="0"/>
              </a:spcAft>
            </a:pPr>
            <a:endPar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1026" name="Picture 2">
            <a:extLst>
              <a:ext uri="{FF2B5EF4-FFF2-40B4-BE49-F238E27FC236}">
                <a16:creationId xmlns:a16="http://schemas.microsoft.com/office/drawing/2014/main" id="{D2E92F82-25AB-DD60-B234-AE6DC8D22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3688958"/>
            <a:ext cx="5784850" cy="28829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a:extLst>
              <a:ext uri="{FF2B5EF4-FFF2-40B4-BE49-F238E27FC236}">
                <a16:creationId xmlns:a16="http://schemas.microsoft.com/office/drawing/2014/main" id="{346049A7-80BE-3096-EE65-6A413235E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645" y="3688958"/>
            <a:ext cx="5774078" cy="2851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47B750E-9223-ED23-8BE0-8BD9C8260F18}"/>
              </a:ext>
            </a:extLst>
          </p:cNvPr>
          <p:cNvSpPr>
            <a:spLocks noChangeArrowheads="1"/>
          </p:cNvSpPr>
          <p:nvPr/>
        </p:nvSpPr>
        <p:spPr bwMode="auto">
          <a:xfrm>
            <a:off x="0" y="202146"/>
            <a:ext cx="120567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2800" dirty="0"/>
              <a:t>Troubleshooting Steps and Details</a:t>
            </a:r>
          </a:p>
        </p:txBody>
      </p:sp>
      <p:sp>
        <p:nvSpPr>
          <p:cNvPr id="5" name="Rectangle 4">
            <a:extLst>
              <a:ext uri="{FF2B5EF4-FFF2-40B4-BE49-F238E27FC236}">
                <a16:creationId xmlns:a16="http://schemas.microsoft.com/office/drawing/2014/main" id="{B93696FD-EE33-4795-08C9-6E71137D255B}"/>
              </a:ext>
            </a:extLst>
          </p:cNvPr>
          <p:cNvSpPr>
            <a:spLocks noChangeArrowheads="1"/>
          </p:cNvSpPr>
          <p:nvPr/>
        </p:nvSpPr>
        <p:spPr bwMode="auto">
          <a:xfrm>
            <a:off x="0" y="3340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9FE42246-CC1D-74EE-9DE3-87D11D3F99EE}"/>
              </a:ext>
            </a:extLst>
          </p:cNvPr>
          <p:cNvSpPr>
            <a:spLocks noChangeArrowheads="1"/>
          </p:cNvSpPr>
          <p:nvPr/>
        </p:nvSpPr>
        <p:spPr bwMode="auto">
          <a:xfrm>
            <a:off x="0" y="6648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7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C6B3A-F5C7-1633-CCF8-37BBB647E7EF}"/>
              </a:ext>
            </a:extLst>
          </p:cNvPr>
          <p:cNvSpPr txBox="1"/>
          <p:nvPr/>
        </p:nvSpPr>
        <p:spPr>
          <a:xfrm>
            <a:off x="135277" y="780836"/>
            <a:ext cx="11464247" cy="5048562"/>
          </a:xfrm>
          <a:prstGeom prst="rect">
            <a:avLst/>
          </a:prstGeom>
          <a:noFill/>
        </p:spPr>
        <p:txBody>
          <a:bodyPr wrap="square" rtlCol="0">
            <a:spAutoFit/>
          </a:bodyPr>
          <a:lstStyle/>
          <a:p>
            <a:endParaRPr lang="en-US" sz="2800" dirty="0"/>
          </a:p>
          <a:p>
            <a:pPr>
              <a:lnSpc>
                <a:spcPct val="107000"/>
              </a:lnSpc>
            </a:pPr>
            <a:r>
              <a:rPr lang="en-US" kern="100" dirty="0">
                <a:latin typeface="Calibri" panose="020F0502020204030204" pitchFamily="34" charset="0"/>
                <a:ea typeface="Calibri" panose="020F0502020204030204" pitchFamily="34" charset="0"/>
                <a:cs typeface="Times New Roman" panose="02020603050405020304" pitchFamily="18" charset="0"/>
              </a:rPr>
              <a: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pplication is using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TRANSIENT VM Queue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which is in-memory. </a:t>
            </a:r>
            <a:r>
              <a:rPr lang="en-US" kern="100" dirty="0">
                <a:latin typeface="Calibri" panose="020F0502020204030204" pitchFamily="34" charset="0"/>
                <a:ea typeface="Calibri" panose="020F0502020204030204" pitchFamily="34" charset="0"/>
                <a:cs typeface="Times New Roman" panose="02020603050405020304" pitchFamily="18" charset="0"/>
              </a:rPr>
              <a: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long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Max outstanding messages is set as -1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which means application can keep on accumulating any number of messages in-memory. </a:t>
            </a:r>
          </a:p>
          <a:p>
            <a:pPr>
              <a:lnSpc>
                <a:spcPct val="107000"/>
              </a:lnSpc>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100" dirty="0">
                <a:latin typeface="Calibri" panose="020F0502020204030204" pitchFamily="34" charset="0"/>
                <a:ea typeface="Calibri" panose="020F0502020204030204" pitchFamily="34" charset="0"/>
                <a:cs typeface="Times New Roman" panose="02020603050405020304" pitchFamily="18" charset="0"/>
              </a:rPr>
              <a:t>We have set </a:t>
            </a:r>
            <a:r>
              <a:rPr lang="en-US" b="1" kern="100" dirty="0">
                <a:latin typeface="Calibri" panose="020F0502020204030204" pitchFamily="34" charset="0"/>
                <a:ea typeface="Calibri" panose="020F0502020204030204" pitchFamily="34" charset="0"/>
                <a:cs typeface="Times New Roman" panose="02020603050405020304" pitchFamily="18" charset="0"/>
              </a:rPr>
              <a:t>150 MB of Heap Space via VM Arguments</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JVM Heap soon Heap space is consumed via data published </a:t>
            </a:r>
            <a:r>
              <a:rPr lang="en-US" b="1" kern="100" dirty="0">
                <a:latin typeface="Calibri" panose="020F0502020204030204" pitchFamily="34" charset="0"/>
                <a:ea typeface="Calibri" panose="020F0502020204030204" pitchFamily="34" charset="0"/>
                <a:cs typeface="Times New Roman" panose="02020603050405020304" pitchFamily="18" charset="0"/>
              </a:rPr>
              <a:t>to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TRANSIENT VM Queue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and JVM goes out of memory which causes Mule </a:t>
            </a:r>
            <a:r>
              <a:rPr lang="en-US" b="1" kern="100" dirty="0">
                <a:latin typeface="Calibri" panose="020F0502020204030204" pitchFamily="34" charset="0"/>
                <a:ea typeface="Calibri" panose="020F0502020204030204" pitchFamily="34" charset="0"/>
                <a:cs typeface="Times New Roman" panose="02020603050405020304" pitchFamily="18" charset="0"/>
              </a:rPr>
              <a:t>A</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pplication to crash.</a:t>
            </a:r>
          </a:p>
          <a:p>
            <a:pPr marL="0" marR="0">
              <a:lnSpc>
                <a:spcPct val="107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
        <p:nvSpPr>
          <p:cNvPr id="4" name="Rectangle 3">
            <a:extLst>
              <a:ext uri="{FF2B5EF4-FFF2-40B4-BE49-F238E27FC236}">
                <a16:creationId xmlns:a16="http://schemas.microsoft.com/office/drawing/2014/main" id="{E47B750E-9223-ED23-8BE0-8BD9C8260F18}"/>
              </a:ext>
            </a:extLst>
          </p:cNvPr>
          <p:cNvSpPr>
            <a:spLocks noChangeArrowheads="1"/>
          </p:cNvSpPr>
          <p:nvPr/>
        </p:nvSpPr>
        <p:spPr bwMode="auto">
          <a:xfrm>
            <a:off x="0" y="202146"/>
            <a:ext cx="120567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2800" dirty="0"/>
              <a:t>RCA</a:t>
            </a:r>
          </a:p>
        </p:txBody>
      </p:sp>
      <p:sp>
        <p:nvSpPr>
          <p:cNvPr id="5" name="Rectangle 4">
            <a:extLst>
              <a:ext uri="{FF2B5EF4-FFF2-40B4-BE49-F238E27FC236}">
                <a16:creationId xmlns:a16="http://schemas.microsoft.com/office/drawing/2014/main" id="{B93696FD-EE33-4795-08C9-6E71137D255B}"/>
              </a:ext>
            </a:extLst>
          </p:cNvPr>
          <p:cNvSpPr>
            <a:spLocks noChangeArrowheads="1"/>
          </p:cNvSpPr>
          <p:nvPr/>
        </p:nvSpPr>
        <p:spPr bwMode="auto">
          <a:xfrm>
            <a:off x="0" y="3340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9FE42246-CC1D-74EE-9DE3-87D11D3F99EE}"/>
              </a:ext>
            </a:extLst>
          </p:cNvPr>
          <p:cNvSpPr>
            <a:spLocks noChangeArrowheads="1"/>
          </p:cNvSpPr>
          <p:nvPr/>
        </p:nvSpPr>
        <p:spPr bwMode="auto">
          <a:xfrm>
            <a:off x="0" y="6648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32B53262-70BD-372E-AF3E-590427612B16}"/>
              </a:ext>
            </a:extLst>
          </p:cNvPr>
          <p:cNvPicPr>
            <a:picLocks noChangeAspect="1"/>
          </p:cNvPicPr>
          <p:nvPr/>
        </p:nvPicPr>
        <p:blipFill>
          <a:blip r:embed="rId2"/>
          <a:stretch>
            <a:fillRect/>
          </a:stretch>
        </p:blipFill>
        <p:spPr>
          <a:xfrm>
            <a:off x="318498" y="4009316"/>
            <a:ext cx="8055313" cy="2402718"/>
          </a:xfrm>
          <a:prstGeom prst="rect">
            <a:avLst/>
          </a:prstGeom>
        </p:spPr>
      </p:pic>
    </p:spTree>
    <p:extLst>
      <p:ext uri="{BB962C8B-B14F-4D97-AF65-F5344CB8AC3E}">
        <p14:creationId xmlns:p14="http://schemas.microsoft.com/office/powerpoint/2010/main" val="214134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C6B3A-F5C7-1633-CCF8-37BBB647E7EF}"/>
              </a:ext>
            </a:extLst>
          </p:cNvPr>
          <p:cNvSpPr txBox="1"/>
          <p:nvPr/>
        </p:nvSpPr>
        <p:spPr>
          <a:xfrm>
            <a:off x="154112" y="725366"/>
            <a:ext cx="11445412" cy="5371663"/>
          </a:xfrm>
          <a:prstGeom prst="rect">
            <a:avLst/>
          </a:prstGeom>
          <a:noFill/>
        </p:spPr>
        <p:txBody>
          <a:bodyPr wrap="square" rtlCol="0">
            <a:spAutoFit/>
          </a:bodyPr>
          <a:lstStyle/>
          <a:p>
            <a:endParaRPr lang="en-US" sz="1100" dirty="0"/>
          </a:p>
          <a:p>
            <a:pPr marL="0" marR="0">
              <a:lnSpc>
                <a:spcPct val="107000"/>
              </a:lnSpc>
              <a:spcBef>
                <a:spcPts val="0"/>
              </a:spcBef>
              <a:spcAft>
                <a:spcPts val="800"/>
              </a:spcAft>
            </a:pPr>
            <a:r>
              <a:rPr lang="en-US" sz="1400" b="1" dirty="0"/>
              <a:t>Approach 1:</a:t>
            </a:r>
          </a:p>
          <a:p>
            <a:pPr marL="0" marR="0">
              <a:lnSpc>
                <a:spcPct val="107000"/>
              </a:lnSpc>
              <a:spcBef>
                <a:spcPts val="0"/>
              </a:spcBef>
              <a:spcAft>
                <a:spcPts val="800"/>
              </a:spcAft>
            </a:pPr>
            <a:r>
              <a:rPr lang="en-US" sz="1100" dirty="0"/>
              <a:t>Update VM Queue configuration to be PERSISTENT which uses File based storage instead. </a:t>
            </a:r>
          </a:p>
          <a:p>
            <a:pPr marL="0" marR="0">
              <a:lnSpc>
                <a:spcPct val="107000"/>
              </a:lnSpc>
              <a:spcBef>
                <a:spcPts val="0"/>
              </a:spcBef>
              <a:spcAft>
                <a:spcPts val="800"/>
              </a:spcAft>
            </a:pPr>
            <a:r>
              <a:rPr lang="en-US" sz="1100" dirty="0"/>
              <a:t>Pros: </a:t>
            </a:r>
          </a:p>
          <a:p>
            <a:pPr marL="342900" marR="0" lvl="0" indent="-342900">
              <a:lnSpc>
                <a:spcPct val="107000"/>
              </a:lnSpc>
              <a:spcBef>
                <a:spcPts val="0"/>
              </a:spcBef>
              <a:spcAft>
                <a:spcPts val="0"/>
              </a:spcAft>
              <a:buFont typeface="Symbol" panose="05050102010706020507" pitchFamily="18" charset="2"/>
              <a:buChar char=""/>
            </a:pPr>
            <a:r>
              <a:rPr lang="en-US" sz="1100" dirty="0"/>
              <a:t>JVM Heap is not used instead file-based storage is used to store the messages.</a:t>
            </a:r>
          </a:p>
          <a:p>
            <a:pPr marL="342900" marR="0" lvl="0" indent="-342900">
              <a:lnSpc>
                <a:spcPct val="107000"/>
              </a:lnSpc>
              <a:spcBef>
                <a:spcPts val="0"/>
              </a:spcBef>
              <a:spcAft>
                <a:spcPts val="800"/>
              </a:spcAft>
              <a:buFont typeface="Symbol" panose="05050102010706020507" pitchFamily="18" charset="2"/>
              <a:buChar char=""/>
            </a:pPr>
            <a:r>
              <a:rPr lang="en-US" sz="1100" dirty="0"/>
              <a:t>Reliability: Messages not lost in case of restart.</a:t>
            </a:r>
          </a:p>
          <a:p>
            <a:pPr marL="0" marR="0">
              <a:lnSpc>
                <a:spcPct val="107000"/>
              </a:lnSpc>
              <a:spcBef>
                <a:spcPts val="0"/>
              </a:spcBef>
              <a:spcAft>
                <a:spcPts val="800"/>
              </a:spcAft>
            </a:pPr>
            <a:r>
              <a:rPr lang="en-US" sz="1100" dirty="0"/>
              <a:t>Cons: </a:t>
            </a:r>
          </a:p>
          <a:p>
            <a:pPr marL="342900" marR="0" lvl="0" indent="-342900">
              <a:lnSpc>
                <a:spcPct val="107000"/>
              </a:lnSpc>
              <a:spcBef>
                <a:spcPts val="0"/>
              </a:spcBef>
              <a:spcAft>
                <a:spcPts val="0"/>
              </a:spcAft>
              <a:buFont typeface="Symbol" panose="05050102010706020507" pitchFamily="18" charset="2"/>
              <a:buChar char=""/>
            </a:pPr>
            <a:r>
              <a:rPr lang="en-US" sz="1100" dirty="0"/>
              <a:t>VM Queues are internal Virtual queues. </a:t>
            </a:r>
          </a:p>
          <a:p>
            <a:pPr marL="342900" marR="0" lvl="0" indent="-342900">
              <a:lnSpc>
                <a:spcPct val="107000"/>
              </a:lnSpc>
              <a:spcBef>
                <a:spcPts val="0"/>
              </a:spcBef>
              <a:spcAft>
                <a:spcPts val="0"/>
              </a:spcAft>
              <a:buFont typeface="Symbol" panose="05050102010706020507" pitchFamily="18" charset="2"/>
              <a:buChar char=""/>
            </a:pPr>
            <a:r>
              <a:rPr lang="en-US" sz="1100" dirty="0"/>
              <a:t>Consume Disk Space of hosted environment of the application.</a:t>
            </a:r>
          </a:p>
          <a:p>
            <a:pPr marL="342900" marR="0" lvl="0" indent="-342900">
              <a:lnSpc>
                <a:spcPct val="107000"/>
              </a:lnSpc>
              <a:spcBef>
                <a:spcPts val="0"/>
              </a:spcBef>
              <a:spcAft>
                <a:spcPts val="0"/>
              </a:spcAft>
              <a:buFont typeface="Symbol" panose="05050102010706020507" pitchFamily="18" charset="2"/>
              <a:buChar char=""/>
            </a:pPr>
            <a:r>
              <a:rPr lang="en-US" sz="1100" dirty="0"/>
              <a:t>If too much data is produced and not consumed data remains in file storage. Since File storage and application runs on same Disk. It can cause disk memory issues if application runs for longer period.</a:t>
            </a:r>
          </a:p>
          <a:p>
            <a:pPr marL="342900" marR="0" lvl="0" indent="-342900">
              <a:lnSpc>
                <a:spcPct val="107000"/>
              </a:lnSpc>
              <a:spcBef>
                <a:spcPts val="0"/>
              </a:spcBef>
              <a:spcAft>
                <a:spcPts val="800"/>
              </a:spcAft>
              <a:buFont typeface="Symbol" panose="05050102010706020507" pitchFamily="18" charset="2"/>
              <a:buChar char=""/>
            </a:pPr>
            <a:r>
              <a:rPr lang="en-US" sz="1100" dirty="0"/>
              <a:t>In long run application might become slow.</a:t>
            </a:r>
          </a:p>
          <a:p>
            <a:pPr marL="0" marR="0">
              <a:lnSpc>
                <a:spcPct val="107000"/>
              </a:lnSpc>
              <a:spcBef>
                <a:spcPts val="0"/>
              </a:spcBef>
              <a:spcAft>
                <a:spcPts val="800"/>
              </a:spcAft>
            </a:pPr>
            <a:r>
              <a:rPr lang="en-US" sz="1100" dirty="0"/>
              <a:t> </a:t>
            </a:r>
          </a:p>
          <a:p>
            <a:pPr marL="0" marR="0">
              <a:lnSpc>
                <a:spcPct val="107000"/>
              </a:lnSpc>
              <a:spcBef>
                <a:spcPts val="0"/>
              </a:spcBef>
              <a:spcAft>
                <a:spcPts val="800"/>
              </a:spcAft>
            </a:pPr>
            <a:r>
              <a:rPr lang="en-US" sz="1400" b="1" dirty="0"/>
              <a:t>Approach 2:</a:t>
            </a:r>
          </a:p>
          <a:p>
            <a:pPr marL="0" marR="0">
              <a:lnSpc>
                <a:spcPct val="107000"/>
              </a:lnSpc>
              <a:spcBef>
                <a:spcPts val="0"/>
              </a:spcBef>
              <a:spcAft>
                <a:spcPts val="800"/>
              </a:spcAft>
            </a:pPr>
            <a:r>
              <a:rPr lang="en-US" sz="1100" dirty="0"/>
              <a:t>Any Messaging broker (Rabbit MQ, Active MQ) or MuleSoft provided Cloud hosted Anypoint MQ can be leveraged which can decouple application and Storage. It can be used to store messages and enhance reliability we can appropriate scale if more storage is needed.</a:t>
            </a:r>
          </a:p>
          <a:p>
            <a:pPr marL="0" marR="0">
              <a:lnSpc>
                <a:spcPct val="107000"/>
              </a:lnSpc>
              <a:spcBef>
                <a:spcPts val="0"/>
              </a:spcBef>
              <a:spcAft>
                <a:spcPts val="800"/>
              </a:spcAft>
            </a:pPr>
            <a:r>
              <a:rPr lang="en-US" sz="1100" dirty="0"/>
              <a:t>We can also use different Listener/Consumer/Subscriber Operations as per different Connector Options to get the data from queue and control the number of messages we pick.</a:t>
            </a:r>
          </a:p>
          <a:p>
            <a:pPr marL="0" marR="0">
              <a:lnSpc>
                <a:spcPct val="107000"/>
              </a:lnSpc>
              <a:spcBef>
                <a:spcPts val="0"/>
              </a:spcBef>
              <a:spcAft>
                <a:spcPts val="800"/>
              </a:spcAft>
            </a:pPr>
            <a:r>
              <a:rPr lang="en-US" sz="1100" dirty="0"/>
              <a:t>Pros: </a:t>
            </a:r>
          </a:p>
          <a:p>
            <a:pPr marL="342900" marR="0" lvl="0" indent="-342900">
              <a:lnSpc>
                <a:spcPct val="107000"/>
              </a:lnSpc>
              <a:spcBef>
                <a:spcPts val="0"/>
              </a:spcBef>
              <a:spcAft>
                <a:spcPts val="0"/>
              </a:spcAft>
              <a:buFont typeface="Symbol" panose="05050102010706020507" pitchFamily="18" charset="2"/>
              <a:buChar char=""/>
            </a:pPr>
            <a:r>
              <a:rPr lang="en-US" sz="1100" dirty="0"/>
              <a:t>External storage systems are used to store the messages.</a:t>
            </a:r>
          </a:p>
          <a:p>
            <a:pPr marL="342900" marR="0" lvl="0" indent="-342900">
              <a:lnSpc>
                <a:spcPct val="107000"/>
              </a:lnSpc>
              <a:spcBef>
                <a:spcPts val="0"/>
              </a:spcBef>
              <a:spcAft>
                <a:spcPts val="800"/>
              </a:spcAft>
              <a:buFont typeface="Symbol" panose="05050102010706020507" pitchFamily="18" charset="2"/>
              <a:buChar char=""/>
            </a:pPr>
            <a:r>
              <a:rPr lang="en-US" sz="1100" dirty="0"/>
              <a:t>Reliability: Message not lost in case of restart.</a:t>
            </a:r>
          </a:p>
          <a:p>
            <a:endParaRPr lang="en-US" sz="1100" dirty="0"/>
          </a:p>
          <a:p>
            <a:pPr marL="285750" indent="-285750">
              <a:buFont typeface="Arial" panose="020B0604020202020204" pitchFamily="34" charset="0"/>
              <a:buChar char="•"/>
            </a:pPr>
            <a:endParaRPr lang="en-US" sz="1100" dirty="0"/>
          </a:p>
        </p:txBody>
      </p:sp>
      <p:sp>
        <p:nvSpPr>
          <p:cNvPr id="4" name="Rectangle 3">
            <a:extLst>
              <a:ext uri="{FF2B5EF4-FFF2-40B4-BE49-F238E27FC236}">
                <a16:creationId xmlns:a16="http://schemas.microsoft.com/office/drawing/2014/main" id="{E47B750E-9223-ED23-8BE0-8BD9C8260F18}"/>
              </a:ext>
            </a:extLst>
          </p:cNvPr>
          <p:cNvSpPr>
            <a:spLocks noChangeArrowheads="1"/>
          </p:cNvSpPr>
          <p:nvPr/>
        </p:nvSpPr>
        <p:spPr bwMode="auto">
          <a:xfrm>
            <a:off x="0" y="202146"/>
            <a:ext cx="120567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2800" dirty="0"/>
              <a:t>Suggested Solutions</a:t>
            </a:r>
          </a:p>
        </p:txBody>
      </p:sp>
      <p:sp>
        <p:nvSpPr>
          <p:cNvPr id="5" name="Rectangle 4">
            <a:extLst>
              <a:ext uri="{FF2B5EF4-FFF2-40B4-BE49-F238E27FC236}">
                <a16:creationId xmlns:a16="http://schemas.microsoft.com/office/drawing/2014/main" id="{B93696FD-EE33-4795-08C9-6E71137D255B}"/>
              </a:ext>
            </a:extLst>
          </p:cNvPr>
          <p:cNvSpPr>
            <a:spLocks noChangeArrowheads="1"/>
          </p:cNvSpPr>
          <p:nvPr/>
        </p:nvSpPr>
        <p:spPr bwMode="auto">
          <a:xfrm>
            <a:off x="0" y="3340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5753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C6B3A-F5C7-1633-CCF8-37BBB647E7EF}"/>
              </a:ext>
            </a:extLst>
          </p:cNvPr>
          <p:cNvSpPr txBox="1"/>
          <p:nvPr/>
        </p:nvSpPr>
        <p:spPr>
          <a:xfrm>
            <a:off x="305655" y="781606"/>
            <a:ext cx="11445412" cy="430887"/>
          </a:xfrm>
          <a:prstGeom prst="rect">
            <a:avLst/>
          </a:prstGeom>
          <a:noFill/>
        </p:spPr>
        <p:txBody>
          <a:bodyPr wrap="square" rtlCol="0">
            <a:spAutoFit/>
          </a:bodyPr>
          <a:lstStyle/>
          <a:p>
            <a:endParaRPr lang="en-US" sz="1100" dirty="0"/>
          </a:p>
          <a:p>
            <a:r>
              <a:rPr lang="en-US" sz="1100" dirty="0"/>
              <a:t>Fix is applied on existing application considering we don’t have any other Messaging Broker available, Update the VM Queue configurations to  Persistent </a:t>
            </a:r>
          </a:p>
        </p:txBody>
      </p:sp>
      <p:sp>
        <p:nvSpPr>
          <p:cNvPr id="4" name="Rectangle 3">
            <a:extLst>
              <a:ext uri="{FF2B5EF4-FFF2-40B4-BE49-F238E27FC236}">
                <a16:creationId xmlns:a16="http://schemas.microsoft.com/office/drawing/2014/main" id="{E47B750E-9223-ED23-8BE0-8BD9C8260F18}"/>
              </a:ext>
            </a:extLst>
          </p:cNvPr>
          <p:cNvSpPr>
            <a:spLocks noChangeArrowheads="1"/>
          </p:cNvSpPr>
          <p:nvPr/>
        </p:nvSpPr>
        <p:spPr bwMode="auto">
          <a:xfrm>
            <a:off x="0" y="202146"/>
            <a:ext cx="120567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2800" dirty="0"/>
              <a:t>Steps to Fix Troubleshooting App Issue</a:t>
            </a:r>
          </a:p>
        </p:txBody>
      </p:sp>
      <p:sp>
        <p:nvSpPr>
          <p:cNvPr id="5" name="Rectangle 4">
            <a:extLst>
              <a:ext uri="{FF2B5EF4-FFF2-40B4-BE49-F238E27FC236}">
                <a16:creationId xmlns:a16="http://schemas.microsoft.com/office/drawing/2014/main" id="{B93696FD-EE33-4795-08C9-6E71137D255B}"/>
              </a:ext>
            </a:extLst>
          </p:cNvPr>
          <p:cNvSpPr>
            <a:spLocks noChangeArrowheads="1"/>
          </p:cNvSpPr>
          <p:nvPr/>
        </p:nvSpPr>
        <p:spPr bwMode="auto">
          <a:xfrm>
            <a:off x="0" y="3340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EC2D8C80-2EFE-659C-8BA1-A33E70C3C119}"/>
              </a:ext>
            </a:extLst>
          </p:cNvPr>
          <p:cNvPicPr>
            <a:picLocks noChangeAspect="1"/>
          </p:cNvPicPr>
          <p:nvPr/>
        </p:nvPicPr>
        <p:blipFill>
          <a:blip r:embed="rId2"/>
          <a:stretch>
            <a:fillRect/>
          </a:stretch>
        </p:blipFill>
        <p:spPr>
          <a:xfrm>
            <a:off x="418993" y="1505307"/>
            <a:ext cx="5457825" cy="4419600"/>
          </a:xfrm>
          <a:prstGeom prst="rect">
            <a:avLst/>
          </a:prstGeom>
        </p:spPr>
      </p:pic>
    </p:spTree>
    <p:extLst>
      <p:ext uri="{BB962C8B-B14F-4D97-AF65-F5344CB8AC3E}">
        <p14:creationId xmlns:p14="http://schemas.microsoft.com/office/powerpoint/2010/main" val="1946760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461</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Symbol</vt:lpstr>
      <vt:lpstr>Office Theme</vt:lpstr>
      <vt:lpstr>Troubleshooting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Toubleshooing</dc:title>
  <dc:creator>Ravi Gupta</dc:creator>
  <cp:lastModifiedBy>Gupta, Ravi</cp:lastModifiedBy>
  <cp:revision>8</cp:revision>
  <dcterms:created xsi:type="dcterms:W3CDTF">2024-03-22T09:05:09Z</dcterms:created>
  <dcterms:modified xsi:type="dcterms:W3CDTF">2024-03-28T09:57:17Z</dcterms:modified>
</cp:coreProperties>
</file>