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34" r:id="rId6"/>
    <p:sldId id="33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32" r:id="rId75"/>
    <p:sldId id="328" r:id="rId76"/>
    <p:sldId id="331" r:id="rId77"/>
    <p:sldId id="330" r:id="rId78"/>
    <p:sldId id="329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9/11/2021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9/11/2021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9/11/2021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9/11/2021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9/11/2021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9/11/2021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9/11/2021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9/11/2021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9/11/2021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9/11/2021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9/11/2021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2919-6B74-4C57-A34F-C630B536CF9A}" type="datetimeFigureOut">
              <a:rPr lang="en-US" smtClean="0"/>
              <a:pPr/>
              <a:t>9/11/2021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  <a:cs typeface="Times New Roman" pitchFamily="18" charset="0"/>
              </a:rPr>
              <a:t>PFA House Price Prediction</a:t>
            </a:r>
            <a:endParaRPr lang="en-IN" dirty="0">
              <a:latin typeface="+mn-lt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cs typeface="Times New Roman" pitchFamily="18" charset="0"/>
              </a:rPr>
              <a:t>By </a:t>
            </a:r>
            <a:endParaRPr lang="en-IN" dirty="0" smtClean="0">
              <a:solidFill>
                <a:schemeClr val="tx1"/>
              </a:solidFill>
              <a:cs typeface="Times New Roman" pitchFamily="18" charset="0"/>
            </a:endParaRPr>
          </a:p>
          <a:p>
            <a:r>
              <a:rPr lang="en-IN" dirty="0" err="1" smtClean="0">
                <a:solidFill>
                  <a:schemeClr val="tx1"/>
                </a:solidFill>
                <a:cs typeface="Times New Roman" pitchFamily="18" charset="0"/>
              </a:rPr>
              <a:t>Raviprasad</a:t>
            </a:r>
            <a:r>
              <a:rPr lang="en-IN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IN" dirty="0" err="1" smtClean="0">
                <a:solidFill>
                  <a:schemeClr val="tx1"/>
                </a:solidFill>
                <a:cs typeface="Times New Roman" pitchFamily="18" charset="0"/>
              </a:rPr>
              <a:t>Bathina</a:t>
            </a:r>
            <a:endParaRPr lang="en-IN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5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4678" y="1142984"/>
            <a:ext cx="2928958" cy="11430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fenc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52"/>
            <a:ext cx="378621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Admin\Pictures\Saved Pictures\fireplacequ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2452" y="285728"/>
            <a:ext cx="428295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71538" y="4568619"/>
            <a:ext cx="2304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Fence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357818" y="4572008"/>
            <a:ext cx="2878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FireplaceQu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Admin\Pictures\Saved Pictures\garagecond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3638247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Admin\Pictures\Saved Pictures\garagefinish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0536" y="357166"/>
            <a:ext cx="4531992" cy="294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42976" y="3571876"/>
            <a:ext cx="295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 </a:t>
            </a:r>
            <a:r>
              <a:rPr lang="en-IN" dirty="0" err="1" smtClean="0"/>
              <a:t>GarageCond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929190" y="3786190"/>
            <a:ext cx="3014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 </a:t>
            </a:r>
            <a:r>
              <a:rPr lang="en-IN" dirty="0" err="1" smtClean="0"/>
              <a:t>GarageFinish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garage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357166"/>
            <a:ext cx="4500593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Garagetyp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0093" y="428604"/>
            <a:ext cx="4158187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071538" y="4925809"/>
            <a:ext cx="2905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GarageCond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500694" y="4854371"/>
            <a:ext cx="2961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GarageFinish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Garageyrbl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589" y="142852"/>
            <a:ext cx="4490411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lotFrontag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7" y="357166"/>
            <a:ext cx="421484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00100" y="4214818"/>
            <a:ext cx="2857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GarageQual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330654" y="4143380"/>
            <a:ext cx="3027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GarageYrBuilt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Massvnrare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357166"/>
            <a:ext cx="407322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Massvnrtyp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57166"/>
            <a:ext cx="450059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5786" y="4925809"/>
            <a:ext cx="2922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MassVnArea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357448" y="4997247"/>
            <a:ext cx="292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MassVnType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miscfeatur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4209751" cy="4000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poolqc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85753"/>
            <a:ext cx="4393658" cy="328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71538" y="4357694"/>
            <a:ext cx="290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MiscFeature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572132" y="4286256"/>
            <a:ext cx="2440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PoolQC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Extracting the Numerical feature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Extracting all the numerical values using python code:-</a:t>
            </a:r>
          </a:p>
          <a:p>
            <a:pPr>
              <a:buNone/>
            </a:pPr>
            <a:r>
              <a:rPr lang="en-IN" sz="2000" dirty="0" err="1" smtClean="0"/>
              <a:t>numerical_features</a:t>
            </a:r>
            <a:r>
              <a:rPr lang="en-IN" sz="2000" dirty="0" smtClean="0"/>
              <a:t>=[x for x in </a:t>
            </a:r>
            <a:r>
              <a:rPr lang="en-IN" sz="2000" dirty="0" err="1" smtClean="0"/>
              <a:t>df.columns</a:t>
            </a:r>
            <a:r>
              <a:rPr lang="en-IN" sz="2000" dirty="0" smtClean="0"/>
              <a:t> if </a:t>
            </a:r>
            <a:r>
              <a:rPr lang="en-IN" sz="2000" dirty="0" err="1" smtClean="0"/>
              <a:t>df</a:t>
            </a:r>
            <a:r>
              <a:rPr lang="en-IN" sz="2000" dirty="0" smtClean="0"/>
              <a:t>[x].</a:t>
            </a:r>
            <a:r>
              <a:rPr lang="en-IN" sz="2000" dirty="0" err="1" smtClean="0"/>
              <a:t>dtypes</a:t>
            </a:r>
            <a:r>
              <a:rPr lang="en-IN" sz="2000" dirty="0" smtClean="0"/>
              <a:t> != "O"]</a:t>
            </a:r>
          </a:p>
          <a:p>
            <a:pPr>
              <a:buNone/>
            </a:pPr>
            <a:r>
              <a:rPr lang="en-IN" sz="2000" dirty="0" smtClean="0"/>
              <a:t>print("The number of the numerical columns in the dataset:", </a:t>
            </a:r>
            <a:r>
              <a:rPr lang="en-IN" sz="2000" dirty="0" err="1" smtClean="0"/>
              <a:t>len</a:t>
            </a:r>
            <a:r>
              <a:rPr lang="en-IN" sz="2000" dirty="0" smtClean="0"/>
              <a:t>(</a:t>
            </a:r>
            <a:r>
              <a:rPr lang="en-IN" sz="2000" dirty="0" err="1" smtClean="0"/>
              <a:t>numerical_features</a:t>
            </a:r>
            <a:r>
              <a:rPr lang="en-IN" sz="2000" dirty="0" smtClean="0"/>
              <a:t>))</a:t>
            </a:r>
          </a:p>
          <a:p>
            <a:pPr>
              <a:buNone/>
            </a:pPr>
            <a:r>
              <a:rPr lang="en-IN" sz="2000" dirty="0" smtClean="0"/>
              <a:t>print("Numerical columns in the dataset:\n", </a:t>
            </a:r>
            <a:r>
              <a:rPr lang="en-IN" sz="2000" dirty="0" err="1" smtClean="0"/>
              <a:t>numerical_features</a:t>
            </a:r>
            <a:r>
              <a:rPr lang="en-IN" sz="2000" dirty="0" smtClean="0"/>
              <a:t>)</a:t>
            </a:r>
          </a:p>
          <a:p>
            <a:pPr>
              <a:buNone/>
            </a:pPr>
            <a:r>
              <a:rPr lang="en-IN" sz="2000" dirty="0" smtClean="0"/>
              <a:t>print("-"*125)</a:t>
            </a:r>
          </a:p>
          <a:p>
            <a:pPr>
              <a:buNone/>
            </a:pPr>
            <a:r>
              <a:rPr lang="en-IN" sz="2000" dirty="0" err="1" smtClean="0"/>
              <a:t>df</a:t>
            </a:r>
            <a:r>
              <a:rPr lang="en-IN" sz="2000" dirty="0" smtClean="0"/>
              <a:t>[</a:t>
            </a:r>
            <a:r>
              <a:rPr lang="en-IN" sz="2000" dirty="0" err="1" smtClean="0"/>
              <a:t>numerical_features</a:t>
            </a:r>
            <a:r>
              <a:rPr lang="en-IN" sz="2000" dirty="0" smtClean="0"/>
              <a:t>].head()</a:t>
            </a:r>
          </a:p>
          <a:p>
            <a:pPr>
              <a:buNone/>
            </a:pPr>
            <a:r>
              <a:rPr lang="en-IN" sz="2000" dirty="0" smtClean="0"/>
              <a:t>Observation:-</a:t>
            </a:r>
          </a:p>
          <a:p>
            <a:pPr>
              <a:buNone/>
            </a:pPr>
            <a:r>
              <a:rPr lang="en-IN" sz="2000" dirty="0" smtClean="0"/>
              <a:t>1. '</a:t>
            </a:r>
            <a:r>
              <a:rPr lang="en-IN" sz="2000" dirty="0" err="1" smtClean="0"/>
              <a:t>YearBuilt','YearRemodAdd','GarageYrBlt','YrSold</a:t>
            </a:r>
            <a:r>
              <a:rPr lang="en-IN" sz="2000" dirty="0" smtClean="0"/>
              <a:t>' are date columns we have in this dataset.</a:t>
            </a:r>
          </a:p>
          <a:p>
            <a:pPr>
              <a:buNone/>
            </a:pPr>
            <a:r>
              <a:rPr lang="en-IN" sz="2000" dirty="0" smtClean="0"/>
              <a:t>2. From the </a:t>
            </a:r>
            <a:r>
              <a:rPr lang="en-IN" sz="2000" dirty="0" err="1" smtClean="0"/>
              <a:t>datatime</a:t>
            </a:r>
            <a:r>
              <a:rPr lang="en-IN" sz="2000" dirty="0" smtClean="0"/>
              <a:t> column we usually extract the no of days, years, hours, minutes etc. hence this can be derived from the columns.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Extract the year column from the dataset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Extract the year column from the dataset using the python code:-</a:t>
            </a:r>
          </a:p>
          <a:p>
            <a:pPr>
              <a:buNone/>
            </a:pPr>
            <a:r>
              <a:rPr lang="en-IN" sz="2000" dirty="0" err="1" smtClean="0"/>
              <a:t>year_feature</a:t>
            </a:r>
            <a:r>
              <a:rPr lang="en-IN" sz="2000" dirty="0" smtClean="0"/>
              <a:t>=[x for x in </a:t>
            </a:r>
            <a:r>
              <a:rPr lang="en-IN" sz="2000" dirty="0" err="1" smtClean="0"/>
              <a:t>df.columns</a:t>
            </a:r>
            <a:r>
              <a:rPr lang="en-IN" sz="2000" dirty="0" smtClean="0"/>
              <a:t> if 'Yr' in x or 'Year' in x]</a:t>
            </a:r>
          </a:p>
          <a:p>
            <a:pPr>
              <a:buNone/>
            </a:pPr>
            <a:r>
              <a:rPr lang="en-IN" sz="2000" dirty="0" smtClean="0"/>
              <a:t>print("The number of Year column in the dataset :",</a:t>
            </a:r>
            <a:r>
              <a:rPr lang="en-IN" sz="2000" dirty="0" err="1" smtClean="0"/>
              <a:t>len</a:t>
            </a:r>
            <a:r>
              <a:rPr lang="en-IN" sz="2000" dirty="0" smtClean="0"/>
              <a:t>(</a:t>
            </a:r>
            <a:r>
              <a:rPr lang="en-IN" sz="2000" dirty="0" err="1" smtClean="0"/>
              <a:t>year_feature</a:t>
            </a:r>
            <a:r>
              <a:rPr lang="en-IN" sz="2000" dirty="0" smtClean="0"/>
              <a:t>))</a:t>
            </a:r>
          </a:p>
          <a:p>
            <a:pPr>
              <a:buNone/>
            </a:pPr>
            <a:r>
              <a:rPr lang="en-IN" sz="2000" dirty="0" smtClean="0"/>
              <a:t>print("Year columns in the dataset :\</a:t>
            </a:r>
            <a:r>
              <a:rPr lang="en-IN" sz="2000" dirty="0" err="1" smtClean="0"/>
              <a:t>n",year_feature</a:t>
            </a:r>
            <a:r>
              <a:rPr lang="en-IN" sz="2000" dirty="0" smtClean="0"/>
              <a:t>)</a:t>
            </a:r>
          </a:p>
          <a:p>
            <a:pPr>
              <a:buNone/>
            </a:pPr>
            <a:r>
              <a:rPr lang="en-IN" sz="2000" dirty="0" smtClean="0"/>
              <a:t>print("-"*125)</a:t>
            </a:r>
          </a:p>
          <a:p>
            <a:pPr>
              <a:buNone/>
            </a:pPr>
            <a:r>
              <a:rPr lang="en-IN" sz="2000" dirty="0" err="1" smtClean="0"/>
              <a:t>df</a:t>
            </a:r>
            <a:r>
              <a:rPr lang="en-IN" sz="2000" dirty="0" smtClean="0"/>
              <a:t>[</a:t>
            </a:r>
            <a:r>
              <a:rPr lang="en-IN" sz="2000" dirty="0" err="1" smtClean="0"/>
              <a:t>year_feature</a:t>
            </a:r>
            <a:r>
              <a:rPr lang="en-IN" sz="2000" dirty="0" smtClean="0"/>
              <a:t>].head()</a:t>
            </a:r>
          </a:p>
          <a:p>
            <a:pPr>
              <a:buNone/>
            </a:pPr>
            <a:r>
              <a:rPr lang="en-IN" sz="2000" dirty="0" smtClean="0"/>
              <a:t>Observation:-</a:t>
            </a:r>
          </a:p>
          <a:p>
            <a:r>
              <a:rPr lang="en-IN" sz="2000" dirty="0" smtClean="0"/>
              <a:t> 1. '</a:t>
            </a:r>
            <a:r>
              <a:rPr lang="en-IN" sz="2000" dirty="0" err="1" smtClean="0"/>
              <a:t>YearBuilt','YearRemodAdd','GarageYrBlt','YrSold</a:t>
            </a:r>
            <a:r>
              <a:rPr lang="en-IN" sz="2000" dirty="0" smtClean="0"/>
              <a:t>' are date columns we have in this dataset.</a:t>
            </a:r>
          </a:p>
          <a:p>
            <a:r>
              <a:rPr lang="en-IN" sz="2000" dirty="0" smtClean="0"/>
              <a:t>2. From the </a:t>
            </a:r>
            <a:r>
              <a:rPr lang="en-IN" sz="2000" dirty="0" err="1" smtClean="0"/>
              <a:t>datatime</a:t>
            </a:r>
            <a:r>
              <a:rPr lang="en-IN" sz="2000" dirty="0" smtClean="0"/>
              <a:t> column we usually extract the no of days, years, hours, minutes etc. hence this can be derived from the columns.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Checking the unique items in date time columns</a:t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Checking the unique items in </a:t>
            </a:r>
            <a:r>
              <a:rPr lang="en-IN" sz="2000" dirty="0" err="1" smtClean="0"/>
              <a:t>datetime</a:t>
            </a:r>
            <a:r>
              <a:rPr lang="en-IN" sz="2000" dirty="0" smtClean="0"/>
              <a:t> columns  using the python code:-</a:t>
            </a:r>
          </a:p>
          <a:p>
            <a:pPr>
              <a:buNone/>
            </a:pPr>
            <a:r>
              <a:rPr lang="en-IN" sz="2000" dirty="0" smtClean="0"/>
              <a:t># checking the unique items in the </a:t>
            </a:r>
            <a:r>
              <a:rPr lang="en-IN" sz="2000" dirty="0" err="1" smtClean="0"/>
              <a:t>datetime</a:t>
            </a:r>
            <a:r>
              <a:rPr lang="en-IN" sz="2000" dirty="0" smtClean="0"/>
              <a:t> columns</a:t>
            </a:r>
          </a:p>
          <a:p>
            <a:pPr>
              <a:buNone/>
            </a:pPr>
            <a:r>
              <a:rPr lang="en-IN" sz="2000" dirty="0" smtClean="0"/>
              <a:t>for feature in </a:t>
            </a:r>
            <a:r>
              <a:rPr lang="en-IN" sz="2000" dirty="0" err="1" smtClean="0"/>
              <a:t>year_feature</a:t>
            </a:r>
            <a:r>
              <a:rPr lang="en-IN" sz="2000" dirty="0" smtClean="0"/>
              <a:t>:</a:t>
            </a:r>
          </a:p>
          <a:p>
            <a:pPr>
              <a:buNone/>
            </a:pPr>
            <a:r>
              <a:rPr lang="en-IN" sz="2000" dirty="0" smtClean="0"/>
              <a:t>    print("The unique items in the </a:t>
            </a:r>
            <a:r>
              <a:rPr lang="en-IN" sz="2000" dirty="0" err="1" smtClean="0"/>
              <a:t>colunmn</a:t>
            </a:r>
            <a:r>
              <a:rPr lang="en-IN" sz="2000" dirty="0" smtClean="0"/>
              <a:t>", feature, ":\n", </a:t>
            </a:r>
            <a:r>
              <a:rPr lang="en-IN" sz="2000" dirty="0" err="1" smtClean="0"/>
              <a:t>df</a:t>
            </a:r>
            <a:r>
              <a:rPr lang="en-IN" sz="2000" dirty="0" smtClean="0"/>
              <a:t>[feature].unique())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Relationship between feature and </a:t>
            </a:r>
            <a:r>
              <a:rPr lang="en-IN" sz="3200" dirty="0" err="1" smtClean="0"/>
              <a:t>SalePrice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smtClean="0"/>
              <a:t># relationship between year variables and </a:t>
            </a:r>
            <a:r>
              <a:rPr lang="en-IN" sz="2000" dirty="0" err="1" smtClean="0"/>
              <a:t>SalePrice</a:t>
            </a:r>
            <a:r>
              <a:rPr lang="en-IN" sz="2000" dirty="0" smtClean="0"/>
              <a:t> can be done using the python code</a:t>
            </a:r>
          </a:p>
          <a:p>
            <a:pPr algn="just">
              <a:buNone/>
            </a:pPr>
            <a:r>
              <a:rPr lang="en-IN" sz="2000" dirty="0" smtClean="0"/>
              <a:t>for feature in </a:t>
            </a:r>
            <a:r>
              <a:rPr lang="en-IN" sz="2000" dirty="0" err="1" smtClean="0"/>
              <a:t>year_feature</a:t>
            </a:r>
            <a:r>
              <a:rPr lang="en-IN" sz="2000" dirty="0" smtClean="0"/>
              <a:t>:</a:t>
            </a:r>
          </a:p>
          <a:p>
            <a:pPr algn="just"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plt.figure</a:t>
            </a:r>
            <a:r>
              <a:rPr lang="en-IN" sz="2000" dirty="0" smtClean="0"/>
              <a:t>(</a:t>
            </a:r>
            <a:r>
              <a:rPr lang="en-IN" sz="2000" dirty="0" err="1" smtClean="0"/>
              <a:t>figsize</a:t>
            </a:r>
            <a:r>
              <a:rPr lang="en-IN" sz="2000" dirty="0" smtClean="0"/>
              <a:t>=(8,6))</a:t>
            </a:r>
          </a:p>
          <a:p>
            <a:pPr algn="just"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df.groupby</a:t>
            </a:r>
            <a:r>
              <a:rPr lang="en-IN" sz="2000" dirty="0" smtClean="0"/>
              <a:t>(feature)['</a:t>
            </a:r>
            <a:r>
              <a:rPr lang="en-IN" sz="2000" dirty="0" err="1" smtClean="0"/>
              <a:t>SalePrice</a:t>
            </a:r>
            <a:r>
              <a:rPr lang="en-IN" sz="2000" dirty="0" smtClean="0"/>
              <a:t>'].median().plot()</a:t>
            </a:r>
          </a:p>
          <a:p>
            <a:pPr algn="just"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plt.xlabel</a:t>
            </a:r>
            <a:r>
              <a:rPr lang="en-IN" sz="2000" dirty="0" smtClean="0"/>
              <a:t>(feature)</a:t>
            </a:r>
          </a:p>
          <a:p>
            <a:pPr algn="just"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plt.ylabel</a:t>
            </a:r>
            <a:r>
              <a:rPr lang="en-IN" sz="2000" dirty="0" smtClean="0"/>
              <a:t>('</a:t>
            </a:r>
            <a:r>
              <a:rPr lang="en-IN" sz="2000" dirty="0" err="1" smtClean="0"/>
              <a:t>SalePrice</a:t>
            </a:r>
            <a:r>
              <a:rPr lang="en-IN" sz="2000" dirty="0" smtClean="0"/>
              <a:t>')</a:t>
            </a:r>
          </a:p>
          <a:p>
            <a:pPr algn="just"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plt.show</a:t>
            </a:r>
            <a:r>
              <a:rPr lang="en-IN" sz="2000" dirty="0" smtClean="0"/>
              <a:t>()</a:t>
            </a:r>
          </a:p>
          <a:p>
            <a:pPr algn="just"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Problem Statement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Houses are one of the necessary need of each and every person around the globe </a:t>
            </a:r>
            <a:endParaRPr lang="en-IN" sz="2000" dirty="0" smtClean="0"/>
          </a:p>
          <a:p>
            <a:pPr algn="just"/>
            <a:r>
              <a:rPr lang="en-IN" sz="2000" dirty="0" smtClean="0"/>
              <a:t>Hence housing </a:t>
            </a:r>
            <a:r>
              <a:rPr lang="en-IN" sz="2000" dirty="0"/>
              <a:t>and real estate market is one of the markets which is one of the major contributors in the world’s </a:t>
            </a:r>
            <a:r>
              <a:rPr lang="en-IN" sz="2000" dirty="0" smtClean="0"/>
              <a:t>economy. </a:t>
            </a:r>
          </a:p>
          <a:p>
            <a:pPr algn="just"/>
            <a:r>
              <a:rPr lang="en-IN" sz="2000" dirty="0" smtClean="0"/>
              <a:t>Data </a:t>
            </a:r>
            <a:r>
              <a:rPr lang="en-IN" sz="2000" dirty="0"/>
              <a:t>science comes as a very important tool to solve problems in the domain to help the companies increase their overall revenue, profits, improving their </a:t>
            </a:r>
            <a:r>
              <a:rPr lang="en-IN" sz="2000" dirty="0" smtClean="0"/>
              <a:t>marketing</a:t>
            </a:r>
          </a:p>
          <a:p>
            <a:pPr algn="just"/>
            <a:r>
              <a:rPr lang="en-IN" sz="2000" dirty="0" smtClean="0"/>
              <a:t>Predictive </a:t>
            </a:r>
            <a:r>
              <a:rPr lang="en-IN" sz="2000" dirty="0"/>
              <a:t>modelling, Market mix modelling, recommendation systems are some of the machine learning techniques used for achieving the business goals for housing companies. </a:t>
            </a:r>
            <a:endParaRPr lang="en-IN" sz="2000" dirty="0" smtClean="0"/>
          </a:p>
          <a:p>
            <a:pPr algn="just"/>
            <a:r>
              <a:rPr lang="en-IN" sz="2000" dirty="0" smtClean="0"/>
              <a:t>Our </a:t>
            </a:r>
            <a:r>
              <a:rPr lang="en-IN" sz="2000" dirty="0"/>
              <a:t>problem is related to one such housing company.</a:t>
            </a:r>
          </a:p>
          <a:p>
            <a:pPr algn="just"/>
            <a:endParaRPr lang="en-I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Visualization</a:t>
            </a:r>
            <a:endParaRPr lang="en-IN" dirty="0"/>
          </a:p>
        </p:txBody>
      </p:sp>
      <p:pic>
        <p:nvPicPr>
          <p:cNvPr id="4" name="Content Placeholder 3" descr="C:\Users\Admin\Pictures\Saved Pictures\Garageyrbuil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5" y="1357298"/>
            <a:ext cx="4286279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Yearremodad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57298"/>
            <a:ext cx="421484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32153" y="5854503"/>
            <a:ext cx="236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GarageBelt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15008" y="5783065"/>
            <a:ext cx="2775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YearRemodAdd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SalePrice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yearbuil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4022991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yrsol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5368" y="928670"/>
            <a:ext cx="432435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57290" y="5357826"/>
            <a:ext cx="2164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YearBuilt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86446" y="5568751"/>
            <a:ext cx="1917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YrSold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SalePrice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Extracting the discrete and </a:t>
            </a:r>
            <a:r>
              <a:rPr lang="en-IN" sz="3200" dirty="0" err="1" smtClean="0"/>
              <a:t>continous</a:t>
            </a:r>
            <a:r>
              <a:rPr lang="en-IN" sz="3200" dirty="0" smtClean="0"/>
              <a:t> variable</a:t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err="1" smtClean="0"/>
              <a:t>discrete_feature</a:t>
            </a:r>
            <a:r>
              <a:rPr lang="en-IN" sz="2000" dirty="0" smtClean="0"/>
              <a:t>=[x for x in </a:t>
            </a:r>
            <a:r>
              <a:rPr lang="en-IN" sz="2000" dirty="0" err="1" smtClean="0"/>
              <a:t>numerical_features</a:t>
            </a:r>
            <a:r>
              <a:rPr lang="en-IN" sz="2000" dirty="0" smtClean="0"/>
              <a:t> if </a:t>
            </a:r>
            <a:r>
              <a:rPr lang="en-IN" sz="2000" dirty="0" err="1" smtClean="0"/>
              <a:t>len</a:t>
            </a:r>
            <a:r>
              <a:rPr lang="en-IN" sz="2000" dirty="0" smtClean="0"/>
              <a:t>(</a:t>
            </a:r>
            <a:r>
              <a:rPr lang="en-IN" sz="2000" dirty="0" err="1" smtClean="0"/>
              <a:t>df</a:t>
            </a:r>
            <a:r>
              <a:rPr lang="en-IN" sz="2000" dirty="0" smtClean="0"/>
              <a:t>[x].unique())&lt;25 and x not in </a:t>
            </a:r>
            <a:r>
              <a:rPr lang="en-IN" sz="2000" dirty="0" err="1" smtClean="0"/>
              <a:t>year_feature</a:t>
            </a:r>
            <a:r>
              <a:rPr lang="en-IN" sz="2000" dirty="0" smtClean="0"/>
              <a:t>+['Id']]</a:t>
            </a:r>
          </a:p>
          <a:p>
            <a:pPr algn="just">
              <a:buNone/>
            </a:pPr>
            <a:r>
              <a:rPr lang="en-IN" sz="2000" dirty="0" smtClean="0"/>
              <a:t>print("The number of discrete column in the dataset:", </a:t>
            </a:r>
            <a:r>
              <a:rPr lang="en-IN" sz="2000" dirty="0" err="1" smtClean="0"/>
              <a:t>len</a:t>
            </a:r>
            <a:r>
              <a:rPr lang="en-IN" sz="2000" dirty="0" smtClean="0"/>
              <a:t>(</a:t>
            </a:r>
            <a:r>
              <a:rPr lang="en-IN" sz="2000" dirty="0" err="1" smtClean="0"/>
              <a:t>discrete_feature</a:t>
            </a:r>
            <a:r>
              <a:rPr lang="en-IN" sz="2000" dirty="0" smtClean="0"/>
              <a:t>))</a:t>
            </a:r>
          </a:p>
          <a:p>
            <a:pPr algn="just">
              <a:buNone/>
            </a:pPr>
            <a:r>
              <a:rPr lang="en-IN" sz="2000" dirty="0" smtClean="0"/>
              <a:t>print("Discrete columns in the </a:t>
            </a:r>
            <a:r>
              <a:rPr lang="en-IN" sz="2000" dirty="0" err="1" smtClean="0"/>
              <a:t>datset</a:t>
            </a:r>
            <a:r>
              <a:rPr lang="en-IN" sz="2000" dirty="0" smtClean="0"/>
              <a:t>: \n", </a:t>
            </a:r>
            <a:r>
              <a:rPr lang="en-IN" sz="2000" dirty="0" err="1" smtClean="0"/>
              <a:t>discrete_feature</a:t>
            </a:r>
            <a:r>
              <a:rPr lang="en-IN" sz="2000" dirty="0" smtClean="0"/>
              <a:t>)</a:t>
            </a:r>
          </a:p>
          <a:p>
            <a:pPr algn="just">
              <a:buNone/>
            </a:pPr>
            <a:r>
              <a:rPr lang="en-IN" sz="2000" dirty="0" smtClean="0"/>
              <a:t>print("-"*125)</a:t>
            </a:r>
          </a:p>
          <a:p>
            <a:pPr algn="just">
              <a:buNone/>
            </a:pPr>
            <a:r>
              <a:rPr lang="en-IN" sz="2000" dirty="0" err="1" smtClean="0"/>
              <a:t>df</a:t>
            </a:r>
            <a:r>
              <a:rPr lang="en-IN" sz="2000" dirty="0" smtClean="0"/>
              <a:t>[</a:t>
            </a:r>
            <a:r>
              <a:rPr lang="en-IN" sz="2000" dirty="0" err="1" smtClean="0"/>
              <a:t>discrete_feature</a:t>
            </a:r>
            <a:r>
              <a:rPr lang="en-IN" sz="2000" dirty="0" smtClean="0"/>
              <a:t>].head()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3snporch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4019237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edroomabvg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85728"/>
            <a:ext cx="464347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2976" y="5568751"/>
            <a:ext cx="220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3SnPorch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72132" y="5497313"/>
            <a:ext cx="2783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BedroomAbvGr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fullbatch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2" y="142852"/>
            <a:ext cx="442915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mthalfbatch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428604"/>
            <a:ext cx="435771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2976" y="5429264"/>
            <a:ext cx="257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bsmtFullBath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330549" y="5500702"/>
            <a:ext cx="2670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BsmtHalf</a:t>
            </a:r>
            <a:r>
              <a:rPr lang="en-IN" dirty="0" smtClean="0"/>
              <a:t> Bath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halfbatch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71414"/>
            <a:ext cx="450059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fireplac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5374" y="71414"/>
            <a:ext cx="432434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28662" y="5072074"/>
            <a:ext cx="227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Fireplaces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72198" y="4929198"/>
            <a:ext cx="210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FullBath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full bath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1" y="142852"/>
            <a:ext cx="457203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garagecars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57166"/>
            <a:ext cx="457200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85852" y="5000636"/>
            <a:ext cx="210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FullBath</a:t>
            </a:r>
            <a:endParaRPr lang="en-IN" dirty="0" smtClean="0"/>
          </a:p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867276" y="5143512"/>
            <a:ext cx="249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Salesprice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GarageCars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halfbath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0"/>
            <a:ext cx="4233551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kitchenabvg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1060" y="214290"/>
            <a:ext cx="475297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428661" y="5143512"/>
            <a:ext cx="221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err="1" smtClean="0"/>
              <a:t>SalePrice</a:t>
            </a:r>
            <a:r>
              <a:rPr lang="en-IN" dirty="0" smtClean="0"/>
              <a:t>  Vs </a:t>
            </a:r>
            <a:r>
              <a:rPr lang="en-IN" dirty="0" err="1" smtClean="0"/>
              <a:t>HalfBath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642758" y="5059932"/>
            <a:ext cx="242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KitchenvGR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loqualfinsf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989" y="71414"/>
            <a:ext cx="4180821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miscval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14290"/>
            <a:ext cx="450059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5786" y="5143512"/>
            <a:ext cx="2530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LowQualinSf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00760" y="5143512"/>
            <a:ext cx="2055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MiscVal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MSsub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71414"/>
            <a:ext cx="442915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overallcon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357166"/>
            <a:ext cx="461009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85852" y="5286388"/>
            <a:ext cx="244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MSSubclass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72198" y="5357826"/>
            <a:ext cx="226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Overcond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EDA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1800" dirty="0"/>
              <a:t>1. Checking the Missing Values</a:t>
            </a:r>
          </a:p>
          <a:p>
            <a:pPr algn="just">
              <a:buNone/>
            </a:pPr>
            <a:r>
              <a:rPr lang="en-IN" sz="1800" dirty="0"/>
              <a:t>2.All the numerical Variables</a:t>
            </a:r>
          </a:p>
          <a:p>
            <a:pPr algn="just">
              <a:buNone/>
            </a:pPr>
            <a:r>
              <a:rPr lang="en-IN" sz="1800" dirty="0"/>
              <a:t>3.Distribution of the Numerical Variables</a:t>
            </a:r>
          </a:p>
          <a:p>
            <a:pPr algn="just">
              <a:buNone/>
            </a:pPr>
            <a:r>
              <a:rPr lang="en-IN" sz="1800" dirty="0"/>
              <a:t>4.categorical variables</a:t>
            </a:r>
          </a:p>
          <a:p>
            <a:pPr algn="just">
              <a:buNone/>
            </a:pPr>
            <a:r>
              <a:rPr lang="en-IN" sz="1800" dirty="0"/>
              <a:t>5. cardinality of the categorical variables</a:t>
            </a:r>
          </a:p>
          <a:p>
            <a:pPr algn="just">
              <a:buNone/>
            </a:pPr>
            <a:r>
              <a:rPr lang="en-IN" sz="1800" dirty="0"/>
              <a:t>6.Outliers</a:t>
            </a:r>
          </a:p>
          <a:p>
            <a:pPr algn="just">
              <a:buNone/>
            </a:pPr>
            <a:r>
              <a:rPr lang="en-IN" sz="1800" dirty="0"/>
              <a:t>7.Relationship between dependent and independent feature(</a:t>
            </a:r>
            <a:r>
              <a:rPr lang="en-IN" sz="1800" dirty="0" err="1"/>
              <a:t>SalePrice</a:t>
            </a:r>
            <a:r>
              <a:rPr lang="en-IN" sz="1800" dirty="0"/>
              <a:t>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overall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71470" y="214290"/>
            <a:ext cx="471490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poolarea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357166"/>
            <a:ext cx="416243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42976" y="5072074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OverallQual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929322" y="5143512"/>
            <a:ext cx="219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PoolArea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totrms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142852"/>
            <a:ext cx="4500593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mosol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6812" y="428604"/>
            <a:ext cx="418146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2976" y="5286388"/>
            <a:ext cx="279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TotRmsAbv</a:t>
            </a:r>
            <a:r>
              <a:rPr lang="en-IN" dirty="0" smtClean="0"/>
              <a:t> </a:t>
            </a:r>
            <a:r>
              <a:rPr lang="en-IN" dirty="0" err="1" smtClean="0"/>
              <a:t>Grd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959503" y="5429264"/>
            <a:ext cx="20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Mosold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Extracting the </a:t>
            </a:r>
            <a:r>
              <a:rPr lang="en-IN" sz="3200" dirty="0" err="1" smtClean="0"/>
              <a:t>continous</a:t>
            </a:r>
            <a:r>
              <a:rPr lang="en-IN" sz="3200" dirty="0" smtClean="0"/>
              <a:t> variable </a:t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err="1" smtClean="0"/>
              <a:t>continous_feature</a:t>
            </a:r>
            <a:r>
              <a:rPr lang="en-IN" sz="2000" dirty="0" smtClean="0"/>
              <a:t>=[x for x in </a:t>
            </a:r>
            <a:r>
              <a:rPr lang="en-IN" sz="2000" dirty="0" err="1" smtClean="0"/>
              <a:t>numerical_features</a:t>
            </a:r>
            <a:r>
              <a:rPr lang="en-IN" sz="2000" dirty="0" smtClean="0"/>
              <a:t> if x not in </a:t>
            </a:r>
            <a:r>
              <a:rPr lang="en-IN" sz="2000" dirty="0" err="1" smtClean="0"/>
              <a:t>discrete_feature+year_feature</a:t>
            </a:r>
            <a:r>
              <a:rPr lang="en-IN" sz="2000" dirty="0" smtClean="0"/>
              <a:t>+['Id']]</a:t>
            </a:r>
          </a:p>
          <a:p>
            <a:pPr>
              <a:buNone/>
            </a:pPr>
            <a:r>
              <a:rPr lang="en-IN" sz="2000" dirty="0" smtClean="0"/>
              <a:t>print("The number of </a:t>
            </a:r>
            <a:r>
              <a:rPr lang="en-IN" sz="2000" dirty="0" err="1" smtClean="0"/>
              <a:t>continous</a:t>
            </a:r>
            <a:r>
              <a:rPr lang="en-IN" sz="2000" dirty="0" smtClean="0"/>
              <a:t> feature column in the dataset :",</a:t>
            </a:r>
            <a:r>
              <a:rPr lang="en-IN" sz="2000" dirty="0" err="1" smtClean="0"/>
              <a:t>len</a:t>
            </a:r>
            <a:r>
              <a:rPr lang="en-IN" sz="2000" dirty="0" smtClean="0"/>
              <a:t>(</a:t>
            </a:r>
            <a:r>
              <a:rPr lang="en-IN" sz="2000" dirty="0" err="1" smtClean="0"/>
              <a:t>continous_feature</a:t>
            </a:r>
            <a:r>
              <a:rPr lang="en-IN" sz="2000" dirty="0" smtClean="0"/>
              <a:t>))</a:t>
            </a:r>
          </a:p>
          <a:p>
            <a:pPr>
              <a:buNone/>
            </a:pPr>
            <a:r>
              <a:rPr lang="en-IN" sz="2000" dirty="0" smtClean="0"/>
              <a:t>print("</a:t>
            </a:r>
            <a:r>
              <a:rPr lang="en-IN" sz="2000" dirty="0" err="1" smtClean="0"/>
              <a:t>Continous</a:t>
            </a:r>
            <a:r>
              <a:rPr lang="en-IN" sz="2000" dirty="0" smtClean="0"/>
              <a:t> feature columns in the dataset :\</a:t>
            </a:r>
            <a:r>
              <a:rPr lang="en-IN" sz="2000" dirty="0" err="1" smtClean="0"/>
              <a:t>n",continous_feature</a:t>
            </a:r>
            <a:r>
              <a:rPr lang="en-IN" sz="2000" dirty="0" smtClean="0"/>
              <a:t>)</a:t>
            </a:r>
          </a:p>
          <a:p>
            <a:pPr>
              <a:buNone/>
            </a:pPr>
            <a:r>
              <a:rPr lang="en-IN" sz="2000" dirty="0" smtClean="0"/>
              <a:t>print("-"*125)</a:t>
            </a:r>
          </a:p>
          <a:p>
            <a:pPr>
              <a:buNone/>
            </a:pPr>
            <a:r>
              <a:rPr lang="en-IN" sz="2000" dirty="0" err="1" smtClean="0"/>
              <a:t>df</a:t>
            </a:r>
            <a:r>
              <a:rPr lang="en-IN" sz="2000" dirty="0" smtClean="0"/>
              <a:t>[</a:t>
            </a:r>
            <a:r>
              <a:rPr lang="en-IN" sz="2000" dirty="0" err="1" smtClean="0"/>
              <a:t>continous_feature</a:t>
            </a:r>
            <a:r>
              <a:rPr lang="en-IN" sz="2000" dirty="0" smtClean="0"/>
              <a:t>].head()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Observation:-</a:t>
            </a:r>
          </a:p>
          <a:p>
            <a:pPr>
              <a:buNone/>
            </a:pPr>
            <a:r>
              <a:rPr lang="en-IN" sz="2000" dirty="0" smtClean="0"/>
              <a:t>The number of continuous feature column in the dataset : 16 </a:t>
            </a:r>
            <a:endParaRPr lang="en-IN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1s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5" y="214290"/>
            <a:ext cx="4429156" cy="457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2n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8090" y="285728"/>
            <a:ext cx="427019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28662" y="5429264"/>
            <a:ext cx="245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plot of 1stF1r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857884" y="5488560"/>
            <a:ext cx="253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plot of 2ndF1r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Admin\Pictures\Saved Pictures\bsmtfin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1" y="142852"/>
            <a:ext cx="4643470" cy="500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Admin\Pictures\Saved Pictures\bsmtfinsn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7299" y="428604"/>
            <a:ext cx="4019543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28662" y="5643578"/>
            <a:ext cx="2526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of BsmtFinSF1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10086" y="5643578"/>
            <a:ext cx="249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of BsmtfinSF2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Admin\Pictures\Saved Pictures\bsmtun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5" y="285728"/>
            <a:ext cx="450059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Admin\Pictures\Saved Pictures\enclosedporch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7" y="500043"/>
            <a:ext cx="4143404" cy="4286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86417" y="5131370"/>
            <a:ext cx="2585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of </a:t>
            </a:r>
            <a:r>
              <a:rPr lang="en-IN" dirty="0" err="1" smtClean="0"/>
              <a:t>BSmmtunfsf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710783" y="5214950"/>
            <a:ext cx="286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of  </a:t>
            </a:r>
            <a:r>
              <a:rPr lang="en-IN" dirty="0" err="1" smtClean="0"/>
              <a:t>EnclosedPorch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Garageare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1" y="71415"/>
            <a:ext cx="4572031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Grlivarea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3499" y="285728"/>
            <a:ext cx="4086219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28662" y="5214950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mtClean="0"/>
              <a:t>Histogram of  </a:t>
            </a:r>
            <a:r>
              <a:rPr lang="en-IN" dirty="0" err="1" smtClean="0"/>
              <a:t>GarageArea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57148" y="5286388"/>
            <a:ext cx="23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of </a:t>
            </a:r>
            <a:r>
              <a:rPr lang="en-IN" dirty="0" err="1" smtClean="0"/>
              <a:t>GrlivArea</a:t>
            </a: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lotare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71414"/>
            <a:ext cx="421484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lotfrontag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33" y="71414"/>
            <a:ext cx="4514847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28662" y="5357826"/>
            <a:ext cx="217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of </a:t>
            </a:r>
            <a:r>
              <a:rPr lang="en-IN" dirty="0" err="1" smtClean="0"/>
              <a:t>LotArea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429256" y="5417122"/>
            <a:ext cx="257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of </a:t>
            </a:r>
            <a:r>
              <a:rPr lang="en-IN" dirty="0" err="1" smtClean="0"/>
              <a:t>LotFrontage</a:t>
            </a: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massvnare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285728"/>
            <a:ext cx="428628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openporchsf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4871" y="357167"/>
            <a:ext cx="4586285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28662" y="5500702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of </a:t>
            </a:r>
            <a:r>
              <a:rPr lang="en-IN" dirty="0" err="1" smtClean="0"/>
              <a:t>MassvnArea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159909" y="5572140"/>
            <a:ext cx="26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of </a:t>
            </a:r>
            <a:r>
              <a:rPr lang="en-IN" dirty="0" err="1" smtClean="0"/>
              <a:t>OpenPorchSF</a:t>
            </a:r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salepric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5" y="214290"/>
            <a:ext cx="4572031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screenporch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428604"/>
            <a:ext cx="442912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36313" y="5202808"/>
            <a:ext cx="229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of </a:t>
            </a:r>
            <a:r>
              <a:rPr lang="en-IN" dirty="0" err="1" smtClean="0"/>
              <a:t>SalePrice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857884" y="5214950"/>
            <a:ext cx="260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of </a:t>
            </a:r>
            <a:r>
              <a:rPr lang="en-IN" dirty="0" err="1" smtClean="0"/>
              <a:t>ScreenPorch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Checking the missing values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71612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IN" sz="1800" dirty="0"/>
              <a:t>Missing values in </a:t>
            </a:r>
            <a:r>
              <a:rPr lang="en-US" sz="1800" b="1" dirty="0" smtClean="0"/>
              <a:t>Checking the missing </a:t>
            </a:r>
            <a:r>
              <a:rPr lang="en-US" sz="1800" b="1" dirty="0" smtClean="0"/>
              <a:t>values</a:t>
            </a:r>
            <a:endParaRPr lang="en-US" sz="1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1539" y="2428868"/>
            <a:ext cx="77867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Checking the missing values</a:t>
            </a:r>
          </a:p>
          <a:p>
            <a:r>
              <a:rPr lang="en-US" dirty="0" smtClean="0"/>
              <a:t>Missing values in the dataset can be checked by below python code:-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## Here we will check the percentage of </a:t>
            </a:r>
            <a:r>
              <a:rPr lang="en-US" dirty="0" err="1" smtClean="0"/>
              <a:t>nan</a:t>
            </a:r>
            <a:r>
              <a:rPr lang="en-US" dirty="0" smtClean="0"/>
              <a:t> values present in each feature</a:t>
            </a:r>
          </a:p>
          <a:p>
            <a:r>
              <a:rPr lang="en-US" dirty="0" smtClean="0"/>
              <a:t>## 1 -step make the list of features which has missing values</a:t>
            </a:r>
          </a:p>
          <a:p>
            <a:r>
              <a:rPr lang="en-US" dirty="0" smtClean="0"/>
              <a:t> </a:t>
            </a:r>
          </a:p>
          <a:p>
            <a:r>
              <a:rPr lang="en-US" dirty="0" err="1" smtClean="0"/>
              <a:t>features_with_na</a:t>
            </a:r>
            <a:r>
              <a:rPr lang="en-US" dirty="0" smtClean="0"/>
              <a:t>=[features for features in df.columns if </a:t>
            </a:r>
            <a:r>
              <a:rPr lang="en-US" dirty="0" err="1" smtClean="0"/>
              <a:t>df</a:t>
            </a:r>
            <a:r>
              <a:rPr lang="en-US" dirty="0" smtClean="0"/>
              <a:t>[features].</a:t>
            </a:r>
            <a:r>
              <a:rPr lang="en-US" dirty="0" err="1" smtClean="0"/>
              <a:t>isnull</a:t>
            </a:r>
            <a:r>
              <a:rPr lang="en-US" dirty="0" smtClean="0"/>
              <a:t>().sum()&gt;1]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## 2- step print the feature name and the percentage of missing values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for feature in </a:t>
            </a:r>
            <a:r>
              <a:rPr lang="en-US" dirty="0" err="1" smtClean="0"/>
              <a:t>features_with_na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print(feature, </a:t>
            </a:r>
            <a:r>
              <a:rPr lang="en-US" dirty="0" err="1" smtClean="0"/>
              <a:t>np.round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[feature].</a:t>
            </a:r>
            <a:r>
              <a:rPr lang="en-US" dirty="0" err="1" smtClean="0"/>
              <a:t>isnull</a:t>
            </a:r>
            <a:r>
              <a:rPr lang="en-US" dirty="0" smtClean="0"/>
              <a:t>().mean(), 4),  ' % missing values')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totalbsm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214291"/>
            <a:ext cx="4429155" cy="400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woodecksf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9" y="357167"/>
            <a:ext cx="4214841" cy="342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1406" y="4985105"/>
            <a:ext cx="5786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Observation:-1. Most of the features are right skewed</a:t>
            </a:r>
          </a:p>
          <a:p>
            <a:r>
              <a:rPr lang="en-IN" sz="2000" dirty="0" smtClean="0"/>
              <a:t>                        2.Need to go to transformation</a:t>
            </a:r>
          </a:p>
          <a:p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92059" y="4345552"/>
            <a:ext cx="257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of </a:t>
            </a:r>
            <a:r>
              <a:rPr lang="en-IN" dirty="0" err="1" smtClean="0"/>
              <a:t>TotalBsmtSF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572132" y="4211429"/>
            <a:ext cx="267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Histogram of </a:t>
            </a:r>
            <a:r>
              <a:rPr lang="en-IN" dirty="0" err="1" smtClean="0"/>
              <a:t>WoodDeckSF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Log transformation can be done using the following python code:-</a:t>
            </a:r>
          </a:p>
          <a:p>
            <a:pPr>
              <a:buNone/>
            </a:pPr>
            <a:r>
              <a:rPr lang="en-IN" sz="2000" dirty="0" smtClean="0"/>
              <a:t>for feature in </a:t>
            </a:r>
            <a:r>
              <a:rPr lang="en-IN" sz="2000" dirty="0" err="1" smtClean="0"/>
              <a:t>continous_feature</a:t>
            </a:r>
            <a:r>
              <a:rPr lang="en-IN" sz="2000" dirty="0" smtClean="0"/>
              <a:t>:</a:t>
            </a:r>
          </a:p>
          <a:p>
            <a:pPr>
              <a:buNone/>
            </a:pPr>
            <a:r>
              <a:rPr lang="en-IN" sz="2000" dirty="0" smtClean="0"/>
              <a:t>data=</a:t>
            </a:r>
            <a:r>
              <a:rPr lang="en-IN" sz="2000" dirty="0" err="1" smtClean="0"/>
              <a:t>df.copy</a:t>
            </a:r>
            <a:r>
              <a:rPr lang="en-IN" sz="2000" dirty="0" smtClean="0"/>
              <a:t>()</a:t>
            </a:r>
          </a:p>
          <a:p>
            <a:pPr>
              <a:buNone/>
            </a:pPr>
            <a:r>
              <a:rPr lang="en-IN" sz="2000" dirty="0" smtClean="0"/>
              <a:t>if 0 in data[feature].unique():</a:t>
            </a:r>
          </a:p>
          <a:p>
            <a:pPr>
              <a:buNone/>
            </a:pPr>
            <a:r>
              <a:rPr lang="en-IN" sz="2000" dirty="0" smtClean="0"/>
              <a:t>pass</a:t>
            </a:r>
          </a:p>
          <a:p>
            <a:pPr>
              <a:buNone/>
            </a:pPr>
            <a:r>
              <a:rPr lang="en-IN" sz="2000" dirty="0" smtClean="0"/>
              <a:t>else:</a:t>
            </a:r>
          </a:p>
          <a:p>
            <a:pPr>
              <a:buNone/>
            </a:pPr>
            <a:r>
              <a:rPr lang="en-IN" sz="2000" dirty="0" smtClean="0"/>
              <a:t>data[feature]=</a:t>
            </a:r>
            <a:r>
              <a:rPr lang="en-IN" sz="2000" dirty="0" err="1" smtClean="0"/>
              <a:t>np.log</a:t>
            </a:r>
            <a:r>
              <a:rPr lang="en-IN" sz="2000" dirty="0" smtClean="0"/>
              <a:t>(data[feature])</a:t>
            </a:r>
          </a:p>
          <a:p>
            <a:pPr>
              <a:buNone/>
            </a:pPr>
            <a:r>
              <a:rPr lang="en-IN" sz="2000" dirty="0" smtClean="0"/>
              <a:t>data['</a:t>
            </a:r>
            <a:r>
              <a:rPr lang="en-IN" sz="2000" dirty="0" err="1" smtClean="0"/>
              <a:t>SalePrice</a:t>
            </a:r>
            <a:r>
              <a:rPr lang="en-IN" sz="2000" dirty="0" smtClean="0"/>
              <a:t>']=</a:t>
            </a:r>
            <a:r>
              <a:rPr lang="en-IN" sz="2000" dirty="0" err="1" smtClean="0"/>
              <a:t>np.log</a:t>
            </a:r>
            <a:r>
              <a:rPr lang="en-IN" sz="2000" dirty="0" smtClean="0"/>
              <a:t>(data['</a:t>
            </a:r>
            <a:r>
              <a:rPr lang="en-IN" sz="2000" dirty="0" err="1" smtClean="0"/>
              <a:t>SalePrice</a:t>
            </a:r>
            <a:r>
              <a:rPr lang="en-IN" sz="2000" dirty="0" smtClean="0"/>
              <a:t>'])</a:t>
            </a:r>
          </a:p>
          <a:p>
            <a:pPr>
              <a:buNone/>
            </a:pPr>
            <a:r>
              <a:rPr lang="en-IN" sz="2000" dirty="0" err="1" smtClean="0"/>
              <a:t>plt.scatter</a:t>
            </a:r>
            <a:r>
              <a:rPr lang="en-IN" sz="2000" dirty="0" smtClean="0"/>
              <a:t>(data[feature],data['</a:t>
            </a:r>
            <a:r>
              <a:rPr lang="en-IN" sz="2000" dirty="0" err="1" smtClean="0"/>
              <a:t>SalePrice</a:t>
            </a:r>
            <a:r>
              <a:rPr lang="en-IN" sz="2000" dirty="0" smtClean="0"/>
              <a:t>'])</a:t>
            </a:r>
          </a:p>
          <a:p>
            <a:pPr>
              <a:buNone/>
            </a:pPr>
            <a:r>
              <a:rPr lang="en-IN" sz="2000" dirty="0" err="1" smtClean="0"/>
              <a:t>plt.xlabel</a:t>
            </a:r>
            <a:r>
              <a:rPr lang="en-IN" sz="2000" dirty="0" smtClean="0"/>
              <a:t>(feature)</a:t>
            </a:r>
          </a:p>
          <a:p>
            <a:pPr>
              <a:buNone/>
            </a:pPr>
            <a:r>
              <a:rPr lang="en-IN" sz="2000" dirty="0" err="1" smtClean="0"/>
              <a:t>plt.ylabel</a:t>
            </a:r>
            <a:r>
              <a:rPr lang="en-IN" sz="2000" dirty="0" smtClean="0"/>
              <a:t>('</a:t>
            </a:r>
            <a:r>
              <a:rPr lang="en-IN" sz="2000" dirty="0" err="1" smtClean="0"/>
              <a:t>SalesPrice</a:t>
            </a:r>
            <a:r>
              <a:rPr lang="en-IN" sz="2000" dirty="0" smtClean="0"/>
              <a:t>')</a:t>
            </a:r>
          </a:p>
          <a:p>
            <a:pPr>
              <a:buNone/>
            </a:pPr>
            <a:r>
              <a:rPr lang="en-IN" sz="2000" dirty="0" err="1" smtClean="0"/>
              <a:t>plt.title</a:t>
            </a:r>
            <a:r>
              <a:rPr lang="en-IN" sz="2000" dirty="0" smtClean="0"/>
              <a:t>(feature)</a:t>
            </a:r>
          </a:p>
          <a:p>
            <a:pPr>
              <a:buNone/>
            </a:pPr>
            <a:r>
              <a:rPr lang="en-IN" sz="2000" dirty="0" err="1" smtClean="0"/>
              <a:t>plt.show</a:t>
            </a:r>
            <a:r>
              <a:rPr lang="en-IN" sz="2000" dirty="0" smtClean="0"/>
              <a:t>()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1stF1rsf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71414"/>
            <a:ext cx="4572032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GrlivArea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5" y="142852"/>
            <a:ext cx="414340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42587" y="4925809"/>
            <a:ext cx="2086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1StFlrSF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185055" y="5072074"/>
            <a:ext cx="2173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GLivArea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LotAre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4500594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Lotfrontag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2523" y="285728"/>
            <a:ext cx="4267195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71604" y="5143512"/>
            <a:ext cx="2173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GLivArea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15008" y="5214950"/>
            <a:ext cx="2478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LotFrontage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Salepric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1676" y="827535"/>
            <a:ext cx="4977778" cy="353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460985" y="4714884"/>
            <a:ext cx="2182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SalePrice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To check the outliers we are using the box plot.  </a:t>
            </a:r>
          </a:p>
          <a:p>
            <a:pPr>
              <a:buNone/>
            </a:pPr>
            <a:r>
              <a:rPr lang="en-IN" dirty="0" smtClean="0"/>
              <a:t>for feature in </a:t>
            </a:r>
            <a:r>
              <a:rPr lang="en-IN" dirty="0" err="1" smtClean="0"/>
              <a:t>continous_feature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    data=</a:t>
            </a:r>
            <a:r>
              <a:rPr lang="en-IN" dirty="0" err="1" smtClean="0"/>
              <a:t>df.copy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    if 0 in data[feature].unique():</a:t>
            </a:r>
          </a:p>
          <a:p>
            <a:pPr>
              <a:buNone/>
            </a:pPr>
            <a:r>
              <a:rPr lang="en-IN" dirty="0" smtClean="0"/>
              <a:t>        pass</a:t>
            </a:r>
          </a:p>
          <a:p>
            <a:pPr>
              <a:buNone/>
            </a:pPr>
            <a:r>
              <a:rPr lang="en-IN" dirty="0" smtClean="0"/>
              <a:t>    else:</a:t>
            </a:r>
          </a:p>
          <a:p>
            <a:pPr>
              <a:buNone/>
            </a:pPr>
            <a:r>
              <a:rPr lang="en-IN" dirty="0" smtClean="0"/>
              <a:t>        data[feature]=</a:t>
            </a:r>
            <a:r>
              <a:rPr lang="en-IN" dirty="0" err="1" smtClean="0"/>
              <a:t>np.log</a:t>
            </a:r>
            <a:r>
              <a:rPr lang="en-IN" dirty="0" smtClean="0"/>
              <a:t>(data[feature])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data.boxplot</a:t>
            </a:r>
            <a:r>
              <a:rPr lang="en-IN" dirty="0" smtClean="0"/>
              <a:t>(feature)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plt.ylabel</a:t>
            </a:r>
            <a:r>
              <a:rPr lang="en-IN" dirty="0" smtClean="0"/>
              <a:t>(feature)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plt.title</a:t>
            </a:r>
            <a:r>
              <a:rPr lang="en-IN" dirty="0" smtClean="0"/>
              <a:t>(feature)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plt.show</a:t>
            </a:r>
            <a:r>
              <a:rPr lang="en-IN" dirty="0" smtClean="0"/>
              <a:t>()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Observation:-There are lot of outliers therefore outlier treatment is required.</a:t>
            </a:r>
          </a:p>
          <a:p>
            <a:pPr>
              <a:buNone/>
            </a:pPr>
            <a:r>
              <a:rPr lang="en-IN" dirty="0" err="1" smtClean="0"/>
              <a:t>Realation</a:t>
            </a:r>
            <a:r>
              <a:rPr lang="en-IN" dirty="0" smtClean="0"/>
              <a:t> Between categorical feature and </a:t>
            </a:r>
            <a:r>
              <a:rPr lang="en-IN" dirty="0" err="1" smtClean="0"/>
              <a:t>SalePrice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alley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5" y="285729"/>
            <a:ext cx="4429155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ldgtyp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6323" y="357166"/>
            <a:ext cx="455767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40688" y="5286388"/>
            <a:ext cx="1731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Salepice</a:t>
            </a:r>
            <a:r>
              <a:rPr lang="en-IN" dirty="0" smtClean="0"/>
              <a:t> Vs Alley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12234" y="5357826"/>
            <a:ext cx="2203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BldgType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cond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142852"/>
            <a:ext cx="4714908" cy="542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mtexposur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9213" y="357167"/>
            <a:ext cx="4029067" cy="457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43042" y="5786454"/>
            <a:ext cx="238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BSmt</a:t>
            </a:r>
            <a:r>
              <a:rPr lang="en-IN" dirty="0" smtClean="0"/>
              <a:t> </a:t>
            </a:r>
            <a:r>
              <a:rPr lang="en-IN" dirty="0" err="1" smtClean="0"/>
              <a:t>Cond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00760" y="5715016"/>
            <a:ext cx="2684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BsmtExposure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fintype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214290"/>
            <a:ext cx="464347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mtqual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57166"/>
            <a:ext cx="4314787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38385" y="5857892"/>
            <a:ext cx="2690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BsmtFinType1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924583" y="5857892"/>
            <a:ext cx="2290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BsmtQual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typefin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688" y="142852"/>
            <a:ext cx="466818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centralai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9213" y="285728"/>
            <a:ext cx="402906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85852" y="5643578"/>
            <a:ext cx="2650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BsmtFinType2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000760" y="5572140"/>
            <a:ext cx="2397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 Vs Central Air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214422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Observation:-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Number of missing variable columns: 18 Missing values in the dataset :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LotFrontage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0.1832  % missing values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Alley 0.9341  % missing values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MasVnrType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0.006  % missing values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MasVnrArea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0.006  % missing values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BsmtQual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0.0257  % missing values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BsmtCond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0.0257  % missing values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BsmtExposure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0.0265  % missing values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BsmtFinType1 0.0257  % missing values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BsmtFinType2 0.0265  % missing values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FireplaceQu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0.4717  % missing values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GarageType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0.0548  % missing values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GarageYrBlt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0.0548  % missing values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GarageFinish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0.0548  % missing values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GarageQual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0.0548  % missing values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GarageCond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0.0548  % missing values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PoolQC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0.994  % missing values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Fence 0.7971  % missing values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MiscFeature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0.9623  % missing values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condition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214290"/>
            <a:ext cx="442915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condition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9" y="500042"/>
            <a:ext cx="4143403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85852" y="5357826"/>
            <a:ext cx="238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Condition1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00760" y="5072074"/>
            <a:ext cx="238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Condition2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electric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9"/>
            <a:ext cx="4286280" cy="471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exterior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500042"/>
            <a:ext cx="392909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69855" y="5000636"/>
            <a:ext cx="220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Electrical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00760" y="4857760"/>
            <a:ext cx="245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Exterior2nd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exteriorcond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71470" y="357166"/>
            <a:ext cx="464347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exteriorfirs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85728"/>
            <a:ext cx="4000529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57290" y="5643578"/>
            <a:ext cx="2325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ExterCond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72132" y="5572140"/>
            <a:ext cx="2422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Exterior 1st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exterior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214291"/>
            <a:ext cx="4714908" cy="514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fenc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2549" y="500042"/>
            <a:ext cx="4067169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85852" y="5500702"/>
            <a:ext cx="2553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ExteriorQual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215074" y="5500702"/>
            <a:ext cx="190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Fence</a:t>
            </a:r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Fireplacequ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285728"/>
            <a:ext cx="450059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foundation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6812" y="500043"/>
            <a:ext cx="4181468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4414" y="5640189"/>
            <a:ext cx="250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FirePlaceQU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06487" y="5572140"/>
            <a:ext cx="2423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Foundation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function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485" y="142852"/>
            <a:ext cx="4084325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Admin\Pictures\Saved Pictures\Garaagetyp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29147" y="142852"/>
            <a:ext cx="4386257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57290" y="5854503"/>
            <a:ext cx="2335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Functional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72198" y="6068817"/>
            <a:ext cx="245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GarageType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Admin\Pictures\Saved Pictures\garagecond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142853"/>
            <a:ext cx="4286280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Admin\Pictures\Saved Pictures\Garagefinish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9660" y="214290"/>
            <a:ext cx="409574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00100" y="5854503"/>
            <a:ext cx="265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SalaryPrice</a:t>
            </a:r>
            <a:r>
              <a:rPr lang="en-IN" dirty="0" smtClean="0"/>
              <a:t> Vs </a:t>
            </a:r>
            <a:r>
              <a:rPr lang="en-IN" dirty="0" err="1" smtClean="0"/>
              <a:t>Garagecond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857884" y="5997379"/>
            <a:ext cx="2452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GargeFinish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Garage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435771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heating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3" y="214290"/>
            <a:ext cx="442915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71538" y="5857892"/>
            <a:ext cx="2456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GarageQual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643570" y="5857892"/>
            <a:ext cx="2079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Heating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heatingqc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71415"/>
            <a:ext cx="4572031" cy="514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Housestyl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42852"/>
            <a:ext cx="421481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00100" y="5857892"/>
            <a:ext cx="235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HeatingQC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857884" y="5786454"/>
            <a:ext cx="239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HouseStyle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kitchen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142852"/>
            <a:ext cx="457203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landcounte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2061" y="357166"/>
            <a:ext cx="4157657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71538" y="5286388"/>
            <a:ext cx="252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KitchenQual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857884" y="5286388"/>
            <a:ext cx="2566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LandContour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571480"/>
            <a:ext cx="484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 smtClean="0"/>
              <a:t>Checking  the missing value with </a:t>
            </a:r>
            <a:r>
              <a:rPr lang="en-US" b="1" dirty="0" err="1" smtClean="0"/>
              <a:t>missingo</a:t>
            </a:r>
            <a:r>
              <a:rPr lang="en-US" b="1" dirty="0" smtClean="0"/>
              <a:t> library</a:t>
            </a:r>
            <a:endParaRPr lang="en-US" b="1" dirty="0"/>
          </a:p>
        </p:txBody>
      </p:sp>
      <p:pic>
        <p:nvPicPr>
          <p:cNvPr id="4" name="Picture 3" descr="C:\Users\USER\Desktop\house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814393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landslop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187786"/>
            <a:ext cx="4286279" cy="517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lotconfig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5345" y="357166"/>
            <a:ext cx="4524373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71538" y="5786454"/>
            <a:ext cx="234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LandSlope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15008" y="5500702"/>
            <a:ext cx="2245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LotConfig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lotshap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688" y="71414"/>
            <a:ext cx="4453874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Miscfeatur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1560" y="285728"/>
            <a:ext cx="420528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4414" y="5429264"/>
            <a:ext cx="220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Lotshape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72198" y="5357826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MiscFeature</a:t>
            </a:r>
            <a:endParaRPr lang="en-I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MSzoning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1" y="71414"/>
            <a:ext cx="4714908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neighbourhoo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85728"/>
            <a:ext cx="421484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47264" y="5715016"/>
            <a:ext cx="226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MSZoning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215074" y="5643578"/>
            <a:ext cx="278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neighbourhood</a:t>
            </a:r>
            <a:endParaRPr lang="en-I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paveddriv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450059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poolqc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6362" y="214290"/>
            <a:ext cx="382904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28728" y="5488560"/>
            <a:ext cx="245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Paved Drive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857884" y="5559998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Poolqc</a:t>
            </a:r>
            <a:endParaRPr lang="en-I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roofmati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457203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Roofstyl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428604"/>
            <a:ext cx="400052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01525" y="5715016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RootMati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286512" y="5500702"/>
            <a:ext cx="222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RootStyle</a:t>
            </a:r>
            <a:endParaRPr lang="en-IN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saletyp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142852"/>
            <a:ext cx="435771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Stree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6810" y="285728"/>
            <a:ext cx="425290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00166" y="5643578"/>
            <a:ext cx="217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SaleType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377399" y="5929330"/>
            <a:ext cx="183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 Street</a:t>
            </a:r>
            <a:endParaRPr lang="en-I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utilities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457203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Salecondition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14290"/>
            <a:ext cx="417191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00166" y="5357826"/>
            <a:ext cx="21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Vs </a:t>
            </a:r>
            <a:r>
              <a:rPr lang="en-IN" dirty="0" err="1" smtClean="0"/>
              <a:t>Utillities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172352" y="5429264"/>
            <a:ext cx="2685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SalePrice</a:t>
            </a:r>
            <a:r>
              <a:rPr lang="en-IN" dirty="0" smtClean="0"/>
              <a:t> </a:t>
            </a:r>
            <a:r>
              <a:rPr lang="en-IN" dirty="0" err="1" smtClean="0"/>
              <a:t>vs</a:t>
            </a:r>
            <a:r>
              <a:rPr lang="en-IN" dirty="0" smtClean="0"/>
              <a:t> Sale Condition</a:t>
            </a:r>
            <a:endParaRPr lang="en-IN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200" dirty="0" smtClean="0"/>
              <a:t>Missing value can be replaced by the word Missing in Feature Engineering using Python code:</a:t>
            </a:r>
          </a:p>
          <a:p>
            <a:pPr>
              <a:buNone/>
            </a:pPr>
            <a:r>
              <a:rPr lang="en-IN" sz="2200" dirty="0" smtClean="0"/>
              <a:t>def </a:t>
            </a:r>
            <a:r>
              <a:rPr lang="en-IN" sz="2200" dirty="0" err="1" smtClean="0"/>
              <a:t>replace_cat_feature</a:t>
            </a:r>
            <a:r>
              <a:rPr lang="en-IN" sz="2200" dirty="0" smtClean="0"/>
              <a:t>(</a:t>
            </a:r>
            <a:r>
              <a:rPr lang="en-IN" sz="2200" dirty="0" err="1" smtClean="0"/>
              <a:t>df</a:t>
            </a:r>
            <a:r>
              <a:rPr lang="en-IN" sz="2200" dirty="0" smtClean="0"/>
              <a:t>, </a:t>
            </a:r>
            <a:r>
              <a:rPr lang="en-IN" sz="2200" dirty="0" err="1" smtClean="0"/>
              <a:t>features_nan</a:t>
            </a:r>
            <a:r>
              <a:rPr lang="en-IN" sz="2200" dirty="0" smtClean="0"/>
              <a:t>):</a:t>
            </a:r>
          </a:p>
          <a:p>
            <a:pPr>
              <a:buNone/>
            </a:pPr>
            <a:r>
              <a:rPr lang="en-IN" sz="2200" dirty="0" smtClean="0"/>
              <a:t>    data=</a:t>
            </a:r>
            <a:r>
              <a:rPr lang="en-IN" sz="2200" dirty="0" err="1" smtClean="0"/>
              <a:t>df.copy</a:t>
            </a:r>
            <a:r>
              <a:rPr lang="en-IN" sz="2200" dirty="0" smtClean="0"/>
              <a:t>()</a:t>
            </a:r>
          </a:p>
          <a:p>
            <a:pPr>
              <a:buNone/>
            </a:pPr>
            <a:r>
              <a:rPr lang="en-IN" sz="2200" dirty="0" smtClean="0"/>
              <a:t>    data[</a:t>
            </a:r>
            <a:r>
              <a:rPr lang="en-IN" sz="2200" dirty="0" err="1" smtClean="0"/>
              <a:t>features_nan</a:t>
            </a:r>
            <a:r>
              <a:rPr lang="en-IN" sz="2200" dirty="0" smtClean="0"/>
              <a:t>]=data[</a:t>
            </a:r>
            <a:r>
              <a:rPr lang="en-IN" sz="2200" dirty="0" err="1" smtClean="0"/>
              <a:t>features_nan</a:t>
            </a:r>
            <a:r>
              <a:rPr lang="en-IN" sz="2200" dirty="0" smtClean="0"/>
              <a:t>].</a:t>
            </a:r>
            <a:r>
              <a:rPr lang="en-IN" sz="2200" dirty="0" err="1" smtClean="0"/>
              <a:t>fillna</a:t>
            </a:r>
            <a:r>
              <a:rPr lang="en-IN" sz="2200" dirty="0" smtClean="0"/>
              <a:t>('Missing')</a:t>
            </a:r>
          </a:p>
          <a:p>
            <a:pPr>
              <a:buNone/>
            </a:pPr>
            <a:r>
              <a:rPr lang="en-IN" sz="2200" dirty="0" smtClean="0"/>
              <a:t>    return data</a:t>
            </a:r>
          </a:p>
          <a:p>
            <a:pPr>
              <a:buNone/>
            </a:pPr>
            <a:r>
              <a:rPr lang="en-IN" sz="2200" dirty="0" err="1" smtClean="0"/>
              <a:t>df</a:t>
            </a:r>
            <a:r>
              <a:rPr lang="en-IN" sz="2200" dirty="0" smtClean="0"/>
              <a:t>=</a:t>
            </a:r>
            <a:r>
              <a:rPr lang="en-IN" sz="2200" dirty="0" err="1" smtClean="0"/>
              <a:t>replace_cat_feature</a:t>
            </a:r>
            <a:r>
              <a:rPr lang="en-IN" sz="2200" dirty="0" smtClean="0"/>
              <a:t>(</a:t>
            </a:r>
            <a:r>
              <a:rPr lang="en-IN" sz="2200" dirty="0" err="1" smtClean="0"/>
              <a:t>df</a:t>
            </a:r>
            <a:r>
              <a:rPr lang="en-IN" sz="2200" dirty="0" smtClean="0"/>
              <a:t>, </a:t>
            </a:r>
            <a:r>
              <a:rPr lang="en-IN" sz="2200" dirty="0" err="1" smtClean="0"/>
              <a:t>features_nan</a:t>
            </a:r>
            <a:r>
              <a:rPr lang="en-IN" sz="2200" dirty="0" smtClean="0"/>
              <a:t>)</a:t>
            </a:r>
          </a:p>
          <a:p>
            <a:pPr>
              <a:buNone/>
            </a:pPr>
            <a:r>
              <a:rPr lang="en-IN" sz="2200" dirty="0" err="1" smtClean="0"/>
              <a:t>df</a:t>
            </a:r>
            <a:r>
              <a:rPr lang="en-IN" sz="2200" dirty="0" smtClean="0"/>
              <a:t>[</a:t>
            </a:r>
            <a:r>
              <a:rPr lang="en-IN" sz="2200" dirty="0" err="1" smtClean="0"/>
              <a:t>features_nan</a:t>
            </a:r>
            <a:r>
              <a:rPr lang="en-IN" sz="2200" dirty="0" smtClean="0"/>
              <a:t>].</a:t>
            </a:r>
            <a:r>
              <a:rPr lang="en-IN" sz="2200" dirty="0" err="1" smtClean="0"/>
              <a:t>isnull</a:t>
            </a:r>
            <a:r>
              <a:rPr lang="en-IN" sz="2200" dirty="0" smtClean="0"/>
              <a:t>().sum()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Missing values  present in Numerical Variables can replaced by the word Missing using the following python code:-</a:t>
            </a:r>
          </a:p>
          <a:p>
            <a:pPr>
              <a:buNone/>
            </a:pPr>
            <a:r>
              <a:rPr lang="en-IN" sz="2000" dirty="0" smtClean="0"/>
              <a:t> </a:t>
            </a:r>
          </a:p>
          <a:p>
            <a:pPr>
              <a:buNone/>
            </a:pPr>
            <a:r>
              <a:rPr lang="en-IN" sz="2000" dirty="0" smtClean="0"/>
              <a:t>for feature in </a:t>
            </a:r>
            <a:r>
              <a:rPr lang="en-IN" sz="2000" dirty="0" err="1" smtClean="0"/>
              <a:t>numerical_with_nan</a:t>
            </a:r>
            <a:r>
              <a:rPr lang="en-IN" sz="2000" dirty="0" smtClean="0"/>
              <a:t>:</a:t>
            </a:r>
          </a:p>
          <a:p>
            <a:pPr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median_value</a:t>
            </a:r>
            <a:r>
              <a:rPr lang="en-IN" sz="2000" dirty="0" smtClean="0"/>
              <a:t>=</a:t>
            </a:r>
            <a:r>
              <a:rPr lang="en-IN" sz="2000" dirty="0" err="1" smtClean="0"/>
              <a:t>df</a:t>
            </a:r>
            <a:r>
              <a:rPr lang="en-IN" sz="2000" dirty="0" smtClean="0"/>
              <a:t>[feature].median()</a:t>
            </a:r>
          </a:p>
          <a:p>
            <a:pPr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df</a:t>
            </a:r>
            <a:r>
              <a:rPr lang="en-IN" sz="2000" dirty="0" smtClean="0"/>
              <a:t>[</a:t>
            </a:r>
            <a:r>
              <a:rPr lang="en-IN" sz="2000" dirty="0" err="1" smtClean="0"/>
              <a:t>feature+'nan</a:t>
            </a:r>
            <a:r>
              <a:rPr lang="en-IN" sz="2000" dirty="0" smtClean="0"/>
              <a:t>']=</a:t>
            </a:r>
            <a:r>
              <a:rPr lang="en-IN" sz="2000" dirty="0" err="1" smtClean="0"/>
              <a:t>np.where</a:t>
            </a:r>
            <a:r>
              <a:rPr lang="en-IN" sz="2000" dirty="0" smtClean="0"/>
              <a:t>(</a:t>
            </a:r>
            <a:r>
              <a:rPr lang="en-IN" sz="2000" dirty="0" err="1" smtClean="0"/>
              <a:t>df</a:t>
            </a:r>
            <a:r>
              <a:rPr lang="en-IN" sz="2000" dirty="0" smtClean="0"/>
              <a:t>[feature].</a:t>
            </a:r>
            <a:r>
              <a:rPr lang="en-IN" sz="2000" dirty="0" err="1" smtClean="0"/>
              <a:t>isnull</a:t>
            </a:r>
            <a:r>
              <a:rPr lang="en-IN" sz="2000" dirty="0" smtClean="0"/>
              <a:t>(),1,0)</a:t>
            </a:r>
          </a:p>
          <a:p>
            <a:pPr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df</a:t>
            </a:r>
            <a:r>
              <a:rPr lang="en-IN" sz="2000" dirty="0" smtClean="0"/>
              <a:t>[feature].</a:t>
            </a:r>
            <a:r>
              <a:rPr lang="en-IN" sz="2000" dirty="0" err="1" smtClean="0"/>
              <a:t>fillna</a:t>
            </a:r>
            <a:r>
              <a:rPr lang="en-IN" sz="2000" dirty="0" smtClean="0"/>
              <a:t>(</a:t>
            </a:r>
            <a:r>
              <a:rPr lang="en-IN" sz="2000" dirty="0" err="1" smtClean="0"/>
              <a:t>median_value,inplace</a:t>
            </a:r>
            <a:r>
              <a:rPr lang="en-IN" sz="2000" dirty="0" smtClean="0"/>
              <a:t>=True)</a:t>
            </a:r>
          </a:p>
          <a:p>
            <a:pPr>
              <a:buNone/>
            </a:pPr>
            <a:r>
              <a:rPr lang="en-IN" sz="2000" dirty="0" smtClean="0"/>
              <a:t>    </a:t>
            </a:r>
          </a:p>
          <a:p>
            <a:pPr>
              <a:buNone/>
            </a:pPr>
            <a:r>
              <a:rPr lang="en-IN" sz="2000" dirty="0" err="1" smtClean="0"/>
              <a:t>df</a:t>
            </a:r>
            <a:r>
              <a:rPr lang="en-IN" sz="2000" dirty="0" smtClean="0"/>
              <a:t>[</a:t>
            </a:r>
            <a:r>
              <a:rPr lang="en-IN" sz="2000" dirty="0" err="1" smtClean="0"/>
              <a:t>numerical_with_nan</a:t>
            </a:r>
            <a:r>
              <a:rPr lang="en-IN" sz="2000" dirty="0" smtClean="0"/>
              <a:t>].</a:t>
            </a:r>
            <a:r>
              <a:rPr lang="en-IN" sz="2000" dirty="0" err="1" smtClean="0"/>
              <a:t>isnull</a:t>
            </a:r>
            <a:r>
              <a:rPr lang="en-IN" sz="2000" dirty="0" smtClean="0"/>
              <a:t>().sum()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200" dirty="0" smtClean="0"/>
              <a:t>Extracting the new Feature from Date time Variable using the following Python code:-</a:t>
            </a:r>
          </a:p>
          <a:p>
            <a:pPr>
              <a:buNone/>
            </a:pPr>
            <a:r>
              <a:rPr lang="en-IN" sz="2200" dirty="0" smtClean="0"/>
              <a:t>for feature in ['</a:t>
            </a:r>
            <a:r>
              <a:rPr lang="en-IN" sz="2200" dirty="0" err="1" smtClean="0"/>
              <a:t>YearBuilt','YearRemodAdd','GarageYrBlt</a:t>
            </a:r>
            <a:r>
              <a:rPr lang="en-IN" sz="2200" dirty="0" smtClean="0"/>
              <a:t>']:</a:t>
            </a:r>
          </a:p>
          <a:p>
            <a:pPr>
              <a:buNone/>
            </a:pPr>
            <a:r>
              <a:rPr lang="en-IN" sz="2200" dirty="0" smtClean="0"/>
              <a:t>       </a:t>
            </a:r>
            <a:r>
              <a:rPr lang="en-IN" sz="2200" dirty="0" err="1" smtClean="0"/>
              <a:t>df</a:t>
            </a:r>
            <a:r>
              <a:rPr lang="en-IN" sz="2200" dirty="0" smtClean="0"/>
              <a:t>[feature]=</a:t>
            </a:r>
            <a:r>
              <a:rPr lang="en-IN" sz="2200" dirty="0" err="1" smtClean="0"/>
              <a:t>df</a:t>
            </a:r>
            <a:r>
              <a:rPr lang="en-IN" sz="2200" dirty="0" smtClean="0"/>
              <a:t>['</a:t>
            </a:r>
            <a:r>
              <a:rPr lang="en-IN" sz="2200" dirty="0" err="1" smtClean="0"/>
              <a:t>YrSold</a:t>
            </a:r>
            <a:r>
              <a:rPr lang="en-IN" sz="2200" dirty="0" smtClean="0"/>
              <a:t>']-</a:t>
            </a:r>
            <a:r>
              <a:rPr lang="en-IN" sz="2200" dirty="0" err="1" smtClean="0"/>
              <a:t>df</a:t>
            </a:r>
            <a:r>
              <a:rPr lang="en-IN" sz="2200" dirty="0" smtClean="0"/>
              <a:t>[feature]</a:t>
            </a:r>
          </a:p>
          <a:p>
            <a:pPr>
              <a:buNone/>
            </a:pPr>
            <a:r>
              <a:rPr lang="en-IN" sz="2200" dirty="0" smtClean="0"/>
              <a:t> </a:t>
            </a:r>
          </a:p>
          <a:p>
            <a:pPr>
              <a:buNone/>
            </a:pPr>
            <a:r>
              <a:rPr lang="en-IN" sz="2200" dirty="0" smtClean="0"/>
              <a:t>Make the </a:t>
            </a:r>
            <a:r>
              <a:rPr lang="en-IN" sz="2200" dirty="0" err="1" smtClean="0"/>
              <a:t>logTransformation</a:t>
            </a:r>
            <a:r>
              <a:rPr lang="en-IN" sz="2200" dirty="0" smtClean="0"/>
              <a:t> to remove the Right skewness in the histogram using the following python code:- in the features '</a:t>
            </a:r>
            <a:r>
              <a:rPr lang="en-IN" sz="2200" dirty="0" err="1" smtClean="0"/>
              <a:t>LotFrontage</a:t>
            </a:r>
            <a:r>
              <a:rPr lang="en-IN" sz="2200" dirty="0" smtClean="0"/>
              <a:t>', '</a:t>
            </a:r>
            <a:r>
              <a:rPr lang="en-IN" sz="2200" dirty="0" err="1" smtClean="0"/>
              <a:t>LotArea</a:t>
            </a:r>
            <a:r>
              <a:rPr lang="en-IN" sz="2200" dirty="0" smtClean="0"/>
              <a:t>', '1stFlrSF', '</a:t>
            </a:r>
            <a:r>
              <a:rPr lang="en-IN" sz="2200" dirty="0" err="1" smtClean="0"/>
              <a:t>GrLivArea</a:t>
            </a:r>
            <a:r>
              <a:rPr lang="en-IN" sz="2200" dirty="0" smtClean="0"/>
              <a:t>', '</a:t>
            </a:r>
            <a:r>
              <a:rPr lang="en-IN" sz="2200" dirty="0" err="1" smtClean="0"/>
              <a:t>SalePrice</a:t>
            </a:r>
            <a:r>
              <a:rPr lang="en-IN" sz="2200" dirty="0" smtClean="0"/>
              <a:t>' , outliers are present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Representation Of Missing value Vs </a:t>
            </a:r>
            <a:r>
              <a:rPr lang="en-IN" sz="3200" dirty="0" err="1" smtClean="0"/>
              <a:t>Saleprice</a:t>
            </a:r>
            <a:endParaRPr lang="en-IN" sz="3200" dirty="0"/>
          </a:p>
        </p:txBody>
      </p:sp>
      <p:pic>
        <p:nvPicPr>
          <p:cNvPr id="4" name="Content Placeholder 3" descr="C:\Users\Admin\Pictures\Saved Pictures\Alley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3643338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mtcon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428736"/>
            <a:ext cx="403384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85852" y="5354437"/>
            <a:ext cx="2185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alley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245903" y="5497313"/>
            <a:ext cx="2683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Bsmtcond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err="1" smtClean="0"/>
              <a:t>num_features</a:t>
            </a:r>
            <a:r>
              <a:rPr lang="en-IN" sz="2000" dirty="0" smtClean="0"/>
              <a:t>=['</a:t>
            </a:r>
            <a:r>
              <a:rPr lang="en-IN" sz="2000" dirty="0" err="1" smtClean="0"/>
              <a:t>LotFrontage</a:t>
            </a:r>
            <a:r>
              <a:rPr lang="en-IN" sz="2000" dirty="0" smtClean="0"/>
              <a:t>', '</a:t>
            </a:r>
            <a:r>
              <a:rPr lang="en-IN" sz="2000" dirty="0" err="1" smtClean="0"/>
              <a:t>LotArea</a:t>
            </a:r>
            <a:r>
              <a:rPr lang="en-IN" sz="2000" dirty="0" smtClean="0"/>
              <a:t>', '1stFlrSF', '</a:t>
            </a:r>
            <a:r>
              <a:rPr lang="en-IN" sz="2000" dirty="0" err="1" smtClean="0"/>
              <a:t>GrLivArea</a:t>
            </a:r>
            <a:r>
              <a:rPr lang="en-IN" sz="2000" dirty="0" smtClean="0"/>
              <a:t>', '</a:t>
            </a:r>
            <a:r>
              <a:rPr lang="en-IN" sz="2000" dirty="0" err="1" smtClean="0"/>
              <a:t>SalePrice</a:t>
            </a:r>
            <a:r>
              <a:rPr lang="en-IN" sz="2000" dirty="0" smtClean="0"/>
              <a:t>']</a:t>
            </a:r>
          </a:p>
          <a:p>
            <a:pPr>
              <a:buNone/>
            </a:pPr>
            <a:r>
              <a:rPr lang="en-IN" sz="2000" dirty="0" smtClean="0"/>
              <a:t> </a:t>
            </a:r>
          </a:p>
          <a:p>
            <a:pPr>
              <a:buNone/>
            </a:pPr>
            <a:r>
              <a:rPr lang="en-IN" sz="2000" dirty="0" smtClean="0"/>
              <a:t>for feature in </a:t>
            </a:r>
            <a:r>
              <a:rPr lang="en-IN" sz="2000" dirty="0" err="1" smtClean="0"/>
              <a:t>num_features</a:t>
            </a:r>
            <a:r>
              <a:rPr lang="en-IN" sz="2000" dirty="0" smtClean="0"/>
              <a:t>:</a:t>
            </a:r>
          </a:p>
          <a:p>
            <a:pPr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df</a:t>
            </a:r>
            <a:r>
              <a:rPr lang="en-IN" sz="2000" dirty="0" smtClean="0"/>
              <a:t>[feature]=</a:t>
            </a:r>
            <a:r>
              <a:rPr lang="en-IN" sz="2000" dirty="0" err="1" smtClean="0"/>
              <a:t>np.log</a:t>
            </a:r>
            <a:r>
              <a:rPr lang="en-IN" sz="2000" dirty="0" smtClean="0"/>
              <a:t>(</a:t>
            </a:r>
            <a:r>
              <a:rPr lang="en-IN" sz="2000" dirty="0" err="1" smtClean="0"/>
              <a:t>df</a:t>
            </a:r>
            <a:r>
              <a:rPr lang="en-IN" sz="2000" dirty="0" smtClean="0"/>
              <a:t>[feature])</a:t>
            </a:r>
          </a:p>
          <a:p>
            <a:pPr>
              <a:buNone/>
            </a:pPr>
            <a:r>
              <a:rPr lang="en-IN" sz="2000" dirty="0" smtClean="0"/>
              <a:t>Categorical Encoding:- after  outliers, skewness is removed using </a:t>
            </a:r>
            <a:r>
              <a:rPr lang="en-IN" sz="2000" dirty="0" err="1" smtClean="0"/>
              <a:t>boxplot</a:t>
            </a:r>
            <a:r>
              <a:rPr lang="en-IN" sz="2000" dirty="0" smtClean="0"/>
              <a:t>, log transformation, We are using Label Encoder to label from categorical to numerical using the following code:-</a:t>
            </a:r>
          </a:p>
          <a:p>
            <a:pPr>
              <a:buNone/>
            </a:pPr>
            <a:r>
              <a:rPr lang="en-IN" sz="2000" dirty="0" smtClean="0"/>
              <a:t>from </a:t>
            </a:r>
            <a:r>
              <a:rPr lang="en-IN" sz="2000" dirty="0" err="1" smtClean="0"/>
              <a:t>sklearn.preprocessing</a:t>
            </a:r>
            <a:r>
              <a:rPr lang="en-IN" sz="2000" dirty="0" smtClean="0"/>
              <a:t> import </a:t>
            </a:r>
            <a:r>
              <a:rPr lang="en-IN" sz="2000" dirty="0" err="1" smtClean="0"/>
              <a:t>LabelEncoder</a:t>
            </a:r>
            <a:endParaRPr lang="en-IN" sz="2000" dirty="0" smtClean="0"/>
          </a:p>
          <a:p>
            <a:pPr>
              <a:buNone/>
            </a:pPr>
            <a:r>
              <a:rPr lang="en-IN" sz="2000" dirty="0" err="1" smtClean="0"/>
              <a:t>labelencoder</a:t>
            </a:r>
            <a:r>
              <a:rPr lang="en-IN" sz="2000" dirty="0" smtClean="0"/>
              <a:t>=</a:t>
            </a:r>
            <a:r>
              <a:rPr lang="en-IN" sz="2000" dirty="0" err="1" smtClean="0"/>
              <a:t>LabelEncoder</a:t>
            </a:r>
            <a:r>
              <a:rPr lang="en-IN" sz="2000" dirty="0" smtClean="0"/>
              <a:t>()</a:t>
            </a:r>
          </a:p>
          <a:p>
            <a:pPr>
              <a:buNone/>
            </a:pPr>
            <a:r>
              <a:rPr lang="en-IN" sz="2000" dirty="0" smtClean="0"/>
              <a:t>for feature in </a:t>
            </a:r>
            <a:r>
              <a:rPr lang="en-IN" sz="2000" dirty="0" err="1" smtClean="0"/>
              <a:t>categorical_features</a:t>
            </a:r>
            <a:r>
              <a:rPr lang="en-IN" sz="2000" dirty="0" smtClean="0"/>
              <a:t>:</a:t>
            </a:r>
          </a:p>
          <a:p>
            <a:pPr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df</a:t>
            </a:r>
            <a:r>
              <a:rPr lang="en-IN" sz="2000" dirty="0" smtClean="0"/>
              <a:t>[feature]=</a:t>
            </a:r>
            <a:r>
              <a:rPr lang="en-IN" sz="2000" dirty="0" err="1" smtClean="0"/>
              <a:t>labelencoder.fit_transform</a:t>
            </a:r>
            <a:r>
              <a:rPr lang="en-IN" sz="2000" dirty="0" smtClean="0"/>
              <a:t>(</a:t>
            </a:r>
            <a:r>
              <a:rPr lang="en-IN" sz="2000" dirty="0" err="1" smtClean="0"/>
              <a:t>df</a:t>
            </a:r>
            <a:r>
              <a:rPr lang="en-IN" sz="2000" dirty="0" smtClean="0"/>
              <a:t>[feature])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Missing value present in the test data  can be removed using the python code:-</a:t>
            </a:r>
          </a:p>
          <a:p>
            <a:pPr>
              <a:buNone/>
            </a:pPr>
            <a:r>
              <a:rPr lang="en-IN" sz="2000" dirty="0" smtClean="0"/>
              <a:t>for feature in </a:t>
            </a:r>
            <a:r>
              <a:rPr lang="en-IN" sz="2000" dirty="0" err="1" smtClean="0"/>
              <a:t>numerical_with_nan_test</a:t>
            </a:r>
            <a:r>
              <a:rPr lang="en-IN" sz="2000" dirty="0" smtClean="0"/>
              <a:t>:</a:t>
            </a:r>
          </a:p>
          <a:p>
            <a:pPr>
              <a:buNone/>
            </a:pPr>
            <a:r>
              <a:rPr lang="en-IN" sz="2000" dirty="0" smtClean="0"/>
              <a:t>    </a:t>
            </a:r>
            <a:r>
              <a:rPr lang="en-IN" sz="2000" dirty="0" err="1" smtClean="0"/>
              <a:t>median_value</a:t>
            </a:r>
            <a:r>
              <a:rPr lang="en-IN" sz="2000" dirty="0" smtClean="0"/>
              <a:t>=df1[feature].median()</a:t>
            </a:r>
          </a:p>
          <a:p>
            <a:pPr>
              <a:buNone/>
            </a:pPr>
            <a:r>
              <a:rPr lang="en-IN" sz="2000" dirty="0" smtClean="0"/>
              <a:t>    df1[</a:t>
            </a:r>
            <a:r>
              <a:rPr lang="en-IN" sz="2000" dirty="0" err="1" smtClean="0"/>
              <a:t>feature+'nan</a:t>
            </a:r>
            <a:r>
              <a:rPr lang="en-IN" sz="2000" dirty="0" smtClean="0"/>
              <a:t>']=</a:t>
            </a:r>
            <a:r>
              <a:rPr lang="en-IN" sz="2000" dirty="0" err="1" smtClean="0"/>
              <a:t>np.where</a:t>
            </a:r>
            <a:r>
              <a:rPr lang="en-IN" sz="2000" dirty="0" smtClean="0"/>
              <a:t>(df1[feature].</a:t>
            </a:r>
            <a:r>
              <a:rPr lang="en-IN" sz="2000" dirty="0" err="1" smtClean="0"/>
              <a:t>isnull</a:t>
            </a:r>
            <a:r>
              <a:rPr lang="en-IN" sz="2000" dirty="0" smtClean="0"/>
              <a:t>(),1,0)</a:t>
            </a:r>
          </a:p>
          <a:p>
            <a:pPr>
              <a:buNone/>
            </a:pPr>
            <a:r>
              <a:rPr lang="en-IN" sz="2000" dirty="0" smtClean="0"/>
              <a:t>    df1[feature].</a:t>
            </a:r>
            <a:r>
              <a:rPr lang="en-IN" sz="2000" dirty="0" err="1" smtClean="0"/>
              <a:t>fillna</a:t>
            </a:r>
            <a:r>
              <a:rPr lang="en-IN" sz="2000" dirty="0" smtClean="0"/>
              <a:t>(</a:t>
            </a:r>
            <a:r>
              <a:rPr lang="en-IN" sz="2000" dirty="0" err="1" smtClean="0"/>
              <a:t>median_value,inplace</a:t>
            </a:r>
            <a:r>
              <a:rPr lang="en-IN" sz="2000" dirty="0" smtClean="0"/>
              <a:t>=True)</a:t>
            </a:r>
          </a:p>
          <a:p>
            <a:pPr>
              <a:buNone/>
            </a:pPr>
            <a:r>
              <a:rPr lang="en-IN" sz="2000" dirty="0" smtClean="0"/>
              <a:t>    </a:t>
            </a:r>
          </a:p>
          <a:p>
            <a:pPr>
              <a:buNone/>
            </a:pPr>
            <a:r>
              <a:rPr lang="en-IN" sz="2000" dirty="0" smtClean="0"/>
              <a:t>df1[</a:t>
            </a:r>
            <a:r>
              <a:rPr lang="en-IN" sz="2000" dirty="0" err="1" smtClean="0"/>
              <a:t>numerical_with_nan_test</a:t>
            </a:r>
            <a:r>
              <a:rPr lang="en-IN" sz="2000" dirty="0" smtClean="0"/>
              <a:t>].</a:t>
            </a:r>
            <a:r>
              <a:rPr lang="en-IN" sz="2000" dirty="0" err="1" smtClean="0"/>
              <a:t>isnull</a:t>
            </a:r>
            <a:r>
              <a:rPr lang="en-IN" sz="2000" dirty="0" smtClean="0"/>
              <a:t>().sum()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 smtClean="0"/>
              <a:t>Similarly as in the train data,  Extract the Date Time Variable using following the python code:-</a:t>
            </a:r>
          </a:p>
          <a:p>
            <a:pPr>
              <a:buNone/>
            </a:pPr>
            <a:r>
              <a:rPr lang="en-IN" sz="2000" dirty="0" smtClean="0"/>
              <a:t>## Date Time Variables</a:t>
            </a:r>
          </a:p>
          <a:p>
            <a:pPr>
              <a:buNone/>
            </a:pPr>
            <a:r>
              <a:rPr lang="en-IN" sz="2000" dirty="0" smtClean="0"/>
              <a:t> </a:t>
            </a:r>
          </a:p>
          <a:p>
            <a:pPr>
              <a:buNone/>
            </a:pPr>
            <a:r>
              <a:rPr lang="en-IN" sz="2000" dirty="0" smtClean="0"/>
              <a:t>for feature in ['</a:t>
            </a:r>
            <a:r>
              <a:rPr lang="en-IN" sz="2000" dirty="0" err="1" smtClean="0"/>
              <a:t>YearBuilt','YearRemodAdd','GarageYrBlt</a:t>
            </a:r>
            <a:r>
              <a:rPr lang="en-IN" sz="2000" dirty="0" smtClean="0"/>
              <a:t>']:</a:t>
            </a:r>
          </a:p>
          <a:p>
            <a:pPr>
              <a:buNone/>
            </a:pPr>
            <a:r>
              <a:rPr lang="en-IN" sz="2000" dirty="0" smtClean="0"/>
              <a:t>       df1[feature]=df1['</a:t>
            </a:r>
            <a:r>
              <a:rPr lang="en-IN" sz="2000" dirty="0" err="1" smtClean="0"/>
              <a:t>YrSold</a:t>
            </a:r>
            <a:r>
              <a:rPr lang="en-IN" sz="2000" dirty="0" smtClean="0"/>
              <a:t>']-df1[feature]</a:t>
            </a:r>
          </a:p>
          <a:p>
            <a:pPr>
              <a:buNone/>
            </a:pPr>
            <a:r>
              <a:rPr lang="en-IN" sz="2000" dirty="0" smtClean="0"/>
              <a:t>Feature '</a:t>
            </a:r>
            <a:r>
              <a:rPr lang="en-IN" sz="2000" dirty="0" err="1" smtClean="0"/>
              <a:t>LotFrontage</a:t>
            </a:r>
            <a:r>
              <a:rPr lang="en-IN" sz="2000" dirty="0" smtClean="0"/>
              <a:t>', '</a:t>
            </a:r>
            <a:r>
              <a:rPr lang="en-IN" sz="2000" dirty="0" err="1" smtClean="0"/>
              <a:t>LotArea</a:t>
            </a:r>
            <a:r>
              <a:rPr lang="en-IN" sz="2000" dirty="0" smtClean="0"/>
              <a:t>', '1stFlrSF', '</a:t>
            </a:r>
            <a:r>
              <a:rPr lang="en-IN" sz="2000" dirty="0" err="1" smtClean="0"/>
              <a:t>GrLivArea</a:t>
            </a:r>
            <a:r>
              <a:rPr lang="en-IN" sz="2000" dirty="0" smtClean="0"/>
              <a:t>' have the missing value. It can be handled by using log transformation</a:t>
            </a:r>
          </a:p>
          <a:p>
            <a:pPr>
              <a:buNone/>
            </a:pPr>
            <a:r>
              <a:rPr lang="en-IN" sz="2000" dirty="0" err="1" smtClean="0"/>
              <a:t>num_features_test</a:t>
            </a:r>
            <a:r>
              <a:rPr lang="en-IN" sz="2000" dirty="0" smtClean="0"/>
              <a:t>=['</a:t>
            </a:r>
            <a:r>
              <a:rPr lang="en-IN" sz="2000" dirty="0" err="1" smtClean="0"/>
              <a:t>LotFrontage</a:t>
            </a:r>
            <a:r>
              <a:rPr lang="en-IN" sz="2000" dirty="0" smtClean="0"/>
              <a:t>', '</a:t>
            </a:r>
            <a:r>
              <a:rPr lang="en-IN" sz="2000" dirty="0" err="1" smtClean="0"/>
              <a:t>LotArea</a:t>
            </a:r>
            <a:r>
              <a:rPr lang="en-IN" sz="2000" dirty="0" smtClean="0"/>
              <a:t>', '1stFlrSF', '</a:t>
            </a:r>
            <a:r>
              <a:rPr lang="en-IN" sz="2000" dirty="0" err="1" smtClean="0"/>
              <a:t>GrLivArea</a:t>
            </a:r>
            <a:r>
              <a:rPr lang="en-IN" sz="2000" dirty="0" smtClean="0"/>
              <a:t>']</a:t>
            </a:r>
          </a:p>
          <a:p>
            <a:pPr>
              <a:buNone/>
            </a:pPr>
            <a:r>
              <a:rPr lang="en-IN" sz="2000" dirty="0" smtClean="0"/>
              <a:t>for feature in </a:t>
            </a:r>
            <a:r>
              <a:rPr lang="en-IN" sz="2000" dirty="0" err="1" smtClean="0"/>
              <a:t>num_features_test</a:t>
            </a:r>
            <a:r>
              <a:rPr lang="en-IN" sz="2000" dirty="0" smtClean="0"/>
              <a:t>:</a:t>
            </a:r>
          </a:p>
          <a:p>
            <a:pPr>
              <a:buNone/>
            </a:pPr>
            <a:r>
              <a:rPr lang="en-IN" sz="2000" dirty="0" smtClean="0"/>
              <a:t>    df1[feature]=</a:t>
            </a:r>
            <a:r>
              <a:rPr lang="en-IN" sz="2000" dirty="0" err="1" smtClean="0"/>
              <a:t>np.log</a:t>
            </a:r>
            <a:r>
              <a:rPr lang="en-IN" sz="2000" dirty="0" smtClean="0"/>
              <a:t>(df1[feature])</a:t>
            </a:r>
          </a:p>
          <a:p>
            <a:pPr>
              <a:buNone/>
            </a:pPr>
            <a:r>
              <a:rPr lang="en-IN" sz="2000" dirty="0" smtClean="0"/>
              <a:t>similarly after removing the skewness, we are using the </a:t>
            </a:r>
            <a:r>
              <a:rPr lang="en-IN" sz="2000" dirty="0" err="1" smtClean="0"/>
              <a:t>LabelEncoder</a:t>
            </a:r>
            <a:r>
              <a:rPr lang="en-IN" sz="2000" dirty="0" smtClean="0"/>
              <a:t> to convert categorical to numerical using the following python code:-</a:t>
            </a:r>
          </a:p>
          <a:p>
            <a:pPr>
              <a:buNone/>
            </a:pPr>
            <a:r>
              <a:rPr lang="en-IN" sz="2000" dirty="0" smtClean="0"/>
              <a:t>for feature in </a:t>
            </a:r>
            <a:r>
              <a:rPr lang="en-IN" sz="2000" dirty="0" err="1" smtClean="0"/>
              <a:t>categorical_features_test</a:t>
            </a:r>
            <a:r>
              <a:rPr lang="en-IN" sz="2000" dirty="0" smtClean="0"/>
              <a:t>:</a:t>
            </a:r>
          </a:p>
          <a:p>
            <a:pPr>
              <a:buNone/>
            </a:pPr>
            <a:r>
              <a:rPr lang="en-IN" sz="2000" dirty="0" smtClean="0"/>
              <a:t>    df1[feature]=</a:t>
            </a:r>
            <a:r>
              <a:rPr lang="en-IN" sz="2000" dirty="0" err="1" smtClean="0"/>
              <a:t>labelencoder.fit_transform</a:t>
            </a:r>
            <a:r>
              <a:rPr lang="en-IN" sz="2000" dirty="0" smtClean="0"/>
              <a:t>(df1[feature])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Feature Scaling</a:t>
            </a:r>
            <a:endParaRPr lang="en-IN" sz="3200" dirty="0"/>
          </a:p>
        </p:txBody>
      </p:sp>
      <p:sp>
        <p:nvSpPr>
          <p:cNvPr id="102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00034" y="1571612"/>
            <a:ext cx="742955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Feature Scaling:-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are using the Min Max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scaler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for Scaling purpose:-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sklearn.preprocessing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import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MinMaxScaler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scaler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MinMaxScaler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after applying 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MinMax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Scaler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we are dividing the train and test data using the follow python code:-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y_train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[['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SalePrice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']]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df.drop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(['Id', '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SalePrice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'],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axis=1)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285729"/>
            <a:ext cx="771993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</a:t>
            </a:r>
          </a:p>
          <a:p>
            <a:r>
              <a:rPr lang="en-US" dirty="0" smtClean="0"/>
              <a:t># importing modules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sklearn.model_selection</a:t>
            </a:r>
            <a:r>
              <a:rPr lang="en-US" dirty="0" smtClean="0"/>
              <a:t> import </a:t>
            </a:r>
            <a:r>
              <a:rPr lang="en-US" dirty="0" err="1" smtClean="0"/>
              <a:t>train_test_split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sklearn.linear_model</a:t>
            </a:r>
            <a:r>
              <a:rPr lang="en-US" dirty="0" smtClean="0"/>
              <a:t> import </a:t>
            </a:r>
            <a:r>
              <a:rPr lang="en-US" dirty="0" err="1" smtClean="0"/>
              <a:t>LinearRegression</a:t>
            </a:r>
            <a:endParaRPr lang="en-US" dirty="0" smtClean="0"/>
          </a:p>
          <a:p>
            <a:r>
              <a:rPr lang="en-US" dirty="0" smtClean="0"/>
              <a:t>from sklearn.svm import SVR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sklearn.linear_model</a:t>
            </a:r>
            <a:r>
              <a:rPr lang="en-US" dirty="0" smtClean="0"/>
              <a:t> import Ridge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sklearn.ensemble</a:t>
            </a:r>
            <a:r>
              <a:rPr lang="en-US" dirty="0" smtClean="0"/>
              <a:t> import </a:t>
            </a:r>
            <a:r>
              <a:rPr lang="en-US" dirty="0" err="1" smtClean="0"/>
              <a:t>RandomForestRegressor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sklearn.ensemble</a:t>
            </a:r>
            <a:r>
              <a:rPr lang="en-US" dirty="0" smtClean="0"/>
              <a:t> import </a:t>
            </a:r>
            <a:r>
              <a:rPr lang="en-US" dirty="0" err="1" smtClean="0"/>
              <a:t>AdaBoostRegressor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sklearn</a:t>
            </a:r>
            <a:r>
              <a:rPr lang="en-US" dirty="0" smtClean="0"/>
              <a:t> import metrics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</a:t>
            </a:r>
          </a:p>
          <a:p>
            <a:r>
              <a:rPr lang="en-US" b="1" dirty="0" smtClean="0"/>
              <a:t>#Splitting the data into input and output variable.</a:t>
            </a:r>
            <a:endParaRPr lang="en-US" dirty="0" smtClean="0"/>
          </a:p>
          <a:p>
            <a:r>
              <a:rPr lang="en-US" dirty="0" smtClean="0"/>
              <a:t>x=</a:t>
            </a:r>
            <a:r>
              <a:rPr lang="en-US" dirty="0" err="1" smtClean="0"/>
              <a:t>df.drop</a:t>
            </a:r>
            <a:r>
              <a:rPr lang="en-US" dirty="0" smtClean="0"/>
              <a:t>(columns=['</a:t>
            </a:r>
            <a:r>
              <a:rPr lang="en-US" dirty="0" err="1" smtClean="0"/>
              <a:t>SalePrice','Id</a:t>
            </a:r>
            <a:r>
              <a:rPr lang="en-US" dirty="0" smtClean="0"/>
              <a:t>'],axis=1)</a:t>
            </a:r>
          </a:p>
          <a:p>
            <a:r>
              <a:rPr lang="en-US" dirty="0" smtClean="0"/>
              <a:t>y=data['</a:t>
            </a:r>
            <a:r>
              <a:rPr lang="en-US" dirty="0" err="1" smtClean="0"/>
              <a:t>SalePrice</a:t>
            </a:r>
            <a:r>
              <a:rPr lang="en-US" dirty="0" smtClean="0"/>
              <a:t>']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</a:t>
            </a:r>
          </a:p>
          <a:p>
            <a:r>
              <a:rPr lang="en-US" b="1" dirty="0" smtClean="0"/>
              <a:t>#Splitting the data into training and testing data</a:t>
            </a:r>
            <a:endParaRPr lang="en-US" dirty="0" smtClean="0"/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sklearn.model_selection</a:t>
            </a:r>
            <a:r>
              <a:rPr lang="en-US" dirty="0" smtClean="0"/>
              <a:t> import </a:t>
            </a:r>
            <a:r>
              <a:rPr lang="en-US" dirty="0" err="1" smtClean="0"/>
              <a:t>train_test_split</a:t>
            </a:r>
            <a:endParaRPr lang="en-US" dirty="0" smtClean="0"/>
          </a:p>
          <a:p>
            <a:r>
              <a:rPr lang="en-US" dirty="0" err="1" smtClean="0"/>
              <a:t>x_train,x_test,y_train,y_test</a:t>
            </a:r>
            <a:r>
              <a:rPr lang="en-US" dirty="0" smtClean="0"/>
              <a:t>=</a:t>
            </a:r>
            <a:r>
              <a:rPr lang="en-US" dirty="0" err="1" smtClean="0"/>
              <a:t>train_test_split</a:t>
            </a:r>
            <a:r>
              <a:rPr lang="en-US" dirty="0" smtClean="0"/>
              <a:t>(</a:t>
            </a:r>
            <a:r>
              <a:rPr lang="en-US" dirty="0" err="1" smtClean="0"/>
              <a:t>x,y,test_size</a:t>
            </a:r>
            <a:r>
              <a:rPr lang="en-US" dirty="0" smtClean="0"/>
              <a:t>=.25,random_state=42)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Regression Techniques used:-</a:t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dirty="0" smtClean="0"/>
              <a:t>1.Linear Regression</a:t>
            </a:r>
          </a:p>
          <a:p>
            <a:pPr>
              <a:buNone/>
            </a:pPr>
            <a:r>
              <a:rPr lang="en-IN" sz="2000" dirty="0" smtClean="0"/>
              <a:t>2</a:t>
            </a:r>
            <a:r>
              <a:rPr lang="en-IN" sz="2000" dirty="0" smtClean="0"/>
              <a:t>.</a:t>
            </a:r>
            <a:r>
              <a:rPr lang="en-US" sz="2000" dirty="0" smtClean="0"/>
              <a:t> </a:t>
            </a:r>
            <a:r>
              <a:rPr lang="en-US" sz="2000" dirty="0" smtClean="0"/>
              <a:t>SVR</a:t>
            </a:r>
            <a:r>
              <a:rPr lang="en-IN" sz="2000" dirty="0" smtClean="0"/>
              <a:t> </a:t>
            </a:r>
            <a:r>
              <a:rPr lang="en-IN" sz="2000" dirty="0" smtClean="0"/>
              <a:t>Regression</a:t>
            </a:r>
          </a:p>
          <a:p>
            <a:pPr>
              <a:buNone/>
            </a:pPr>
            <a:r>
              <a:rPr lang="en-IN" sz="2000" dirty="0" smtClean="0"/>
              <a:t>3.Ridge Regression</a:t>
            </a:r>
          </a:p>
          <a:p>
            <a:pPr>
              <a:buNone/>
            </a:pPr>
            <a:r>
              <a:rPr lang="en-IN" sz="2000" dirty="0" smtClean="0"/>
              <a:t>4.Decision Tree Regression</a:t>
            </a:r>
          </a:p>
          <a:p>
            <a:pPr>
              <a:buNone/>
            </a:pPr>
            <a:r>
              <a:rPr lang="en-IN" sz="2000" dirty="0" smtClean="0"/>
              <a:t>5.Random Forest Regression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0"/>
            <a:ext cx="764386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Checking cross </a:t>
            </a:r>
            <a:r>
              <a:rPr lang="en-US" b="1" dirty="0" err="1" smtClean="0"/>
              <a:t>val</a:t>
            </a:r>
            <a:r>
              <a:rPr lang="en-US" b="1" dirty="0" smtClean="0"/>
              <a:t> score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Here our Ridge Regression model performs well. So we will do </a:t>
            </a:r>
            <a:r>
              <a:rPr lang="en-US" dirty="0" err="1" smtClean="0"/>
              <a:t>HyperParameter</a:t>
            </a:r>
            <a:r>
              <a:rPr lang="en-US" dirty="0" smtClean="0"/>
              <a:t> Tuning for Ridge Regression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# passing the created parameters to </a:t>
            </a:r>
            <a:r>
              <a:rPr lang="en-US" dirty="0" err="1" smtClean="0"/>
              <a:t>GridSearchCV</a:t>
            </a:r>
            <a:endParaRPr lang="en-US" dirty="0" smtClean="0"/>
          </a:p>
          <a:p>
            <a:r>
              <a:rPr lang="en-US" dirty="0" smtClean="0"/>
              <a:t>GCV = </a:t>
            </a:r>
            <a:r>
              <a:rPr lang="en-US" dirty="0" err="1" smtClean="0"/>
              <a:t>GridSearchCV</a:t>
            </a:r>
            <a:r>
              <a:rPr lang="en-US" dirty="0" smtClean="0"/>
              <a:t>(Ridge(), </a:t>
            </a:r>
            <a:r>
              <a:rPr lang="en-US" dirty="0" err="1" smtClean="0"/>
              <a:t>param_grid</a:t>
            </a:r>
            <a:r>
              <a:rPr lang="en-US" dirty="0" smtClean="0"/>
              <a:t>, </a:t>
            </a:r>
            <a:r>
              <a:rPr lang="en-US" dirty="0" err="1" smtClean="0"/>
              <a:t>cv</a:t>
            </a:r>
            <a:r>
              <a:rPr lang="en-US" dirty="0" smtClean="0"/>
              <a:t>=</a:t>
            </a:r>
            <a:r>
              <a:rPr lang="en-US" dirty="0" err="1" smtClean="0"/>
              <a:t>kfold</a:t>
            </a:r>
            <a:r>
              <a:rPr lang="en-US" dirty="0" smtClean="0"/>
              <a:t>)</a:t>
            </a:r>
          </a:p>
          <a:p>
            <a:r>
              <a:rPr lang="en-US" dirty="0" smtClean="0"/>
              <a:t>GCV.fit(</a:t>
            </a:r>
            <a:r>
              <a:rPr lang="en-US" dirty="0" err="1" smtClean="0"/>
              <a:t>x_train</a:t>
            </a:r>
            <a:r>
              <a:rPr lang="en-US" dirty="0" smtClean="0"/>
              <a:t>, </a:t>
            </a:r>
            <a:r>
              <a:rPr lang="en-US" dirty="0" err="1" smtClean="0"/>
              <a:t>y_train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# building the model with best parameters</a:t>
            </a:r>
          </a:p>
          <a:p>
            <a:r>
              <a:rPr lang="en-US" dirty="0" err="1" smtClean="0"/>
              <a:t>tuned_model</a:t>
            </a:r>
            <a:r>
              <a:rPr lang="en-US" dirty="0" smtClean="0"/>
              <a:t> = Ridge(alpha=0.1, </a:t>
            </a:r>
            <a:r>
              <a:rPr lang="en-US" dirty="0" err="1" smtClean="0"/>
              <a:t>fit_intercept</a:t>
            </a:r>
            <a:r>
              <a:rPr lang="en-US" dirty="0" smtClean="0"/>
              <a:t>='True', normalize='True', solver='</a:t>
            </a:r>
            <a:r>
              <a:rPr lang="en-US" dirty="0" err="1" smtClean="0"/>
              <a:t>sparse_cg</a:t>
            </a:r>
            <a:r>
              <a:rPr lang="en-US" dirty="0" smtClean="0"/>
              <a:t>')</a:t>
            </a:r>
          </a:p>
          <a:p>
            <a:r>
              <a:rPr lang="en-US" dirty="0" smtClean="0"/>
              <a:t>tuned_model.fit(</a:t>
            </a:r>
            <a:r>
              <a:rPr lang="en-US" dirty="0" err="1" smtClean="0"/>
              <a:t>x_train</a:t>
            </a:r>
            <a:r>
              <a:rPr lang="en-US" dirty="0" smtClean="0"/>
              <a:t>, </a:t>
            </a:r>
            <a:r>
              <a:rPr lang="en-US" dirty="0" err="1" smtClean="0"/>
              <a:t>y_train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prediction = </a:t>
            </a:r>
            <a:r>
              <a:rPr lang="en-US" dirty="0" err="1" smtClean="0"/>
              <a:t>tuned_model.predict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# printing r2 score for the target variable Sale Price</a:t>
            </a:r>
          </a:p>
          <a:p>
            <a:r>
              <a:rPr lang="en-US" dirty="0" smtClean="0"/>
              <a:t>print("r2 score: {:.4f}".format(metrics.r2_score(</a:t>
            </a:r>
            <a:r>
              <a:rPr lang="en-US" dirty="0" err="1" smtClean="0"/>
              <a:t>y_test</a:t>
            </a:r>
            <a:r>
              <a:rPr lang="en-US" dirty="0" smtClean="0"/>
              <a:t>, prediction)))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857232"/>
            <a:ext cx="8072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Saving our model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# importing </a:t>
            </a:r>
            <a:r>
              <a:rPr lang="en-US" dirty="0" err="1" smtClean="0"/>
              <a:t>joblib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joblib</a:t>
            </a:r>
            <a:endParaRPr lang="en-US" dirty="0" smtClean="0"/>
          </a:p>
          <a:p>
            <a:r>
              <a:rPr lang="en-US" dirty="0" err="1" smtClean="0"/>
              <a:t>joblib.dump</a:t>
            </a:r>
            <a:r>
              <a:rPr lang="en-US" dirty="0" smtClean="0"/>
              <a:t>(</a:t>
            </a:r>
            <a:r>
              <a:rPr lang="en-US" dirty="0" err="1" smtClean="0"/>
              <a:t>tuned_model</a:t>
            </a:r>
            <a:r>
              <a:rPr lang="en-US" dirty="0" smtClean="0"/>
              <a:t>, 'PFAHOUSINGPROJECT.pkl')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</a:t>
            </a:r>
          </a:p>
          <a:p>
            <a:r>
              <a:rPr lang="en-US" b="1" i="1" dirty="0" smtClean="0"/>
              <a:t>Loading test </a:t>
            </a:r>
            <a:r>
              <a:rPr lang="en-US" b="1" i="1" dirty="0" err="1" smtClean="0"/>
              <a:t>csv</a:t>
            </a:r>
            <a:r>
              <a:rPr lang="en-US" b="1" i="1" dirty="0" smtClean="0"/>
              <a:t> file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# predicting the sale price of the test dataset using the model we used in </a:t>
            </a:r>
            <a:r>
              <a:rPr lang="en-US" dirty="0" err="1" smtClean="0"/>
              <a:t>hyperparameter</a:t>
            </a:r>
            <a:r>
              <a:rPr lang="en-US" dirty="0" smtClean="0"/>
              <a:t> tuning. </a:t>
            </a:r>
          </a:p>
          <a:p>
            <a:r>
              <a:rPr lang="en-US" dirty="0" smtClean="0"/>
              <a:t>prediction1 = </a:t>
            </a:r>
            <a:r>
              <a:rPr lang="en-US" dirty="0" err="1" smtClean="0"/>
              <a:t>tuned_model.predict</a:t>
            </a:r>
            <a:r>
              <a:rPr lang="en-US" dirty="0" smtClean="0"/>
              <a:t>(</a:t>
            </a:r>
            <a:r>
              <a:rPr lang="en-US" dirty="0" err="1" smtClean="0"/>
              <a:t>test_new</a:t>
            </a:r>
            <a:r>
              <a:rPr lang="en-US" dirty="0" smtClean="0"/>
              <a:t>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8908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1" y="1600200"/>
            <a:ext cx="8686800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/>
              <a:t>Ridge Regression model is considered as the best model among 5 because of</a:t>
            </a:r>
          </a:p>
          <a:p>
            <a:r>
              <a:rPr lang="en-US" sz="2000" dirty="0" smtClean="0"/>
              <a:t>Mean Absolute Error: </a:t>
            </a:r>
            <a:r>
              <a:rPr lang="en-US" sz="2000" dirty="0" smtClean="0"/>
              <a:t>0.08378552638145562</a:t>
            </a:r>
          </a:p>
          <a:p>
            <a:r>
              <a:rPr lang="en-US" sz="2000" dirty="0" smtClean="0"/>
              <a:t>Mean </a:t>
            </a:r>
            <a:r>
              <a:rPr lang="en-US" sz="2000" dirty="0" smtClean="0"/>
              <a:t>Squared Error: </a:t>
            </a:r>
            <a:r>
              <a:rPr lang="en-US" sz="2000" dirty="0" smtClean="0"/>
              <a:t>0.01481033608791579</a:t>
            </a:r>
          </a:p>
          <a:p>
            <a:r>
              <a:rPr lang="en-US" sz="2000" dirty="0" smtClean="0"/>
              <a:t>Root </a:t>
            </a:r>
            <a:r>
              <a:rPr lang="en-US" sz="2000" dirty="0" smtClean="0"/>
              <a:t>Mean Squared Error: </a:t>
            </a:r>
            <a:r>
              <a:rPr lang="en-US" sz="2000" dirty="0" smtClean="0"/>
              <a:t>0.12169772425117817</a:t>
            </a:r>
          </a:p>
          <a:p>
            <a:r>
              <a:rPr lang="en-US" sz="2000" dirty="0" smtClean="0"/>
              <a:t>r2 </a:t>
            </a:r>
            <a:r>
              <a:rPr lang="en-US" sz="2000" dirty="0" smtClean="0"/>
              <a:t>score: 0.9134148704413022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exposur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8"/>
            <a:ext cx="385765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mtfintype1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1041" y="428604"/>
            <a:ext cx="453867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57224" y="5711627"/>
            <a:ext cx="3133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bsmt</a:t>
            </a:r>
            <a:r>
              <a:rPr lang="en-IN" dirty="0" smtClean="0"/>
              <a:t> Exposure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00694" y="5568751"/>
            <a:ext cx="309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BsmtFintype</a:t>
            </a:r>
            <a:r>
              <a:rPr lang="en-IN" dirty="0" smtClean="0"/>
              <a:t> 1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4209751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ntfintype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57165"/>
            <a:ext cx="3948070" cy="381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99299" y="4714884"/>
            <a:ext cx="2629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Bsmtqual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600921" y="4711495"/>
            <a:ext cx="2757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Missing value </a:t>
            </a:r>
            <a:r>
              <a:rPr lang="en-IN" dirty="0" err="1" smtClean="0"/>
              <a:t>vs</a:t>
            </a:r>
            <a:r>
              <a:rPr lang="en-IN" dirty="0" smtClean="0"/>
              <a:t> Bsmttype2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1528</Words>
  <Application>Microsoft Office PowerPoint</Application>
  <PresentationFormat>On-screen Show (4:3)</PresentationFormat>
  <Paragraphs>357</Paragraphs>
  <Slides>78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Office Theme</vt:lpstr>
      <vt:lpstr>PFA House Price Prediction</vt:lpstr>
      <vt:lpstr>Problem Statement</vt:lpstr>
      <vt:lpstr>EDA</vt:lpstr>
      <vt:lpstr>Checking the missing values</vt:lpstr>
      <vt:lpstr>Slide 5</vt:lpstr>
      <vt:lpstr>Slide 6</vt:lpstr>
      <vt:lpstr>Representation Of Missing value Vs Saleprice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Extracting the Numerical feature</vt:lpstr>
      <vt:lpstr>Extract the year column from the dataset</vt:lpstr>
      <vt:lpstr>Checking the unique items in date time columns </vt:lpstr>
      <vt:lpstr>Relationship between feature and SalePrice</vt:lpstr>
      <vt:lpstr>Data Visualization</vt:lpstr>
      <vt:lpstr>Slide 21</vt:lpstr>
      <vt:lpstr>Extracting the discrete and continous variable 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Extracting the continous variable  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Feature Scaling</vt:lpstr>
      <vt:lpstr>Slide 74</vt:lpstr>
      <vt:lpstr>Regression Techniques used:- </vt:lpstr>
      <vt:lpstr>Slide 76</vt:lpstr>
      <vt:lpstr>Slide 77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PFA House Price Prediction</dc:title>
  <dc:creator>Admin</dc:creator>
  <cp:lastModifiedBy>Windows User</cp:lastModifiedBy>
  <cp:revision>58</cp:revision>
  <dcterms:created xsi:type="dcterms:W3CDTF">2021-06-05T11:31:18Z</dcterms:created>
  <dcterms:modified xsi:type="dcterms:W3CDTF">2021-09-11T14:57:11Z</dcterms:modified>
</cp:coreProperties>
</file>