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6"/>
  </p:notesMasterIdLst>
  <p:sldIdLst>
    <p:sldId id="30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09" r:id="rId30"/>
    <p:sldId id="310"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Lst>
  <p:sldSz cx="9144000" cy="5143500" type="screen16x9"/>
  <p:notesSz cx="9144000" cy="51435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660"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8/14/2021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dirty="0"/>
          </a:p>
        </p:txBody>
      </p:sp>
    </p:spTree>
    <p:extLst>
      <p:ext uri="{BB962C8B-B14F-4D97-AF65-F5344CB8AC3E}">
        <p14:creationId xmlns=""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9327042-6B61-B148-8485-8BBBFAA13D2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B165337B-B7D8-4E45-BD9A-0322310CFC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F41006-808A-4762-AEEC-02DDDACF5197}"/>
              </a:ext>
            </a:extLst>
          </p:cNvPr>
          <p:cNvSpPr>
            <a:spLocks noGrp="1"/>
          </p:cNvSpPr>
          <p:nvPr>
            <p:ph type="title"/>
          </p:nvPr>
        </p:nvSpPr>
        <p:spPr>
          <a:xfrm>
            <a:off x="1351643" y="2271771"/>
            <a:ext cx="6436178" cy="776702"/>
          </a:xfrm>
          <a:prstGeom prst="rect">
            <a:avLst/>
          </a:prstGeom>
        </p:spPr>
        <p:txBody>
          <a:bodyPr vert="horz" rtlCol="0" anchor="b"/>
          <a:lstStyle>
            <a:lvl1pPr lvl="0" algn="ctr">
              <a:defRPr lang="en-US" sz="4400" dirty="0"/>
            </a:lvl1pPr>
          </a:lstStyle>
          <a:p>
            <a:r>
              <a:rPr lang="en-US" dirty="0"/>
              <a:t>Click to edit Master title style</a:t>
            </a:r>
          </a:p>
        </p:txBody>
      </p:sp>
      <p:sp>
        <p:nvSpPr>
          <p:cNvPr id="3" name="Subtitle 2">
            <a:extLst>
              <a:ext uri="{35E68B1E-5EA0-4DD6-8347-E3E72DF9DFB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25A720-D6EF-40D0-9111-F9BA5A77DF89}"/>
              </a:ext>
            </a:extLst>
          </p:cNvPr>
          <p:cNvSpPr>
            <a:spLocks noGrp="1"/>
          </p:cNvSpPr>
          <p:nvPr>
            <p:ph type="subTitle" idx="1"/>
          </p:nvPr>
        </p:nvSpPr>
        <p:spPr>
          <a:xfrm>
            <a:off x="1351643" y="3056695"/>
            <a:ext cx="6436178" cy="494945"/>
          </a:xfrm>
          <a:prstGeom prst="rect">
            <a:avLst/>
          </a:prstGeom>
        </p:spPr>
        <p:txBody>
          <a:bodyPr vert="horz" lIns="91440" rtlCol="0" anchor="t">
            <a:noAutofit/>
          </a:bodyPr>
          <a:lstStyle>
            <a:lvl1pPr marL="0" lvl="0" indent="0" algn="ctr">
              <a:lnSpc>
                <a:spcPct val="100000"/>
              </a:lnSpc>
              <a:spcBef>
                <a:spcPts val="0"/>
              </a:spcBef>
              <a:buNone/>
              <a:defRPr lang="en-US" sz="1400" b="0" i="0" baseline="0" dirty="0">
                <a:solidFill>
                  <a:schemeClr val="accent1"/>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4" name="Slide Number Placeholder 5">
            <a:extLst>
              <a:ext uri="{DDFDC65F-594C-4E2A-B08C-8A6325BEA6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1833312-3621-4E45-A5CB-FFD297DA3055}"/>
              </a:ext>
            </a:extLst>
          </p:cNvPr>
          <p:cNvSpPr>
            <a:spLocks noGrp="1"/>
          </p:cNvSpPr>
          <p:nvPr>
            <p:ph type="sldNum" sz="quarter" idx="12"/>
          </p:nvPr>
        </p:nvSpPr>
        <p:spPr/>
        <p:txBody>
          <a:bodyPr rtlCol="0"/>
          <a:lstStyle>
            <a:lvl1pPr lvl="0"/>
          </a:lstStyle>
          <a:p>
            <a:r>
              <a:rPr lang="en-US" dirty="0"/>
              <a:t>&lt;#&gt;</a:t>
            </a:r>
          </a:p>
        </p:txBody>
      </p:sp>
      <p:sp>
        <p:nvSpPr>
          <p:cNvPr id="5" name="Footer Placeholder 4">
            <a:extLst>
              <a:ext uri="{F99D14E5-5D75-4333-B4B1-077B20C80D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CC7F203-8759-495B-B28C-991AD61AA757}"/>
              </a:ext>
            </a:extLst>
          </p:cNvPr>
          <p:cNvSpPr>
            <a:spLocks noGrp="1"/>
          </p:cNvSpPr>
          <p:nvPr>
            <p:ph type="ftr" sz="quarter" idx="11"/>
          </p:nvPr>
        </p:nvSpPr>
        <p:spPr/>
        <p:txBody>
          <a:bodyPr rtlCol="0"/>
          <a:lstStyle>
            <a:lvl1pPr lvl="0"/>
          </a:lstStyle>
          <a:p>
            <a:r>
              <a:rPr lang="en-US" dirty="0"/>
              <a:t>Footer</a:t>
            </a:r>
          </a:p>
        </p:txBody>
      </p:sp>
      <p:sp>
        <p:nvSpPr>
          <p:cNvPr id="6" name="Date Placeholder 3">
            <a:extLst>
              <a:ext uri="{154988D6-310B-4F19-B60F-B7DE0D3284C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BB89F4-4CC9-4F0A-AD9E-B2FB2A63FFEF}"/>
              </a:ext>
            </a:extLst>
          </p:cNvPr>
          <p:cNvSpPr>
            <a:spLocks noGrp="1"/>
          </p:cNvSpPr>
          <p:nvPr>
            <p:ph type="dt" sz="half" idx="10"/>
          </p:nvPr>
        </p:nvSpPr>
        <p:spPr/>
        <p:txBody>
          <a:bodyPr rtlCol="0"/>
          <a:lstStyle>
            <a:lvl1pPr lvl="0"/>
          </a:lstStyle>
          <a:p>
            <a:r>
              <a:rPr lang="en-US" dirty="0"/>
              <a:t>Date</a:t>
            </a:r>
          </a:p>
        </p:txBody>
      </p:sp>
    </p:spTree>
    <p:extLst>
      <p:ext uri="{3AEDCCCD-26C4-4F09-8590-A2620710FEB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9">
            <a:extLst>
              <a:ext uri="{8B2A4241-B01B-4B51-8C22-8C5BCA7CB4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01F8BB-9232-40AB-BEE9-1A6B17A2AABF}"/>
              </a:ext>
            </a:extLst>
          </p:cNvPr>
          <p:cNvSpPr/>
          <p:nvPr/>
        </p:nvSpPr>
        <p:spPr>
          <a:xfrm>
            <a:off x="774703" y="1417637"/>
            <a:ext cx="185052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Rectangle 20">
            <a:extLst>
              <a:ext uri="{6DC4E670-B8D8-437C-8673-190ED9FE85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2B9CF5-76D0-498C-AEAF-0BD4059B1ED3}"/>
              </a:ext>
            </a:extLst>
          </p:cNvPr>
          <p:cNvSpPr/>
          <p:nvPr/>
        </p:nvSpPr>
        <p:spPr>
          <a:xfrm>
            <a:off x="2774950" y="1417637"/>
            <a:ext cx="358031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4" name="Rectangle 22">
            <a:extLst>
              <a:ext uri="{BDDA44AA-D435-4CF3-9250-681A0FCC5C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014C34-46E7-46A0-973D-E9F56302A73E}"/>
              </a:ext>
            </a:extLst>
          </p:cNvPr>
          <p:cNvSpPr/>
          <p:nvPr/>
        </p:nvSpPr>
        <p:spPr>
          <a:xfrm>
            <a:off x="6496050" y="1417637"/>
            <a:ext cx="1882776" cy="2192337"/>
          </a:xfrm>
          <a:custGeom>
            <a:avLst/>
            <a:gdLst/>
            <a:ahLst/>
            <a:cxnLst/>
            <a:rect l="0" t="0" r="r" b="b"/>
            <a:pathLst>
              <a:path w="1882776" h="2192337">
                <a:moveTo>
                  <a:pt x="9525" y="0"/>
                </a:moveTo>
                <a:lnTo>
                  <a:pt x="1882777" y="0"/>
                </a:lnTo>
                <a:lnTo>
                  <a:pt x="1882777" y="2192337"/>
                </a:lnTo>
                <a:lnTo>
                  <a:pt x="9525" y="2192337"/>
                </a:lnTo>
                <a:close/>
              </a:path>
            </a:pathLst>
          </a:cu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Title 1">
            <a:extLst>
              <a:ext uri="{E795D820-4B37-4665-8BCA-B81D88B32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BED4D9-B65C-4714-A7F1-115CC43141E5}"/>
              </a:ext>
            </a:extLst>
          </p:cNvPr>
          <p:cNvSpPr>
            <a:spLocks noGrp="1"/>
          </p:cNvSpPr>
          <p:nvPr>
            <p:ph type="title"/>
          </p:nvPr>
        </p:nvSpPr>
        <p:spPr/>
        <p:txBody>
          <a:bodyPr rtlCol="0"/>
          <a:lstStyle>
            <a:lvl1pPr lvl="0"/>
          </a:lstStyle>
          <a:p>
            <a:r>
              <a:rPr lang="en-US" dirty="0"/>
              <a:t>Click to edit Master title style</a:t>
            </a:r>
          </a:p>
        </p:txBody>
      </p:sp>
      <p:sp>
        <p:nvSpPr>
          <p:cNvPr id="6" name="Picture Placeholder 2">
            <a:extLst>
              <a:ext uri="{0C3544AD-4337-499B-A93E-31FA4DE32E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32462B-9333-4A44-842D-DEF457687CFF}"/>
              </a:ext>
            </a:extLst>
          </p:cNvPr>
          <p:cNvSpPr>
            <a:spLocks noGrp="1"/>
          </p:cNvSpPr>
          <p:nvPr>
            <p:ph type="pic" idx="1"/>
          </p:nvPr>
        </p:nvSpPr>
        <p:spPr>
          <a:xfrm>
            <a:off x="835027" y="1474787"/>
            <a:ext cx="1723499" cy="2074863"/>
          </a:xfrm>
          <a:solidFill>
            <a:schemeClr val="bg1">
              <a:lumMod val="95000"/>
            </a:schemeClr>
          </a:solidFill>
          <a:ln w="38100">
            <a:noFill/>
            <a:miter lim="800000"/>
          </a:ln>
        </p:spPr>
        <p:txBody>
          <a:bodyPr rtlCol="0"/>
          <a:lstStyle/>
          <a:p>
            <a:r>
              <a:rPr lang="en-US" dirty="0"/>
              <a:t>Click icon to add picture</a:t>
            </a:r>
          </a:p>
        </p:txBody>
      </p:sp>
      <p:sp>
        <p:nvSpPr>
          <p:cNvPr id="7" name="Content Placeholder 2">
            <a:extLst>
              <a:ext uri="{0DE2FAA1-0B62-4EC5-B35A-AD24BA6001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127CAE-8107-4380-A5A0-0E8D86AD2C99}"/>
              </a:ext>
            </a:extLst>
          </p:cNvPr>
          <p:cNvSpPr>
            <a:spLocks noGrp="1"/>
          </p:cNvSpPr>
          <p:nvPr>
            <p:ph type="body" idx="2"/>
          </p:nvPr>
        </p:nvSpPr>
        <p:spPr>
          <a:xfrm>
            <a:off x="762000" y="3810000"/>
            <a:ext cx="1847850"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8" name="Picture Placeholder 2">
            <a:extLst>
              <a:ext uri="{4C01419C-E6AC-4B6C-8C3F-46720CBBAF9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8F08DE-7E04-4CC0-9A24-C01DCB338161}"/>
              </a:ext>
            </a:extLst>
          </p:cNvPr>
          <p:cNvSpPr>
            <a:spLocks noGrp="1"/>
          </p:cNvSpPr>
          <p:nvPr>
            <p:ph type="pic" idx="3"/>
          </p:nvPr>
        </p:nvSpPr>
        <p:spPr>
          <a:xfrm>
            <a:off x="2835275" y="1474787"/>
            <a:ext cx="3459670" cy="2074863"/>
          </a:xfrm>
          <a:solidFill>
            <a:schemeClr val="bg1">
              <a:lumMod val="95000"/>
            </a:schemeClr>
          </a:solidFill>
          <a:ln w="38100">
            <a:noFill/>
            <a:miter lim="800000"/>
          </a:ln>
        </p:spPr>
        <p:txBody>
          <a:bodyPr rtlCol="0"/>
          <a:lstStyle/>
          <a:p>
            <a:r>
              <a:rPr lang="en-US" dirty="0"/>
              <a:t>Click icon to add picture</a:t>
            </a:r>
          </a:p>
        </p:txBody>
      </p:sp>
      <p:sp>
        <p:nvSpPr>
          <p:cNvPr id="9" name="Content Placeholder 2">
            <a:extLst>
              <a:ext uri="{B1798E29-D6DD-43AA-A07C-AAF6DC3E7E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8F55BB-C4BD-4416-9AC0-715F0933673A}"/>
              </a:ext>
            </a:extLst>
          </p:cNvPr>
          <p:cNvSpPr>
            <a:spLocks noGrp="1"/>
          </p:cNvSpPr>
          <p:nvPr>
            <p:ph type="body" idx="4"/>
          </p:nvPr>
        </p:nvSpPr>
        <p:spPr>
          <a:xfrm>
            <a:off x="2777561" y="3810000"/>
            <a:ext cx="3577708"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0" name="Picture Placeholder 2">
            <a:extLst>
              <a:ext uri="{EA296DFE-7DA8-4A95-ABA8-58C724E304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437724-DA29-49D3-AE98-7CD64DB46379}"/>
              </a:ext>
            </a:extLst>
          </p:cNvPr>
          <p:cNvSpPr>
            <a:spLocks noGrp="1"/>
          </p:cNvSpPr>
          <p:nvPr>
            <p:ph type="pic" idx="5"/>
          </p:nvPr>
        </p:nvSpPr>
        <p:spPr>
          <a:xfrm>
            <a:off x="6581774" y="1474787"/>
            <a:ext cx="1724025" cy="2074863"/>
          </a:xfrm>
          <a:solidFill>
            <a:schemeClr val="bg1">
              <a:lumMod val="95000"/>
            </a:schemeClr>
          </a:solidFill>
          <a:ln w="38100">
            <a:noFill/>
            <a:miter lim="800000"/>
          </a:ln>
        </p:spPr>
        <p:txBody>
          <a:bodyPr rtlCol="0"/>
          <a:lstStyle/>
          <a:p>
            <a:r>
              <a:rPr lang="en-US" dirty="0"/>
              <a:t>Click icon to add picture</a:t>
            </a:r>
          </a:p>
        </p:txBody>
      </p:sp>
      <p:sp>
        <p:nvSpPr>
          <p:cNvPr id="11" name="Content Placeholder 2">
            <a:extLst>
              <a:ext uri="{03EEB87D-F2C5-4E10-8CD4-B5363E166E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33198D-922A-4790-82FE-47D4FDC939E7}"/>
              </a:ext>
            </a:extLst>
          </p:cNvPr>
          <p:cNvSpPr>
            <a:spLocks noGrp="1"/>
          </p:cNvSpPr>
          <p:nvPr>
            <p:ph type="body" idx="6"/>
          </p:nvPr>
        </p:nvSpPr>
        <p:spPr>
          <a:xfrm>
            <a:off x="6496050" y="3810000"/>
            <a:ext cx="1882775"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2" name="Slide Number Placeholder 4">
            <a:extLst>
              <a:ext uri="{B4A891DA-0683-4C3A-A99F-067F3FE0B4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59646E-55D3-433E-A23E-21D799288174}"/>
              </a:ext>
            </a:extLst>
          </p:cNvPr>
          <p:cNvSpPr>
            <a:spLocks noGrp="1"/>
          </p:cNvSpPr>
          <p:nvPr>
            <p:ph type="sldNum" sz="quarter" idx="12"/>
          </p:nvPr>
        </p:nvSpPr>
        <p:spPr/>
        <p:txBody>
          <a:bodyPr rtlCol="0"/>
          <a:lstStyle/>
          <a:p>
            <a:r>
              <a:rPr lang="en-US" dirty="0"/>
              <a:t>&lt;#&gt;</a:t>
            </a:r>
          </a:p>
        </p:txBody>
      </p:sp>
      <p:sp>
        <p:nvSpPr>
          <p:cNvPr id="13" name="Footer Placeholder 3">
            <a:extLst>
              <a:ext uri="{D81B39B3-39EA-49B7-B620-2B2B7745163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5FFDC5-90C2-47C8-AAA4-DD82AA438D84}"/>
              </a:ext>
            </a:extLst>
          </p:cNvPr>
          <p:cNvSpPr>
            <a:spLocks noGrp="1"/>
          </p:cNvSpPr>
          <p:nvPr>
            <p:ph type="ftr" sz="quarter" idx="11"/>
          </p:nvPr>
        </p:nvSpPr>
        <p:spPr/>
        <p:txBody>
          <a:bodyPr rtlCol="0"/>
          <a:lstStyle/>
          <a:p>
            <a:r>
              <a:rPr lang="en-US" dirty="0"/>
              <a:t>Footer</a:t>
            </a:r>
          </a:p>
        </p:txBody>
      </p:sp>
      <p:sp>
        <p:nvSpPr>
          <p:cNvPr id="14" name="Date Placeholder 1">
            <a:extLst>
              <a:ext uri="{D8B0047C-AC72-42A7-85BE-B0437B0013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B0D69D-7AA4-4AF5-A367-40A752FCE07A}"/>
              </a:ext>
            </a:extLst>
          </p:cNvPr>
          <p:cNvSpPr>
            <a:spLocks noGrp="1"/>
          </p:cNvSpPr>
          <p:nvPr>
            <p:ph type="dt" sz="half" idx="10"/>
          </p:nvPr>
        </p:nvSpPr>
        <p:spPr/>
        <p:txBody>
          <a:bodyPr rtlCol="0"/>
          <a:lstStyle/>
          <a:p>
            <a:r>
              <a:rPr lang="en-US" dirty="0"/>
              <a:t>Date</a:t>
            </a:r>
          </a:p>
        </p:txBody>
      </p:sp>
    </p:spTree>
    <p:custDataLst>
      <p:tags r:id="rId1"/>
    </p:custDataLst>
    <p:extLst>
      <p:ext uri="{7E92716F-C717-48F8-B176-6612F36EE5F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a:extLst>
              <a:ext uri="{0A2307CA-8D9D-4948-89F1-AF7838128F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B9C30E-9AA4-4261-B94F-0A50B72F6F7D}"/>
              </a:ext>
            </a:extLst>
          </p:cNvPr>
          <p:cNvSpPr>
            <a:spLocks noGrp="1"/>
          </p:cNvSpPr>
          <p:nvPr>
            <p:ph type="title"/>
          </p:nvPr>
        </p:nvSpPr>
        <p:spPr/>
        <p:txBody>
          <a:bodyPr rtlCol="0"/>
          <a:lstStyle>
            <a:lvl1pPr lvl="0"/>
          </a:lstStyle>
          <a:p>
            <a:r>
              <a:rPr lang="en-US" dirty="0"/>
              <a:t>Click to edit Master title style</a:t>
            </a:r>
          </a:p>
        </p:txBody>
      </p:sp>
      <p:sp>
        <p:nvSpPr>
          <p:cNvPr id="3" name="Picture Placeholder 2">
            <a:extLst>
              <a:ext uri="{DBE847C6-7974-4CB6-B26E-92737A776E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7FB44A7-35C2-4797-B532-1CEB880ADF12}"/>
              </a:ext>
            </a:extLst>
          </p:cNvPr>
          <p:cNvSpPr>
            <a:spLocks noGrp="1"/>
          </p:cNvSpPr>
          <p:nvPr>
            <p:ph type="pic" idx="1"/>
          </p:nvPr>
        </p:nvSpPr>
        <p:spPr>
          <a:xfrm>
            <a:off x="3048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4" name="Picture Placeholder 2">
            <a:extLst>
              <a:ext uri="{EA570A19-1A04-4BA7-81D6-FB3776011B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9AFEC7-A0E8-4559-B842-5D1F862699F5}"/>
              </a:ext>
            </a:extLst>
          </p:cNvPr>
          <p:cNvSpPr>
            <a:spLocks noGrp="1"/>
          </p:cNvSpPr>
          <p:nvPr>
            <p:ph type="pic" idx="2"/>
          </p:nvPr>
        </p:nvSpPr>
        <p:spPr>
          <a:xfrm>
            <a:off x="24701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5" name="Picture Placeholder 2">
            <a:extLst>
              <a:ext uri="{0EE5A435-A81E-43F2-BBA2-66D6E77099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32BC22-DF9F-4003-B912-D8AD89DB79C8}"/>
              </a:ext>
            </a:extLst>
          </p:cNvPr>
          <p:cNvSpPr>
            <a:spLocks noGrp="1"/>
          </p:cNvSpPr>
          <p:nvPr>
            <p:ph type="pic" idx="3"/>
          </p:nvPr>
        </p:nvSpPr>
        <p:spPr>
          <a:xfrm>
            <a:off x="46355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6" name="Picture Placeholder 2">
            <a:extLst>
              <a:ext uri="{4D30D64A-CF99-4CFD-B957-A7C6B8AF58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8AEB34-496B-4187-8470-82FA48C897EC}"/>
              </a:ext>
            </a:extLst>
          </p:cNvPr>
          <p:cNvSpPr>
            <a:spLocks noGrp="1"/>
          </p:cNvSpPr>
          <p:nvPr>
            <p:ph type="pic" idx="4"/>
          </p:nvPr>
        </p:nvSpPr>
        <p:spPr>
          <a:xfrm>
            <a:off x="68008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7" name="Slide Number Placeholder 4">
            <a:extLst>
              <a:ext uri="{E77644B2-CCFA-45A6-B2D2-46FB657A87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900A61-7B3F-4E1C-A080-7797528FC4BC}"/>
              </a:ext>
            </a:extLst>
          </p:cNvPr>
          <p:cNvSpPr>
            <a:spLocks noGrp="1"/>
          </p:cNvSpPr>
          <p:nvPr>
            <p:ph type="sldNum" sz="quarter" idx="12"/>
          </p:nvPr>
        </p:nvSpPr>
        <p:spPr/>
        <p:txBody>
          <a:bodyPr rtlCol="0"/>
          <a:lstStyle/>
          <a:p>
            <a:r>
              <a:rPr lang="en-US" dirty="0"/>
              <a:t>&lt;#&gt;</a:t>
            </a:r>
          </a:p>
        </p:txBody>
      </p:sp>
      <p:sp>
        <p:nvSpPr>
          <p:cNvPr id="8" name="Footer Placeholder 3">
            <a:extLst>
              <a:ext uri="{0DECC436-5B53-4075-90F6-6010F937B6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C96382-D8E8-4D09-A712-87357841E75F}"/>
              </a:ext>
            </a:extLst>
          </p:cNvPr>
          <p:cNvSpPr>
            <a:spLocks noGrp="1"/>
          </p:cNvSpPr>
          <p:nvPr>
            <p:ph type="ftr" sz="quarter" idx="11"/>
          </p:nvPr>
        </p:nvSpPr>
        <p:spPr/>
        <p:txBody>
          <a:bodyPr rtlCol="0"/>
          <a:lstStyle/>
          <a:p>
            <a:r>
              <a:rPr lang="en-US" dirty="0"/>
              <a:t>Footer</a:t>
            </a:r>
          </a:p>
        </p:txBody>
      </p:sp>
      <p:sp>
        <p:nvSpPr>
          <p:cNvPr id="9" name="Date Placeholder 1">
            <a:extLst>
              <a:ext uri="{05A489A6-349E-4F52-BB85-2E947DE488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F484E6-BCC3-4D7C-9F52-5A07BDFE98B0}"/>
              </a:ext>
            </a:extLst>
          </p:cNvPr>
          <p:cNvSpPr>
            <a:spLocks noGrp="1"/>
          </p:cNvSpPr>
          <p:nvPr>
            <p:ph type="dt" sz="half" idx="10"/>
          </p:nvPr>
        </p:nvSpPr>
        <p:spPr/>
        <p:txBody>
          <a:bodyPr rtlCol="0"/>
          <a:lstStyle/>
          <a:p>
            <a:r>
              <a:rPr lang="en-US" dirty="0"/>
              <a:t>Date</a:t>
            </a:r>
          </a:p>
        </p:txBody>
      </p:sp>
    </p:spTree>
    <p:custDataLst>
      <p:tags r:id="rId1"/>
    </p:custDataLst>
    <p:extLst>
      <p:ext uri="{1AFAA776-4A44-41F8-8AC3-E4B2BBB7338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a:extLst>
              <a:ext uri="{FEEA9CBC-49FA-4280-94F8-D83F231AD0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9E3C51-63EE-40AA-BA84-F1428098B6F7}"/>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A8290209-BDC1-42D4-AE25-5FD1CD7B2C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FA1161-C1BE-4972-9F0E-DD51201E713D}"/>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a:extLst>
              <a:ext uri="{AE464F1F-9C69-4094-8A71-0E00D60386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9397BA-25F6-4F93-9E63-67452BB6DE7F}"/>
              </a:ext>
            </a:extLst>
          </p:cNvPr>
          <p:cNvSpPr>
            <a:spLocks noGrp="1"/>
          </p:cNvSpPr>
          <p:nvPr>
            <p:ph type="sldNum" sz="quarter" idx="12"/>
          </p:nvPr>
        </p:nvSpPr>
        <p:spPr/>
        <p:txBody>
          <a:bodyPr rtlCol="0"/>
          <a:lstStyle/>
          <a:p>
            <a:r>
              <a:rPr lang="en-US" dirty="0"/>
              <a:t>&lt;#&gt;</a:t>
            </a:r>
          </a:p>
        </p:txBody>
      </p:sp>
      <p:sp>
        <p:nvSpPr>
          <p:cNvPr id="5" name="Footer Placeholder 3">
            <a:extLst>
              <a:ext uri="{4F34EC64-A344-4B7D-A6B4-3AEDA587C1B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77714B-91C8-450F-8DF9-585BDF1CC3FD}"/>
              </a:ext>
            </a:extLst>
          </p:cNvPr>
          <p:cNvSpPr>
            <a:spLocks noGrp="1"/>
          </p:cNvSpPr>
          <p:nvPr>
            <p:ph type="ftr" sz="quarter" idx="11"/>
          </p:nvPr>
        </p:nvSpPr>
        <p:spPr/>
        <p:txBody>
          <a:bodyPr rtlCol="0"/>
          <a:lstStyle/>
          <a:p>
            <a:r>
              <a:rPr lang="en-US" dirty="0"/>
              <a:t>Footer</a:t>
            </a:r>
          </a:p>
        </p:txBody>
      </p:sp>
      <p:sp>
        <p:nvSpPr>
          <p:cNvPr id="6" name="Date Placeholder 1">
            <a:extLst>
              <a:ext uri="{F8ADE208-DFA2-409B-AA19-75EF4AD94F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6B9092-DA1A-49AE-867E-EF7010ABB5BD}"/>
              </a:ext>
            </a:extLst>
          </p:cNvPr>
          <p:cNvSpPr>
            <a:spLocks noGrp="1"/>
          </p:cNvSpPr>
          <p:nvPr>
            <p:ph type="dt" sz="half" idx="10"/>
          </p:nvPr>
        </p:nvSpPr>
        <p:spPr/>
        <p:txBody>
          <a:bodyPr rtlCol="0"/>
          <a:lstStyle/>
          <a:p>
            <a:r>
              <a:rPr lang="en-US" dirty="0"/>
              <a:t>Date</a:t>
            </a:r>
          </a:p>
        </p:txBody>
      </p:sp>
    </p:spTree>
    <p:extLst>
      <p:ext uri="{7A70E8E0-CF91-468E-BACD-24529A9E7C2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ext Placeholder 2">
            <a:extLst>
              <a:ext uri="{DD7B828C-67EC-461C-B3E3-21105CEDBE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7194854-582E-48C5-84A1-92E0A6613AD8}"/>
              </a:ext>
            </a:extLst>
          </p:cNvPr>
          <p:cNvSpPr>
            <a:spLocks noGrp="1"/>
          </p:cNvSpPr>
          <p:nvPr>
            <p:ph type="body"/>
          </p:nvPr>
        </p:nvSpPr>
        <p:spPr>
          <a:xfrm>
            <a:off x="762000" y="2192059"/>
            <a:ext cx="7620000" cy="511812"/>
          </a:xfrm>
          <a:prstGeom prst="rect">
            <a:avLst/>
          </a:prstGeom>
        </p:spPr>
        <p:txBody>
          <a:bodyPr vert="horz" rtlCol="0" anchor="b">
            <a:normAutofit/>
          </a:bodyPr>
          <a:lstStyle>
            <a:lvl1pPr marL="0" lvl="0" indent="0">
              <a:lnSpc>
                <a:spcPct val="100000"/>
              </a:lnSpc>
              <a:buNone/>
              <a:defRPr lang="en-US" sz="1400" b="0" i="0" dirty="0">
                <a:solidFill>
                  <a:schemeClr val="accent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3" name="Title 1">
            <a:extLst>
              <a:ext uri="{E6635014-2D32-46C1-A3BF-6BB0846AD7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93C06F-F5D0-48B8-AC70-0639471CC65A}"/>
              </a:ext>
            </a:extLst>
          </p:cNvPr>
          <p:cNvSpPr>
            <a:spLocks noGrp="1"/>
          </p:cNvSpPr>
          <p:nvPr>
            <p:ph type="title" idx="1"/>
          </p:nvPr>
        </p:nvSpPr>
        <p:spPr>
          <a:xfrm>
            <a:off x="762000" y="2735662"/>
            <a:ext cx="7620000" cy="882263"/>
          </a:xfrm>
          <a:prstGeom prst="rect">
            <a:avLst/>
          </a:prstGeom>
        </p:spPr>
        <p:txBody>
          <a:bodyPr vert="horz" rtlCol="0" anchor="t"/>
          <a:lstStyle>
            <a:lvl1pPr lvl="0">
              <a:defRPr lang="en-US" sz="4000" dirty="0"/>
            </a:lvl1pPr>
          </a:lstStyle>
          <a:p>
            <a:r>
              <a:rPr lang="en-US" dirty="0"/>
              <a:t>Click to edit Master title style</a:t>
            </a:r>
          </a:p>
        </p:txBody>
      </p:sp>
      <p:sp>
        <p:nvSpPr>
          <p:cNvPr id="4" name="Slide Number Placeholder 5">
            <a:extLst>
              <a:ext uri="{D762C2A2-867E-473C-819E-4D41ECA5434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6055D2-7A7B-4A0D-9478-0CF8314C8FF4}"/>
              </a:ext>
            </a:extLst>
          </p:cNvPr>
          <p:cNvSpPr>
            <a:spLocks noGrp="1"/>
          </p:cNvSpPr>
          <p:nvPr>
            <p:ph type="sldNum" sz="quarter" idx="12"/>
          </p:nvPr>
        </p:nvSpPr>
        <p:spPr/>
        <p:txBody>
          <a:bodyPr rtlCol="0"/>
          <a:lstStyle>
            <a:lvl1pPr lvl="0"/>
          </a:lstStyle>
          <a:p>
            <a:r>
              <a:rPr lang="en-US" dirty="0"/>
              <a:t>&lt;#&gt;</a:t>
            </a:r>
          </a:p>
        </p:txBody>
      </p:sp>
      <p:sp>
        <p:nvSpPr>
          <p:cNvPr id="5" name="Footer Placeholder 4">
            <a:extLst>
              <a:ext uri="{8ECB5891-A6FB-469C-B684-F3BD9BD1A9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08249A-5F1B-4BA3-8C2A-756F16F5EDD8}"/>
              </a:ext>
            </a:extLst>
          </p:cNvPr>
          <p:cNvSpPr>
            <a:spLocks noGrp="1"/>
          </p:cNvSpPr>
          <p:nvPr>
            <p:ph type="ftr" sz="quarter" idx="11"/>
          </p:nvPr>
        </p:nvSpPr>
        <p:spPr/>
        <p:txBody>
          <a:bodyPr rtlCol="0"/>
          <a:lstStyle>
            <a:lvl1pPr lvl="0"/>
          </a:lstStyle>
          <a:p>
            <a:r>
              <a:rPr lang="en-US" dirty="0"/>
              <a:t>Footer</a:t>
            </a:r>
          </a:p>
        </p:txBody>
      </p:sp>
      <p:sp>
        <p:nvSpPr>
          <p:cNvPr id="6" name="Date Placeholder 3">
            <a:extLst>
              <a:ext uri="{8429F5EF-F289-4E97-9896-4C5BFCA984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A2DE67-F578-4A5F-BEEE-DF6F9A668EA6}"/>
              </a:ext>
            </a:extLst>
          </p:cNvPr>
          <p:cNvSpPr>
            <a:spLocks noGrp="1"/>
          </p:cNvSpPr>
          <p:nvPr>
            <p:ph type="dt" sz="half" idx="10"/>
          </p:nvPr>
        </p:nvSpPr>
        <p:spPr/>
        <p:txBody>
          <a:bodyPr rtlCol="0"/>
          <a:lstStyle>
            <a:lvl1pPr lvl="0"/>
          </a:lstStyle>
          <a:p>
            <a:r>
              <a:rPr lang="en-US" dirty="0"/>
              <a:t>Date</a:t>
            </a:r>
          </a:p>
        </p:txBody>
      </p:sp>
    </p:spTree>
    <p:extLst>
      <p:ext uri="{A2D55EFD-1256-494C-B43F-54B27C0364D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DDA53A78-C38F-4681-84EF-9FB5EA0551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1BB3AC-3878-4ADD-81A4-ADA283D180D8}"/>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9B643B04-3CA0-4D24-87DC-F2470E7A44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B531FF-1406-4E24-9D5C-9E7856D44FA3}"/>
              </a:ext>
            </a:extLst>
          </p:cNvPr>
          <p:cNvSpPr>
            <a:spLocks noGrp="1"/>
          </p:cNvSpPr>
          <p:nvPr>
            <p:ph idx="1"/>
          </p:nvPr>
        </p:nvSpPr>
        <p:spPr>
          <a:xfrm>
            <a:off x="762000" y="1403352"/>
            <a:ext cx="3619500" cy="30690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CD543998-8AEF-4D13-9D6A-4EB3160F6B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CE479BC-2AB0-40D1-93AF-4E559902527F}"/>
              </a:ext>
            </a:extLst>
          </p:cNvPr>
          <p:cNvSpPr>
            <a:spLocks noGrp="1"/>
          </p:cNvSpPr>
          <p:nvPr>
            <p:ph idx="2"/>
          </p:nvPr>
        </p:nvSpPr>
        <p:spPr>
          <a:xfrm>
            <a:off x="4752975" y="1403352"/>
            <a:ext cx="3619500" cy="30690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a:extLst>
              <a:ext uri="{B6A2C5A4-2961-4BEF-A1BA-AFE8FE868E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7DE230-B5F9-4A96-92D0-D7EDB19448E6}"/>
              </a:ext>
            </a:extLst>
          </p:cNvPr>
          <p:cNvSpPr>
            <a:spLocks noGrp="1"/>
          </p:cNvSpPr>
          <p:nvPr>
            <p:ph type="sldNum" sz="quarter" idx="12"/>
          </p:nvPr>
        </p:nvSpPr>
        <p:spPr/>
        <p:txBody>
          <a:bodyPr rtlCol="0"/>
          <a:lstStyle/>
          <a:p>
            <a:r>
              <a:rPr lang="en-US" dirty="0"/>
              <a:t>&lt;#&gt;</a:t>
            </a:r>
          </a:p>
        </p:txBody>
      </p:sp>
      <p:sp>
        <p:nvSpPr>
          <p:cNvPr id="6" name="Footer Placeholder 5">
            <a:extLst>
              <a:ext uri="{8C478217-5454-4AF1-BF33-0860C9F1E0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89CE0E-734E-4A45-BFD1-5021E6E9F1AF}"/>
              </a:ext>
            </a:extLst>
          </p:cNvPr>
          <p:cNvSpPr>
            <a:spLocks noGrp="1"/>
          </p:cNvSpPr>
          <p:nvPr>
            <p:ph type="ftr" sz="quarter" idx="11"/>
          </p:nvPr>
        </p:nvSpPr>
        <p:spPr/>
        <p:txBody>
          <a:bodyPr rtlCol="0"/>
          <a:lstStyle/>
          <a:p>
            <a:r>
              <a:rPr lang="en-US" dirty="0"/>
              <a:t>Footer</a:t>
            </a:r>
          </a:p>
        </p:txBody>
      </p:sp>
      <p:sp>
        <p:nvSpPr>
          <p:cNvPr id="7" name="Date Placeholder 4">
            <a:extLst>
              <a:ext uri="{3D9348B0-2457-4C0F-AA60-4E4E786C094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AFC8B2-9A0A-43E7-AB5D-ACEC9DD8F48F}"/>
              </a:ext>
            </a:extLst>
          </p:cNvPr>
          <p:cNvSpPr>
            <a:spLocks noGrp="1"/>
          </p:cNvSpPr>
          <p:nvPr>
            <p:ph type="dt" sz="half" idx="10"/>
          </p:nvPr>
        </p:nvSpPr>
        <p:spPr/>
        <p:txBody>
          <a:bodyPr rtlCol="0"/>
          <a:lstStyle/>
          <a:p>
            <a:r>
              <a:rPr lang="en-US" dirty="0"/>
              <a:t>Date</a:t>
            </a:r>
          </a:p>
        </p:txBody>
      </p:sp>
    </p:spTree>
    <p:extLst>
      <p:ext uri="{00CAAC8E-6FB5-41F5-8074-6DA7FE530FD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a:extLst>
              <a:ext uri="{FCC65580-CD6A-47D6-881B-2099E84106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B48BA3-2989-4BD4-9FFF-BF9B1CC90463}"/>
              </a:ext>
            </a:extLst>
          </p:cNvPr>
          <p:cNvSpPr>
            <a:spLocks noGrp="1"/>
          </p:cNvSpPr>
          <p:nvPr>
            <p:ph type="body"/>
          </p:nvPr>
        </p:nvSpPr>
        <p:spPr>
          <a:xfrm>
            <a:off x="762000"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3" name="Text Placeholder 4">
            <a:extLst>
              <a:ext uri="{C9CEF36D-98F5-4EB3-BB9A-AB30CEDE8D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D16689-054F-4DB7-A3E5-E874F79698D8}"/>
              </a:ext>
            </a:extLst>
          </p:cNvPr>
          <p:cNvSpPr>
            <a:spLocks noGrp="1"/>
          </p:cNvSpPr>
          <p:nvPr>
            <p:ph type="body" idx="1"/>
          </p:nvPr>
        </p:nvSpPr>
        <p:spPr>
          <a:xfrm>
            <a:off x="4754717"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a:extLst>
              <a:ext uri="{8977A4EC-C5A2-481A-BCB7-75F2535F15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5054E7-4AC8-410C-8479-CA01DBFA4356}"/>
              </a:ext>
            </a:extLst>
          </p:cNvPr>
          <p:cNvSpPr>
            <a:spLocks noGrp="1"/>
          </p:cNvSpPr>
          <p:nvPr>
            <p:ph idx="2"/>
          </p:nvPr>
        </p:nvSpPr>
        <p:spPr>
          <a:xfrm>
            <a:off x="762000" y="1961537"/>
            <a:ext cx="3619500" cy="251086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a:extLst>
              <a:ext uri="{370B1121-01DC-4CFF-AAC5-40B4867EE1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EC9A35-2688-47C7-A7B9-AC7730000A3D}"/>
              </a:ext>
            </a:extLst>
          </p:cNvPr>
          <p:cNvSpPr>
            <a:spLocks noGrp="1"/>
          </p:cNvSpPr>
          <p:nvPr>
            <p:ph type="title" idx="3"/>
          </p:nvPr>
        </p:nvSpPr>
        <p:spPr/>
        <p:txBody>
          <a:bodyPr rtlCol="0"/>
          <a:lstStyle>
            <a:lvl1pPr lvl="0"/>
          </a:lstStyle>
          <a:p>
            <a:r>
              <a:rPr lang="en-US" dirty="0"/>
              <a:t>Click to edit Master title style</a:t>
            </a:r>
          </a:p>
        </p:txBody>
      </p:sp>
      <p:sp>
        <p:nvSpPr>
          <p:cNvPr id="6" name="Content Placeholder 2">
            <a:extLst>
              <a:ext uri="{93B9677F-170F-482F-AAF8-A0544313CB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7CA99F-35C7-4FCE-B081-4165E04C8B07}"/>
              </a:ext>
            </a:extLst>
          </p:cNvPr>
          <p:cNvSpPr>
            <a:spLocks noGrp="1"/>
          </p:cNvSpPr>
          <p:nvPr>
            <p:ph idx="4"/>
          </p:nvPr>
        </p:nvSpPr>
        <p:spPr>
          <a:xfrm>
            <a:off x="4751443" y="1961537"/>
            <a:ext cx="3619500" cy="251086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a:extLst>
              <a:ext uri="{16490B72-08EE-4EE6-9806-6F4B4F7DF1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599AE6-253A-4BF5-BD30-CB81EF0E3F3E}"/>
              </a:ext>
            </a:extLst>
          </p:cNvPr>
          <p:cNvSpPr>
            <a:spLocks noGrp="1"/>
          </p:cNvSpPr>
          <p:nvPr>
            <p:ph type="dt" sz="half" idx="10"/>
          </p:nvPr>
        </p:nvSpPr>
        <p:spPr/>
        <p:txBody>
          <a:bodyPr rtlCol="0"/>
          <a:lstStyle/>
          <a:p>
            <a:r>
              <a:rPr lang="en-US" dirty="0"/>
              <a:t>Date</a:t>
            </a:r>
          </a:p>
        </p:txBody>
      </p:sp>
      <p:sp>
        <p:nvSpPr>
          <p:cNvPr id="8" name="Footer Placeholder 5">
            <a:extLst>
              <a:ext uri="{24376345-7414-4D12-8A3D-9F611F84B3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3047FF-210A-4A1A-A61F-B3221A65B9AF}"/>
              </a:ext>
            </a:extLst>
          </p:cNvPr>
          <p:cNvSpPr>
            <a:spLocks noGrp="1"/>
          </p:cNvSpPr>
          <p:nvPr>
            <p:ph type="ftr" sz="quarter" idx="11"/>
          </p:nvPr>
        </p:nvSpPr>
        <p:spPr/>
        <p:txBody>
          <a:bodyPr rtlCol="0"/>
          <a:lstStyle/>
          <a:p>
            <a:r>
              <a:rPr lang="en-US" dirty="0"/>
              <a:t>Footer</a:t>
            </a:r>
          </a:p>
        </p:txBody>
      </p:sp>
      <p:sp>
        <p:nvSpPr>
          <p:cNvPr id="9" name="Slide Number Placeholder 6">
            <a:extLst>
              <a:ext uri="{59E0F744-035A-41E3-89E8-A5333BA164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360E1E-998B-4FFC-8238-475279B3170E}"/>
              </a:ext>
            </a:extLst>
          </p:cNvPr>
          <p:cNvSpPr>
            <a:spLocks noGrp="1"/>
          </p:cNvSpPr>
          <p:nvPr>
            <p:ph type="sldNum" sz="quarter" idx="12"/>
          </p:nvPr>
        </p:nvSpPr>
        <p:spPr/>
        <p:txBody>
          <a:bodyPr rtlCol="0"/>
          <a:lstStyle/>
          <a:p>
            <a:r>
              <a:rPr lang="en-US" dirty="0"/>
              <a:t>&lt;#&gt;</a:t>
            </a:r>
          </a:p>
        </p:txBody>
      </p:sp>
    </p:spTree>
    <p:extLst>
      <p:ext uri="{914D4332-5A1A-4CD9-80F1-13743A0EDC3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A27B7A9A-CA65-4DDB-8293-E409DE3708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F23CF7-160C-4700-952B-C1A23437BA40}"/>
              </a:ext>
            </a:extLst>
          </p:cNvPr>
          <p:cNvSpPr>
            <a:spLocks noGrp="1"/>
          </p:cNvSpPr>
          <p:nvPr>
            <p:ph type="title"/>
          </p:nvPr>
        </p:nvSpPr>
        <p:spPr>
          <a:xfrm>
            <a:off x="762000" y="1914525"/>
            <a:ext cx="7620000" cy="857250"/>
          </a:xfrm>
        </p:spPr>
        <p:txBody>
          <a:bodyPr vert="horz" rtlCol="0" anchor="ctr"/>
          <a:lstStyle>
            <a:lvl1pPr lvl="0" algn="ctr">
              <a:defRPr lang="en-US" sz="3600" dirty="0"/>
            </a:lvl1pPr>
          </a:lstStyle>
          <a:p>
            <a:r>
              <a:rPr lang="en-US" dirty="0"/>
              <a:t>Click to edit Master title style</a:t>
            </a:r>
          </a:p>
        </p:txBody>
      </p:sp>
      <p:sp>
        <p:nvSpPr>
          <p:cNvPr id="3" name="Slide Number Placeholder 3">
            <a:extLst>
              <a:ext uri="{34A7F3F5-D1A0-4F1A-9D50-983141F73D1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47885D-E073-4002-AB3B-4A4139DCD3DC}"/>
              </a:ext>
            </a:extLst>
          </p:cNvPr>
          <p:cNvSpPr>
            <a:spLocks noGrp="1"/>
          </p:cNvSpPr>
          <p:nvPr>
            <p:ph type="sldNum" sz="quarter" idx="12"/>
          </p:nvPr>
        </p:nvSpPr>
        <p:spPr/>
        <p:txBody>
          <a:bodyPr rtlCol="0"/>
          <a:lstStyle/>
          <a:p>
            <a:r>
              <a:rPr lang="en-US" dirty="0"/>
              <a:t>&lt;#&gt;</a:t>
            </a:r>
          </a:p>
        </p:txBody>
      </p:sp>
      <p:sp>
        <p:nvSpPr>
          <p:cNvPr id="4" name="Footer Placeholder 2">
            <a:extLst>
              <a:ext uri="{1ADEBAAC-4F7B-4A90-B207-3E36800AB1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36B758C-8CF1-43CF-8782-75587833D4E8}"/>
              </a:ext>
            </a:extLst>
          </p:cNvPr>
          <p:cNvSpPr>
            <a:spLocks noGrp="1"/>
          </p:cNvSpPr>
          <p:nvPr>
            <p:ph type="ftr" sz="quarter" idx="11"/>
          </p:nvPr>
        </p:nvSpPr>
        <p:spPr/>
        <p:txBody>
          <a:bodyPr rtlCol="0"/>
          <a:lstStyle/>
          <a:p>
            <a:r>
              <a:rPr lang="en-US" dirty="0"/>
              <a:t>Footer</a:t>
            </a:r>
          </a:p>
        </p:txBody>
      </p:sp>
      <p:sp>
        <p:nvSpPr>
          <p:cNvPr id="5" name="Date Placeholder 1">
            <a:extLst>
              <a:ext uri="{99DC14EF-A866-4196-BA2B-90C6CB29A0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F534D8-FAF5-431F-BCF8-6EA4766E4C9D}"/>
              </a:ext>
            </a:extLst>
          </p:cNvPr>
          <p:cNvSpPr>
            <a:spLocks noGrp="1"/>
          </p:cNvSpPr>
          <p:nvPr>
            <p:ph type="dt" sz="half" idx="10"/>
          </p:nvPr>
        </p:nvSpPr>
        <p:spPr/>
        <p:txBody>
          <a:bodyPr rtlCol="0"/>
          <a:lstStyle/>
          <a:p>
            <a:r>
              <a:rPr lang="en-US" dirty="0"/>
              <a:t>Date</a:t>
            </a:r>
          </a:p>
        </p:txBody>
      </p:sp>
    </p:spTree>
    <p:extLst>
      <p:ext uri="{2E7B58EE-0B07-44D5-8D84-F9021523E0A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389A26FF-C09C-42ED-BF6A-B86480E91A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6A8653-A4FB-440A-93EC-A9AF7F5F74A5}"/>
              </a:ext>
            </a:extLst>
          </p:cNvPr>
          <p:cNvSpPr>
            <a:spLocks noGrp="1"/>
          </p:cNvSpPr>
          <p:nvPr>
            <p:ph type="sldNum" sz="quarter" idx="12"/>
          </p:nvPr>
        </p:nvSpPr>
        <p:spPr/>
        <p:txBody>
          <a:bodyPr rtlCol="0"/>
          <a:lstStyle/>
          <a:p>
            <a:r>
              <a:rPr lang="en-US" dirty="0"/>
              <a:t>&lt;#&gt;</a:t>
            </a:r>
          </a:p>
        </p:txBody>
      </p:sp>
      <p:sp>
        <p:nvSpPr>
          <p:cNvPr id="3" name="Footer Placeholder 2">
            <a:extLst>
              <a:ext uri="{E1067F37-4036-4770-813B-DE83C157C5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8C63CA-3746-4FCD-93E3-7D621687A0E3}"/>
              </a:ext>
            </a:extLst>
          </p:cNvPr>
          <p:cNvSpPr>
            <a:spLocks noGrp="1"/>
          </p:cNvSpPr>
          <p:nvPr>
            <p:ph type="ftr" sz="quarter" idx="11"/>
          </p:nvPr>
        </p:nvSpPr>
        <p:spPr/>
        <p:txBody>
          <a:bodyPr rtlCol="0"/>
          <a:lstStyle/>
          <a:p>
            <a:r>
              <a:rPr lang="en-US" dirty="0"/>
              <a:t>Footer</a:t>
            </a:r>
          </a:p>
        </p:txBody>
      </p:sp>
      <p:sp>
        <p:nvSpPr>
          <p:cNvPr id="4" name="Date Placeholder 1">
            <a:extLst>
              <a:ext uri="{B286A97D-5998-4BBE-86C9-D33D884B37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2FC4E5-6E7C-40F5-884B-3909DA9276C3}"/>
              </a:ext>
            </a:extLst>
          </p:cNvPr>
          <p:cNvSpPr>
            <a:spLocks noGrp="1"/>
          </p:cNvSpPr>
          <p:nvPr>
            <p:ph type="dt" sz="half" idx="10"/>
          </p:nvPr>
        </p:nvSpPr>
        <p:spPr/>
        <p:txBody>
          <a:bodyPr rtlCol="0"/>
          <a:lstStyle/>
          <a:p>
            <a:r>
              <a:rPr lang="en-US" dirty="0"/>
              <a:t>Date</a:t>
            </a:r>
          </a:p>
        </p:txBody>
      </p:sp>
    </p:spTree>
    <p:extLst>
      <p:ext uri="{A6D46FC3-3D6C-48BD-ADB1-1B4FFE4DE55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97EA91E2-8EBC-43E7-A78C-ECBA63C721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716C71-71E3-438F-89A5-5E4AC8C842B9}"/>
              </a:ext>
            </a:extLst>
          </p:cNvPr>
          <p:cNvSpPr>
            <a:spLocks noGrp="1"/>
          </p:cNvSpPr>
          <p:nvPr>
            <p:ph type="title"/>
          </p:nvPr>
        </p:nvSpPr>
        <p:spPr/>
        <p:txBody>
          <a:bodyPr rtlCol="0"/>
          <a:lstStyle>
            <a:lvl1pPr lvl="0"/>
          </a:lstStyle>
          <a:p>
            <a:r>
              <a:rPr lang="en-US" dirty="0"/>
              <a:t>Click to edit Master title style</a:t>
            </a:r>
          </a:p>
        </p:txBody>
      </p:sp>
      <p:sp>
        <p:nvSpPr>
          <p:cNvPr id="3" name="Text Placeholder 3">
            <a:extLst>
              <a:ext uri="{8596FCDC-79A8-4EC1-B2F6-ED0B80BF11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BB0260-17A5-4CA7-88B6-7665601CD6B5}"/>
              </a:ext>
            </a:extLst>
          </p:cNvPr>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p>
        </p:txBody>
      </p:sp>
      <p:sp>
        <p:nvSpPr>
          <p:cNvPr id="4" name="Content Placeholder 2">
            <a:extLst>
              <a:ext uri="{AA26CAE0-FC84-4521-AA8E-E73B097DDC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CAEF42-E864-4E1F-B128-847B856D13F0}"/>
              </a:ext>
            </a:extLst>
          </p:cNvPr>
          <p:cNvSpPr>
            <a:spLocks noGrp="1"/>
          </p:cNvSpPr>
          <p:nvPr>
            <p:ph idx="2"/>
          </p:nvPr>
        </p:nvSpPr>
        <p:spPr>
          <a:xfrm>
            <a:off x="3776758" y="1447800"/>
            <a:ext cx="4605242"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a:extLst>
              <a:ext uri="{02D2F873-A188-4D69-B936-0799DA736E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7F1137-A1C0-43FF-A462-544A891B3705}"/>
              </a:ext>
            </a:extLst>
          </p:cNvPr>
          <p:cNvSpPr>
            <a:spLocks noGrp="1"/>
          </p:cNvSpPr>
          <p:nvPr>
            <p:ph type="sldNum" sz="quarter" idx="12"/>
          </p:nvPr>
        </p:nvSpPr>
        <p:spPr/>
        <p:txBody>
          <a:bodyPr rtlCol="0"/>
          <a:lstStyle/>
          <a:p>
            <a:r>
              <a:rPr lang="en-US" dirty="0"/>
              <a:t>&lt;#&gt;</a:t>
            </a:r>
          </a:p>
        </p:txBody>
      </p:sp>
      <p:sp>
        <p:nvSpPr>
          <p:cNvPr id="6" name="Footer Placeholder 2">
            <a:extLst>
              <a:ext uri="{A457FDEC-C93C-4622-82C3-D5AA9E2873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C56618-353A-4FFA-A42B-FF3787A58F78}"/>
              </a:ext>
            </a:extLst>
          </p:cNvPr>
          <p:cNvSpPr>
            <a:spLocks noGrp="1"/>
          </p:cNvSpPr>
          <p:nvPr>
            <p:ph type="ftr" sz="quarter" idx="11"/>
          </p:nvPr>
        </p:nvSpPr>
        <p:spPr/>
        <p:txBody>
          <a:bodyPr rtlCol="0"/>
          <a:lstStyle/>
          <a:p>
            <a:r>
              <a:rPr lang="en-US" dirty="0"/>
              <a:t>Footer</a:t>
            </a:r>
          </a:p>
        </p:txBody>
      </p:sp>
      <p:sp>
        <p:nvSpPr>
          <p:cNvPr id="7" name="Date Placeholder 1">
            <a:extLst>
              <a:ext uri="{24F62F52-49EC-4FDC-A1B9-D3FD087C69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7D786C-3557-4200-85F7-0D865614C990}"/>
              </a:ext>
            </a:extLst>
          </p:cNvPr>
          <p:cNvSpPr>
            <a:spLocks noGrp="1"/>
          </p:cNvSpPr>
          <p:nvPr>
            <p:ph type="dt" sz="half" idx="10"/>
          </p:nvPr>
        </p:nvSpPr>
        <p:spPr/>
        <p:txBody>
          <a:bodyPr rtlCol="0"/>
          <a:lstStyle/>
          <a:p>
            <a:r>
              <a:rPr lang="en-US" dirty="0"/>
              <a:t>Date</a:t>
            </a:r>
          </a:p>
        </p:txBody>
      </p:sp>
    </p:spTree>
    <p:extLst>
      <p:ext uri="{D4B8F543-D6FF-40C4-93AC-339982281A9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6">
            <a:extLst>
              <a:ext uri="{17AA554E-E71C-4EE2-9376-122341872F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CC22DC9-EF32-4F43-8574-2DB9F8C02CEB}"/>
              </a:ext>
            </a:extLst>
          </p:cNvPr>
          <p:cNvSpPr/>
          <p:nvPr/>
        </p:nvSpPr>
        <p:spPr>
          <a:xfrm>
            <a:off x="3718307" y="1437411"/>
            <a:ext cx="4663693" cy="3037029"/>
          </a:xfrm>
          <a:prstGeom prst="rect">
            <a:avLst/>
          </a:prstGeom>
          <a:noFill/>
          <a:ln w="6350" cap="flat">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Title 1">
            <a:extLst>
              <a:ext uri="{8B7C3935-9B26-4A99-8279-001EBF1A29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8B676D-4C0A-4FED-A184-83558B724348}"/>
              </a:ext>
            </a:extLst>
          </p:cNvPr>
          <p:cNvSpPr>
            <a:spLocks noGrp="1"/>
          </p:cNvSpPr>
          <p:nvPr>
            <p:ph type="title"/>
          </p:nvPr>
        </p:nvSpPr>
        <p:spPr/>
        <p:txBody>
          <a:bodyPr rtlCol="0"/>
          <a:lstStyle>
            <a:lvl1pPr lvl="0"/>
          </a:lstStyle>
          <a:p>
            <a:r>
              <a:rPr lang="en-US" dirty="0"/>
              <a:t>Click to edit Master title style</a:t>
            </a:r>
          </a:p>
        </p:txBody>
      </p:sp>
      <p:sp>
        <p:nvSpPr>
          <p:cNvPr id="4" name="Text Placeholder 3">
            <a:extLst>
              <a:ext uri="{564B364A-7AF7-4B04-915D-C0A1E0D985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80EE02-C991-48B2-B9B0-330BC45EC24C}"/>
              </a:ext>
            </a:extLst>
          </p:cNvPr>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p>
        </p:txBody>
      </p:sp>
      <p:sp>
        <p:nvSpPr>
          <p:cNvPr id="5" name="Picture Placeholder 2">
            <a:extLst>
              <a:ext uri="{77103546-FBE2-4E30-B28F-3CFBA47BCA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EAA6AB-081F-445D-861E-D9C5DD6A2300}"/>
              </a:ext>
            </a:extLst>
          </p:cNvPr>
          <p:cNvSpPr>
            <a:spLocks noGrp="1"/>
          </p:cNvSpPr>
          <p:nvPr>
            <p:ph type="pic" idx="2"/>
          </p:nvPr>
        </p:nvSpPr>
        <p:spPr>
          <a:xfrm>
            <a:off x="3775220" y="1492944"/>
            <a:ext cx="4543283" cy="2925962"/>
          </a:xfrm>
          <a:solidFill>
            <a:schemeClr val="bg1">
              <a:lumMod val="95000"/>
            </a:schemeClr>
          </a:solidFill>
          <a:ln w="38100">
            <a:noFill/>
            <a:miter lim="800000"/>
          </a:ln>
        </p:spPr>
        <p:txBody>
          <a:bodyPr rtlCol="0"/>
          <a:lstStyle/>
          <a:p>
            <a:r>
              <a:rPr lang="en-US" dirty="0"/>
              <a:t>Click icon to add picture</a:t>
            </a:r>
          </a:p>
        </p:txBody>
      </p:sp>
      <p:sp>
        <p:nvSpPr>
          <p:cNvPr id="6" name="Slide Number Placeholder 4">
            <a:extLst>
              <a:ext uri="{9EF047CF-6628-4C82-943D-6327E36C00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66C00E-0F11-4D19-96A9-1D1CDCC9FCEC}"/>
              </a:ext>
            </a:extLst>
          </p:cNvPr>
          <p:cNvSpPr>
            <a:spLocks noGrp="1"/>
          </p:cNvSpPr>
          <p:nvPr>
            <p:ph type="sldNum" sz="quarter" idx="12"/>
          </p:nvPr>
        </p:nvSpPr>
        <p:spPr/>
        <p:txBody>
          <a:bodyPr rtlCol="0"/>
          <a:lstStyle/>
          <a:p>
            <a:r>
              <a:rPr lang="en-US" dirty="0"/>
              <a:t>&lt;#&gt;</a:t>
            </a:r>
          </a:p>
        </p:txBody>
      </p:sp>
      <p:sp>
        <p:nvSpPr>
          <p:cNvPr id="7" name="Footer Placeholder 3">
            <a:extLst>
              <a:ext uri="{029C773C-60EE-431F-BE1D-1C1736B1E0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155A7D-B624-411E-84B8-494379A66FF6}"/>
              </a:ext>
            </a:extLst>
          </p:cNvPr>
          <p:cNvSpPr>
            <a:spLocks noGrp="1"/>
          </p:cNvSpPr>
          <p:nvPr>
            <p:ph type="ftr" sz="quarter" idx="11"/>
          </p:nvPr>
        </p:nvSpPr>
        <p:spPr/>
        <p:txBody>
          <a:bodyPr rtlCol="0"/>
          <a:lstStyle/>
          <a:p>
            <a:r>
              <a:rPr lang="en-US" dirty="0"/>
              <a:t>Footer</a:t>
            </a:r>
          </a:p>
        </p:txBody>
      </p:sp>
      <p:sp>
        <p:nvSpPr>
          <p:cNvPr id="8" name="Date Placeholder 1">
            <a:extLst>
              <a:ext uri="{D4126E28-EA52-45F0-9B2B-854B41B65D9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386A1C-D13B-4EB9-A7E0-50113794D30B}"/>
              </a:ext>
            </a:extLst>
          </p:cNvPr>
          <p:cNvSpPr>
            <a:spLocks noGrp="1"/>
          </p:cNvSpPr>
          <p:nvPr>
            <p:ph type="dt" sz="half" idx="10"/>
          </p:nvPr>
        </p:nvSpPr>
        <p:spPr/>
        <p:txBody>
          <a:bodyPr rtlCol="0"/>
          <a:lstStyle/>
          <a:p>
            <a:r>
              <a:rPr lang="en-US" dirty="0"/>
              <a:t>Date</a:t>
            </a:r>
          </a:p>
        </p:txBody>
      </p:sp>
    </p:spTree>
    <p:extLst>
      <p:ext uri="{91394524-1020-4308-9D59-9B996A5AE41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 name=""/>
        <p:cNvGrpSpPr/>
        <p:nvPr/>
      </p:nvGrpSpPr>
      <p:grpSpPr>
        <a:xfrm>
          <a:off x="0" y="0"/>
          <a:ext cx="0" cy="0"/>
          <a:chOff x="0" y="0"/>
          <a:chExt cx="0" cy="0"/>
        </a:xfrm>
      </p:grpSpPr>
      <p:sp>
        <p:nvSpPr>
          <p:cNvPr id="2" name="Slide Number Placeholder 5" hidden="1">
            <a:extLst>
              <a:ext uri="{97744D54-106E-4FF9-B888-448D7888A5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A3CDC2-4262-4368-9F6D-89D3A9095D56}"/>
              </a:ext>
            </a:extLst>
          </p:cNvPr>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3" name="Footer Placeholder 4" hidden="1">
            <a:extLst>
              <a:ext uri="{D97DAA35-D8E0-4CA4-9442-AD21308010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0864B0-3545-4AC4-AC22-D9D04650F6A8}"/>
              </a:ext>
            </a:extLst>
          </p:cNvPr>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4" name="Date Placeholder 3" hidden="1">
            <a:extLst>
              <a:ext uri="{2D7057F8-3152-4973-AEF1-9B0C56CC41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29C611-D919-4EC1-A0B0-2915560B33F8}"/>
              </a:ext>
            </a:extLst>
          </p:cNvPr>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5" name="Slide Number Placeholder 5" hidden="1">
            <a:extLst>
              <a:ext uri="{ACE158F8-8077-495F-B0EC-ADDAFB63C8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2C3B66-7071-45E1-BDF3-2A0F668BC488}"/>
              </a:ext>
            </a:extLst>
          </p:cNvPr>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6" name="Footer Placeholder 4" hidden="1">
            <a:extLst>
              <a:ext uri="{025898F7-0558-475E-B56E-868C73944A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5EF4AB-B031-48FE-BCCD-BC08E6D33C81}"/>
              </a:ext>
            </a:extLst>
          </p:cNvPr>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7" name="Date Placeholder 3" hidden="1">
            <a:extLst>
              <a:ext uri="{04D9EB96-8FE9-47DA-8FB9-F7B87F9B95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82A2D6F-7EEA-429D-A0F0-09B051FE6FD8}"/>
              </a:ext>
            </a:extLst>
          </p:cNvPr>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8" name="Slide Number Placeholder 5" hidden="1">
            <a:extLst>
              <a:ext uri="{246A9F7B-92FD-495D-B2DC-6EA35F78CF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4D2F4C-643B-4579-BD1D-048E83DCFAE1}"/>
              </a:ext>
            </a:extLst>
          </p:cNvPr>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9" name="Footer Placeholder 4" hidden="1">
            <a:extLst>
              <a:ext uri="{BB0BFF68-F826-4D2D-A8C0-47894F2DFF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150F84-2A4C-4EDC-A0D4-6D1D9FF8DEFC}"/>
              </a:ext>
            </a:extLst>
          </p:cNvPr>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10" name="Date Placeholder 3" hidden="1">
            <a:extLst>
              <a:ext uri="{44EC8C90-F011-4A65-86C5-216F2A995F4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EDA283-DE90-44F7-A2EB-C4992A793A4E}"/>
              </a:ext>
            </a:extLst>
          </p:cNvPr>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11" name="Title Placeholder 1">
            <a:extLst>
              <a:ext uri="{B50B7141-A5CA-4D62-A41E-BEB77BDB49C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B942CB-620B-45FA-A3DE-EA4B61214F2B}"/>
              </a:ext>
            </a:extLst>
          </p:cNvPr>
          <p:cNvSpPr>
            <a:spLocks noGrp="1"/>
          </p:cNvSpPr>
          <p:nvPr>
            <p:ph type="title"/>
          </p:nvPr>
        </p:nvSpPr>
        <p:spPr>
          <a:xfrm>
            <a:off x="762000" y="349045"/>
            <a:ext cx="7620000" cy="857250"/>
          </a:xfrm>
          <a:prstGeom prst="rect">
            <a:avLst/>
          </a:prstGeom>
        </p:spPr>
        <p:txBody>
          <a:bodyPr vert="horz" lIns="91440" tIns="45720" rIns="91440" bIns="45720" rtlCol="0" anchor="b">
            <a:noAutofit/>
          </a:bodyPr>
          <a:lstStyle/>
          <a:p>
            <a:r>
              <a:rPr lang="en-US" dirty="0"/>
              <a:t>Click to edit Master title style</a:t>
            </a:r>
          </a:p>
        </p:txBody>
      </p:sp>
      <p:sp>
        <p:nvSpPr>
          <p:cNvPr id="12" name="Text Placeholder 2">
            <a:extLst>
              <a:ext uri="{0C0E2D72-FA3F-4006-B7D9-9D15E872FA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7978A8-0FD3-4499-BA6B-8B1695653D39}"/>
              </a:ext>
            </a:extLst>
          </p:cNvPr>
          <p:cNvSpPr>
            <a:spLocks noGrp="1"/>
          </p:cNvSpPr>
          <p:nvPr>
            <p:ph type="body" idx="1"/>
          </p:nvPr>
        </p:nvSpPr>
        <p:spPr>
          <a:xfrm>
            <a:off x="762000" y="1428750"/>
            <a:ext cx="7620000" cy="304800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a:extLst>
              <a:ext uri="{ED6565E2-8DD7-41F1-A694-3C29A2E89F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7DBB09-7BBB-45DE-9A5C-00A2AF3189AC}"/>
              </a:ext>
            </a:extLst>
          </p:cNvPr>
          <p:cNvSpPr>
            <a:spLocks noGrp="1"/>
          </p:cNvSpPr>
          <p:nvPr>
            <p:ph type="sldNum" sz="quarter" idx="4"/>
          </p:nvPr>
        </p:nvSpPr>
        <p:spPr>
          <a:xfrm>
            <a:off x="7767815" y="4695033"/>
            <a:ext cx="613018" cy="285750"/>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p>
        </p:txBody>
      </p:sp>
      <p:sp>
        <p:nvSpPr>
          <p:cNvPr id="14" name="Footer Placeholder 4">
            <a:extLst>
              <a:ext uri="{6224588F-AD78-43BA-B366-BB12B3796F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14074A-C0D0-452C-BDE9-F78AA36D13ED}"/>
              </a:ext>
            </a:extLst>
          </p:cNvPr>
          <p:cNvSpPr>
            <a:spLocks noGrp="1"/>
          </p:cNvSpPr>
          <p:nvPr>
            <p:ph type="ftr" sz="quarter" idx="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15" name="Date Placeholder 3">
            <a:extLst>
              <a:ext uri="{887B03A8-F692-419D-B493-67DEBBCDE4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642312-3B18-4420-ACDE-48B8A981F4C7}"/>
              </a:ext>
            </a:extLst>
          </p:cNvPr>
          <p:cNvSpPr>
            <a:spLocks noGrp="1"/>
          </p:cNvSpPr>
          <p:nvPr>
            <p:ph type="dt" sz="half" idx="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a:buChar char="•"/>
        <a:defRPr lang="en-US" sz="1600" b="0" i="0" dirty="0">
          <a:solidFill>
            <a:schemeClr val="tx1"/>
          </a:solidFill>
          <a:latin typeface="+mn-lt"/>
        </a:defRPr>
      </a:lvl1pPr>
      <a:lvl2pPr marL="742950" lvl="1" indent="-285750" algn="l" rtl="0">
        <a:spcBef>
          <a:spcPts val="300"/>
        </a:spcBef>
        <a:buClr>
          <a:schemeClr val="tx1">
            <a:lumMod val="50000"/>
            <a:lumOff val="50000"/>
          </a:schemeClr>
        </a:buClr>
        <a:buFont typeface="Arial"/>
        <a:buChar char="-"/>
        <a:defRPr lang="en-US" sz="1400" b="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200" b="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000" b="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900" b="0" i="0" dirty="0">
          <a:solidFill>
            <a:schemeClr val="bg1">
              <a:lumMod val="50000"/>
            </a:schemeClr>
          </a:solidFill>
          <a:latin typeface="+mn-lt"/>
        </a:defRPr>
      </a:lvl5pPr>
      <a:lvl6pPr marL="2514600" lvl="5" indent="-228600" algn="l" rtl="0">
        <a:spcBef>
          <a:spcPct val="20000"/>
        </a:spcBef>
        <a:buFont typeface="Arial"/>
        <a:buChar char="-"/>
        <a:defRPr lang="en-US" sz="900" b="0" i="0" dirty="0">
          <a:solidFill>
            <a:schemeClr val="bg1">
              <a:lumMod val="50000"/>
            </a:schemeClr>
          </a:solidFill>
          <a:latin typeface="+mn-lt"/>
        </a:defRPr>
      </a:lvl6pPr>
      <a:lvl7pPr marL="2971800" lvl="6" indent="-228600" algn="l" rtl="0">
        <a:spcBef>
          <a:spcPct val="20000"/>
        </a:spcBef>
        <a:buFont typeface="Arial"/>
        <a:buChar char="-"/>
        <a:defRPr lang="en-US" sz="900" b="0" i="0" dirty="0">
          <a:solidFill>
            <a:schemeClr val="bg1">
              <a:lumMod val="50000"/>
            </a:schemeClr>
          </a:solidFill>
          <a:latin typeface="+mn-lt"/>
        </a:defRPr>
      </a:lvl7pPr>
      <a:lvl8pPr marL="3429000" lvl="7" indent="-228600" algn="l" rtl="0">
        <a:spcBef>
          <a:spcPct val="20000"/>
        </a:spcBef>
        <a:buFont typeface="Arial"/>
        <a:buChar char="-"/>
        <a:defRPr lang="en-US" sz="900" b="0" i="0" dirty="0">
          <a:solidFill>
            <a:schemeClr val="bg1">
              <a:lumMod val="50000"/>
            </a:schemeClr>
          </a:solidFill>
          <a:latin typeface="+mn-lt"/>
        </a:defRPr>
      </a:lvl8pPr>
      <a:lvl9pPr marL="3886200" lvl="8" indent="-228600" algn="l" rtl="0">
        <a:spcBef>
          <a:spcPct val="20000"/>
        </a:spcBef>
        <a:buFont typeface="Arial"/>
        <a:buChar char="-"/>
        <a:defRPr lang="en-US" sz="900" b="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egreya"/>
              </a:rPr>
              <a:t>Customer retention</a:t>
            </a:r>
            <a:endParaRPr lang="en-IN" dirty="0">
              <a:latin typeface="Alegreya"/>
            </a:endParaRPr>
          </a:p>
        </p:txBody>
      </p:sp>
      <p:sp>
        <p:nvSpPr>
          <p:cNvPr id="3" name="Subtitle 2"/>
          <p:cNvSpPr>
            <a:spLocks noGrp="1"/>
          </p:cNvSpPr>
          <p:nvPr>
            <p:ph type="subTitle" idx="1"/>
          </p:nvPr>
        </p:nvSpPr>
        <p:spPr/>
        <p:txBody>
          <a:bodyPr/>
          <a:lstStyle/>
          <a:p>
            <a:r>
              <a:rPr lang="en-IN" dirty="0" smtClean="0">
                <a:solidFill>
                  <a:schemeClr val="tx1"/>
                </a:solidFill>
                <a:latin typeface="Alegreya"/>
              </a:rPr>
              <a:t>                                                         By </a:t>
            </a:r>
            <a:r>
              <a:rPr lang="en-IN" dirty="0" smtClean="0">
                <a:solidFill>
                  <a:schemeClr val="tx1"/>
                </a:solidFill>
                <a:latin typeface="Alegreya"/>
              </a:rPr>
              <a:t>Ravi Prasad Bathing</a:t>
            </a:r>
            <a:endParaRPr lang="en-IN" dirty="0">
              <a:solidFill>
                <a:schemeClr val="tx1"/>
              </a:solidFill>
              <a:latin typeface="Alegrey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EC5AF4CC-BB70-4C86-8789-B1B46E437E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D4E16C5-24B9-4255-9001-213FAFACCA2B}"/>
              </a:ext>
            </a:extLst>
          </p:cNvPr>
          <p:cNvPicPr>
            <a:picLocks noGrp="1" noChangeAspect="1"/>
          </p:cNvPicPr>
          <p:nvPr>
            <p:ph idx="1"/>
          </p:nvPr>
        </p:nvPicPr>
        <p:blipFill>
          <a:blip r:embed="rId2"/>
          <a:srcRect t="17008" b="17008"/>
          <a:stretch>
            <a:fillRect/>
          </a:stretch>
        </p:blipFill>
        <p:spPr>
          <a:xfrm>
            <a:off x="762000" y="683361"/>
            <a:ext cx="2758259" cy="1103299"/>
          </a:xfrm>
          <a:noFill/>
        </p:spPr>
      </p:pic>
      <p:pic>
        <p:nvPicPr>
          <p:cNvPr id="3" name="Picture 2">
            <a:extLst>
              <a:ext uri="{13E08C6D-73D8-4FB6-9CCA-631FFA79CB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272519-FAA5-4D54-8238-009F2F6B3FCF}"/>
              </a:ext>
            </a:extLst>
          </p:cNvPr>
          <p:cNvPicPr>
            <a:picLocks noChangeAspect="1"/>
          </p:cNvPicPr>
          <p:nvPr/>
        </p:nvPicPr>
        <p:blipFill>
          <a:blip r:embed="rId3"/>
          <a:stretch>
            <a:fillRect/>
          </a:stretch>
        </p:blipFill>
        <p:spPr>
          <a:xfrm>
            <a:off x="5048250" y="528637"/>
            <a:ext cx="2411291" cy="1469631"/>
          </a:xfrm>
          <a:prstGeom prst="rect">
            <a:avLst/>
          </a:prstGeom>
          <a:noFill/>
        </p:spPr>
      </p:pic>
      <p:sp>
        <p:nvSpPr>
          <p:cNvPr id="4" name="TextBox 3"/>
          <p:cNvSpPr txBox="1"/>
          <p:nvPr/>
        </p:nvSpPr>
        <p:spPr>
          <a:xfrm>
            <a:off x="762000" y="2786955"/>
            <a:ext cx="3429000" cy="1384995"/>
          </a:xfrm>
          <a:prstGeom prst="rect">
            <a:avLst/>
          </a:prstGeom>
          <a:noFill/>
        </p:spPr>
        <p:txBody>
          <a:bodyPr wrap="square" rtlCol="0">
            <a:spAutoFit/>
          </a:bodyPr>
          <a:lstStyle/>
          <a:p>
            <a:r>
              <a:rPr lang="en-IN" sz="1400" dirty="0" smtClean="0">
                <a:latin typeface="Alegreya"/>
              </a:rPr>
              <a:t>observation:- 1.There are 189 people accessing the mobile internet</a:t>
            </a:r>
          </a:p>
          <a:p>
            <a:r>
              <a:rPr lang="en-IN" sz="1400" dirty="0" smtClean="0">
                <a:latin typeface="Alegreya"/>
              </a:rPr>
              <a:t> 2.There are 76 people accessing the wifi network</a:t>
            </a:r>
          </a:p>
          <a:p>
            <a:r>
              <a:rPr lang="en-IN" sz="1400" dirty="0" smtClean="0">
                <a:latin typeface="Alegreya"/>
              </a:rPr>
              <a:t> 3.There are 4 people accesing the Dial-up network</a:t>
            </a:r>
            <a:endParaRPr lang="en-IN" sz="1400" dirty="0">
              <a:latin typeface="Alegreya"/>
            </a:endParaRPr>
          </a:p>
        </p:txBody>
      </p:sp>
      <p:sp>
        <p:nvSpPr>
          <p:cNvPr id="5" name="TextBox 4"/>
          <p:cNvSpPr txBox="1"/>
          <p:nvPr/>
        </p:nvSpPr>
        <p:spPr>
          <a:xfrm>
            <a:off x="685800" y="2038350"/>
            <a:ext cx="3329758" cy="246221"/>
          </a:xfrm>
          <a:prstGeom prst="rect">
            <a:avLst/>
          </a:prstGeom>
          <a:noFill/>
        </p:spPr>
        <p:txBody>
          <a:bodyPr wrap="none" rtlCol="0">
            <a:spAutoFit/>
          </a:bodyPr>
          <a:lstStyle/>
          <a:p>
            <a:pPr algn="ctr"/>
            <a:r>
              <a:rPr lang="en-IN" sz="1000" dirty="0" smtClean="0">
                <a:latin typeface="Arvo"/>
              </a:rPr>
              <a:t>How do you access the internet while shopping on-line?</a:t>
            </a:r>
            <a:endParaRPr lang="en-IN" sz="1000" dirty="0">
              <a:latin typeface="Arvo"/>
            </a:endParaRPr>
          </a:p>
        </p:txBody>
      </p:sp>
      <p:sp>
        <p:nvSpPr>
          <p:cNvPr id="6" name="TextBox 5"/>
          <p:cNvSpPr txBox="1"/>
          <p:nvPr/>
        </p:nvSpPr>
        <p:spPr>
          <a:xfrm>
            <a:off x="5029200" y="2038350"/>
            <a:ext cx="3384260" cy="246221"/>
          </a:xfrm>
          <a:prstGeom prst="rect">
            <a:avLst/>
          </a:prstGeom>
          <a:noFill/>
        </p:spPr>
        <p:txBody>
          <a:bodyPr wrap="none" rtlCol="0">
            <a:spAutoFit/>
          </a:bodyPr>
          <a:lstStyle/>
          <a:p>
            <a:pPr algn="ctr"/>
            <a:r>
              <a:rPr lang="en-IN" sz="1000" dirty="0" smtClean="0">
                <a:latin typeface="Arvo"/>
              </a:rPr>
              <a:t>Which device do you use to access the online shopping?</a:t>
            </a:r>
            <a:endParaRPr lang="en-IN" sz="1000" dirty="0">
              <a:latin typeface="Arvo"/>
            </a:endParaRPr>
          </a:p>
        </p:txBody>
      </p:sp>
      <p:sp>
        <p:nvSpPr>
          <p:cNvPr id="7" name="TextBox 6"/>
          <p:cNvSpPr txBox="1"/>
          <p:nvPr/>
        </p:nvSpPr>
        <p:spPr>
          <a:xfrm>
            <a:off x="5334000" y="2495550"/>
            <a:ext cx="3429000" cy="2031325"/>
          </a:xfrm>
          <a:prstGeom prst="rect">
            <a:avLst/>
          </a:prstGeom>
          <a:noFill/>
        </p:spPr>
        <p:txBody>
          <a:bodyPr wrap="square" rtlCol="0">
            <a:spAutoFit/>
          </a:bodyPr>
          <a:lstStyle/>
          <a:p>
            <a:r>
              <a:rPr lang="en-IN" sz="1400" dirty="0" smtClean="0">
                <a:latin typeface="Alegreya"/>
              </a:rPr>
              <a:t>observation:-</a:t>
            </a:r>
          </a:p>
          <a:p>
            <a:r>
              <a:rPr lang="en-IN" sz="1400" dirty="0" smtClean="0">
                <a:latin typeface="Alegreya"/>
              </a:rPr>
              <a:t>    1.  141 people use smart phone to access the shopping online</a:t>
            </a:r>
          </a:p>
          <a:p>
            <a:r>
              <a:rPr lang="en-IN" sz="1400" dirty="0" smtClean="0">
                <a:latin typeface="Alegreya"/>
              </a:rPr>
              <a:t>    2.  86 people use laptop to acess the shopping online</a:t>
            </a:r>
          </a:p>
          <a:p>
            <a:r>
              <a:rPr lang="en-IN" sz="1400" dirty="0" smtClean="0">
                <a:latin typeface="Alegreya"/>
              </a:rPr>
              <a:t>    3.  30 people use desktop to acess the shopping online.</a:t>
            </a:r>
          </a:p>
          <a:p>
            <a:r>
              <a:rPr lang="en-IN" sz="1400" dirty="0" smtClean="0">
                <a:latin typeface="Alegreya"/>
              </a:rPr>
              <a:t>    4.  12 people use tablet to acess the shopping online</a:t>
            </a:r>
            <a:endParaRPr lang="en-IN" sz="1400" dirty="0">
              <a:latin typeface="Alegreya"/>
            </a:endParaRPr>
          </a:p>
        </p:txBody>
      </p:sp>
    </p:spTree>
    <p:extLst>
      <p:ext uri="{0A3E4974-18A1-4EC7-915D-D67C4E987C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803" y="2114550"/>
            <a:ext cx="2815194" cy="246221"/>
          </a:xfrm>
          <a:prstGeom prst="rect">
            <a:avLst/>
          </a:prstGeom>
          <a:noFill/>
        </p:spPr>
        <p:txBody>
          <a:bodyPr wrap="none" rtlCol="0">
            <a:spAutoFit/>
          </a:bodyPr>
          <a:lstStyle/>
          <a:p>
            <a:pPr algn="ctr"/>
            <a:r>
              <a:rPr lang="en-IN" sz="1000" dirty="0" smtClean="0">
                <a:latin typeface="Arvo"/>
              </a:rPr>
              <a:t>What is the screen size of your mobile device?</a:t>
            </a:r>
            <a:endParaRPr lang="en-IN" sz="1000" dirty="0">
              <a:latin typeface="Arvo"/>
            </a:endParaRPr>
          </a:p>
        </p:txBody>
      </p:sp>
      <p:pic>
        <p:nvPicPr>
          <p:cNvPr id="1026" name="Picture 2" descr="C:\Users\Admin\Pictures\Saved Pictures\what is the screen size of ur mobile device.png"/>
          <p:cNvPicPr>
            <a:picLocks noChangeAspect="1" noChangeArrowheads="1"/>
          </p:cNvPicPr>
          <p:nvPr/>
        </p:nvPicPr>
        <p:blipFill>
          <a:blip r:embed="rId2"/>
          <a:srcRect/>
          <a:stretch>
            <a:fillRect/>
          </a:stretch>
        </p:blipFill>
        <p:spPr bwMode="auto">
          <a:xfrm>
            <a:off x="533400" y="203201"/>
            <a:ext cx="3135407" cy="1911349"/>
          </a:xfrm>
          <a:prstGeom prst="rect">
            <a:avLst/>
          </a:prstGeom>
          <a:noFill/>
        </p:spPr>
      </p:pic>
      <p:sp>
        <p:nvSpPr>
          <p:cNvPr id="4" name="TextBox 3"/>
          <p:cNvSpPr txBox="1"/>
          <p:nvPr/>
        </p:nvSpPr>
        <p:spPr>
          <a:xfrm>
            <a:off x="914400" y="2408694"/>
            <a:ext cx="3276600" cy="2677656"/>
          </a:xfrm>
          <a:prstGeom prst="rect">
            <a:avLst/>
          </a:prstGeom>
          <a:noFill/>
        </p:spPr>
        <p:txBody>
          <a:bodyPr wrap="square" rtlCol="0">
            <a:spAutoFit/>
          </a:bodyPr>
          <a:lstStyle/>
          <a:p>
            <a:r>
              <a:rPr lang="en-IN" sz="1400" dirty="0" smtClean="0">
                <a:latin typeface="Alegreya"/>
              </a:rPr>
              <a:t>observation:-1. The screen size of Mobile device of the people shopping online of 5.5 inches are 99</a:t>
            </a:r>
          </a:p>
          <a:p>
            <a:r>
              <a:rPr lang="en-IN" sz="1400" dirty="0" smtClean="0">
                <a:latin typeface="Alegreya"/>
              </a:rPr>
              <a:t> 2. The screen size of Mobile device of the people shopping online of 4.7 inches are 29</a:t>
            </a:r>
          </a:p>
          <a:p>
            <a:r>
              <a:rPr lang="en-IN" sz="1400" dirty="0" smtClean="0">
                <a:latin typeface="Alegreya"/>
              </a:rPr>
              <a:t>  3. The screen size of Mobile device of the people shopping online of 5 inches are 7</a:t>
            </a:r>
          </a:p>
          <a:p>
            <a:r>
              <a:rPr lang="en-IN" sz="1400" dirty="0" smtClean="0">
                <a:latin typeface="Alegreya"/>
              </a:rPr>
              <a:t> 4. The screen size of Mobile device of the people shopping online of others are 134</a:t>
            </a:r>
            <a:endParaRPr lang="en-IN" sz="1400" dirty="0">
              <a:latin typeface="Alegreya"/>
            </a:endParaRPr>
          </a:p>
        </p:txBody>
      </p:sp>
      <p:pic>
        <p:nvPicPr>
          <p:cNvPr id="1027" name="Picture 3" descr="C:\Users\Admin\Pictures\Saved Pictures\what is the os of ur device.png"/>
          <p:cNvPicPr>
            <a:picLocks noChangeAspect="1" noChangeArrowheads="1"/>
          </p:cNvPicPr>
          <p:nvPr/>
        </p:nvPicPr>
        <p:blipFill>
          <a:blip r:embed="rId3"/>
          <a:srcRect/>
          <a:stretch>
            <a:fillRect/>
          </a:stretch>
        </p:blipFill>
        <p:spPr bwMode="auto">
          <a:xfrm>
            <a:off x="5176715" y="215900"/>
            <a:ext cx="2138485" cy="2013649"/>
          </a:xfrm>
          <a:prstGeom prst="rect">
            <a:avLst/>
          </a:prstGeom>
          <a:noFill/>
        </p:spPr>
      </p:pic>
      <p:sp>
        <p:nvSpPr>
          <p:cNvPr id="6" name="TextBox 5"/>
          <p:cNvSpPr txBox="1"/>
          <p:nvPr/>
        </p:nvSpPr>
        <p:spPr>
          <a:xfrm>
            <a:off x="5181600" y="2266950"/>
            <a:ext cx="3034805" cy="246221"/>
          </a:xfrm>
          <a:prstGeom prst="rect">
            <a:avLst/>
          </a:prstGeom>
          <a:noFill/>
        </p:spPr>
        <p:txBody>
          <a:bodyPr wrap="none" rtlCol="0">
            <a:spAutoFit/>
          </a:bodyPr>
          <a:lstStyle/>
          <a:p>
            <a:pPr algn="ctr"/>
            <a:r>
              <a:rPr lang="en-IN" sz="1000" dirty="0" smtClean="0">
                <a:latin typeface="Arvo"/>
              </a:rPr>
              <a:t>What is the operating system (OS) of your device?</a:t>
            </a:r>
            <a:endParaRPr lang="en-IN" sz="1000" dirty="0">
              <a:latin typeface="Arvo"/>
            </a:endParaRPr>
          </a:p>
        </p:txBody>
      </p:sp>
      <p:sp>
        <p:nvSpPr>
          <p:cNvPr id="7" name="TextBox 6"/>
          <p:cNvSpPr txBox="1"/>
          <p:nvPr/>
        </p:nvSpPr>
        <p:spPr>
          <a:xfrm>
            <a:off x="4572001" y="2571750"/>
            <a:ext cx="4114800" cy="1815882"/>
          </a:xfrm>
          <a:prstGeom prst="rect">
            <a:avLst/>
          </a:prstGeom>
          <a:noFill/>
        </p:spPr>
        <p:txBody>
          <a:bodyPr wrap="square" rtlCol="0">
            <a:spAutoFit/>
          </a:bodyPr>
          <a:lstStyle/>
          <a:p>
            <a:r>
              <a:rPr lang="en-IN" sz="1400" dirty="0" smtClean="0">
                <a:latin typeface="Alegreya"/>
              </a:rPr>
              <a:t>observation:-</a:t>
            </a:r>
          </a:p>
          <a:p>
            <a:r>
              <a:rPr lang="en-IN" sz="1400" dirty="0" smtClean="0">
                <a:latin typeface="Alegreya"/>
              </a:rPr>
              <a:t>    1. The operating system used by people who are shopping online in windows/ windows Mobile are 122.</a:t>
            </a:r>
          </a:p>
          <a:p>
            <a:r>
              <a:rPr lang="en-IN" sz="1400" dirty="0" smtClean="0">
                <a:latin typeface="Alegreya"/>
              </a:rPr>
              <a:t>    2. The operating system used by people who are shopping online in Android  are 85.</a:t>
            </a:r>
          </a:p>
          <a:p>
            <a:r>
              <a:rPr lang="en-IN" sz="1400" dirty="0" smtClean="0">
                <a:latin typeface="Alegreya"/>
              </a:rPr>
              <a:t>    3. The operating system used by people who are shopping online in IOS/MAC are 62</a:t>
            </a:r>
            <a:endParaRPr lang="en-IN" sz="1400" dirty="0">
              <a:latin typeface="Alegrey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Pictures\Saved Pictures\what browser do u run on ur device.png"/>
          <p:cNvPicPr>
            <a:picLocks noChangeAspect="1" noChangeArrowheads="1"/>
          </p:cNvPicPr>
          <p:nvPr/>
        </p:nvPicPr>
        <p:blipFill>
          <a:blip r:embed="rId2"/>
          <a:srcRect/>
          <a:stretch>
            <a:fillRect/>
          </a:stretch>
        </p:blipFill>
        <p:spPr bwMode="auto">
          <a:xfrm>
            <a:off x="990600" y="133350"/>
            <a:ext cx="1828800" cy="1895558"/>
          </a:xfrm>
          <a:prstGeom prst="rect">
            <a:avLst/>
          </a:prstGeom>
          <a:noFill/>
        </p:spPr>
      </p:pic>
      <p:pic>
        <p:nvPicPr>
          <p:cNvPr id="2051" name="Picture 3" descr="C:\Users\Admin\Pictures\Saved Pictures\which channel do you use to arrive at the favorite channel.png"/>
          <p:cNvPicPr>
            <a:picLocks noChangeAspect="1" noChangeArrowheads="1"/>
          </p:cNvPicPr>
          <p:nvPr/>
        </p:nvPicPr>
        <p:blipFill>
          <a:blip r:embed="rId3"/>
          <a:srcRect/>
          <a:stretch>
            <a:fillRect/>
          </a:stretch>
        </p:blipFill>
        <p:spPr bwMode="auto">
          <a:xfrm>
            <a:off x="5052409" y="133350"/>
            <a:ext cx="2338991" cy="1981200"/>
          </a:xfrm>
          <a:prstGeom prst="rect">
            <a:avLst/>
          </a:prstGeom>
          <a:noFill/>
        </p:spPr>
      </p:pic>
      <p:sp>
        <p:nvSpPr>
          <p:cNvPr id="4" name="TextBox 3"/>
          <p:cNvSpPr txBox="1"/>
          <p:nvPr/>
        </p:nvSpPr>
        <p:spPr>
          <a:xfrm>
            <a:off x="914400" y="2419350"/>
            <a:ext cx="3429000" cy="2677656"/>
          </a:xfrm>
          <a:prstGeom prst="rect">
            <a:avLst/>
          </a:prstGeom>
          <a:noFill/>
        </p:spPr>
        <p:txBody>
          <a:bodyPr wrap="square" rtlCol="0">
            <a:spAutoFit/>
          </a:bodyPr>
          <a:lstStyle/>
          <a:p>
            <a:r>
              <a:rPr lang="en-IN" sz="1400" dirty="0" smtClean="0">
                <a:latin typeface="Alegreya"/>
              </a:rPr>
              <a:t>observation:- 1. the browser used by people in the device to access the website in Google Chrome are 216</a:t>
            </a:r>
          </a:p>
          <a:p>
            <a:r>
              <a:rPr lang="en-IN" sz="1400" dirty="0" smtClean="0">
                <a:latin typeface="Alegreya"/>
              </a:rPr>
              <a:t>              2. the browser used by people in the device to access the website in safari are 40.</a:t>
            </a:r>
          </a:p>
          <a:p>
            <a:r>
              <a:rPr lang="en-IN" sz="1400" dirty="0" smtClean="0">
                <a:latin typeface="Alegreya"/>
              </a:rPr>
              <a:t>              3. the browser used by people in the device to access the website in opera are 8</a:t>
            </a:r>
          </a:p>
          <a:p>
            <a:r>
              <a:rPr lang="en-IN" sz="1400" dirty="0" smtClean="0">
                <a:latin typeface="Alegreya"/>
              </a:rPr>
              <a:t>              4. the browser used by people in the device to access the website in Mozilla fireFox are 5</a:t>
            </a:r>
            <a:endParaRPr lang="en-IN" sz="1400" dirty="0">
              <a:latin typeface="Alegreya"/>
            </a:endParaRPr>
          </a:p>
        </p:txBody>
      </p:sp>
      <p:sp>
        <p:nvSpPr>
          <p:cNvPr id="5" name="TextBox 4"/>
          <p:cNvSpPr txBox="1"/>
          <p:nvPr/>
        </p:nvSpPr>
        <p:spPr>
          <a:xfrm>
            <a:off x="304800" y="2114550"/>
            <a:ext cx="3797835" cy="246221"/>
          </a:xfrm>
          <a:prstGeom prst="rect">
            <a:avLst/>
          </a:prstGeom>
          <a:noFill/>
        </p:spPr>
        <p:txBody>
          <a:bodyPr wrap="none" rtlCol="0">
            <a:spAutoFit/>
          </a:bodyPr>
          <a:lstStyle/>
          <a:p>
            <a:pPr algn="ctr"/>
            <a:r>
              <a:rPr lang="en-IN" sz="1000" dirty="0" smtClean="0">
                <a:latin typeface="Arvo"/>
              </a:rPr>
              <a:t>What browser do you run on your device to access the website?</a:t>
            </a:r>
            <a:endParaRPr lang="en-IN" sz="1000" dirty="0">
              <a:latin typeface="Arvo"/>
            </a:endParaRPr>
          </a:p>
        </p:txBody>
      </p:sp>
      <p:sp>
        <p:nvSpPr>
          <p:cNvPr id="6" name="TextBox 5"/>
          <p:cNvSpPr txBox="1"/>
          <p:nvPr/>
        </p:nvSpPr>
        <p:spPr>
          <a:xfrm>
            <a:off x="5029200" y="2647950"/>
            <a:ext cx="3733800" cy="2246769"/>
          </a:xfrm>
          <a:prstGeom prst="rect">
            <a:avLst/>
          </a:prstGeom>
          <a:noFill/>
        </p:spPr>
        <p:txBody>
          <a:bodyPr wrap="square" rtlCol="0">
            <a:spAutoFit/>
          </a:bodyPr>
          <a:lstStyle/>
          <a:p>
            <a:r>
              <a:rPr lang="en-IN" sz="1400" dirty="0" smtClean="0">
                <a:latin typeface="Alegreya"/>
              </a:rPr>
              <a:t>observation:- 1.There are 230 people who follow the search engine channel to arrive at your favourite online store for the first time.</a:t>
            </a:r>
          </a:p>
          <a:p>
            <a:r>
              <a:rPr lang="en-IN" sz="1400" dirty="0" smtClean="0">
                <a:latin typeface="Alegreya"/>
              </a:rPr>
              <a:t>              2.There are 20 people who follow the content marketing channel to arrive at your favourite online store for the first time.</a:t>
            </a:r>
          </a:p>
          <a:p>
            <a:r>
              <a:rPr lang="en-IN" sz="1400" dirty="0" smtClean="0">
                <a:latin typeface="Alegreya"/>
              </a:rPr>
              <a:t>             3.There are 19 people who follow the Display Adverts to arrive at your favourite online store for the first time.</a:t>
            </a:r>
          </a:p>
          <a:p>
            <a:endParaRPr lang="en-IN" sz="1400" dirty="0">
              <a:latin typeface="Alegreya"/>
            </a:endParaRPr>
          </a:p>
        </p:txBody>
      </p:sp>
      <p:sp>
        <p:nvSpPr>
          <p:cNvPr id="7" name="TextBox 6"/>
          <p:cNvSpPr txBox="1"/>
          <p:nvPr/>
        </p:nvSpPr>
        <p:spPr>
          <a:xfrm>
            <a:off x="4724400" y="2114550"/>
            <a:ext cx="4419600" cy="400110"/>
          </a:xfrm>
          <a:prstGeom prst="rect">
            <a:avLst/>
          </a:prstGeom>
          <a:noFill/>
        </p:spPr>
        <p:txBody>
          <a:bodyPr wrap="square" rtlCol="0">
            <a:spAutoFit/>
          </a:bodyPr>
          <a:lstStyle/>
          <a:p>
            <a:pPr algn="ctr"/>
            <a:r>
              <a:rPr lang="en-IN" sz="1000" dirty="0" smtClean="0">
                <a:latin typeface="Arvo"/>
              </a:rPr>
              <a:t>Which channel did you follow to arrive at your favourite online store for the first time?</a:t>
            </a:r>
            <a:endParaRPr lang="en-IN" sz="1000" dirty="0">
              <a:latin typeface="Arv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Pictures\Saved Pictures\after the fist visit how do yu reach online retail store.png"/>
          <p:cNvPicPr>
            <a:picLocks noChangeAspect="1" noChangeArrowheads="1"/>
          </p:cNvPicPr>
          <p:nvPr/>
        </p:nvPicPr>
        <p:blipFill>
          <a:blip r:embed="rId2"/>
          <a:srcRect/>
          <a:stretch>
            <a:fillRect/>
          </a:stretch>
        </p:blipFill>
        <p:spPr bwMode="auto">
          <a:xfrm>
            <a:off x="304801" y="215901"/>
            <a:ext cx="2590799" cy="1945723"/>
          </a:xfrm>
          <a:prstGeom prst="rect">
            <a:avLst/>
          </a:prstGeom>
          <a:noFill/>
        </p:spPr>
      </p:pic>
      <p:sp>
        <p:nvSpPr>
          <p:cNvPr id="3" name="TextBox 2"/>
          <p:cNvSpPr txBox="1"/>
          <p:nvPr/>
        </p:nvSpPr>
        <p:spPr>
          <a:xfrm>
            <a:off x="152400" y="2190750"/>
            <a:ext cx="3246402" cy="246221"/>
          </a:xfrm>
          <a:prstGeom prst="rect">
            <a:avLst/>
          </a:prstGeom>
          <a:noFill/>
        </p:spPr>
        <p:txBody>
          <a:bodyPr wrap="none" rtlCol="0">
            <a:spAutoFit/>
          </a:bodyPr>
          <a:lstStyle/>
          <a:p>
            <a:pPr algn="ctr"/>
            <a:r>
              <a:rPr lang="en-IN" sz="1000" dirty="0" smtClean="0">
                <a:latin typeface="Arvo"/>
              </a:rPr>
              <a:t>After first visit, how do you reach the online retail store</a:t>
            </a:r>
            <a:endParaRPr lang="en-IN" sz="1000" dirty="0">
              <a:latin typeface="Arvo"/>
            </a:endParaRPr>
          </a:p>
        </p:txBody>
      </p:sp>
      <p:sp>
        <p:nvSpPr>
          <p:cNvPr id="4" name="TextBox 3"/>
          <p:cNvSpPr txBox="1"/>
          <p:nvPr/>
        </p:nvSpPr>
        <p:spPr>
          <a:xfrm>
            <a:off x="381000" y="2495550"/>
            <a:ext cx="4038600" cy="2677656"/>
          </a:xfrm>
          <a:prstGeom prst="rect">
            <a:avLst/>
          </a:prstGeom>
          <a:noFill/>
        </p:spPr>
        <p:txBody>
          <a:bodyPr wrap="square" rtlCol="0">
            <a:spAutoFit/>
          </a:bodyPr>
          <a:lstStyle/>
          <a:p>
            <a:r>
              <a:rPr lang="en-IN" sz="1400" dirty="0" smtClean="0">
                <a:latin typeface="Alegreya"/>
              </a:rPr>
              <a:t>observation:- 1.after the first visit, people do reach the online retail score through the search engine  are 87</a:t>
            </a:r>
          </a:p>
          <a:p>
            <a:r>
              <a:rPr lang="en-IN" sz="1400" dirty="0" smtClean="0">
                <a:latin typeface="Alegreya"/>
              </a:rPr>
              <a:t> 2.after the first visit, people do reach the online retail score through the Via Application  are 86</a:t>
            </a:r>
          </a:p>
          <a:p>
            <a:r>
              <a:rPr lang="en-IN" sz="1400" dirty="0" smtClean="0">
                <a:latin typeface="Alegreya"/>
              </a:rPr>
              <a:t> 3.after the first visit, people do reach the online retail score through the Direct URL  are 70.</a:t>
            </a:r>
          </a:p>
          <a:p>
            <a:r>
              <a:rPr lang="en-IN" sz="1400" dirty="0" smtClean="0">
                <a:latin typeface="Alegreya"/>
              </a:rPr>
              <a:t> 4.after the first visit, people do reach the online retail score through the E-mail  are 18.</a:t>
            </a:r>
          </a:p>
          <a:p>
            <a:r>
              <a:rPr lang="en-IN" sz="1400" dirty="0" smtClean="0">
                <a:latin typeface="Alegreya"/>
              </a:rPr>
              <a:t> 5.after the first visit, people do reach the online retail score through the Social Media  are 8</a:t>
            </a:r>
          </a:p>
          <a:p>
            <a:endParaRPr lang="en-IN" sz="1400" dirty="0">
              <a:latin typeface="Alegreya"/>
            </a:endParaRPr>
          </a:p>
        </p:txBody>
      </p:sp>
      <p:sp>
        <p:nvSpPr>
          <p:cNvPr id="5" name="TextBox 4"/>
          <p:cNvSpPr txBox="1"/>
          <p:nvPr/>
        </p:nvSpPr>
        <p:spPr>
          <a:xfrm>
            <a:off x="4267200" y="2190750"/>
            <a:ext cx="4940776" cy="246221"/>
          </a:xfrm>
          <a:prstGeom prst="rect">
            <a:avLst/>
          </a:prstGeom>
          <a:noFill/>
        </p:spPr>
        <p:txBody>
          <a:bodyPr wrap="none" rtlCol="0">
            <a:spAutoFit/>
          </a:bodyPr>
          <a:lstStyle/>
          <a:p>
            <a:pPr algn="ctr"/>
            <a:r>
              <a:rPr lang="en-IN" sz="1000" dirty="0" smtClean="0">
                <a:latin typeface="Arvo"/>
              </a:rPr>
              <a:t>How much time do you explore the e- retail store before making a purchase decision</a:t>
            </a:r>
            <a:endParaRPr lang="en-IN" sz="1000" dirty="0">
              <a:latin typeface="Arvo"/>
            </a:endParaRPr>
          </a:p>
        </p:txBody>
      </p:sp>
      <p:pic>
        <p:nvPicPr>
          <p:cNvPr id="3075" name="Picture 3" descr="C:\Users\Admin\Pictures\Saved Pictures\how much time do you explore the eretail.png"/>
          <p:cNvPicPr>
            <a:picLocks noChangeAspect="1" noChangeArrowheads="1"/>
          </p:cNvPicPr>
          <p:nvPr/>
        </p:nvPicPr>
        <p:blipFill>
          <a:blip r:embed="rId3"/>
          <a:srcRect/>
          <a:stretch>
            <a:fillRect/>
          </a:stretch>
        </p:blipFill>
        <p:spPr bwMode="auto">
          <a:xfrm>
            <a:off x="5257800" y="285750"/>
            <a:ext cx="2470253" cy="1822449"/>
          </a:xfrm>
          <a:prstGeom prst="rect">
            <a:avLst/>
          </a:prstGeom>
          <a:noFill/>
        </p:spPr>
      </p:pic>
      <p:sp>
        <p:nvSpPr>
          <p:cNvPr id="7" name="TextBox 6"/>
          <p:cNvSpPr txBox="1"/>
          <p:nvPr/>
        </p:nvSpPr>
        <p:spPr>
          <a:xfrm>
            <a:off x="4267200" y="2419350"/>
            <a:ext cx="4876800" cy="2677656"/>
          </a:xfrm>
          <a:prstGeom prst="rect">
            <a:avLst/>
          </a:prstGeom>
          <a:noFill/>
        </p:spPr>
        <p:txBody>
          <a:bodyPr wrap="square" rtlCol="0">
            <a:spAutoFit/>
          </a:bodyPr>
          <a:lstStyle/>
          <a:p>
            <a:r>
              <a:rPr lang="en-IN" sz="1400" dirty="0" smtClean="0">
                <a:latin typeface="Alegreya"/>
              </a:rPr>
              <a:t>observation:- 1.the people exploring the e-retail store before making the purchase decision  more than 15 mins are 123.</a:t>
            </a:r>
          </a:p>
          <a:p>
            <a:r>
              <a:rPr lang="en-IN" sz="1400" dirty="0" smtClean="0">
                <a:latin typeface="Alegreya"/>
              </a:rPr>
              <a:t>  2.the people exploring the e-retail store before making the purchase decision  between 6 and 10 minutes are 71.</a:t>
            </a:r>
          </a:p>
          <a:p>
            <a:r>
              <a:rPr lang="en-IN" sz="1400" dirty="0" smtClean="0">
                <a:latin typeface="Alegreya"/>
              </a:rPr>
              <a:t> 3.the people exploring the e-retail store before making the purchase decision between 11 and 15 mins are 46.</a:t>
            </a:r>
          </a:p>
          <a:p>
            <a:r>
              <a:rPr lang="en-IN" sz="1400" dirty="0" smtClean="0">
                <a:latin typeface="Alegreya"/>
              </a:rPr>
              <a:t>  4.the people exploring the e-retail store before making the purchase decision  less  than 1 mins are 15.</a:t>
            </a:r>
          </a:p>
          <a:p>
            <a:r>
              <a:rPr lang="en-IN" sz="1400" dirty="0" smtClean="0">
                <a:latin typeface="Alegreya"/>
              </a:rPr>
              <a:t>   5.the people exploring the e-retail store before making the purchase decision  between 1and 5 mins are 14</a:t>
            </a:r>
          </a:p>
          <a:p>
            <a:endParaRPr lang="en-IN" sz="1400" dirty="0">
              <a:latin typeface="Alegrey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546434"/>
            <a:ext cx="2488182" cy="246221"/>
          </a:xfrm>
          <a:prstGeom prst="rect">
            <a:avLst/>
          </a:prstGeom>
          <a:noFill/>
        </p:spPr>
        <p:txBody>
          <a:bodyPr wrap="none" rtlCol="0">
            <a:spAutoFit/>
          </a:bodyPr>
          <a:lstStyle/>
          <a:p>
            <a:pPr algn="ctr"/>
            <a:r>
              <a:rPr lang="en-IN" sz="1000" dirty="0" smtClean="0">
                <a:latin typeface="Arvo"/>
              </a:rPr>
              <a:t>What is your preferred payment Option? </a:t>
            </a:r>
            <a:endParaRPr lang="en-IN" sz="1000" dirty="0">
              <a:latin typeface="Arvo"/>
            </a:endParaRPr>
          </a:p>
        </p:txBody>
      </p:sp>
      <p:sp>
        <p:nvSpPr>
          <p:cNvPr id="3" name="TextBox 2"/>
          <p:cNvSpPr txBox="1"/>
          <p:nvPr/>
        </p:nvSpPr>
        <p:spPr>
          <a:xfrm>
            <a:off x="457200" y="3047821"/>
            <a:ext cx="4343400" cy="1600438"/>
          </a:xfrm>
          <a:prstGeom prst="rect">
            <a:avLst/>
          </a:prstGeom>
          <a:noFill/>
        </p:spPr>
        <p:txBody>
          <a:bodyPr wrap="square" rtlCol="0">
            <a:spAutoFit/>
          </a:bodyPr>
          <a:lstStyle/>
          <a:p>
            <a:r>
              <a:rPr lang="en-IN" sz="1400" dirty="0" smtClean="0">
                <a:latin typeface="Alegreya"/>
              </a:rPr>
              <a:t>observation:- 1. The number of people who preferred payment location as credit/debit cards are 148</a:t>
            </a:r>
          </a:p>
          <a:p>
            <a:r>
              <a:rPr lang="en-IN" sz="1400" dirty="0" smtClean="0">
                <a:latin typeface="Alegreya"/>
              </a:rPr>
              <a:t> 2.The number of people who preferred payment location as cash on delivery are 76</a:t>
            </a:r>
          </a:p>
          <a:p>
            <a:r>
              <a:rPr lang="en-IN" sz="1400" dirty="0" smtClean="0">
                <a:latin typeface="Alegreya"/>
              </a:rPr>
              <a:t> 3.The number of people who preferred payment location as E-wallets(paytm, Free charge etc) cards are 45</a:t>
            </a:r>
            <a:endParaRPr lang="en-IN" sz="1400" dirty="0">
              <a:latin typeface="Alegreya"/>
            </a:endParaRPr>
          </a:p>
        </p:txBody>
      </p:sp>
      <p:pic>
        <p:nvPicPr>
          <p:cNvPr id="4098" name="Picture 2" descr="C:\Users\Admin\Pictures\Saved Pictures\cash on delivery.png"/>
          <p:cNvPicPr>
            <a:picLocks noChangeAspect="1" noChangeArrowheads="1"/>
          </p:cNvPicPr>
          <p:nvPr/>
        </p:nvPicPr>
        <p:blipFill>
          <a:blip r:embed="rId2"/>
          <a:srcRect/>
          <a:stretch>
            <a:fillRect/>
          </a:stretch>
        </p:blipFill>
        <p:spPr bwMode="auto">
          <a:xfrm>
            <a:off x="533400" y="292100"/>
            <a:ext cx="2514600" cy="2231858"/>
          </a:xfrm>
          <a:prstGeom prst="rect">
            <a:avLst/>
          </a:prstGeom>
          <a:noFill/>
        </p:spPr>
      </p:pic>
      <p:sp>
        <p:nvSpPr>
          <p:cNvPr id="5" name="TextBox 4"/>
          <p:cNvSpPr txBox="1"/>
          <p:nvPr/>
        </p:nvSpPr>
        <p:spPr>
          <a:xfrm>
            <a:off x="4935737" y="2495550"/>
            <a:ext cx="3065263" cy="246221"/>
          </a:xfrm>
          <a:prstGeom prst="rect">
            <a:avLst/>
          </a:prstGeom>
          <a:noFill/>
        </p:spPr>
        <p:txBody>
          <a:bodyPr wrap="none" rtlCol="0">
            <a:spAutoFit/>
          </a:bodyPr>
          <a:lstStyle/>
          <a:p>
            <a:pPr algn="ctr"/>
            <a:r>
              <a:rPr lang="en-IN" sz="1000" dirty="0" smtClean="0">
                <a:latin typeface="Arvo"/>
              </a:rPr>
              <a:t>How frequently do you abandon your shopping cart</a:t>
            </a:r>
            <a:endParaRPr lang="en-IN" sz="1000" dirty="0">
              <a:latin typeface="Arvo"/>
            </a:endParaRPr>
          </a:p>
        </p:txBody>
      </p:sp>
      <p:pic>
        <p:nvPicPr>
          <p:cNvPr id="4099" name="Picture 3" descr="C:\Users\Admin\Pictures\Saved Pictures\how frequently do you abonden the bag.png"/>
          <p:cNvPicPr>
            <a:picLocks noChangeAspect="1" noChangeArrowheads="1"/>
          </p:cNvPicPr>
          <p:nvPr/>
        </p:nvPicPr>
        <p:blipFill>
          <a:blip r:embed="rId3"/>
          <a:srcRect/>
          <a:stretch>
            <a:fillRect/>
          </a:stretch>
        </p:blipFill>
        <p:spPr bwMode="auto">
          <a:xfrm>
            <a:off x="5146153" y="215900"/>
            <a:ext cx="2321447" cy="2214028"/>
          </a:xfrm>
          <a:prstGeom prst="rect">
            <a:avLst/>
          </a:prstGeom>
          <a:noFill/>
        </p:spPr>
      </p:pic>
      <p:sp>
        <p:nvSpPr>
          <p:cNvPr id="7" name="TextBox 6"/>
          <p:cNvSpPr txBox="1"/>
          <p:nvPr/>
        </p:nvSpPr>
        <p:spPr>
          <a:xfrm>
            <a:off x="5410200" y="2826425"/>
            <a:ext cx="3276601" cy="2031325"/>
          </a:xfrm>
          <a:prstGeom prst="rect">
            <a:avLst/>
          </a:prstGeom>
          <a:noFill/>
        </p:spPr>
        <p:txBody>
          <a:bodyPr wrap="square" rtlCol="0">
            <a:spAutoFit/>
          </a:bodyPr>
          <a:lstStyle/>
          <a:p>
            <a:r>
              <a:rPr lang="en-IN" sz="1400" dirty="0" smtClean="0">
                <a:latin typeface="Alegreya"/>
              </a:rPr>
              <a:t>observation:-1.the people abandon on the shopping cart sometimes are 171</a:t>
            </a:r>
          </a:p>
          <a:p>
            <a:r>
              <a:rPr lang="en-IN" sz="1400" dirty="0" smtClean="0">
                <a:latin typeface="Alegreya"/>
              </a:rPr>
              <a:t>    2.the people  never abandon on the shopping cart  are 48</a:t>
            </a:r>
          </a:p>
          <a:p>
            <a:r>
              <a:rPr lang="en-IN" sz="1400" dirty="0" smtClean="0">
                <a:latin typeface="Alegreya"/>
              </a:rPr>
              <a:t>    3.the people abandon on the shopping cart frequently are 35</a:t>
            </a:r>
          </a:p>
          <a:p>
            <a:r>
              <a:rPr lang="en-IN" sz="1400" dirty="0" smtClean="0">
                <a:latin typeface="Alegreya"/>
              </a:rPr>
              <a:t>    4.the people abandon on the shopping cart very Frequently are 15</a:t>
            </a:r>
          </a:p>
          <a:p>
            <a:endParaRPr lang="en-IN" sz="1400" dirty="0">
              <a:latin typeface="Alegrey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343150"/>
            <a:ext cx="2858475" cy="246221"/>
          </a:xfrm>
          <a:prstGeom prst="rect">
            <a:avLst/>
          </a:prstGeom>
          <a:noFill/>
        </p:spPr>
        <p:txBody>
          <a:bodyPr wrap="none" rtlCol="0">
            <a:spAutoFit/>
          </a:bodyPr>
          <a:lstStyle/>
          <a:p>
            <a:pPr algn="ctr"/>
            <a:r>
              <a:rPr lang="en-IN" sz="1000" dirty="0" smtClean="0">
                <a:latin typeface="Arvo"/>
              </a:rPr>
              <a:t>Why did you abandon the "Bag", "shopping cart</a:t>
            </a:r>
            <a:endParaRPr lang="en-IN" sz="1000" dirty="0">
              <a:latin typeface="Arvo"/>
            </a:endParaRPr>
          </a:p>
        </p:txBody>
      </p:sp>
      <p:pic>
        <p:nvPicPr>
          <p:cNvPr id="5122" name="Picture 2" descr="C:\Users\Admin\Pictures\Saved Pictures\why did u abonden the bag.png"/>
          <p:cNvPicPr>
            <a:picLocks noChangeAspect="1" noChangeArrowheads="1"/>
          </p:cNvPicPr>
          <p:nvPr/>
        </p:nvPicPr>
        <p:blipFill>
          <a:blip r:embed="rId2"/>
          <a:srcRect/>
          <a:stretch>
            <a:fillRect/>
          </a:stretch>
        </p:blipFill>
        <p:spPr bwMode="auto">
          <a:xfrm>
            <a:off x="609600" y="285750"/>
            <a:ext cx="3100387" cy="1910380"/>
          </a:xfrm>
          <a:prstGeom prst="rect">
            <a:avLst/>
          </a:prstGeom>
          <a:noFill/>
        </p:spPr>
      </p:pic>
      <p:sp>
        <p:nvSpPr>
          <p:cNvPr id="4" name="TextBox 3"/>
          <p:cNvSpPr txBox="1"/>
          <p:nvPr/>
        </p:nvSpPr>
        <p:spPr>
          <a:xfrm>
            <a:off x="152401" y="2647950"/>
            <a:ext cx="3657599" cy="2462213"/>
          </a:xfrm>
          <a:prstGeom prst="rect">
            <a:avLst/>
          </a:prstGeom>
          <a:noFill/>
        </p:spPr>
        <p:txBody>
          <a:bodyPr wrap="square" rtlCol="0">
            <a:spAutoFit/>
          </a:bodyPr>
          <a:lstStyle/>
          <a:p>
            <a:r>
              <a:rPr lang="en-IN" sz="1400" dirty="0" smtClean="0">
                <a:latin typeface="Alegreya"/>
              </a:rPr>
              <a:t>observation:-</a:t>
            </a:r>
          </a:p>
          <a:p>
            <a:r>
              <a:rPr lang="en-IN" sz="1400" dirty="0" smtClean="0">
                <a:latin typeface="Alegreya"/>
              </a:rPr>
              <a:t>    1. The people abandon the bag for better alternative offer are 133</a:t>
            </a:r>
          </a:p>
          <a:p>
            <a:r>
              <a:rPr lang="en-IN" sz="1400" dirty="0" smtClean="0">
                <a:latin typeface="Alegreya"/>
              </a:rPr>
              <a:t>    2.The people abandon the bag for  Promo code not applicable  are 54</a:t>
            </a:r>
          </a:p>
          <a:p>
            <a:r>
              <a:rPr lang="en-IN" sz="1400" dirty="0" smtClean="0">
                <a:latin typeface="Alegreya"/>
              </a:rPr>
              <a:t>    3.The people abandon the bag for  change in price  are 37</a:t>
            </a:r>
          </a:p>
          <a:p>
            <a:r>
              <a:rPr lang="en-IN" sz="1400" dirty="0" smtClean="0">
                <a:latin typeface="Alegreya"/>
              </a:rPr>
              <a:t>    4. The people abandon the bag for  lack of trust  are 31</a:t>
            </a:r>
          </a:p>
          <a:p>
            <a:r>
              <a:rPr lang="en-IN" sz="1400" dirty="0" smtClean="0">
                <a:latin typeface="Alegreya"/>
              </a:rPr>
              <a:t>    5. The people abandon the bag for  no preferred mode of payment  are 14</a:t>
            </a:r>
            <a:endParaRPr lang="en-IN" sz="1400" dirty="0">
              <a:latin typeface="Alegreya"/>
            </a:endParaRPr>
          </a:p>
        </p:txBody>
      </p:sp>
      <p:sp>
        <p:nvSpPr>
          <p:cNvPr id="6" name="TextBox 5"/>
          <p:cNvSpPr txBox="1"/>
          <p:nvPr/>
        </p:nvSpPr>
        <p:spPr>
          <a:xfrm>
            <a:off x="5105400" y="2343150"/>
            <a:ext cx="3855543" cy="246221"/>
          </a:xfrm>
          <a:prstGeom prst="rect">
            <a:avLst/>
          </a:prstGeom>
          <a:noFill/>
        </p:spPr>
        <p:txBody>
          <a:bodyPr wrap="none" rtlCol="0">
            <a:spAutoFit/>
          </a:bodyPr>
          <a:lstStyle/>
          <a:p>
            <a:pPr algn="ctr"/>
            <a:r>
              <a:rPr lang="en-IN" sz="1000" dirty="0" smtClean="0">
                <a:latin typeface="Arvo"/>
              </a:rPr>
              <a:t>The content on the website must be easy to read and understand</a:t>
            </a:r>
            <a:endParaRPr lang="en-IN" sz="1000" dirty="0">
              <a:latin typeface="Arvo"/>
            </a:endParaRPr>
          </a:p>
        </p:txBody>
      </p:sp>
      <p:sp>
        <p:nvSpPr>
          <p:cNvPr id="7" name="TextBox 6"/>
          <p:cNvSpPr txBox="1"/>
          <p:nvPr/>
        </p:nvSpPr>
        <p:spPr>
          <a:xfrm>
            <a:off x="3657600" y="2724150"/>
            <a:ext cx="5334000" cy="461665"/>
          </a:xfrm>
          <a:prstGeom prst="rect">
            <a:avLst/>
          </a:prstGeom>
          <a:noFill/>
        </p:spPr>
        <p:txBody>
          <a:bodyPr wrap="square" rtlCol="0">
            <a:spAutoFit/>
          </a:bodyPr>
          <a:lstStyle/>
          <a:p>
            <a:endParaRPr lang="en-IN" sz="1200" dirty="0" smtClean="0">
              <a:latin typeface="Alegreya"/>
            </a:endParaRPr>
          </a:p>
          <a:p>
            <a:endParaRPr lang="en-IN" sz="1200" dirty="0">
              <a:latin typeface="Alegreya"/>
            </a:endParaRPr>
          </a:p>
        </p:txBody>
      </p:sp>
      <p:pic>
        <p:nvPicPr>
          <p:cNvPr id="39937" name="Picture 1"/>
          <p:cNvPicPr>
            <a:picLocks noChangeAspect="1" noChangeArrowheads="1"/>
          </p:cNvPicPr>
          <p:nvPr/>
        </p:nvPicPr>
        <p:blipFill>
          <a:blip r:embed="rId3"/>
          <a:srcRect/>
          <a:stretch>
            <a:fillRect/>
          </a:stretch>
        </p:blipFill>
        <p:spPr bwMode="auto">
          <a:xfrm>
            <a:off x="4648200" y="88646"/>
            <a:ext cx="3429000" cy="2112863"/>
          </a:xfrm>
          <a:prstGeom prst="rect">
            <a:avLst/>
          </a:prstGeom>
          <a:noFill/>
          <a:ln w="9525">
            <a:noFill/>
            <a:miter lim="800000"/>
            <a:headEnd/>
            <a:tailEnd/>
          </a:ln>
          <a:effectLst/>
        </p:spPr>
      </p:pic>
      <p:sp>
        <p:nvSpPr>
          <p:cNvPr id="10" name="Rectangle 9"/>
          <p:cNvSpPr/>
          <p:nvPr/>
        </p:nvSpPr>
        <p:spPr>
          <a:xfrm>
            <a:off x="4343400" y="2647950"/>
            <a:ext cx="4572000" cy="2031325"/>
          </a:xfrm>
          <a:prstGeom prst="rect">
            <a:avLst/>
          </a:prstGeom>
        </p:spPr>
        <p:txBody>
          <a:bodyPr>
            <a:spAutoFit/>
          </a:bodyPr>
          <a:lstStyle/>
          <a:p>
            <a:r>
              <a:rPr sz="1400" smtClean="0">
                <a:latin typeface="Alegreya"/>
              </a:rPr>
              <a:t>observation:-</a:t>
            </a:r>
          </a:p>
          <a:p>
            <a:r>
              <a:rPr sz="1400" smtClean="0">
                <a:latin typeface="Alegreya"/>
              </a:rPr>
              <a:t>1.The </a:t>
            </a:r>
            <a:r>
              <a:rPr sz="1400" smtClean="0">
                <a:latin typeface="Alegreya"/>
              </a:rPr>
              <a:t>content must be easy to read and understand by people strongly agree are 164 </a:t>
            </a:r>
            <a:endParaRPr sz="1400" smtClean="0">
              <a:latin typeface="Alegreya"/>
            </a:endParaRPr>
          </a:p>
          <a:p>
            <a:r>
              <a:rPr sz="1400" smtClean="0">
                <a:latin typeface="Alegreya"/>
              </a:rPr>
              <a:t>2.the </a:t>
            </a:r>
            <a:r>
              <a:rPr sz="1400" smtClean="0">
                <a:latin typeface="Alegreya"/>
              </a:rPr>
              <a:t>content must be easy to read and understand by people agree are </a:t>
            </a:r>
            <a:r>
              <a:rPr sz="1400" smtClean="0">
                <a:latin typeface="Alegreya"/>
              </a:rPr>
              <a:t>80</a:t>
            </a:r>
          </a:p>
          <a:p>
            <a:r>
              <a:rPr sz="1400" smtClean="0">
                <a:latin typeface="Alegreya"/>
              </a:rPr>
              <a:t> </a:t>
            </a:r>
            <a:r>
              <a:rPr sz="1400" smtClean="0">
                <a:latin typeface="Alegreya"/>
              </a:rPr>
              <a:t>3.the content must be easy to read and understand by people stringly disagree are 18 </a:t>
            </a:r>
            <a:endParaRPr sz="1400" smtClean="0">
              <a:latin typeface="Alegreya"/>
            </a:endParaRPr>
          </a:p>
          <a:p>
            <a:r>
              <a:rPr sz="1400" smtClean="0">
                <a:latin typeface="Alegreya"/>
              </a:rPr>
              <a:t>4.the </a:t>
            </a:r>
            <a:r>
              <a:rPr sz="1400" smtClean="0">
                <a:latin typeface="Alegreya"/>
              </a:rPr>
              <a:t>content must be easy to read and understand by people indifferent </a:t>
            </a:r>
            <a:r>
              <a:rPr sz="1400" smtClean="0">
                <a:latin typeface="Alegreya"/>
              </a:rPr>
              <a:t>are 7</a:t>
            </a:r>
            <a:endParaRPr lang="en-US" sz="1400" dirty="0">
              <a:latin typeface="Alegrey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114550"/>
            <a:ext cx="3048000" cy="400110"/>
          </a:xfrm>
          <a:prstGeom prst="rect">
            <a:avLst/>
          </a:prstGeom>
          <a:noFill/>
        </p:spPr>
        <p:txBody>
          <a:bodyPr wrap="square" rtlCol="0">
            <a:spAutoFit/>
          </a:bodyPr>
          <a:lstStyle/>
          <a:p>
            <a:pPr algn="ctr"/>
            <a:r>
              <a:rPr lang="en-IN" sz="1000" dirty="0" smtClean="0">
                <a:latin typeface="Arvo"/>
              </a:rPr>
              <a:t>Information on similar product to the one highlighted  is important for product comparison</a:t>
            </a:r>
            <a:endParaRPr lang="en-IN" sz="1000" dirty="0">
              <a:latin typeface="Arvo"/>
            </a:endParaRPr>
          </a:p>
        </p:txBody>
      </p:sp>
      <p:pic>
        <p:nvPicPr>
          <p:cNvPr id="6146" name="Picture 2" descr="C:\Users\Admin\Pictures\Saved Pictures\information on similar product.png"/>
          <p:cNvPicPr>
            <a:picLocks noChangeAspect="1" noChangeArrowheads="1"/>
          </p:cNvPicPr>
          <p:nvPr/>
        </p:nvPicPr>
        <p:blipFill>
          <a:blip r:embed="rId2"/>
          <a:srcRect/>
          <a:stretch>
            <a:fillRect/>
          </a:stretch>
        </p:blipFill>
        <p:spPr bwMode="auto">
          <a:xfrm>
            <a:off x="762000" y="285750"/>
            <a:ext cx="1785937" cy="1704273"/>
          </a:xfrm>
          <a:prstGeom prst="rect">
            <a:avLst/>
          </a:prstGeom>
          <a:noFill/>
        </p:spPr>
      </p:pic>
      <p:sp>
        <p:nvSpPr>
          <p:cNvPr id="4" name="TextBox 3"/>
          <p:cNvSpPr txBox="1"/>
          <p:nvPr/>
        </p:nvSpPr>
        <p:spPr>
          <a:xfrm>
            <a:off x="0" y="2800350"/>
            <a:ext cx="3048000" cy="2031325"/>
          </a:xfrm>
          <a:prstGeom prst="rect">
            <a:avLst/>
          </a:prstGeom>
          <a:noFill/>
        </p:spPr>
        <p:txBody>
          <a:bodyPr wrap="square" rtlCol="0">
            <a:spAutoFit/>
          </a:bodyPr>
          <a:lstStyle/>
          <a:p>
            <a:r>
              <a:rPr lang="en-IN" sz="1400" dirty="0" smtClean="0">
                <a:latin typeface="Alegreya"/>
              </a:rPr>
              <a:t>observation:-</a:t>
            </a:r>
          </a:p>
          <a:p>
            <a:r>
              <a:rPr lang="en-IN" sz="1400" dirty="0" smtClean="0">
                <a:latin typeface="Alegreya"/>
              </a:rPr>
              <a:t>    1.information on similar product people who strongly agree are 116</a:t>
            </a:r>
          </a:p>
          <a:p>
            <a:r>
              <a:rPr lang="en-IN" sz="1400" dirty="0" smtClean="0">
                <a:latin typeface="Alegreya"/>
              </a:rPr>
              <a:t>    2.information on similar product people who  agree are 92</a:t>
            </a:r>
          </a:p>
          <a:p>
            <a:r>
              <a:rPr lang="en-IN" sz="1400" dirty="0" smtClean="0">
                <a:latin typeface="Alegreya"/>
              </a:rPr>
              <a:t>    3.information on similar product people who are indifferent are 43</a:t>
            </a:r>
          </a:p>
          <a:p>
            <a:r>
              <a:rPr lang="en-IN" sz="1400" dirty="0" smtClean="0">
                <a:latin typeface="Alegreya"/>
              </a:rPr>
              <a:t>    4.information on similar product people who dis-agree are 18</a:t>
            </a:r>
            <a:endParaRPr lang="en-IN" sz="1400" dirty="0">
              <a:latin typeface="Alegreya"/>
            </a:endParaRPr>
          </a:p>
        </p:txBody>
      </p:sp>
      <p:pic>
        <p:nvPicPr>
          <p:cNvPr id="6147" name="Picture 3" descr="C:\Users\Admin\Pictures\Saved Pictures\complete information on seller.png"/>
          <p:cNvPicPr>
            <a:picLocks noChangeAspect="1" noChangeArrowheads="1"/>
          </p:cNvPicPr>
          <p:nvPr/>
        </p:nvPicPr>
        <p:blipFill>
          <a:blip r:embed="rId3"/>
          <a:srcRect/>
          <a:stretch>
            <a:fillRect/>
          </a:stretch>
        </p:blipFill>
        <p:spPr bwMode="auto">
          <a:xfrm>
            <a:off x="5445918" y="342356"/>
            <a:ext cx="2021682" cy="1848394"/>
          </a:xfrm>
          <a:prstGeom prst="rect">
            <a:avLst/>
          </a:prstGeom>
          <a:noFill/>
        </p:spPr>
      </p:pic>
      <p:sp>
        <p:nvSpPr>
          <p:cNvPr id="6" name="TextBox 5"/>
          <p:cNvSpPr txBox="1"/>
          <p:nvPr/>
        </p:nvSpPr>
        <p:spPr>
          <a:xfrm>
            <a:off x="5181600" y="2190750"/>
            <a:ext cx="3124200" cy="400110"/>
          </a:xfrm>
          <a:prstGeom prst="rect">
            <a:avLst/>
          </a:prstGeom>
          <a:noFill/>
        </p:spPr>
        <p:txBody>
          <a:bodyPr wrap="square" rtlCol="0">
            <a:spAutoFit/>
          </a:bodyPr>
          <a:lstStyle/>
          <a:p>
            <a:pPr algn="ctr"/>
            <a:r>
              <a:rPr lang="en-IN" sz="1000" dirty="0" smtClean="0">
                <a:latin typeface="Arvo"/>
              </a:rPr>
              <a:t>Complete information on listed seller and product being offered is important for purchase decision</a:t>
            </a:r>
            <a:endParaRPr lang="en-IN" sz="1000" dirty="0">
              <a:latin typeface="Arvo"/>
            </a:endParaRPr>
          </a:p>
        </p:txBody>
      </p:sp>
      <p:sp>
        <p:nvSpPr>
          <p:cNvPr id="7" name="TextBox 6"/>
          <p:cNvSpPr txBox="1"/>
          <p:nvPr/>
        </p:nvSpPr>
        <p:spPr>
          <a:xfrm>
            <a:off x="2971800" y="2724150"/>
            <a:ext cx="5867400" cy="2246769"/>
          </a:xfrm>
          <a:prstGeom prst="rect">
            <a:avLst/>
          </a:prstGeom>
          <a:noFill/>
        </p:spPr>
        <p:txBody>
          <a:bodyPr wrap="square" rtlCol="0">
            <a:spAutoFit/>
          </a:bodyPr>
          <a:lstStyle/>
          <a:p>
            <a:r>
              <a:rPr lang="en-IN" sz="1400" dirty="0" smtClean="0">
                <a:latin typeface="Alegreya"/>
              </a:rPr>
              <a:t>observation:- 1.people  who agree on complete information on listed seller and product being offered is important by purchase factor are 101.</a:t>
            </a:r>
          </a:p>
          <a:p>
            <a:r>
              <a:rPr lang="en-IN" sz="1400" dirty="0" smtClean="0">
                <a:latin typeface="Alegreya"/>
              </a:rPr>
              <a:t>  2.people who strongly agree on complete information on listed seller and product being offered is important by purchase factor are 87.</a:t>
            </a:r>
          </a:p>
          <a:p>
            <a:r>
              <a:rPr lang="en-IN" sz="1400" dirty="0" smtClean="0">
                <a:latin typeface="Alegreya"/>
              </a:rPr>
              <a:t>  3.people who become indifferent on complete information on listed seller and product being offered is important by purchase factor are 52.</a:t>
            </a:r>
          </a:p>
          <a:p>
            <a:r>
              <a:rPr lang="en-IN" sz="1400" dirty="0" smtClean="0">
                <a:latin typeface="Alegreya"/>
              </a:rPr>
              <a:t>  4.people  who disagree on complete information on listed seller and product being offered is important by purchase factor are 18.</a:t>
            </a:r>
          </a:p>
          <a:p>
            <a:r>
              <a:rPr lang="en-IN" sz="1400" dirty="0" smtClean="0">
                <a:latin typeface="Alegreya"/>
              </a:rPr>
              <a:t>  5.people who  strongly disagree on complete information on listed seller and product being offered is important by purchase factor are 11.</a:t>
            </a:r>
            <a:endParaRPr lang="en-IN" sz="1400" dirty="0">
              <a:latin typeface="Alegrey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114550"/>
            <a:ext cx="2666999" cy="400110"/>
          </a:xfrm>
          <a:prstGeom prst="rect">
            <a:avLst/>
          </a:prstGeom>
          <a:noFill/>
        </p:spPr>
        <p:txBody>
          <a:bodyPr wrap="square" rtlCol="0">
            <a:spAutoFit/>
          </a:bodyPr>
          <a:lstStyle/>
          <a:p>
            <a:pPr algn="ctr"/>
            <a:r>
              <a:rPr lang="en-IN" sz="1000" dirty="0" smtClean="0">
                <a:latin typeface="Arvo"/>
              </a:rPr>
              <a:t>All relevant information on listed products must be stated clearly</a:t>
            </a:r>
            <a:endParaRPr lang="en-IN" sz="1000" dirty="0">
              <a:latin typeface="Arvo"/>
            </a:endParaRPr>
          </a:p>
        </p:txBody>
      </p:sp>
      <p:pic>
        <p:nvPicPr>
          <p:cNvPr id="7170" name="Picture 2" descr="C:\Users\Admin\Pictures\Saved Pictures\all relevant information.png"/>
          <p:cNvPicPr>
            <a:picLocks noChangeAspect="1" noChangeArrowheads="1"/>
          </p:cNvPicPr>
          <p:nvPr/>
        </p:nvPicPr>
        <p:blipFill>
          <a:blip r:embed="rId2"/>
          <a:srcRect/>
          <a:stretch>
            <a:fillRect/>
          </a:stretch>
        </p:blipFill>
        <p:spPr bwMode="auto">
          <a:xfrm>
            <a:off x="914400" y="209550"/>
            <a:ext cx="1905000" cy="1828800"/>
          </a:xfrm>
          <a:prstGeom prst="rect">
            <a:avLst/>
          </a:prstGeom>
          <a:noFill/>
        </p:spPr>
      </p:pic>
      <p:sp>
        <p:nvSpPr>
          <p:cNvPr id="4" name="TextBox 3"/>
          <p:cNvSpPr txBox="1"/>
          <p:nvPr/>
        </p:nvSpPr>
        <p:spPr>
          <a:xfrm>
            <a:off x="609600" y="2495550"/>
            <a:ext cx="3429000" cy="2462213"/>
          </a:xfrm>
          <a:prstGeom prst="rect">
            <a:avLst/>
          </a:prstGeom>
          <a:noFill/>
        </p:spPr>
        <p:txBody>
          <a:bodyPr wrap="square" rtlCol="0">
            <a:spAutoFit/>
          </a:bodyPr>
          <a:lstStyle/>
          <a:p>
            <a:r>
              <a:rPr lang="en-IN" sz="1400" dirty="0" smtClean="0">
                <a:latin typeface="Alegreya"/>
              </a:rPr>
              <a:t>observation:-1. people who agree on all relevant information on listed products are 132</a:t>
            </a:r>
          </a:p>
          <a:p>
            <a:r>
              <a:rPr lang="en-IN" sz="1400" dirty="0" smtClean="0">
                <a:latin typeface="Alegreya"/>
              </a:rPr>
              <a:t>    2.people who strongly agree on all relevant information on listed products are 107</a:t>
            </a:r>
          </a:p>
          <a:p>
            <a:r>
              <a:rPr lang="en-IN" sz="1400" dirty="0" smtClean="0">
                <a:latin typeface="Alegreya"/>
              </a:rPr>
              <a:t>    3.people who strongly dis-agree on all relevant information on listed products are 18</a:t>
            </a:r>
          </a:p>
          <a:p>
            <a:r>
              <a:rPr lang="en-IN" sz="1400" dirty="0" smtClean="0">
                <a:latin typeface="Alegreya"/>
              </a:rPr>
              <a:t>    4.people who disagree on all relevant information on listed products are 12</a:t>
            </a:r>
            <a:endParaRPr lang="en-IN" sz="1400" dirty="0">
              <a:latin typeface="Alegreya"/>
            </a:endParaRPr>
          </a:p>
        </p:txBody>
      </p:sp>
      <p:sp>
        <p:nvSpPr>
          <p:cNvPr id="5" name="TextBox 4"/>
          <p:cNvSpPr txBox="1"/>
          <p:nvPr/>
        </p:nvSpPr>
        <p:spPr>
          <a:xfrm>
            <a:off x="5557244" y="2173129"/>
            <a:ext cx="1834156" cy="246221"/>
          </a:xfrm>
          <a:prstGeom prst="rect">
            <a:avLst/>
          </a:prstGeom>
          <a:noFill/>
        </p:spPr>
        <p:txBody>
          <a:bodyPr wrap="none" rtlCol="0">
            <a:spAutoFit/>
          </a:bodyPr>
          <a:lstStyle/>
          <a:p>
            <a:pPr algn="ctr"/>
            <a:r>
              <a:rPr lang="en-IN" sz="1000" dirty="0" smtClean="0">
                <a:latin typeface="Arvo"/>
              </a:rPr>
              <a:t>Ease of navigation in website</a:t>
            </a:r>
            <a:endParaRPr lang="en-IN" sz="1000" dirty="0">
              <a:latin typeface="Arvo"/>
            </a:endParaRPr>
          </a:p>
        </p:txBody>
      </p:sp>
      <p:sp>
        <p:nvSpPr>
          <p:cNvPr id="6" name="TextBox 5"/>
          <p:cNvSpPr txBox="1"/>
          <p:nvPr/>
        </p:nvSpPr>
        <p:spPr>
          <a:xfrm>
            <a:off x="5334000" y="2647950"/>
            <a:ext cx="3047999" cy="2031325"/>
          </a:xfrm>
          <a:prstGeom prst="rect">
            <a:avLst/>
          </a:prstGeom>
          <a:noFill/>
        </p:spPr>
        <p:txBody>
          <a:bodyPr wrap="square" rtlCol="0">
            <a:spAutoFit/>
          </a:bodyPr>
          <a:lstStyle/>
          <a:p>
            <a:r>
              <a:rPr lang="en-IN" sz="1400" dirty="0" smtClean="0">
                <a:latin typeface="Alegreya"/>
              </a:rPr>
              <a:t> observation:-1.people who strongly agree on ease of navigation are 141.</a:t>
            </a:r>
          </a:p>
          <a:p>
            <a:r>
              <a:rPr lang="en-IN" sz="1400" dirty="0" smtClean="0">
                <a:latin typeface="Alegreya"/>
              </a:rPr>
              <a:t>2.people who agree on ease of navigation ar 105</a:t>
            </a:r>
          </a:p>
          <a:p>
            <a:r>
              <a:rPr lang="en-IN" sz="1400" dirty="0" smtClean="0">
                <a:latin typeface="Alegreya"/>
              </a:rPr>
              <a:t>3.people who strongly  disagree on ease of navigation are 18</a:t>
            </a:r>
          </a:p>
          <a:p>
            <a:r>
              <a:rPr lang="en-IN" sz="1400" dirty="0" smtClean="0">
                <a:latin typeface="Alegreya"/>
              </a:rPr>
              <a:t>4.people who disagree on ease of navigation are 5</a:t>
            </a:r>
            <a:endParaRPr lang="en-IN" sz="1400" dirty="0">
              <a:latin typeface="Alegreya"/>
            </a:endParaRPr>
          </a:p>
        </p:txBody>
      </p:sp>
      <p:pic>
        <p:nvPicPr>
          <p:cNvPr id="7171" name="Picture 3" descr="C:\Users\Admin\Pictures\Saved Pictures\ease of navigation.png"/>
          <p:cNvPicPr>
            <a:picLocks noChangeAspect="1" noChangeArrowheads="1"/>
          </p:cNvPicPr>
          <p:nvPr/>
        </p:nvPicPr>
        <p:blipFill>
          <a:blip r:embed="rId3"/>
          <a:srcRect/>
          <a:stretch>
            <a:fillRect/>
          </a:stretch>
        </p:blipFill>
        <p:spPr bwMode="auto">
          <a:xfrm>
            <a:off x="5638800" y="267462"/>
            <a:ext cx="1924050" cy="184708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2887" y="2249329"/>
            <a:ext cx="1917513" cy="246221"/>
          </a:xfrm>
          <a:prstGeom prst="rect">
            <a:avLst/>
          </a:prstGeom>
          <a:noFill/>
        </p:spPr>
        <p:txBody>
          <a:bodyPr wrap="none" rtlCol="0">
            <a:spAutoFit/>
          </a:bodyPr>
          <a:lstStyle/>
          <a:p>
            <a:pPr algn="ctr"/>
            <a:r>
              <a:rPr lang="en-IN" sz="1000" dirty="0" smtClean="0">
                <a:latin typeface="Arvo"/>
              </a:rPr>
              <a:t>Loading and processing speed</a:t>
            </a:r>
            <a:endParaRPr lang="en-IN" sz="1000" dirty="0">
              <a:latin typeface="Arvo"/>
            </a:endParaRPr>
          </a:p>
        </p:txBody>
      </p:sp>
      <p:pic>
        <p:nvPicPr>
          <p:cNvPr id="8194" name="Picture 2" descr="C:\Users\Admin\Pictures\Saved Pictures\loading and processing speed.png"/>
          <p:cNvPicPr>
            <a:picLocks noChangeAspect="1" noChangeArrowheads="1"/>
          </p:cNvPicPr>
          <p:nvPr/>
        </p:nvPicPr>
        <p:blipFill>
          <a:blip r:embed="rId2"/>
          <a:srcRect/>
          <a:stretch>
            <a:fillRect/>
          </a:stretch>
        </p:blipFill>
        <p:spPr bwMode="auto">
          <a:xfrm>
            <a:off x="1066800" y="133350"/>
            <a:ext cx="2152649" cy="2070849"/>
          </a:xfrm>
          <a:prstGeom prst="rect">
            <a:avLst/>
          </a:prstGeom>
          <a:noFill/>
        </p:spPr>
      </p:pic>
      <p:sp>
        <p:nvSpPr>
          <p:cNvPr id="4" name="TextBox 3"/>
          <p:cNvSpPr txBox="1"/>
          <p:nvPr/>
        </p:nvSpPr>
        <p:spPr>
          <a:xfrm>
            <a:off x="609600" y="2647950"/>
            <a:ext cx="3657600" cy="2246769"/>
          </a:xfrm>
          <a:prstGeom prst="rect">
            <a:avLst/>
          </a:prstGeom>
          <a:noFill/>
        </p:spPr>
        <p:txBody>
          <a:bodyPr wrap="square" rtlCol="0">
            <a:spAutoFit/>
          </a:bodyPr>
          <a:lstStyle/>
          <a:p>
            <a:r>
              <a:rPr lang="en-IN" sz="1400" dirty="0" smtClean="0">
                <a:latin typeface="Alegreya"/>
              </a:rPr>
              <a:t>observation :- 1.people who strongly agree on loading and processing speed are 115.</a:t>
            </a:r>
          </a:p>
          <a:p>
            <a:r>
              <a:rPr lang="en-IN" sz="1400" dirty="0" smtClean="0">
                <a:latin typeface="Alegreya"/>
              </a:rPr>
              <a:t>    2.people who agree on loading and processing the speed are 112.</a:t>
            </a:r>
          </a:p>
          <a:p>
            <a:r>
              <a:rPr lang="en-IN" sz="1400" dirty="0" smtClean="0">
                <a:latin typeface="Alegreya"/>
              </a:rPr>
              <a:t>    3.people who dis-agree on loading and processing the speed are 18.</a:t>
            </a:r>
          </a:p>
          <a:p>
            <a:r>
              <a:rPr lang="en-IN" sz="1400" dirty="0" smtClean="0">
                <a:latin typeface="Alegreya"/>
              </a:rPr>
              <a:t>    4.people who are indifferent in loading and processing the speed are 12.</a:t>
            </a:r>
          </a:p>
          <a:p>
            <a:r>
              <a:rPr lang="en-IN" sz="1400" dirty="0" smtClean="0">
                <a:latin typeface="Alegreya"/>
              </a:rPr>
              <a:t>    5.people who are strongly dis-agree on loading and processing the speed are 12</a:t>
            </a:r>
            <a:endParaRPr lang="en-IN" sz="1400" dirty="0">
              <a:latin typeface="Alegreya"/>
            </a:endParaRPr>
          </a:p>
        </p:txBody>
      </p:sp>
      <p:sp>
        <p:nvSpPr>
          <p:cNvPr id="5" name="TextBox 4"/>
          <p:cNvSpPr txBox="1"/>
          <p:nvPr/>
        </p:nvSpPr>
        <p:spPr>
          <a:xfrm>
            <a:off x="5283989" y="2266950"/>
            <a:ext cx="2254143" cy="246221"/>
          </a:xfrm>
          <a:prstGeom prst="rect">
            <a:avLst/>
          </a:prstGeom>
          <a:noFill/>
        </p:spPr>
        <p:txBody>
          <a:bodyPr wrap="none" rtlCol="0">
            <a:spAutoFit/>
          </a:bodyPr>
          <a:lstStyle/>
          <a:p>
            <a:pPr algn="ctr"/>
            <a:r>
              <a:rPr lang="en-IN" sz="1000" dirty="0" smtClean="0">
                <a:latin typeface="Arvo"/>
              </a:rPr>
              <a:t>User friendly Interface of the website</a:t>
            </a:r>
            <a:endParaRPr lang="en-IN" sz="1000" dirty="0">
              <a:latin typeface="Arvo"/>
            </a:endParaRPr>
          </a:p>
        </p:txBody>
      </p:sp>
      <p:pic>
        <p:nvPicPr>
          <p:cNvPr id="8195" name="Picture 3" descr="C:\Users\Admin\Pictures\Saved Pictures\user friendly interface.png"/>
          <p:cNvPicPr>
            <a:picLocks noChangeAspect="1" noChangeArrowheads="1"/>
          </p:cNvPicPr>
          <p:nvPr/>
        </p:nvPicPr>
        <p:blipFill>
          <a:blip r:embed="rId3"/>
          <a:srcRect/>
          <a:stretch>
            <a:fillRect/>
          </a:stretch>
        </p:blipFill>
        <p:spPr bwMode="auto">
          <a:xfrm>
            <a:off x="5238749" y="273557"/>
            <a:ext cx="2076451" cy="1993393"/>
          </a:xfrm>
          <a:prstGeom prst="rect">
            <a:avLst/>
          </a:prstGeom>
          <a:noFill/>
        </p:spPr>
      </p:pic>
      <p:sp>
        <p:nvSpPr>
          <p:cNvPr id="7" name="TextBox 6"/>
          <p:cNvSpPr txBox="1"/>
          <p:nvPr/>
        </p:nvSpPr>
        <p:spPr>
          <a:xfrm>
            <a:off x="4495801" y="2813268"/>
            <a:ext cx="4267199" cy="1815882"/>
          </a:xfrm>
          <a:prstGeom prst="rect">
            <a:avLst/>
          </a:prstGeom>
          <a:noFill/>
        </p:spPr>
        <p:txBody>
          <a:bodyPr wrap="square" rtlCol="0">
            <a:spAutoFit/>
          </a:bodyPr>
          <a:lstStyle/>
          <a:p>
            <a:r>
              <a:rPr lang="en-IN" sz="1400" dirty="0" smtClean="0">
                <a:latin typeface="Alegreya"/>
              </a:rPr>
              <a:t>observation:-1. people who strongly agree on user-friendly interface of the website are 45.</a:t>
            </a:r>
          </a:p>
          <a:p>
            <a:r>
              <a:rPr lang="en-IN" sz="1400" dirty="0" smtClean="0">
                <a:latin typeface="Alegreya"/>
              </a:rPr>
              <a:t>    2. people who  strongly disagree on user-friendly interface of website are 18.</a:t>
            </a:r>
          </a:p>
          <a:p>
            <a:r>
              <a:rPr lang="en-IN" sz="1400" dirty="0" smtClean="0">
                <a:latin typeface="Alegreya"/>
              </a:rPr>
              <a:t>    3.people who  dis-agree on user-friendly interface of website are 12</a:t>
            </a:r>
          </a:p>
          <a:p>
            <a:r>
              <a:rPr lang="en-IN" sz="1400" dirty="0" smtClean="0">
                <a:latin typeface="Alegreya"/>
              </a:rPr>
              <a:t>    4. people who are indifferent on user friendly interface on website are 5</a:t>
            </a:r>
            <a:endParaRPr lang="en-IN" sz="1400" dirty="0">
              <a:latin typeface="Alegrey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66950"/>
            <a:ext cx="2239716" cy="276999"/>
          </a:xfrm>
          <a:prstGeom prst="rect">
            <a:avLst/>
          </a:prstGeom>
          <a:noFill/>
        </p:spPr>
        <p:txBody>
          <a:bodyPr wrap="none" rtlCol="0">
            <a:spAutoFit/>
          </a:bodyPr>
          <a:lstStyle/>
          <a:p>
            <a:pPr algn="ctr"/>
            <a:r>
              <a:rPr lang="en-IN" sz="1200" dirty="0" smtClean="0">
                <a:latin typeface="Arvo"/>
              </a:rPr>
              <a:t>Convenient Payment methods</a:t>
            </a:r>
            <a:endParaRPr lang="en-IN" sz="1200" dirty="0">
              <a:latin typeface="Arvo"/>
            </a:endParaRPr>
          </a:p>
        </p:txBody>
      </p:sp>
      <p:pic>
        <p:nvPicPr>
          <p:cNvPr id="9218" name="Picture 2" descr="C:\Users\Admin\Pictures\Saved Pictures\convinient payment methods.png"/>
          <p:cNvPicPr>
            <a:picLocks noChangeAspect="1" noChangeArrowheads="1"/>
          </p:cNvPicPr>
          <p:nvPr/>
        </p:nvPicPr>
        <p:blipFill>
          <a:blip r:embed="rId2"/>
          <a:srcRect/>
          <a:stretch>
            <a:fillRect/>
          </a:stretch>
        </p:blipFill>
        <p:spPr bwMode="auto">
          <a:xfrm>
            <a:off x="1295401" y="285751"/>
            <a:ext cx="1447800" cy="1786488"/>
          </a:xfrm>
          <a:prstGeom prst="rect">
            <a:avLst/>
          </a:prstGeom>
          <a:noFill/>
        </p:spPr>
      </p:pic>
      <p:sp>
        <p:nvSpPr>
          <p:cNvPr id="4" name="TextBox 3"/>
          <p:cNvSpPr txBox="1"/>
          <p:nvPr/>
        </p:nvSpPr>
        <p:spPr>
          <a:xfrm>
            <a:off x="457200" y="2952512"/>
            <a:ext cx="3200400" cy="1600438"/>
          </a:xfrm>
          <a:prstGeom prst="rect">
            <a:avLst/>
          </a:prstGeom>
          <a:noFill/>
        </p:spPr>
        <p:txBody>
          <a:bodyPr wrap="square" rtlCol="0">
            <a:spAutoFit/>
          </a:bodyPr>
          <a:lstStyle/>
          <a:p>
            <a:r>
              <a:rPr lang="en-IN" sz="1400" dirty="0" smtClean="0">
                <a:latin typeface="Alegreya"/>
              </a:rPr>
              <a:t>observation:-1.people who strongly agree on convenient payment methods are 159.</a:t>
            </a:r>
          </a:p>
          <a:p>
            <a:r>
              <a:rPr lang="en-IN" sz="1400" dirty="0" smtClean="0">
                <a:latin typeface="Alegreya"/>
              </a:rPr>
              <a:t> 2.people who agree on convenient payment methods are 80.</a:t>
            </a:r>
          </a:p>
          <a:p>
            <a:r>
              <a:rPr lang="en-IN" sz="1400" dirty="0" smtClean="0">
                <a:latin typeface="Alegreya"/>
              </a:rPr>
              <a:t> 3.people who dies-agree on  convenient payment methods are 30</a:t>
            </a:r>
            <a:endParaRPr lang="en-IN" sz="1400" dirty="0">
              <a:latin typeface="Alegreya"/>
            </a:endParaRPr>
          </a:p>
        </p:txBody>
      </p:sp>
      <p:sp>
        <p:nvSpPr>
          <p:cNvPr id="5" name="TextBox 4"/>
          <p:cNvSpPr txBox="1"/>
          <p:nvPr/>
        </p:nvSpPr>
        <p:spPr>
          <a:xfrm>
            <a:off x="5410200" y="2247840"/>
            <a:ext cx="2895600" cy="400110"/>
          </a:xfrm>
          <a:prstGeom prst="rect">
            <a:avLst/>
          </a:prstGeom>
          <a:noFill/>
        </p:spPr>
        <p:txBody>
          <a:bodyPr wrap="square" rtlCol="0">
            <a:spAutoFit/>
          </a:bodyPr>
          <a:lstStyle/>
          <a:p>
            <a:pPr algn="ctr"/>
            <a:r>
              <a:rPr lang="en-IN" sz="1000" dirty="0" smtClean="0">
                <a:latin typeface="Arvo"/>
              </a:rPr>
              <a:t>Trust that the online retail store will fulfill  its part of the transaction at the stipulated time</a:t>
            </a:r>
            <a:endParaRPr lang="en-IN" sz="1000" dirty="0">
              <a:latin typeface="Arvo"/>
            </a:endParaRPr>
          </a:p>
        </p:txBody>
      </p:sp>
      <p:pic>
        <p:nvPicPr>
          <p:cNvPr id="9219" name="Picture 3" descr="C:\Users\Admin\Pictures\Saved Pictures\trust that online.png"/>
          <p:cNvPicPr>
            <a:picLocks noChangeAspect="1" noChangeArrowheads="1"/>
          </p:cNvPicPr>
          <p:nvPr/>
        </p:nvPicPr>
        <p:blipFill>
          <a:blip r:embed="rId3"/>
          <a:srcRect/>
          <a:stretch>
            <a:fillRect/>
          </a:stretch>
        </p:blipFill>
        <p:spPr bwMode="auto">
          <a:xfrm>
            <a:off x="5995988" y="285750"/>
            <a:ext cx="1776412" cy="1701951"/>
          </a:xfrm>
          <a:prstGeom prst="rect">
            <a:avLst/>
          </a:prstGeom>
          <a:noFill/>
        </p:spPr>
      </p:pic>
      <p:sp>
        <p:nvSpPr>
          <p:cNvPr id="7" name="TextBox 6"/>
          <p:cNvSpPr txBox="1"/>
          <p:nvPr/>
        </p:nvSpPr>
        <p:spPr>
          <a:xfrm>
            <a:off x="3657600" y="2800350"/>
            <a:ext cx="5181600" cy="2031325"/>
          </a:xfrm>
          <a:prstGeom prst="rect">
            <a:avLst/>
          </a:prstGeom>
          <a:noFill/>
        </p:spPr>
        <p:txBody>
          <a:bodyPr wrap="square" rtlCol="0">
            <a:spAutoFit/>
          </a:bodyPr>
          <a:lstStyle/>
          <a:p>
            <a:r>
              <a:rPr lang="en-IN" sz="1400" dirty="0" smtClean="0">
                <a:latin typeface="Alegreya"/>
              </a:rPr>
              <a:t>observation:-1.people who strongly agree on the trust that online retail score will fulfill its part of transaction at the stipulated time are 141</a:t>
            </a:r>
          </a:p>
          <a:p>
            <a:r>
              <a:rPr lang="en-IN" sz="1400" dirty="0" smtClean="0">
                <a:latin typeface="Alegreya"/>
              </a:rPr>
              <a:t>2.people who  agree on the trust that online retail score will fulfill its part of transaction at the stipulated time are 86</a:t>
            </a:r>
          </a:p>
          <a:p>
            <a:r>
              <a:rPr lang="en-IN" sz="1400" dirty="0" smtClean="0">
                <a:latin typeface="Alegreya"/>
              </a:rPr>
              <a:t>3.people who  disagree on the trust that online retail score will fulfill its part of transaction at the stipulated time are 30.</a:t>
            </a:r>
          </a:p>
          <a:p>
            <a:r>
              <a:rPr lang="en-IN" sz="1400" dirty="0" smtClean="0">
                <a:latin typeface="Alegreya"/>
              </a:rPr>
              <a:t>4.people who  are indifferent on the trust that online retail score will fulfill its part of transaction at the stipulated time are 12</a:t>
            </a:r>
            <a:endParaRPr lang="en-IN" sz="1400" dirty="0">
              <a:latin typeface="Alegrey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4506318-31DF-4DB1-B3C1-D2273F1796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0D3B8E-44B5-4250-BF62-C60C004F6522}"/>
              </a:ext>
            </a:extLst>
          </p:cNvPr>
          <p:cNvSpPr>
            <a:spLocks noGrp="1"/>
          </p:cNvSpPr>
          <p:nvPr>
            <p:ph type="title"/>
          </p:nvPr>
        </p:nvSpPr>
        <p:spPr/>
        <p:txBody>
          <a:bodyPr rtlCol="0"/>
          <a:lstStyle/>
          <a:p>
            <a:r>
              <a:rPr lang="en-US" sz="2800" b="1" dirty="0">
                <a:latin typeface="Alegreya"/>
              </a:rPr>
              <a:t>Problem Statement</a:t>
            </a:r>
          </a:p>
        </p:txBody>
      </p:sp>
      <p:sp>
        <p:nvSpPr>
          <p:cNvPr id="3" name="Content Placeholder 2">
            <a:extLst>
              <a:ext uri="{D3D754C4-9465-4B1B-8E33-33D9E306DA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73E388-2950-4EA2-A590-0D8A6F980FB3}"/>
              </a:ext>
            </a:extLst>
          </p:cNvPr>
          <p:cNvSpPr>
            <a:spLocks noGrp="1"/>
          </p:cNvSpPr>
          <p:nvPr>
            <p:ph idx="1"/>
          </p:nvPr>
        </p:nvSpPr>
        <p:spPr/>
        <p:txBody>
          <a:bodyPr vert="horz" rtlCol="0">
            <a:normAutofit/>
          </a:bodyPr>
          <a:lstStyle/>
          <a:p>
            <a:r>
              <a:rPr lang="en-US" sz="1400" b="0" dirty="0">
                <a:solidFill>
                  <a:schemeClr val="tx1"/>
                </a:solidFill>
                <a:latin typeface="Alegreya"/>
              </a:rPr>
              <a:t>Customer satisfaction has emerged as one of the most important factors that guarantee the success of online store; </a:t>
            </a:r>
            <a:r>
              <a:rPr lang="en-US" sz="1400" b="0" dirty="0">
                <a:latin typeface="Alegreya"/>
              </a:rPr>
              <a:t/>
            </a:r>
            <a:br>
              <a:rPr lang="en-US" sz="1400" b="0" dirty="0">
                <a:latin typeface="Alegreya"/>
              </a:rPr>
            </a:br>
            <a:endParaRPr lang="en-US" sz="1400" b="0" dirty="0">
              <a:latin typeface="Alegreya"/>
            </a:endParaRPr>
          </a:p>
          <a:p>
            <a:r>
              <a:rPr lang="en-US" sz="1400" b="0" dirty="0">
                <a:solidFill>
                  <a:schemeClr val="tx1"/>
                </a:solidFill>
                <a:latin typeface="Alegreya"/>
              </a:rPr>
              <a:t>the main problem of the study is: Are customers satisfied by the services</a:t>
            </a:r>
            <a:r>
              <a:rPr lang="en-US" sz="1400" b="0" dirty="0">
                <a:latin typeface="Alegreya"/>
              </a:rPr>
              <a:t/>
            </a:r>
            <a:br>
              <a:rPr lang="en-US" sz="1400" b="0" dirty="0">
                <a:latin typeface="Alegreya"/>
              </a:rPr>
            </a:br>
            <a:r>
              <a:rPr lang="en-US" sz="1400" b="0" dirty="0">
                <a:solidFill>
                  <a:schemeClr val="tx1"/>
                </a:solidFill>
                <a:latin typeface="Alegreya"/>
              </a:rPr>
              <a:t>provided by the cell phone service providers</a:t>
            </a:r>
          </a:p>
          <a:p>
            <a:r>
              <a:rPr lang="en-US" sz="1400" b="0" dirty="0">
                <a:solidFill>
                  <a:schemeClr val="tx1"/>
                </a:solidFill>
                <a:latin typeface="Alegreya"/>
              </a:rPr>
              <a:t>A comprehensive review of the literature, theories and models have been carried</a:t>
            </a:r>
            <a:r>
              <a:rPr lang="en-US" sz="1400" b="0" dirty="0">
                <a:latin typeface="Alegreya"/>
              </a:rPr>
              <a:t/>
            </a:r>
            <a:br>
              <a:rPr lang="en-US" sz="1400" b="0" dirty="0">
                <a:latin typeface="Alegreya"/>
              </a:rPr>
            </a:br>
            <a:r>
              <a:rPr lang="en-US" sz="1400" b="0" dirty="0">
                <a:solidFill>
                  <a:schemeClr val="tx1"/>
                </a:solidFill>
                <a:latin typeface="Alegreya"/>
              </a:rPr>
              <a:t>out to propose the models for customer activation and customer retention. </a:t>
            </a:r>
          </a:p>
        </p:txBody>
      </p:sp>
    </p:spTree>
    <p:extLst>
      <p:ext uri="{AB19D886-EB68-4C20-AA11-3BDDD9BCA19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096929"/>
            <a:ext cx="2042547" cy="246221"/>
          </a:xfrm>
          <a:prstGeom prst="rect">
            <a:avLst/>
          </a:prstGeom>
          <a:noFill/>
        </p:spPr>
        <p:txBody>
          <a:bodyPr wrap="none" rtlCol="0">
            <a:spAutoFit/>
          </a:bodyPr>
          <a:lstStyle/>
          <a:p>
            <a:pPr algn="ctr"/>
            <a:r>
              <a:rPr lang="en-IN" sz="1000" dirty="0" smtClean="0">
                <a:latin typeface="Arvo"/>
              </a:rPr>
              <a:t>Empathy towards the consumers</a:t>
            </a:r>
            <a:endParaRPr lang="en-IN" sz="1000" dirty="0">
              <a:latin typeface="Arvo"/>
            </a:endParaRPr>
          </a:p>
        </p:txBody>
      </p:sp>
      <p:pic>
        <p:nvPicPr>
          <p:cNvPr id="10242" name="Picture 2" descr="C:\Users\Admin\Pictures\Saved Pictures\empathy.png"/>
          <p:cNvPicPr>
            <a:picLocks noChangeAspect="1" noChangeArrowheads="1"/>
          </p:cNvPicPr>
          <p:nvPr/>
        </p:nvPicPr>
        <p:blipFill>
          <a:blip r:embed="rId2"/>
          <a:srcRect/>
          <a:stretch>
            <a:fillRect/>
          </a:stretch>
        </p:blipFill>
        <p:spPr bwMode="auto">
          <a:xfrm>
            <a:off x="838200" y="133350"/>
            <a:ext cx="2133600" cy="1755648"/>
          </a:xfrm>
          <a:prstGeom prst="rect">
            <a:avLst/>
          </a:prstGeom>
          <a:noFill/>
        </p:spPr>
      </p:pic>
      <p:sp>
        <p:nvSpPr>
          <p:cNvPr id="4" name="TextBox 3"/>
          <p:cNvSpPr txBox="1"/>
          <p:nvPr/>
        </p:nvSpPr>
        <p:spPr>
          <a:xfrm>
            <a:off x="304800" y="2571750"/>
            <a:ext cx="3505200" cy="2031325"/>
          </a:xfrm>
          <a:prstGeom prst="rect">
            <a:avLst/>
          </a:prstGeom>
          <a:noFill/>
        </p:spPr>
        <p:txBody>
          <a:bodyPr wrap="square" rtlCol="0">
            <a:spAutoFit/>
          </a:bodyPr>
          <a:lstStyle/>
          <a:p>
            <a:r>
              <a:rPr lang="en-IN" sz="1400" dirty="0" smtClean="0">
                <a:latin typeface="Alegreya"/>
              </a:rPr>
              <a:t>observation:-1. people who strongly agree on empathy towards the consumer are 194.</a:t>
            </a:r>
          </a:p>
          <a:p>
            <a:r>
              <a:rPr lang="en-IN" sz="1400" dirty="0" smtClean="0">
                <a:latin typeface="Alegreya"/>
              </a:rPr>
              <a:t>    2.people who  agree on empathy towards the consumer are 42</a:t>
            </a:r>
          </a:p>
          <a:p>
            <a:r>
              <a:rPr lang="en-IN" sz="1400" dirty="0" smtClean="0">
                <a:latin typeface="Alegreya"/>
              </a:rPr>
              <a:t>    3.people who strongly disagree on empathy towards the consumer are 18.</a:t>
            </a:r>
          </a:p>
          <a:p>
            <a:r>
              <a:rPr lang="en-IN" sz="1400" dirty="0" smtClean="0">
                <a:latin typeface="Alegreya"/>
              </a:rPr>
              <a:t>    4.people who are indifferent  on empathy towards the consumer are 15.</a:t>
            </a:r>
            <a:endParaRPr lang="en-IN" sz="1400" dirty="0">
              <a:latin typeface="Alegreya"/>
            </a:endParaRPr>
          </a:p>
        </p:txBody>
      </p:sp>
      <p:sp>
        <p:nvSpPr>
          <p:cNvPr id="5" name="TextBox 4"/>
          <p:cNvSpPr txBox="1"/>
          <p:nvPr/>
        </p:nvSpPr>
        <p:spPr>
          <a:xfrm>
            <a:off x="4800600" y="2038350"/>
            <a:ext cx="3100529" cy="246221"/>
          </a:xfrm>
          <a:prstGeom prst="rect">
            <a:avLst/>
          </a:prstGeom>
          <a:noFill/>
        </p:spPr>
        <p:txBody>
          <a:bodyPr wrap="none" rtlCol="0">
            <a:spAutoFit/>
          </a:bodyPr>
          <a:lstStyle/>
          <a:p>
            <a:pPr algn="ctr"/>
            <a:r>
              <a:rPr lang="en-IN" sz="1000" dirty="0" smtClean="0">
                <a:latin typeface="Arvo"/>
              </a:rPr>
              <a:t>Being able to guarentee the privacy of the customer</a:t>
            </a:r>
            <a:endParaRPr lang="en-IN" sz="1000" dirty="0">
              <a:latin typeface="Arvo"/>
            </a:endParaRPr>
          </a:p>
        </p:txBody>
      </p:sp>
      <p:sp>
        <p:nvSpPr>
          <p:cNvPr id="6" name="TextBox 5"/>
          <p:cNvSpPr txBox="1"/>
          <p:nvPr/>
        </p:nvSpPr>
        <p:spPr>
          <a:xfrm>
            <a:off x="4800600" y="2571750"/>
            <a:ext cx="3505200" cy="2031325"/>
          </a:xfrm>
          <a:prstGeom prst="rect">
            <a:avLst/>
          </a:prstGeom>
          <a:noFill/>
        </p:spPr>
        <p:txBody>
          <a:bodyPr wrap="square" rtlCol="0">
            <a:spAutoFit/>
          </a:bodyPr>
          <a:lstStyle/>
          <a:p>
            <a:r>
              <a:rPr lang="en-IN" sz="1400" dirty="0" smtClean="0">
                <a:latin typeface="Alegreya"/>
              </a:rPr>
              <a:t>observation:-1.people who are strongly agree on being able to guarantee the privacy of the customer are 185.</a:t>
            </a:r>
          </a:p>
          <a:p>
            <a:r>
              <a:rPr lang="en-IN" sz="1400" dirty="0" smtClean="0">
                <a:latin typeface="Alegreya"/>
              </a:rPr>
              <a:t>    2.people who agree on being able to guarantee the privacy of the customer are 58.</a:t>
            </a:r>
          </a:p>
          <a:p>
            <a:r>
              <a:rPr lang="en-IN" sz="1400" dirty="0" smtClean="0">
                <a:latin typeface="Alegreya"/>
              </a:rPr>
              <a:t>    3.people who are indifferent on being able to guarantee the privacy of the customer are 26</a:t>
            </a:r>
            <a:endParaRPr lang="en-IN" sz="1400" dirty="0">
              <a:latin typeface="Alegreya"/>
            </a:endParaRPr>
          </a:p>
        </p:txBody>
      </p:sp>
      <p:pic>
        <p:nvPicPr>
          <p:cNvPr id="10243" name="Picture 3" descr="C:\Users\Admin\Pictures\Saved Pictures\being able to gauanteee the privacy of customer.png"/>
          <p:cNvPicPr>
            <a:picLocks noChangeAspect="1" noChangeArrowheads="1"/>
          </p:cNvPicPr>
          <p:nvPr/>
        </p:nvPicPr>
        <p:blipFill>
          <a:blip r:embed="rId3"/>
          <a:srcRect/>
          <a:stretch>
            <a:fillRect/>
          </a:stretch>
        </p:blipFill>
        <p:spPr bwMode="auto">
          <a:xfrm>
            <a:off x="5181601" y="209550"/>
            <a:ext cx="1752599" cy="168952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343150"/>
            <a:ext cx="3886200" cy="2753856"/>
          </a:xfrm>
          <a:prstGeom prst="rect">
            <a:avLst/>
          </a:prstGeom>
          <a:noFill/>
        </p:spPr>
        <p:txBody>
          <a:bodyPr wrap="square" rtlCol="0">
            <a:spAutoFit/>
          </a:bodyPr>
          <a:lstStyle/>
          <a:p>
            <a:r>
              <a:rPr lang="en-IN" sz="1400" dirty="0" smtClean="0">
                <a:latin typeface="Alegreya"/>
              </a:rPr>
              <a:t>observation:-1.people who are strongly agree on the responsiveness, availability of several communication channels are 149.</a:t>
            </a:r>
          </a:p>
          <a:p>
            <a:r>
              <a:rPr lang="en-IN" sz="1400" dirty="0" smtClean="0">
                <a:latin typeface="Alegreya"/>
              </a:rPr>
              <a:t>    2.people who are agree on the responsiveness, availability of several communication channels are 94.</a:t>
            </a:r>
          </a:p>
          <a:p>
            <a:r>
              <a:rPr lang="en-IN" sz="1400" dirty="0" smtClean="0">
                <a:latin typeface="Alegreya"/>
              </a:rPr>
              <a:t>    3.people who are indifferent on the responsiveness, availability of several communication channels are 15.</a:t>
            </a:r>
          </a:p>
          <a:p>
            <a:r>
              <a:rPr lang="en-IN" sz="1400" dirty="0" smtClean="0">
                <a:latin typeface="Alegreya"/>
              </a:rPr>
              <a:t>    4.people who are strongly disagree on the responsiveness, availability of several communication channels are 11</a:t>
            </a:r>
            <a:endParaRPr lang="en-IN" sz="1400" dirty="0">
              <a:latin typeface="Alegreya"/>
            </a:endParaRPr>
          </a:p>
        </p:txBody>
      </p:sp>
      <p:sp>
        <p:nvSpPr>
          <p:cNvPr id="3" name="TextBox 2"/>
          <p:cNvSpPr txBox="1"/>
          <p:nvPr/>
        </p:nvSpPr>
        <p:spPr>
          <a:xfrm>
            <a:off x="304800" y="2096929"/>
            <a:ext cx="3759362" cy="246221"/>
          </a:xfrm>
          <a:prstGeom prst="rect">
            <a:avLst/>
          </a:prstGeom>
          <a:noFill/>
        </p:spPr>
        <p:txBody>
          <a:bodyPr wrap="none" rtlCol="0">
            <a:spAutoFit/>
          </a:bodyPr>
          <a:lstStyle/>
          <a:p>
            <a:r>
              <a:rPr lang="en-IN" sz="1000" dirty="0" smtClean="0">
                <a:latin typeface="Arvo"/>
              </a:rPr>
              <a:t>responsiveness, availability of several communication channels</a:t>
            </a:r>
            <a:endParaRPr lang="en-IN" sz="1000" dirty="0">
              <a:latin typeface="Arvo"/>
            </a:endParaRPr>
          </a:p>
        </p:txBody>
      </p:sp>
      <p:pic>
        <p:nvPicPr>
          <p:cNvPr id="11266" name="Picture 2" descr="C:\Users\Admin\Pictures\Saved Pictures\responsiveness.png"/>
          <p:cNvPicPr>
            <a:picLocks noChangeAspect="1" noChangeArrowheads="1"/>
          </p:cNvPicPr>
          <p:nvPr/>
        </p:nvPicPr>
        <p:blipFill>
          <a:blip r:embed="rId2"/>
          <a:srcRect/>
          <a:stretch>
            <a:fillRect/>
          </a:stretch>
        </p:blipFill>
        <p:spPr bwMode="auto">
          <a:xfrm>
            <a:off x="990600" y="285751"/>
            <a:ext cx="1957387" cy="1796454"/>
          </a:xfrm>
          <a:prstGeom prst="rect">
            <a:avLst/>
          </a:prstGeom>
          <a:noFill/>
        </p:spPr>
      </p:pic>
      <p:sp>
        <p:nvSpPr>
          <p:cNvPr id="5" name="TextBox 4"/>
          <p:cNvSpPr txBox="1"/>
          <p:nvPr/>
        </p:nvSpPr>
        <p:spPr>
          <a:xfrm>
            <a:off x="4648200" y="2173129"/>
            <a:ext cx="3243196" cy="246221"/>
          </a:xfrm>
          <a:prstGeom prst="rect">
            <a:avLst/>
          </a:prstGeom>
          <a:noFill/>
        </p:spPr>
        <p:txBody>
          <a:bodyPr wrap="none" rtlCol="0">
            <a:spAutoFit/>
          </a:bodyPr>
          <a:lstStyle/>
          <a:p>
            <a:r>
              <a:rPr lang="en-IN" sz="1000" dirty="0" smtClean="0">
                <a:latin typeface="Arvo"/>
              </a:rPr>
              <a:t>Online shopping gives monetary benefit and discounts</a:t>
            </a:r>
            <a:endParaRPr lang="en-IN" sz="1000" dirty="0">
              <a:latin typeface="Arvo"/>
            </a:endParaRPr>
          </a:p>
        </p:txBody>
      </p:sp>
      <p:sp>
        <p:nvSpPr>
          <p:cNvPr id="6" name="TextBox 5"/>
          <p:cNvSpPr txBox="1"/>
          <p:nvPr/>
        </p:nvSpPr>
        <p:spPr>
          <a:xfrm>
            <a:off x="4343400" y="2571750"/>
            <a:ext cx="4648200" cy="2246769"/>
          </a:xfrm>
          <a:prstGeom prst="rect">
            <a:avLst/>
          </a:prstGeom>
          <a:noFill/>
        </p:spPr>
        <p:txBody>
          <a:bodyPr wrap="square" rtlCol="0">
            <a:spAutoFit/>
          </a:bodyPr>
          <a:lstStyle/>
          <a:p>
            <a:r>
              <a:rPr lang="en-IN" sz="1400" dirty="0" smtClean="0">
                <a:latin typeface="Alegreya"/>
              </a:rPr>
              <a:t>observation:-1. people who are strongly agree on the online shopping gives monetary benefit are 105</a:t>
            </a:r>
          </a:p>
          <a:p>
            <a:r>
              <a:rPr lang="en-IN" sz="1400" dirty="0" smtClean="0">
                <a:latin typeface="Alegreya"/>
              </a:rPr>
              <a:t>    2. people who are agree on the online shopping gives monetary  benefit are 85.</a:t>
            </a:r>
          </a:p>
          <a:p>
            <a:r>
              <a:rPr lang="en-IN" sz="1400" dirty="0" smtClean="0">
                <a:latin typeface="Alegreya"/>
              </a:rPr>
              <a:t>    3.people who are indifferent on the online shopping gives monetary benefit are 50.</a:t>
            </a:r>
          </a:p>
          <a:p>
            <a:r>
              <a:rPr lang="en-IN" sz="1400" dirty="0" smtClean="0">
                <a:latin typeface="Alegreya"/>
              </a:rPr>
              <a:t>    4.people who are strongly disagree on the online shopping gives monetary benefit are 18.</a:t>
            </a:r>
          </a:p>
          <a:p>
            <a:r>
              <a:rPr lang="en-IN" sz="1400" dirty="0" smtClean="0">
                <a:latin typeface="Alegreya"/>
              </a:rPr>
              <a:t>    5.people who are dis-agree on the online shopping gives monetary benefit are 11</a:t>
            </a:r>
            <a:endParaRPr lang="en-IN" sz="1400" dirty="0">
              <a:latin typeface="Alegreya"/>
            </a:endParaRPr>
          </a:p>
        </p:txBody>
      </p:sp>
      <p:pic>
        <p:nvPicPr>
          <p:cNvPr id="11267" name="Picture 3" descr="C:\Users\Admin\Pictures\Saved Pictures\onlineshopping.png"/>
          <p:cNvPicPr>
            <a:picLocks noChangeAspect="1" noChangeArrowheads="1"/>
          </p:cNvPicPr>
          <p:nvPr/>
        </p:nvPicPr>
        <p:blipFill>
          <a:blip r:embed="rId3"/>
          <a:srcRect/>
          <a:stretch>
            <a:fillRect/>
          </a:stretch>
        </p:blipFill>
        <p:spPr bwMode="auto">
          <a:xfrm>
            <a:off x="5314950" y="340614"/>
            <a:ext cx="1847850" cy="177393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66950"/>
            <a:ext cx="2587568" cy="246221"/>
          </a:xfrm>
          <a:prstGeom prst="rect">
            <a:avLst/>
          </a:prstGeom>
          <a:noFill/>
        </p:spPr>
        <p:txBody>
          <a:bodyPr wrap="none" rtlCol="0">
            <a:spAutoFit/>
          </a:bodyPr>
          <a:lstStyle/>
          <a:p>
            <a:pPr algn="ctr"/>
            <a:r>
              <a:rPr lang="en-IN" sz="1000" dirty="0" smtClean="0">
                <a:latin typeface="Arvo"/>
              </a:rPr>
              <a:t>Enjoyment is derived from shopping online</a:t>
            </a:r>
            <a:endParaRPr lang="en-IN" sz="1000" dirty="0">
              <a:latin typeface="Arvo"/>
            </a:endParaRPr>
          </a:p>
        </p:txBody>
      </p:sp>
      <p:sp>
        <p:nvSpPr>
          <p:cNvPr id="3" name="TextBox 2"/>
          <p:cNvSpPr txBox="1"/>
          <p:nvPr/>
        </p:nvSpPr>
        <p:spPr>
          <a:xfrm>
            <a:off x="76200" y="2610981"/>
            <a:ext cx="4495800" cy="2246769"/>
          </a:xfrm>
          <a:prstGeom prst="rect">
            <a:avLst/>
          </a:prstGeom>
          <a:noFill/>
        </p:spPr>
        <p:txBody>
          <a:bodyPr wrap="square" rtlCol="0">
            <a:spAutoFit/>
          </a:bodyPr>
          <a:lstStyle/>
          <a:p>
            <a:r>
              <a:rPr lang="en-IN" sz="1400" dirty="0" smtClean="0">
                <a:latin typeface="Alegreya"/>
              </a:rPr>
              <a:t>observation:-1. people who are strongly agree on the enjoyment is derived from shopping online are 86.</a:t>
            </a:r>
          </a:p>
          <a:p>
            <a:r>
              <a:rPr lang="en-IN" sz="1400" dirty="0" smtClean="0">
                <a:latin typeface="Alegreya"/>
              </a:rPr>
              <a:t>    2.people who are indifferent on the enjoyment is derived from shopping online are 75.</a:t>
            </a:r>
          </a:p>
          <a:p>
            <a:r>
              <a:rPr lang="en-IN" sz="1400" dirty="0" smtClean="0">
                <a:latin typeface="Alegreya"/>
              </a:rPr>
              <a:t>    3.people who are agree on the enjoyment is derived from shopping online are 59.</a:t>
            </a:r>
          </a:p>
          <a:p>
            <a:r>
              <a:rPr lang="en-IN" sz="1400" dirty="0" smtClean="0">
                <a:latin typeface="Alegreya"/>
              </a:rPr>
              <a:t>    4.people who are strongly disagree on enjoyment is derived from shopping online are 30.</a:t>
            </a:r>
          </a:p>
          <a:p>
            <a:r>
              <a:rPr lang="en-IN" sz="1400" dirty="0" smtClean="0">
                <a:latin typeface="Alegreya"/>
              </a:rPr>
              <a:t>    5.people who are disagree on the enjoyment is derived from shopping online are 19.</a:t>
            </a:r>
            <a:endParaRPr lang="en-IN" sz="1400" dirty="0">
              <a:latin typeface="Alegreya"/>
            </a:endParaRPr>
          </a:p>
        </p:txBody>
      </p:sp>
      <p:pic>
        <p:nvPicPr>
          <p:cNvPr id="12290" name="Picture 2" descr="C:\Users\Admin\Pictures\Saved Pictures\enjoyment.png"/>
          <p:cNvPicPr>
            <a:picLocks noChangeAspect="1" noChangeArrowheads="1"/>
          </p:cNvPicPr>
          <p:nvPr/>
        </p:nvPicPr>
        <p:blipFill>
          <a:blip r:embed="rId2"/>
          <a:srcRect/>
          <a:stretch>
            <a:fillRect/>
          </a:stretch>
        </p:blipFill>
        <p:spPr bwMode="auto">
          <a:xfrm>
            <a:off x="1295400" y="191656"/>
            <a:ext cx="2057400" cy="1999094"/>
          </a:xfrm>
          <a:prstGeom prst="rect">
            <a:avLst/>
          </a:prstGeom>
          <a:noFill/>
        </p:spPr>
      </p:pic>
      <p:sp>
        <p:nvSpPr>
          <p:cNvPr id="5" name="TextBox 4"/>
          <p:cNvSpPr txBox="1"/>
          <p:nvPr/>
        </p:nvSpPr>
        <p:spPr>
          <a:xfrm>
            <a:off x="5638800" y="2325529"/>
            <a:ext cx="2555508" cy="246221"/>
          </a:xfrm>
          <a:prstGeom prst="rect">
            <a:avLst/>
          </a:prstGeom>
          <a:noFill/>
        </p:spPr>
        <p:txBody>
          <a:bodyPr wrap="none" rtlCol="0">
            <a:spAutoFit/>
          </a:bodyPr>
          <a:lstStyle/>
          <a:p>
            <a:pPr algn="ctr"/>
            <a:r>
              <a:rPr lang="en-IN" sz="1000" dirty="0" smtClean="0">
                <a:latin typeface="Arvo"/>
              </a:rPr>
              <a:t>Shopping online is convenient and flexible</a:t>
            </a:r>
            <a:endParaRPr lang="en-IN" sz="1000" dirty="0">
              <a:latin typeface="Arvo"/>
            </a:endParaRPr>
          </a:p>
        </p:txBody>
      </p:sp>
      <p:sp>
        <p:nvSpPr>
          <p:cNvPr id="6" name="TextBox 5"/>
          <p:cNvSpPr txBox="1"/>
          <p:nvPr/>
        </p:nvSpPr>
        <p:spPr>
          <a:xfrm>
            <a:off x="4724400" y="2724150"/>
            <a:ext cx="4038600" cy="2031325"/>
          </a:xfrm>
          <a:prstGeom prst="rect">
            <a:avLst/>
          </a:prstGeom>
          <a:noFill/>
        </p:spPr>
        <p:txBody>
          <a:bodyPr wrap="square" rtlCol="0">
            <a:spAutoFit/>
          </a:bodyPr>
          <a:lstStyle/>
          <a:p>
            <a:r>
              <a:rPr lang="en-IN" sz="1400" dirty="0" smtClean="0">
                <a:latin typeface="Alegreya"/>
              </a:rPr>
              <a:t>observation:-1.People who are strongly agree on the shopping online is convenient and flexible are 146</a:t>
            </a:r>
          </a:p>
          <a:p>
            <a:r>
              <a:rPr lang="en-IN" sz="1400" dirty="0" smtClean="0">
                <a:latin typeface="Alegreya"/>
              </a:rPr>
              <a:t>    2.People who are agree on the shopping online is convenient and flexible are 78.</a:t>
            </a:r>
          </a:p>
          <a:p>
            <a:r>
              <a:rPr lang="en-IN" sz="1400" dirty="0" smtClean="0">
                <a:latin typeface="Alegreya"/>
              </a:rPr>
              <a:t>    3.people who are indifferent on the shopping online is convenient and flexible are 33</a:t>
            </a:r>
          </a:p>
          <a:p>
            <a:r>
              <a:rPr lang="en-IN" sz="1400" dirty="0" smtClean="0">
                <a:latin typeface="Alegreya"/>
              </a:rPr>
              <a:t>    4.people who are disagree on the shopping online are 12</a:t>
            </a:r>
            <a:endParaRPr lang="en-IN" sz="1400" dirty="0">
              <a:latin typeface="Alegreya"/>
            </a:endParaRPr>
          </a:p>
        </p:txBody>
      </p:sp>
      <p:pic>
        <p:nvPicPr>
          <p:cNvPr id="12291" name="Picture 3" descr="C:\Users\Admin\Pictures\Saved Pictures\shopping online.png"/>
          <p:cNvPicPr>
            <a:picLocks noChangeAspect="1" noChangeArrowheads="1"/>
          </p:cNvPicPr>
          <p:nvPr/>
        </p:nvPicPr>
        <p:blipFill>
          <a:blip r:embed="rId3"/>
          <a:srcRect/>
          <a:stretch>
            <a:fillRect/>
          </a:stretch>
        </p:blipFill>
        <p:spPr bwMode="auto">
          <a:xfrm>
            <a:off x="5467350" y="209550"/>
            <a:ext cx="2152650" cy="206654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885950"/>
            <a:ext cx="2743200" cy="400110"/>
          </a:xfrm>
          <a:prstGeom prst="rect">
            <a:avLst/>
          </a:prstGeom>
          <a:noFill/>
        </p:spPr>
        <p:txBody>
          <a:bodyPr wrap="square" rtlCol="0">
            <a:spAutoFit/>
          </a:bodyPr>
          <a:lstStyle/>
          <a:p>
            <a:pPr algn="ctr"/>
            <a:r>
              <a:rPr lang="en-IN" sz="1000" dirty="0" smtClean="0">
                <a:latin typeface="Arvo"/>
              </a:rPr>
              <a:t>Return and replacement policy of the e-tailer is important for the purchase decision</a:t>
            </a:r>
            <a:endParaRPr lang="en-IN" sz="1000" dirty="0">
              <a:latin typeface="Arvo"/>
            </a:endParaRPr>
          </a:p>
        </p:txBody>
      </p:sp>
      <p:sp>
        <p:nvSpPr>
          <p:cNvPr id="3" name="TextBox 2"/>
          <p:cNvSpPr txBox="1"/>
          <p:nvPr/>
        </p:nvSpPr>
        <p:spPr>
          <a:xfrm>
            <a:off x="152401" y="2495550"/>
            <a:ext cx="3352799" cy="2677656"/>
          </a:xfrm>
          <a:prstGeom prst="rect">
            <a:avLst/>
          </a:prstGeom>
          <a:noFill/>
        </p:spPr>
        <p:txBody>
          <a:bodyPr wrap="square" rtlCol="0">
            <a:spAutoFit/>
          </a:bodyPr>
          <a:lstStyle/>
          <a:p>
            <a:r>
              <a:rPr lang="en-IN" sz="1400" dirty="0" smtClean="0">
                <a:latin typeface="Alegreya"/>
              </a:rPr>
              <a:t>observation:-1.people who strongly agree on return and replacement policy of the e-tailor is important for the purchase decision are 198.</a:t>
            </a:r>
          </a:p>
          <a:p>
            <a:r>
              <a:rPr lang="en-IN" sz="1400" dirty="0" smtClean="0">
                <a:latin typeface="Alegreya"/>
              </a:rPr>
              <a:t>    2.people who agree on return and replacement policy of the e-tailor is important for the purchase decision are 51.</a:t>
            </a:r>
          </a:p>
          <a:p>
            <a:r>
              <a:rPr lang="en-IN" sz="1400" dirty="0" smtClean="0">
                <a:latin typeface="Alegreya"/>
              </a:rPr>
              <a:t>   3.people who dis-agree on return and replacement policy of the e-tailor is important for the purchase decision are 20</a:t>
            </a:r>
            <a:endParaRPr lang="en-IN" sz="1400" dirty="0">
              <a:latin typeface="Alegreya"/>
            </a:endParaRPr>
          </a:p>
        </p:txBody>
      </p:sp>
      <p:pic>
        <p:nvPicPr>
          <p:cNvPr id="1026" name="Picture 2" descr="C:\Users\Admin\Pictures\Saved Pictures\return.png"/>
          <p:cNvPicPr>
            <a:picLocks noChangeAspect="1" noChangeArrowheads="1"/>
          </p:cNvPicPr>
          <p:nvPr/>
        </p:nvPicPr>
        <p:blipFill>
          <a:blip r:embed="rId2"/>
          <a:srcRect/>
          <a:stretch>
            <a:fillRect/>
          </a:stretch>
        </p:blipFill>
        <p:spPr bwMode="auto">
          <a:xfrm>
            <a:off x="609600" y="133350"/>
            <a:ext cx="1752600" cy="1724201"/>
          </a:xfrm>
          <a:prstGeom prst="rect">
            <a:avLst/>
          </a:prstGeom>
          <a:noFill/>
        </p:spPr>
      </p:pic>
      <p:sp>
        <p:nvSpPr>
          <p:cNvPr id="5" name="TextBox 4"/>
          <p:cNvSpPr txBox="1"/>
          <p:nvPr/>
        </p:nvSpPr>
        <p:spPr>
          <a:xfrm>
            <a:off x="5181600" y="1943040"/>
            <a:ext cx="2286000" cy="400110"/>
          </a:xfrm>
          <a:prstGeom prst="rect">
            <a:avLst/>
          </a:prstGeom>
          <a:noFill/>
        </p:spPr>
        <p:txBody>
          <a:bodyPr wrap="square" rtlCol="0">
            <a:spAutoFit/>
          </a:bodyPr>
          <a:lstStyle/>
          <a:p>
            <a:pPr algn="ctr"/>
            <a:r>
              <a:rPr lang="en-IN" sz="1000" dirty="0" smtClean="0">
                <a:latin typeface="Arvo"/>
              </a:rPr>
              <a:t>Gaining access to loyalty programs is a benefit of shopping online</a:t>
            </a:r>
            <a:endParaRPr lang="en-IN" sz="1000" dirty="0">
              <a:latin typeface="Arvo"/>
            </a:endParaRPr>
          </a:p>
        </p:txBody>
      </p:sp>
      <p:pic>
        <p:nvPicPr>
          <p:cNvPr id="1027" name="Picture 3" descr="C:\Users\Admin\Pictures\Saved Pictures\Gaining access to  loyalty.png"/>
          <p:cNvPicPr>
            <a:picLocks noChangeAspect="1" noChangeArrowheads="1"/>
          </p:cNvPicPr>
          <p:nvPr/>
        </p:nvPicPr>
        <p:blipFill>
          <a:blip r:embed="rId3"/>
          <a:srcRect/>
          <a:stretch>
            <a:fillRect/>
          </a:stretch>
        </p:blipFill>
        <p:spPr bwMode="auto">
          <a:xfrm>
            <a:off x="5486400" y="209550"/>
            <a:ext cx="1752599" cy="1686000"/>
          </a:xfrm>
          <a:prstGeom prst="rect">
            <a:avLst/>
          </a:prstGeom>
          <a:noFill/>
        </p:spPr>
      </p:pic>
      <p:sp>
        <p:nvSpPr>
          <p:cNvPr id="8" name="TextBox 7"/>
          <p:cNvSpPr txBox="1"/>
          <p:nvPr/>
        </p:nvSpPr>
        <p:spPr>
          <a:xfrm>
            <a:off x="3657600" y="2332494"/>
            <a:ext cx="5105400" cy="2677656"/>
          </a:xfrm>
          <a:prstGeom prst="rect">
            <a:avLst/>
          </a:prstGeom>
          <a:noFill/>
        </p:spPr>
        <p:txBody>
          <a:bodyPr wrap="square" rtlCol="0">
            <a:spAutoFit/>
          </a:bodyPr>
          <a:lstStyle/>
          <a:p>
            <a:r>
              <a:rPr lang="en-IN" sz="1400" dirty="0" smtClean="0">
                <a:latin typeface="Alegreya"/>
              </a:rPr>
              <a:t>observation:-1. people who are strongly agree on the gaining access to loyalty programs is a benefit of shopping online are 115</a:t>
            </a:r>
          </a:p>
          <a:p>
            <a:r>
              <a:rPr lang="en-IN" sz="1400" dirty="0" smtClean="0">
                <a:latin typeface="Alegreya"/>
              </a:rPr>
              <a:t>    2.people who are indifferent on the gaining access to loyalty programs is a benefit of shopping online are 64.</a:t>
            </a:r>
          </a:p>
          <a:p>
            <a:r>
              <a:rPr lang="en-IN" sz="1400" dirty="0" smtClean="0">
                <a:latin typeface="Alegreya"/>
              </a:rPr>
              <a:t>    3.people who are agree on the gaining access to loyalty programs is a benefit of shopping online are 64</a:t>
            </a:r>
          </a:p>
          <a:p>
            <a:r>
              <a:rPr lang="en-IN" sz="1400" dirty="0" smtClean="0">
                <a:latin typeface="Alegreya"/>
              </a:rPr>
              <a:t>    4.people who are disagree on the gaining access to loyalty programs is a benefit of shopping online are 15</a:t>
            </a:r>
          </a:p>
          <a:p>
            <a:r>
              <a:rPr lang="en-IN" sz="1400" dirty="0" smtClean="0">
                <a:latin typeface="Alegreya"/>
              </a:rPr>
              <a:t>    5.people who are strongly disagree on the gaining access to loyalty programs is a benefit of shopping online are 11</a:t>
            </a:r>
          </a:p>
          <a:p>
            <a:endParaRPr lang="en-IN" sz="1400" dirty="0">
              <a:latin typeface="Alegrey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93952"/>
            <a:ext cx="2514600" cy="553998"/>
          </a:xfrm>
          <a:prstGeom prst="rect">
            <a:avLst/>
          </a:prstGeom>
          <a:noFill/>
        </p:spPr>
        <p:txBody>
          <a:bodyPr wrap="square" rtlCol="0">
            <a:spAutoFit/>
          </a:bodyPr>
          <a:lstStyle/>
          <a:p>
            <a:pPr algn="ctr"/>
            <a:r>
              <a:rPr lang="en-IN" sz="1000" dirty="0" smtClean="0">
                <a:latin typeface="Arvo"/>
              </a:rPr>
              <a:t>Displaying quality information of the website improves satisfaction of the consumer</a:t>
            </a:r>
            <a:endParaRPr lang="en-IN" sz="1000" dirty="0">
              <a:latin typeface="Arvo"/>
            </a:endParaRPr>
          </a:p>
        </p:txBody>
      </p:sp>
      <p:sp>
        <p:nvSpPr>
          <p:cNvPr id="3" name="TextBox 2"/>
          <p:cNvSpPr txBox="1"/>
          <p:nvPr/>
        </p:nvSpPr>
        <p:spPr>
          <a:xfrm>
            <a:off x="152400" y="2637294"/>
            <a:ext cx="3581400" cy="2677656"/>
          </a:xfrm>
          <a:prstGeom prst="rect">
            <a:avLst/>
          </a:prstGeom>
          <a:noFill/>
        </p:spPr>
        <p:txBody>
          <a:bodyPr wrap="square" rtlCol="0">
            <a:spAutoFit/>
          </a:bodyPr>
          <a:lstStyle/>
          <a:p>
            <a:r>
              <a:rPr lang="en-IN" sz="1400" dirty="0" smtClean="0">
                <a:latin typeface="Alegreya"/>
              </a:rPr>
              <a:t>observation:-1.people who are strongly agree on displaying the quality information of the website improves satisfaction of the customer are 133.</a:t>
            </a:r>
          </a:p>
          <a:p>
            <a:r>
              <a:rPr lang="en-IN" sz="1400" dirty="0" smtClean="0">
                <a:latin typeface="Alegreya"/>
              </a:rPr>
              <a:t> 2.people who are  agree on displaying the quality information of the website improves satisfaction of the customer are 80.</a:t>
            </a:r>
          </a:p>
          <a:p>
            <a:r>
              <a:rPr lang="en-IN" sz="1400" dirty="0" smtClean="0">
                <a:latin typeface="Alegreya"/>
              </a:rPr>
              <a:t>3.people who are indifferent on displaying the quality information of the website improves satisfaction of the customer are 56</a:t>
            </a:r>
          </a:p>
          <a:p>
            <a:endParaRPr lang="en-IN" sz="1400" dirty="0">
              <a:latin typeface="Alegreya"/>
            </a:endParaRPr>
          </a:p>
        </p:txBody>
      </p:sp>
      <p:pic>
        <p:nvPicPr>
          <p:cNvPr id="2050" name="Picture 2" descr="C:\Users\Admin\Pictures\Saved Pictures\displaying information.png"/>
          <p:cNvPicPr>
            <a:picLocks noChangeAspect="1" noChangeArrowheads="1"/>
          </p:cNvPicPr>
          <p:nvPr/>
        </p:nvPicPr>
        <p:blipFill>
          <a:blip r:embed="rId2"/>
          <a:srcRect/>
          <a:stretch>
            <a:fillRect/>
          </a:stretch>
        </p:blipFill>
        <p:spPr bwMode="auto">
          <a:xfrm>
            <a:off x="990600" y="285750"/>
            <a:ext cx="1752600" cy="1682496"/>
          </a:xfrm>
          <a:prstGeom prst="rect">
            <a:avLst/>
          </a:prstGeom>
          <a:noFill/>
        </p:spPr>
      </p:pic>
      <p:sp>
        <p:nvSpPr>
          <p:cNvPr id="5" name="TextBox 4"/>
          <p:cNvSpPr txBox="1"/>
          <p:nvPr/>
        </p:nvSpPr>
        <p:spPr>
          <a:xfrm>
            <a:off x="4953000" y="2190750"/>
            <a:ext cx="2743200" cy="400110"/>
          </a:xfrm>
          <a:prstGeom prst="rect">
            <a:avLst/>
          </a:prstGeom>
          <a:noFill/>
        </p:spPr>
        <p:txBody>
          <a:bodyPr wrap="square" rtlCol="0">
            <a:spAutoFit/>
          </a:bodyPr>
          <a:lstStyle/>
          <a:p>
            <a:pPr algn="ctr"/>
            <a:r>
              <a:rPr lang="en-IN" sz="1000" dirty="0" smtClean="0">
                <a:latin typeface="Arvo"/>
              </a:rPr>
              <a:t>User device satisfaction while shopping on a good quality website or application</a:t>
            </a:r>
            <a:endParaRPr lang="en-IN" sz="1000" dirty="0">
              <a:latin typeface="Arvo"/>
            </a:endParaRPr>
          </a:p>
        </p:txBody>
      </p:sp>
      <p:sp>
        <p:nvSpPr>
          <p:cNvPr id="6" name="TextBox 5"/>
          <p:cNvSpPr txBox="1"/>
          <p:nvPr/>
        </p:nvSpPr>
        <p:spPr>
          <a:xfrm>
            <a:off x="4572000" y="2687181"/>
            <a:ext cx="3733800" cy="2246769"/>
          </a:xfrm>
          <a:prstGeom prst="rect">
            <a:avLst/>
          </a:prstGeom>
          <a:noFill/>
        </p:spPr>
        <p:txBody>
          <a:bodyPr wrap="square" rtlCol="0">
            <a:spAutoFit/>
          </a:bodyPr>
          <a:lstStyle/>
          <a:p>
            <a:r>
              <a:rPr lang="en-IN" sz="1400" dirty="0" smtClean="0">
                <a:latin typeface="Alegreya"/>
              </a:rPr>
              <a:t>observation:-1. people who are strongly agree on User device satisfaction while shopping on a good quality website or application are 175.</a:t>
            </a:r>
          </a:p>
          <a:p>
            <a:r>
              <a:rPr lang="en-IN" sz="1400" dirty="0" smtClean="0">
                <a:latin typeface="Alegreya"/>
              </a:rPr>
              <a:t> 2.people who are  agree on User device satisfaction while shopping on a good quality website or application are 86.</a:t>
            </a:r>
          </a:p>
          <a:p>
            <a:r>
              <a:rPr lang="en-IN" sz="1400" dirty="0" smtClean="0">
                <a:latin typeface="Alegreya"/>
              </a:rPr>
              <a:t>3.people who are disagree on User device satisfaction while shopping on a good quality website or application are 8.</a:t>
            </a:r>
            <a:endParaRPr lang="en-IN" sz="1400" dirty="0">
              <a:latin typeface="Alegreya"/>
            </a:endParaRPr>
          </a:p>
        </p:txBody>
      </p:sp>
      <p:pic>
        <p:nvPicPr>
          <p:cNvPr id="2051" name="Picture 3" descr="C:\Users\Admin\Pictures\Saved Pictures\user device satisfaction.png"/>
          <p:cNvPicPr>
            <a:picLocks noChangeAspect="1" noChangeArrowheads="1"/>
          </p:cNvPicPr>
          <p:nvPr/>
        </p:nvPicPr>
        <p:blipFill>
          <a:blip r:embed="rId3"/>
          <a:srcRect/>
          <a:stretch>
            <a:fillRect/>
          </a:stretch>
        </p:blipFill>
        <p:spPr bwMode="auto">
          <a:xfrm>
            <a:off x="5172075" y="285750"/>
            <a:ext cx="1838325" cy="173619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095440"/>
            <a:ext cx="2514600" cy="400110"/>
          </a:xfrm>
          <a:prstGeom prst="rect">
            <a:avLst/>
          </a:prstGeom>
          <a:noFill/>
        </p:spPr>
        <p:txBody>
          <a:bodyPr wrap="square" rtlCol="0">
            <a:spAutoFit/>
          </a:bodyPr>
          <a:lstStyle/>
          <a:p>
            <a:pPr algn="ctr"/>
            <a:r>
              <a:rPr lang="en-IN" sz="1000" dirty="0" smtClean="0">
                <a:latin typeface="Arvo"/>
              </a:rPr>
              <a:t>Net Benefit derived from shopping online can lead users satisfaction</a:t>
            </a:r>
            <a:endParaRPr lang="en-IN" sz="1000" dirty="0">
              <a:latin typeface="Arvo"/>
            </a:endParaRPr>
          </a:p>
        </p:txBody>
      </p:sp>
      <p:sp>
        <p:nvSpPr>
          <p:cNvPr id="3" name="TextBox 2"/>
          <p:cNvSpPr txBox="1"/>
          <p:nvPr/>
        </p:nvSpPr>
        <p:spPr>
          <a:xfrm>
            <a:off x="0" y="2495550"/>
            <a:ext cx="4495800" cy="2677656"/>
          </a:xfrm>
          <a:prstGeom prst="rect">
            <a:avLst/>
          </a:prstGeom>
          <a:noFill/>
        </p:spPr>
        <p:txBody>
          <a:bodyPr wrap="square" rtlCol="0">
            <a:spAutoFit/>
          </a:bodyPr>
          <a:lstStyle/>
          <a:p>
            <a:r>
              <a:rPr lang="en-IN" sz="1400" dirty="0" smtClean="0">
                <a:latin typeface="Alegreya"/>
              </a:rPr>
              <a:t>observation:-1.people  who are strongly agree on Net Benefit derived from shopping online can lead users satisfaction are 164.</a:t>
            </a:r>
          </a:p>
          <a:p>
            <a:r>
              <a:rPr lang="en-IN" sz="1400" dirty="0" smtClean="0">
                <a:latin typeface="Alegreya"/>
              </a:rPr>
              <a:t>    2.people  who are  agree on Net Benefit derived from shopping online can lead users satisfaction are 54</a:t>
            </a:r>
          </a:p>
          <a:p>
            <a:r>
              <a:rPr lang="en-IN" sz="1400" dirty="0" smtClean="0">
                <a:latin typeface="Alegreya"/>
              </a:rPr>
              <a:t>    3.people  who are indifferent on Net Benefit derived from shopping online can lead users satisfaction are 40.</a:t>
            </a:r>
          </a:p>
          <a:p>
            <a:r>
              <a:rPr lang="en-IN" sz="1400" dirty="0" smtClean="0">
                <a:latin typeface="Alegreya"/>
              </a:rPr>
              <a:t>    4.people  who are disagree on Net Benefit derived from shopping online can lead users satisfaction are 11.</a:t>
            </a:r>
            <a:endParaRPr lang="en-IN" sz="1400" dirty="0">
              <a:latin typeface="Alegreya"/>
            </a:endParaRPr>
          </a:p>
        </p:txBody>
      </p:sp>
      <p:pic>
        <p:nvPicPr>
          <p:cNvPr id="3074" name="Picture 2" descr="C:\Users\Admin\Pictures\Saved Pictures\netbenefit.png"/>
          <p:cNvPicPr>
            <a:picLocks noChangeAspect="1" noChangeArrowheads="1"/>
          </p:cNvPicPr>
          <p:nvPr/>
        </p:nvPicPr>
        <p:blipFill>
          <a:blip r:embed="rId2"/>
          <a:srcRect/>
          <a:stretch>
            <a:fillRect/>
          </a:stretch>
        </p:blipFill>
        <p:spPr bwMode="auto">
          <a:xfrm>
            <a:off x="1130300" y="209550"/>
            <a:ext cx="1917700" cy="1840992"/>
          </a:xfrm>
          <a:prstGeom prst="rect">
            <a:avLst/>
          </a:prstGeom>
          <a:noFill/>
        </p:spPr>
      </p:pic>
      <p:sp>
        <p:nvSpPr>
          <p:cNvPr id="5" name="TextBox 4"/>
          <p:cNvSpPr txBox="1"/>
          <p:nvPr/>
        </p:nvSpPr>
        <p:spPr>
          <a:xfrm>
            <a:off x="5257800" y="2266950"/>
            <a:ext cx="2566728" cy="246221"/>
          </a:xfrm>
          <a:prstGeom prst="rect">
            <a:avLst/>
          </a:prstGeom>
          <a:noFill/>
        </p:spPr>
        <p:txBody>
          <a:bodyPr wrap="none" rtlCol="0">
            <a:spAutoFit/>
          </a:bodyPr>
          <a:lstStyle/>
          <a:p>
            <a:pPr algn="ctr"/>
            <a:r>
              <a:rPr lang="en-IN" sz="1000" dirty="0" smtClean="0">
                <a:latin typeface="Arvo"/>
              </a:rPr>
              <a:t>User satisfaction cannot exist without trust</a:t>
            </a:r>
            <a:endParaRPr lang="en-IN" sz="1000" dirty="0">
              <a:latin typeface="Arvo"/>
            </a:endParaRPr>
          </a:p>
        </p:txBody>
      </p:sp>
      <p:pic>
        <p:nvPicPr>
          <p:cNvPr id="3075" name="Picture 3" descr="C:\Users\Admin\Pictures\Saved Pictures\usersatisfactioncannotexist.png"/>
          <p:cNvPicPr>
            <a:picLocks noChangeAspect="1" noChangeArrowheads="1"/>
          </p:cNvPicPr>
          <p:nvPr/>
        </p:nvPicPr>
        <p:blipFill>
          <a:blip r:embed="rId3"/>
          <a:srcRect/>
          <a:stretch>
            <a:fillRect/>
          </a:stretch>
        </p:blipFill>
        <p:spPr bwMode="auto">
          <a:xfrm>
            <a:off x="5238750" y="282702"/>
            <a:ext cx="1924050" cy="1847088"/>
          </a:xfrm>
          <a:prstGeom prst="rect">
            <a:avLst/>
          </a:prstGeom>
          <a:noFill/>
        </p:spPr>
      </p:pic>
      <p:sp>
        <p:nvSpPr>
          <p:cNvPr id="7" name="TextBox 6"/>
          <p:cNvSpPr txBox="1"/>
          <p:nvPr/>
        </p:nvSpPr>
        <p:spPr>
          <a:xfrm>
            <a:off x="4495800" y="2687181"/>
            <a:ext cx="4419600" cy="2246769"/>
          </a:xfrm>
          <a:prstGeom prst="rect">
            <a:avLst/>
          </a:prstGeom>
          <a:noFill/>
        </p:spPr>
        <p:txBody>
          <a:bodyPr wrap="square" rtlCol="0">
            <a:spAutoFit/>
          </a:bodyPr>
          <a:lstStyle/>
          <a:p>
            <a:r>
              <a:rPr lang="en-IN" sz="1400" dirty="0" smtClean="0">
                <a:latin typeface="Alegreya"/>
              </a:rPr>
              <a:t>observation:-1.people who  are strongly agree on the user satisfaction cannot exist without trust are 122.</a:t>
            </a:r>
          </a:p>
          <a:p>
            <a:r>
              <a:rPr lang="en-IN" sz="1400" dirty="0" smtClean="0">
                <a:latin typeface="Alegreya"/>
              </a:rPr>
              <a:t>    2.people who  are agree on the user satisfaction cannot exist without trust are 122.</a:t>
            </a:r>
          </a:p>
          <a:p>
            <a:r>
              <a:rPr lang="en-IN" sz="1400" dirty="0" smtClean="0">
                <a:latin typeface="Alegreya"/>
              </a:rPr>
              <a:t>    3.people who  are strongly disagree on the user satisfaction cannot exist without trust are 122.</a:t>
            </a:r>
          </a:p>
          <a:p>
            <a:r>
              <a:rPr lang="en-IN" sz="1400" dirty="0" smtClean="0">
                <a:latin typeface="Alegreya"/>
              </a:rPr>
              <a:t>    4.people who  are disagree on the user satisfaction cannot exist without trust are 122.</a:t>
            </a:r>
          </a:p>
          <a:p>
            <a:r>
              <a:rPr lang="en-IN" sz="1400" dirty="0" smtClean="0">
                <a:latin typeface="Alegreya"/>
              </a:rPr>
              <a:t>    5.people who are indifferent on the user satisfaction cannot exist without trust are 122.</a:t>
            </a:r>
            <a:endParaRPr lang="en-IN" sz="1400" dirty="0">
              <a:latin typeface="Alegrey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1" y="2324040"/>
            <a:ext cx="2285999" cy="400110"/>
          </a:xfrm>
          <a:prstGeom prst="rect">
            <a:avLst/>
          </a:prstGeom>
          <a:noFill/>
        </p:spPr>
        <p:txBody>
          <a:bodyPr wrap="square" rtlCol="0">
            <a:spAutoFit/>
          </a:bodyPr>
          <a:lstStyle/>
          <a:p>
            <a:pPr algn="ctr"/>
            <a:r>
              <a:rPr lang="en-IN" sz="1000" dirty="0" smtClean="0">
                <a:latin typeface="Arvo"/>
              </a:rPr>
              <a:t>Offering a wide variety of listed product in several category</a:t>
            </a:r>
            <a:endParaRPr lang="en-IN" sz="1000" dirty="0">
              <a:latin typeface="Arvo"/>
            </a:endParaRPr>
          </a:p>
        </p:txBody>
      </p:sp>
      <p:sp>
        <p:nvSpPr>
          <p:cNvPr id="3" name="TextBox 2"/>
          <p:cNvSpPr txBox="1"/>
          <p:nvPr/>
        </p:nvSpPr>
        <p:spPr>
          <a:xfrm>
            <a:off x="381000" y="2826425"/>
            <a:ext cx="4191000" cy="2031325"/>
          </a:xfrm>
          <a:prstGeom prst="rect">
            <a:avLst/>
          </a:prstGeom>
          <a:noFill/>
        </p:spPr>
        <p:txBody>
          <a:bodyPr wrap="square" rtlCol="0">
            <a:spAutoFit/>
          </a:bodyPr>
          <a:lstStyle/>
          <a:p>
            <a:r>
              <a:rPr lang="en-IN" sz="1400" dirty="0" smtClean="0">
                <a:latin typeface="Alegreya"/>
              </a:rPr>
              <a:t>observation:-1.people who strongly agree on Offering a wide variety of listed product in several category are 111</a:t>
            </a:r>
          </a:p>
          <a:p>
            <a:r>
              <a:rPr lang="en-IN" sz="1400" dirty="0" smtClean="0">
                <a:latin typeface="Alegreya"/>
              </a:rPr>
              <a:t>    2.people who agree on Offering a wide variety of listed product in several category are 94.</a:t>
            </a:r>
          </a:p>
          <a:p>
            <a:r>
              <a:rPr lang="en-IN" sz="1400" dirty="0" smtClean="0">
                <a:latin typeface="Alegreya"/>
              </a:rPr>
              <a:t>   3. people who are indifferent on Offering a wide variety of listed product in several category are 57</a:t>
            </a:r>
          </a:p>
          <a:p>
            <a:r>
              <a:rPr lang="en-IN" sz="1400" dirty="0" smtClean="0">
                <a:latin typeface="Alegreya"/>
              </a:rPr>
              <a:t>4.people who are disagree on Offering a wide variety of listed product in several category are 7</a:t>
            </a:r>
            <a:endParaRPr lang="en-IN" sz="1400" dirty="0">
              <a:latin typeface="Alegreya"/>
            </a:endParaRPr>
          </a:p>
        </p:txBody>
      </p:sp>
      <p:pic>
        <p:nvPicPr>
          <p:cNvPr id="4098" name="Picture 2" descr="C:\Users\Admin\Pictures\Saved Pictures\offering a wide range.png"/>
          <p:cNvPicPr>
            <a:picLocks noChangeAspect="1" noChangeArrowheads="1"/>
          </p:cNvPicPr>
          <p:nvPr/>
        </p:nvPicPr>
        <p:blipFill>
          <a:blip r:embed="rId2"/>
          <a:srcRect/>
          <a:stretch>
            <a:fillRect/>
          </a:stretch>
        </p:blipFill>
        <p:spPr bwMode="auto">
          <a:xfrm>
            <a:off x="1066799" y="361950"/>
            <a:ext cx="1984375" cy="1905000"/>
          </a:xfrm>
          <a:prstGeom prst="rect">
            <a:avLst/>
          </a:prstGeom>
          <a:noFill/>
        </p:spPr>
      </p:pic>
      <p:sp>
        <p:nvSpPr>
          <p:cNvPr id="5" name="TextBox 4"/>
          <p:cNvSpPr txBox="1"/>
          <p:nvPr/>
        </p:nvSpPr>
        <p:spPr>
          <a:xfrm>
            <a:off x="5410200" y="2400240"/>
            <a:ext cx="2667000" cy="400110"/>
          </a:xfrm>
          <a:prstGeom prst="rect">
            <a:avLst/>
          </a:prstGeom>
          <a:noFill/>
        </p:spPr>
        <p:txBody>
          <a:bodyPr wrap="square" rtlCol="0">
            <a:spAutoFit/>
          </a:bodyPr>
          <a:lstStyle/>
          <a:p>
            <a:pPr algn="ctr"/>
            <a:r>
              <a:rPr lang="en-IN" sz="1000" dirty="0" smtClean="0">
                <a:latin typeface="Arvo"/>
              </a:rPr>
              <a:t>Provision of complete and relevant product information</a:t>
            </a:r>
            <a:endParaRPr lang="en-IN" sz="1000" dirty="0">
              <a:latin typeface="Arvo"/>
            </a:endParaRPr>
          </a:p>
        </p:txBody>
      </p:sp>
      <p:sp>
        <p:nvSpPr>
          <p:cNvPr id="6" name="TextBox 5"/>
          <p:cNvSpPr txBox="1"/>
          <p:nvPr/>
        </p:nvSpPr>
        <p:spPr>
          <a:xfrm>
            <a:off x="5486400" y="3333750"/>
            <a:ext cx="184731" cy="369332"/>
          </a:xfrm>
          <a:prstGeom prst="rect">
            <a:avLst/>
          </a:prstGeom>
          <a:noFill/>
        </p:spPr>
        <p:txBody>
          <a:bodyPr wrap="none" rtlCol="0">
            <a:spAutoFit/>
          </a:bodyPr>
          <a:lstStyle/>
          <a:p>
            <a:endParaRPr lang="en-IN" dirty="0"/>
          </a:p>
        </p:txBody>
      </p:sp>
      <p:pic>
        <p:nvPicPr>
          <p:cNvPr id="4099" name="Picture 3" descr="C:\Users\Admin\Pictures\Saved Pictures\Provision of complete information.png"/>
          <p:cNvPicPr>
            <a:picLocks noChangeAspect="1" noChangeArrowheads="1"/>
          </p:cNvPicPr>
          <p:nvPr/>
        </p:nvPicPr>
        <p:blipFill>
          <a:blip r:embed="rId3"/>
          <a:srcRect/>
          <a:stretch>
            <a:fillRect/>
          </a:stretch>
        </p:blipFill>
        <p:spPr bwMode="auto">
          <a:xfrm>
            <a:off x="5767388" y="361950"/>
            <a:ext cx="1852612" cy="2024062"/>
          </a:xfrm>
          <a:prstGeom prst="rect">
            <a:avLst/>
          </a:prstGeom>
          <a:noFill/>
        </p:spPr>
      </p:pic>
      <p:sp>
        <p:nvSpPr>
          <p:cNvPr id="8" name="TextBox 7"/>
          <p:cNvSpPr txBox="1"/>
          <p:nvPr/>
        </p:nvSpPr>
        <p:spPr>
          <a:xfrm>
            <a:off x="4648200" y="2876550"/>
            <a:ext cx="4191001" cy="2031325"/>
          </a:xfrm>
          <a:prstGeom prst="rect">
            <a:avLst/>
          </a:prstGeom>
          <a:noFill/>
        </p:spPr>
        <p:txBody>
          <a:bodyPr wrap="square" rtlCol="0">
            <a:spAutoFit/>
          </a:bodyPr>
          <a:lstStyle/>
          <a:p>
            <a:r>
              <a:rPr lang="en-IN" sz="1400" dirty="0" smtClean="0">
                <a:latin typeface="Alegreya"/>
              </a:rPr>
              <a:t>observation:-1.people who strongly agree on the Provision of complete and relevant product information are 135</a:t>
            </a:r>
          </a:p>
          <a:p>
            <a:r>
              <a:rPr lang="en-IN" sz="1400" dirty="0" smtClean="0">
                <a:latin typeface="Alegreya"/>
              </a:rPr>
              <a:t>    2.people who  agree on the Provision of complete and relevant product information are 98</a:t>
            </a:r>
          </a:p>
          <a:p>
            <a:r>
              <a:rPr lang="en-IN" sz="1400" dirty="0" smtClean="0">
                <a:latin typeface="Alegreya"/>
              </a:rPr>
              <a:t>    3.people who are in different on the Provision of complete and relevant product information are 31</a:t>
            </a:r>
          </a:p>
          <a:p>
            <a:r>
              <a:rPr lang="en-IN" sz="1400" dirty="0" smtClean="0">
                <a:latin typeface="Alegreya"/>
              </a:rPr>
              <a:t>    4.people who are disagree on the Provision of complete and relevant product information are 5</a:t>
            </a:r>
            <a:endParaRPr lang="en-IN" sz="1400" dirty="0">
              <a:latin typeface="Alegrey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6260" y="2401729"/>
            <a:ext cx="1184940" cy="246221"/>
          </a:xfrm>
          <a:prstGeom prst="rect">
            <a:avLst/>
          </a:prstGeom>
          <a:noFill/>
        </p:spPr>
        <p:txBody>
          <a:bodyPr wrap="none" rtlCol="0">
            <a:spAutoFit/>
          </a:bodyPr>
          <a:lstStyle/>
          <a:p>
            <a:pPr algn="ctr"/>
            <a:r>
              <a:rPr lang="en-IN" sz="1000" dirty="0" smtClean="0">
                <a:latin typeface="Arvo"/>
              </a:rPr>
              <a:t>Monetary savings</a:t>
            </a:r>
            <a:endParaRPr lang="en-IN" sz="1000" dirty="0">
              <a:latin typeface="Arvo"/>
            </a:endParaRPr>
          </a:p>
        </p:txBody>
      </p:sp>
      <p:sp>
        <p:nvSpPr>
          <p:cNvPr id="3" name="TextBox 2"/>
          <p:cNvSpPr txBox="1"/>
          <p:nvPr/>
        </p:nvSpPr>
        <p:spPr>
          <a:xfrm>
            <a:off x="228600" y="2750225"/>
            <a:ext cx="3200400" cy="2031325"/>
          </a:xfrm>
          <a:prstGeom prst="rect">
            <a:avLst/>
          </a:prstGeom>
          <a:noFill/>
        </p:spPr>
        <p:txBody>
          <a:bodyPr wrap="square" rtlCol="0">
            <a:spAutoFit/>
          </a:bodyPr>
          <a:lstStyle/>
          <a:p>
            <a:r>
              <a:rPr lang="en-IN" sz="1400" dirty="0" smtClean="0">
                <a:latin typeface="Alegreya"/>
              </a:rPr>
              <a:t>observation:-1.people who are strongly agree on the monetary savings are 148</a:t>
            </a:r>
          </a:p>
          <a:p>
            <a:r>
              <a:rPr lang="en-IN" sz="1400" dirty="0" smtClean="0">
                <a:latin typeface="Alegreya"/>
              </a:rPr>
              <a:t>    2.people who are  agree on the monetary savings are 75</a:t>
            </a:r>
          </a:p>
          <a:p>
            <a:r>
              <a:rPr lang="en-IN" sz="1400" dirty="0" smtClean="0">
                <a:latin typeface="Alegreya"/>
              </a:rPr>
              <a:t>    3.people who are disagree on the monetary savings are 31</a:t>
            </a:r>
          </a:p>
          <a:p>
            <a:r>
              <a:rPr lang="en-IN" sz="1400" dirty="0" smtClean="0">
                <a:latin typeface="Alegreya"/>
              </a:rPr>
              <a:t>    4.people who are indifferent on the monetary savings are 15</a:t>
            </a:r>
            <a:endParaRPr lang="en-IN" sz="1400" dirty="0">
              <a:latin typeface="Alegreya"/>
            </a:endParaRPr>
          </a:p>
        </p:txBody>
      </p:sp>
      <p:pic>
        <p:nvPicPr>
          <p:cNvPr id="5122" name="Picture 2" descr="C:\Users\Admin\Pictures\Saved Pictures\monetarysavings.png"/>
          <p:cNvPicPr>
            <a:picLocks noChangeAspect="1" noChangeArrowheads="1"/>
          </p:cNvPicPr>
          <p:nvPr/>
        </p:nvPicPr>
        <p:blipFill>
          <a:blip r:embed="rId2"/>
          <a:srcRect/>
          <a:stretch>
            <a:fillRect/>
          </a:stretch>
        </p:blipFill>
        <p:spPr bwMode="auto">
          <a:xfrm>
            <a:off x="381000" y="166688"/>
            <a:ext cx="1922357" cy="2100262"/>
          </a:xfrm>
          <a:prstGeom prst="rect">
            <a:avLst/>
          </a:prstGeom>
          <a:noFill/>
        </p:spPr>
      </p:pic>
      <p:sp>
        <p:nvSpPr>
          <p:cNvPr id="5" name="TextBox 4"/>
          <p:cNvSpPr txBox="1"/>
          <p:nvPr/>
        </p:nvSpPr>
        <p:spPr>
          <a:xfrm>
            <a:off x="4543402" y="2325529"/>
            <a:ext cx="2967479" cy="246221"/>
          </a:xfrm>
          <a:prstGeom prst="rect">
            <a:avLst/>
          </a:prstGeom>
          <a:noFill/>
        </p:spPr>
        <p:txBody>
          <a:bodyPr wrap="none" rtlCol="0">
            <a:spAutoFit/>
          </a:bodyPr>
          <a:lstStyle/>
          <a:p>
            <a:pPr algn="ctr"/>
            <a:r>
              <a:rPr lang="en-IN" sz="1000" dirty="0" smtClean="0">
                <a:latin typeface="Arvo"/>
              </a:rPr>
              <a:t>The convenience of patronizing the online retailer</a:t>
            </a:r>
            <a:endParaRPr lang="en-IN" sz="1000" dirty="0">
              <a:latin typeface="Arvo"/>
            </a:endParaRPr>
          </a:p>
        </p:txBody>
      </p:sp>
      <p:sp>
        <p:nvSpPr>
          <p:cNvPr id="6" name="TextBox 5"/>
          <p:cNvSpPr txBox="1"/>
          <p:nvPr/>
        </p:nvSpPr>
        <p:spPr>
          <a:xfrm>
            <a:off x="4419601" y="2724150"/>
            <a:ext cx="3505200" cy="2031325"/>
          </a:xfrm>
          <a:prstGeom prst="rect">
            <a:avLst/>
          </a:prstGeom>
          <a:noFill/>
        </p:spPr>
        <p:txBody>
          <a:bodyPr wrap="square" rtlCol="0">
            <a:spAutoFit/>
          </a:bodyPr>
          <a:lstStyle/>
          <a:p>
            <a:r>
              <a:rPr lang="en-IN" sz="1400" dirty="0" smtClean="0">
                <a:latin typeface="Alegreya"/>
              </a:rPr>
              <a:t>observation:-1.people who are strongly agree on  The convenience of patronizing the online retailer are 138</a:t>
            </a:r>
          </a:p>
          <a:p>
            <a:r>
              <a:rPr lang="en-IN" sz="1400" dirty="0" smtClean="0">
                <a:latin typeface="Alegreya"/>
              </a:rPr>
              <a:t>    2.people who are indifferent on  The convenience of patronizing the online retailer are 77</a:t>
            </a:r>
          </a:p>
          <a:p>
            <a:r>
              <a:rPr lang="en-IN" sz="1400" dirty="0" smtClean="0">
                <a:latin typeface="Alegreya"/>
              </a:rPr>
              <a:t>    3.people who are strongly agree on  The convenience of patronizing the online retailer are 54</a:t>
            </a:r>
            <a:endParaRPr lang="en-IN" sz="1400" dirty="0">
              <a:latin typeface="Alegreya"/>
            </a:endParaRPr>
          </a:p>
        </p:txBody>
      </p:sp>
      <p:pic>
        <p:nvPicPr>
          <p:cNvPr id="5123" name="Picture 3" descr="C:\Users\Admin\Pictures\Saved Pictures\coninienceofonlineretailer.png"/>
          <p:cNvPicPr>
            <a:picLocks noChangeAspect="1" noChangeArrowheads="1"/>
          </p:cNvPicPr>
          <p:nvPr/>
        </p:nvPicPr>
        <p:blipFill>
          <a:blip r:embed="rId3"/>
          <a:srcRect/>
          <a:stretch>
            <a:fillRect/>
          </a:stretch>
        </p:blipFill>
        <p:spPr bwMode="auto">
          <a:xfrm>
            <a:off x="4776789" y="209550"/>
            <a:ext cx="1852611" cy="202406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173129"/>
            <a:ext cx="3480440" cy="246221"/>
          </a:xfrm>
          <a:prstGeom prst="rect">
            <a:avLst/>
          </a:prstGeom>
          <a:noFill/>
        </p:spPr>
        <p:txBody>
          <a:bodyPr wrap="none" rtlCol="0">
            <a:spAutoFit/>
          </a:bodyPr>
          <a:lstStyle/>
          <a:p>
            <a:pPr algn="ctr"/>
            <a:r>
              <a:rPr lang="en-IN" sz="1000" dirty="0" smtClean="0">
                <a:latin typeface="Arvo"/>
              </a:rPr>
              <a:t>Shopping on the website gives you the sense of adventure</a:t>
            </a:r>
            <a:endParaRPr lang="en-IN" sz="1000" dirty="0">
              <a:latin typeface="Arvo"/>
            </a:endParaRPr>
          </a:p>
        </p:txBody>
      </p:sp>
      <p:sp>
        <p:nvSpPr>
          <p:cNvPr id="3" name="TextBox 2"/>
          <p:cNvSpPr txBox="1"/>
          <p:nvPr/>
        </p:nvSpPr>
        <p:spPr>
          <a:xfrm>
            <a:off x="76200" y="2547937"/>
            <a:ext cx="4343400" cy="2462213"/>
          </a:xfrm>
          <a:prstGeom prst="rect">
            <a:avLst/>
          </a:prstGeom>
          <a:noFill/>
        </p:spPr>
        <p:txBody>
          <a:bodyPr wrap="square" rtlCol="0">
            <a:spAutoFit/>
          </a:bodyPr>
          <a:lstStyle/>
          <a:p>
            <a:r>
              <a:rPr lang="en-IN" sz="1400" dirty="0" smtClean="0">
                <a:latin typeface="Alegreya"/>
              </a:rPr>
              <a:t>observation:-1.people who agree on Shopping on the website gives you the sense of adventure are 101</a:t>
            </a:r>
          </a:p>
          <a:p>
            <a:r>
              <a:rPr lang="en-IN" sz="1400" dirty="0" smtClean="0">
                <a:latin typeface="Alegreya"/>
              </a:rPr>
              <a:t>    2.people who are indifferent on Shopping on the website gives you the sense of adventure are 59</a:t>
            </a:r>
          </a:p>
          <a:p>
            <a:r>
              <a:rPr lang="en-IN" sz="1400" dirty="0" smtClean="0">
                <a:latin typeface="Alegreya"/>
              </a:rPr>
              <a:t>    3.people who strongly-agree on Shopping on the website gives you the sense of adventure are 54</a:t>
            </a:r>
          </a:p>
          <a:p>
            <a:r>
              <a:rPr lang="en-IN" sz="1400" dirty="0" smtClean="0">
                <a:latin typeface="Alegreya"/>
              </a:rPr>
              <a:t>    4.people who dis-agree on Shopping on the website gives you the sense of adventure are 50.</a:t>
            </a:r>
          </a:p>
          <a:p>
            <a:r>
              <a:rPr lang="en-IN" sz="1400" dirty="0" smtClean="0">
                <a:latin typeface="Alegreya"/>
              </a:rPr>
              <a:t>   5. people who  strongly disagree on Shopping on the website gives you the sense of adventure are 5</a:t>
            </a:r>
            <a:endParaRPr lang="en-IN" sz="1400" dirty="0">
              <a:latin typeface="Alegreya"/>
            </a:endParaRPr>
          </a:p>
        </p:txBody>
      </p:sp>
      <p:pic>
        <p:nvPicPr>
          <p:cNvPr id="6146" name="Picture 2" descr="C:\Users\Admin\Pictures\Saved Pictures\shoppingonwebsite.png"/>
          <p:cNvPicPr>
            <a:picLocks noChangeAspect="1" noChangeArrowheads="1"/>
          </p:cNvPicPr>
          <p:nvPr/>
        </p:nvPicPr>
        <p:blipFill>
          <a:blip r:embed="rId2"/>
          <a:srcRect/>
          <a:stretch>
            <a:fillRect/>
          </a:stretch>
        </p:blipFill>
        <p:spPr bwMode="auto">
          <a:xfrm>
            <a:off x="990600" y="285750"/>
            <a:ext cx="1924050" cy="1847088"/>
          </a:xfrm>
          <a:prstGeom prst="rect">
            <a:avLst/>
          </a:prstGeom>
          <a:noFill/>
        </p:spPr>
      </p:pic>
      <p:sp>
        <p:nvSpPr>
          <p:cNvPr id="5" name="TextBox 4"/>
          <p:cNvSpPr txBox="1"/>
          <p:nvPr/>
        </p:nvSpPr>
        <p:spPr>
          <a:xfrm>
            <a:off x="5431351" y="2325529"/>
            <a:ext cx="1883849" cy="246221"/>
          </a:xfrm>
          <a:prstGeom prst="rect">
            <a:avLst/>
          </a:prstGeom>
          <a:noFill/>
        </p:spPr>
        <p:txBody>
          <a:bodyPr wrap="none" rtlCol="0">
            <a:spAutoFit/>
          </a:bodyPr>
          <a:lstStyle/>
          <a:p>
            <a:pPr algn="ctr"/>
            <a:r>
              <a:rPr lang="en-IN" sz="1000" dirty="0" smtClean="0">
                <a:latin typeface="Arvo"/>
              </a:rPr>
              <a:t>Getting value for money spent</a:t>
            </a:r>
            <a:endParaRPr lang="en-IN" sz="1000" dirty="0">
              <a:latin typeface="Arvo"/>
            </a:endParaRPr>
          </a:p>
        </p:txBody>
      </p:sp>
      <p:sp>
        <p:nvSpPr>
          <p:cNvPr id="6" name="TextBox 5"/>
          <p:cNvSpPr txBox="1"/>
          <p:nvPr/>
        </p:nvSpPr>
        <p:spPr>
          <a:xfrm>
            <a:off x="5029200" y="2965668"/>
            <a:ext cx="3276599" cy="1815882"/>
          </a:xfrm>
          <a:prstGeom prst="rect">
            <a:avLst/>
          </a:prstGeom>
          <a:noFill/>
        </p:spPr>
        <p:txBody>
          <a:bodyPr wrap="square" rtlCol="0">
            <a:spAutoFit/>
          </a:bodyPr>
          <a:lstStyle/>
          <a:p>
            <a:r>
              <a:rPr lang="en-IN" sz="1400" dirty="0" smtClean="0">
                <a:latin typeface="Alegreya"/>
              </a:rPr>
              <a:t>observation:-1.people who are  agree on Getting value for money spent are 149</a:t>
            </a:r>
          </a:p>
          <a:p>
            <a:r>
              <a:rPr lang="en-IN" sz="1400" dirty="0" smtClean="0">
                <a:latin typeface="Alegreya"/>
              </a:rPr>
              <a:t>    2.people who are strongly  agree on Getting value for money spent are 82</a:t>
            </a:r>
          </a:p>
          <a:p>
            <a:r>
              <a:rPr lang="en-IN" sz="1400" dirty="0" smtClean="0">
                <a:latin typeface="Alegreya"/>
              </a:rPr>
              <a:t>    3.people who are  indifferent  on Getting value for money spent are 38</a:t>
            </a:r>
          </a:p>
          <a:p>
            <a:r>
              <a:rPr lang="en-IN" sz="1400" dirty="0" smtClean="0">
                <a:latin typeface="Alegreya"/>
              </a:rPr>
              <a:t> </a:t>
            </a:r>
            <a:endParaRPr lang="en-IN" sz="1400" dirty="0">
              <a:latin typeface="Alegreya"/>
            </a:endParaRPr>
          </a:p>
        </p:txBody>
      </p:sp>
      <p:pic>
        <p:nvPicPr>
          <p:cNvPr id="6147" name="Picture 3" descr="C:\Users\Admin\Pictures\Saved Pictures\gettingvalue for money spent.png"/>
          <p:cNvPicPr>
            <a:picLocks noChangeAspect="1" noChangeArrowheads="1"/>
          </p:cNvPicPr>
          <p:nvPr/>
        </p:nvPicPr>
        <p:blipFill>
          <a:blip r:embed="rId3"/>
          <a:srcRect/>
          <a:stretch>
            <a:fillRect/>
          </a:stretch>
        </p:blipFill>
        <p:spPr bwMode="auto">
          <a:xfrm>
            <a:off x="5360571" y="285750"/>
            <a:ext cx="1802229" cy="196901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png;base64,iVBORw0KGgoAAAANSUhEUgAAAYYAAAGpCAYAAACJepEGAAAAOXRFWHRTb2Z0d2FyZQBNYXRwbG90bGliIHZlcnNpb24zLjMuMiwgaHR0cHM6Ly9tYXRwbG90bGliLm9yZy8vihELAAAACXBIWXMAAAsTAAALEwEAmpwYAAAlwklEQVR4nO3de7wcdX3/8deHBLmKgAkY5BK0CF6LGqkoKhql3iqoqFjRgLaorSJeC9VWrLXFaq1XiogCIqiIUC5WkEbxhoKBIAbCxR+gohHiDQURBT6/P77fzZnvZs/JkuScTTiv5+NxHmd2dnbnO7Mz857LzmcjM5EkqWeDUTdAkrRuMRgkSQ2DQZLUMBgkSQ2DQZLUmDnqBqyJWbNm5dy5c0fdDElar1xyySW/yMzZ4z2/XgfD3LlzWbRo0aibIUnrlYj40UTPeypJktQwGCRJDYNBktQwGCRJDYNBktQwGCRJDYNBktQwGCRJDYNBktQwGCRJDYNBktQwGCRJDYNBktSYtGCIiE9FxM0RsaTTb+uIOD8irq3/t+o8d0RE/DAiro6Iv5ysdkmSJjaZRwwnAM/s63c4sDAzdwEW1sdExMOAA4CH19ccHREzJrFtkqRxTFowZOY3gF/19d4XOLF2nwjs1+n/ucy8IzOvB34I7DFZbZMkjW+qf6hn28xcBpCZyyJim9r/gcB3O8PdWPutJCIOAQ4B2HHHHSexqZKmixuO3HnUTVjr5h55/Wq/dl25+BwD+uWgATPz2Mycl5nzZs8e95fpJEmraaqD4aaImANQ/99c+98I7NAZbnvgZ1PcNkkSUx8MZwELavcC4MxO/wMiYqOI2BnYBbh4itsmSWISrzFExGeBvYFZEXEj8E7gKODUiHgV8GPgRQCZeUVEnApcCdwJ/H1m3jVZbZMkjW/SgiEzXzrOU/PHGf49wHsmqz2SpOGsKxefJUnrCI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YSTBExBsj4oqIWBIRn42IjSNi64g4PyKurf+3GkXbJGm6m/JgiIgHAocC8zLzEcAM4ADgcGBhZu4CLKyPJUlTbFSnkmYCm0TETGBT4GfAvsCJ9fkTgf1G0zRJmt6mPBgy86fA+4EfA8uAWzLzK8C2mbmsDrMM2GbQ6yPikIhYFBGLli9fPlXNlqRpYxSnkraiHB3sDGwHbBYRBw77+sw8NjPnZea82bNnT1YzJWnaGsWppKcD12fm8sz8E3A68ATgpoiYA1D/3zyCtknStDeKYPgx8PiI2DQiApgPLAXOAhbUYRYAZ46gbZI07c2c6hFm5kURcRpwKXAnsBg4FtgcODUiXkUJjxdNddskSSMIBoDMfCfwzr7ed1COHiRJI+Sdz5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xkiCISK2jIjTIuKqiFgaEXtGxNYRcX5EXFv/bzWKtknSdDeqI4YPAedm5m7AnwNLgcOBhZm5C7CwPpYkTbEpD4aI2AJ4MvBJgMz8Y2b+BtgXOLEOdiKw31S3TZI0miOGBwHLgeMjYnFEHBcRmwHbZuYygPp/m0EvjohDImJRRCxavnz51LVakqaJUQTDTOAxwH9n5qOB27gHp40y89jMnJeZ82bPnj1ZbZSkaWsUwXAjcGNmXlQfn0YJipsiYg5A/X/zCNomSdPelAdDZv4c+ElE7Fp7zQeuBM4CFtR+C4Azp7ptkqRyWmcUXg+cHBH3Aa4DDqaE1KkR8Srgx8CL1mQEi+btscaNXBfNW3TxqJsg6V5uJMGQmZcB8wY8NX+KmyJJ6uOdz5KkhsEgSWoYDJKkhsEgSWoYDJKkhsEgSWoYDJKkhsEgSWoYDJKkhsEgSWoYDJKkxlDBEBELh+knSVr/TVhELyI2BjYFZkXEVkDUp7YAtpvktkmSRmBV1VVfDRxGCYFLGAuG3wIfm7xmSZJGZcJgyMwPAR+KiNdn5kemqE2SpBEa6vcYMvMjEfEEYG73NZn56UlqlyRpRIYKhog4CXgwcBlwV+2dgMEgSfcyw/6C2zzgYZmZk9kYSdLoDXsfwxLgAZPZEEnSumHYI4ZZwJURcTFwR69nZj5vUlolSRqZYYPhyMlshCRp3THst5K+PtkNkSStG4b9VtLvKN9CArgPsCFwW2ZuMVkNkySNxrBHDPftPo6I/YA9JqNBkqTRWq3qqpn5P8DT1m5TJEnrgmFPJb2g83ADyn0N3tMgSfdCw34r6a863XcCNwD7rvXWSJJGbthrDAdPdkMkSeuGYX+oZ/uIOCMibo6ImyLiixGx/WQ3TpI09Ya9+Hw8cBbldxkeCJxd+0mS7mWGDYbZmXl8Zt5Z/04AZk9iuyRJIzJsMPwiIg6MiBn170Dgl5PZMEnSaAwbDK8EXgz8HFgG7A94QVqS7oWG/brqu4EFmflrgIjYGng/JTAkSfciwx4xPKoXCgCZ+Svg0ZPTJEnSKA0bDBtExFa9B/WIYdijDUnSemTYjft/AhdGxGmUUhgvBt4zaa2SJI3MsHc+fzoiFlEK5wXwgsy8clJbJkkaiaFPB9UgMAy0Xvvrkw4YdRMmxSkv/9yom6B7kdUquy1JuvcyGCRJDYNBktQwGCRJDYNBktQwGCRJDYNBktQwGCRJDYNBktQwGCRJDYNBktQwGCRJDYNBktQwGCRJDYNBktQwGCRJDYNBktQwGCRJDYNBktQwGCRJDYNBktQwGCRJDYNBktQwGCRJDYNBktQYWTBExIyIWBwR59THW0fE+RFxbf2/1ajaJknT2SiPGN4ALO08PhxYmJm7AAvrY0nSFBtJMETE9sBzgOM6vfcFTqzdJwL7TXGzJEmM7ojhg8DbgLs7/bbNzGUA9f82g14YEYdExKKIWLR8+fJJb6gkTTdTHgwR8Vzg5sy8ZHVen5nHZua8zJw3e/bstdw6SdLMEYzzicDzIuLZwMbAFhHxGeCmiJiTmcsiYg5w8wjaJknT3pQfMWTmEZm5fWbOBQ4AvpqZBwJnAQvqYAuAM6e6bZKkdes+hqOAZ0TEtcAz6mNJ0hQbxamkFTLzAuCC2v1LYP4o2yNJWreOGCRJ6wCDQZLUMBgkSQ2DQZLUMBgkSQ2DQZLUMBgkSQ2DQZLUMBgkSQ2DQZLUMBgkSQ2DQZLUMBgkSQ2DQZLUMBgkSQ2DQZLUMBgkSQ2DQZLUMBgkSY2R/uazpNH50F9/fNRNWOvecMqrR92EewWPGCRJDYNBktQwGCRJDYNBktQwGCRJDYNBktQwGCRJDYNBktQwGCRJDYNBktQwGCRJDYNBktQwGCRJDYNBktSw7PY08Mx/+vyomzApzn33S0bdBOleySMGSVLDYJAkNQwGSVLDYJAkNQwGSVLDYJAkNQwGSVLDYJAkNQwGSVLDYJAkNQwGSVLDYJAkNQwGSVLDYJAkNQwGSVLDYJAkNQwGSVLDYJAkNQwGSVLDYJAkNQwGSVLDYJAkNQwGSVLDYJAkNQwGSVLDYJAkNQwGSVLDYJAkNaY8GCJih4j4WkQsjYgrIuINtf/WEXF+RFxb/2811W2TJI3miOFO4M2Z+VDg8cDfR8TDgMOBhZm5C7CwPpYkTbEpD4bMXJaZl9bu3wFLgQcC+wIn1sFOBPab6rZJkkZ8jSEi5gKPBi4Cts3MZVDCA9hmnNccEhGLImLR8uXLp6ytkjRdjCwYImJz4IvAYZn522Ffl5nHZua8zJw3e/bsyWugJE1TIwmGiNiQEgonZ+bptfdNETGnPj8HuHkUbZOk6W4U30oK4JPA0sz8QOeps4AFtXsBcOZUt02SBDNHMM4nAi8HfhARl9V+/wgcBZwaEa8Cfgy8aARtk6Rpb8qDITO/BcQ4T8+fyrZIklbmnc+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rHPBEBHPjIirI+KHEXH4qNsjSdPNOhUMETED+BjwLOBhwEsj4mGjbZUkTS/rVDAAewA/zMzrMvOPwOeAfUfcJkmaViIzR92GFSJif+CZmfk39fHLgb/IzNd1hjkEOKQ+3BW4esoburJZwC9G3Yh1hPNijPNijPNizLowL3bKzNnjPTlzKlsyhBjQr0muzDwWOHZqmjOciFiUmfNG3Y51gfNijPNijPNizPowL9a1U0k3Ajt0Hm8P/GxEbZGkaWldC4bvAbtExM4RcR/gAOCsEbdJkqaVdepUUmbeGRGvA84DZgCfyswrRtysYaxTp7ZGzHkxxnkxxnkxZp2fF+vUxWdJ0uita6eSJEkjZjBIkhrTKhgi4vkRkRGx24jGf1hEvKKv31tqm2bVx4+MiBPWYBx3RcRlEXFFRHw/It4UERvU5+ZFxIfXaCKmWEScFhEPiogjI+J3EfGHiLg9Ik6szx8WEW+MiIMnuR17R8Q5kzmOvvG9vX6Gl9fP8y9q/8MiYtMh3+ODEfHk2n1CRFxf3+uyiNi99n9uRLxrwGvXaHoj4obOMn3h6r7P2jReOyJiTm9aI+L+EfG1iLg1Is7o9H9eRFwbEVtFxOyIuCgiFkfEkyLiRRGxNCK+Nsntn/Cz760rtfvcuv5fERHH1KoSRMTrhlpXMnPa/AGnAt8EjlyN185Yw3HPBC4HZnb67UC50P4jYFan//8BO67meG7tdG9T3+tdI5jXAWywhu/xcOAMYE/gImCf2n9Offws4IY6Hxev7c+s7732Bs6Zonm3J/AdYKP6eBawXe2+obusjDe9wNbAdzuPTwD2H+dzWgxsujand6J2ruV5NXMtvMf7gH1r92bAXsBr6rJ3Tme4BcDbKd+WPLHT/1zgqfdgfKu1XK7is384cEbn8Radz/eLwAH18aaD1pWV3m+yP7h15Q/YHPgp8BDgqk7/DYCjgSuAc4D/7a1A9YP4Z+BbdWHYp66wlwJfADavwz0W+DpwCWVDP2fA+PcBTujrdxrw5/0fOPAG4G2rOZ239j1+EPDLuoCsWNmBpwCX1b/FwH0HvNdfUTbAiykBs23tPxs4v86Hj1ODDZgLLK3zczGwE/BWyteQL6cTUMCBwMV1/B8ftLIA/wYcBLwAOLvvuQ8BnwX+CPwAWE4pqXIr8C+13XsBbwKW1L/D6mt77fxE/dy/AmxSn3tcbet3KBuMJbX/3nX52AC4FpjdWX5+SN8KW9tyYZ0PFwK7dlbMU+s4Pl/bOa/32dW2XwN8e8A8ekOd3uuBW+r8vxP49wHT+1Pg3M70/qZ+hoOmd3kd55pM7/3r+y6ms0x0l0lKoH+jTs8S4Em1/38Di2rbusvIs4GrKOvfhxlbdo+kfLPnK8AplOXxi5Tl7HvAE+twmwGfqv0WA7d3pu0Cyvp3FfA7xkL4mbXfNcD3O+M8iLK8/BD4cZ1nlwHvrJ/b1XX+zaj/e8v8qzvj/Fpt75WrGK7btpMp6+6hjC3rXxtvXRnQf0PgbOAlnX5nAHtMuB0Z9QZ7qv4oK9kna/eFwGNq9/6UMNgAeADwa9pgeFvtnlUX6s3q43+ghMaG9f16K85LKF+z7R//u4DXdx4/D/hQZzzdYHgifRvCezCdtw7o92tgW9pgOLuzAm3OgD0vYCvGvrn2N8B/1u6PAkd0VqRkLBjuBh5fn9uHsgJHnb/nAE8GHlrHv2Ed7mjgFQPG/3XgkbV9l1FW1qOB5wDXUULvhjrutwNvrm15cX39Y+uKtFl9jyuAR9d23gnsXoc7FTiwdi8BnlC7j6JvQ1m738lYyOwDfHFA27fozVPg6b1hgLcAH6/dj6jt6AVDAi+ubV1K2eAcQwnxo4FXUDZKFzK2HCbw+QHTezJl49yb3rvrvLq8zseDOtN7JPCRNZzeDwP/XLufU9vVHwxvBt5eu2dQd0aArTv9LgAeBWwM/ATYuT73WdpguISxcDsF2Kt27wgsrd3/1vlct6zzYLM6bbdQbqB9UJ3Pe3XGuQslCK6lDYaP1n5/D3y0M+0XdD7DQ4B31O6NKIG3cx3nbZ3pmWi4Xts2oOyg9KbtBsY/Yvg68Mi+fudR1v1TaI8m3w68eaLtyHS6xvBSSlE+6v+X1u69gC9k5t2Z+XNKqnd9vv5/PKXi67cj4jLKYeVOlHpNjwDOr/3fQflQ+82h7GVQzxO+nRIsg9wMbHcPpm1VBpUa+TbwgYg4FNgyM+8cMMz2wHkR8QPKnv/Da/+9qPMyM8+lLHw9P8rM79buferfYsre7W6UlW4+ZSP2vTrP5lNW0H5zgOWZeWsd/hBKjZnTKadJrusM25tnd1H2HnvtPCMzb6vvcTrwpPrc9Zl5We2+BJgbEVtSNla9c9GnDGgTlL3Q3rWiVwLHDxjmfsAXImIJ8F8MnndLKBvqnrsoG91bKUHwB2A/yp7+8ynzaCPKMtdbDqFscJrppexFL+xM7w2UDc/jKHvIB/aml7IsbLeG0/tk4DN1ur5Eu0z0fA84OCKOpGzEflf7vzgiLqUsJw+nrGe7Addl5vV1mM/2vddZmXl77X468NE6P84CtoiI+1KWvcNr/wvqsDvW/xdn5o2UncFfUcJzN8pycW0dZlAdtpspO0zj2Qd4RR3nRZQjqV0647x+yOFuzMy7KTtEcycYX8+K7UtPZv5l7b8R8LS+aZhw+7JO3eA2WSLi/pQZ84iISMqeSUbE2xi80ezqrXQBnJ+ZL+0+GRGPBK7IzD1X8T63U/ZIAB5MWUm/HxFQNsCXRsQeNZw2rsOvsXox6i7KwvDQXv/MPCoivkQ5XP9uRDwdeDllb4/M3J2yF/mBzDwrIvam7KnBxPPstk53AP+emR/va9PrKedoj1hF81fMs8y8C7igXrxfSNmgdfXm2R/qsKtq5x2d7ruATVYx/AqZ+ZOIuCkingb8BfCyAYO9m3LI//yImMvYhmmicXTbDvCJzDwiSnHJBZl5ZES8FrggM18IEBG3ZuYrB7z37bTr9++z7C7eEREXU8K4N/yEy9uQ0wt9dc0GvM836sXw5wAnRcT7KNf83gI8LjN/Xb94sTHDr5dQ9qz37AQFAFFWrhdm5tX18a2ZuTQitmXs87+dsj3ozasJp6G27Y8TPB+UMwPn9bVlb1ZeN8Ybrn/ZHGY73d2+rJCZf4iIsyhVqs/vTMOE25fpcsSwP/DpzNwpM+dm5g6U87R7Uc5fvjAiNqgLzN7jvMd3gSdGxJ9B2euPiIdQ9ipmR8Setf+GEfHwAa9fCvwZQGb+IDO3qW2ZS6kR9ZgaClCugyxZ04mOiNmUUxEfrRuF7nMPru14L+UwdrfMfHtm7l5DAcpe709r94LOy79FOeVBROzD+HtQ5wGvjIjN67APjIhtKBv2/Ws3EbF1ROw04PVLgT+LiF0jYpeI+Nfapkspp0mg7P3el8Hz7BvAfvWz2oyy1/3NcdpKZv4a+F1EPL72OmC8YYHjKHvIp/ZtzHu68+6gTv/uvHsY5VRZIyJ2pZyy6M2j3YGf13n0S+DxveWwDv+Q/umlnAuf35nemXXYoOyV39ybXsoe95I1nN5vUAMjIp7FgGWitv/mzPwE8EngMZRTbrcBt9T171l18KuAB9VQhXKKdjxfAboVmHevnecBr6/TDIO3d9cwtpNxFbBzRDy4Pn7IgOEfwMSVUc8DXhsRG9a2PKQue6s7XFdvWR9kxfYlIjaPiDm1eyZj12p6Vrl9mRZHDJTTRkf19fsi8NeU84XzKTPqGsph3S39b5CZyyPiIOCzEbFR7f2OzLym7tF9OCLuR5mnH6Scz+76MnDSkO19KvClIYftt0k9PN2Qcv76JOADA4Y7LCKeStkjubK2r9+RlNMhP6UE4861/7so8+EllHObyygL7ebdF2fmVyLiocB36rp5K+Wc75UR8Q7gK1G+SvsnyufwI1pfogT1GZQLmo+l7E3NB34SEX9DuYbxZeCBtV3d8V9a90Avrr2Oy8zFnY3NIK8CPhERt1H28ldaFqqzKKdUBp1WAfgP4MSIeBPw1U7/o2v/yymnTi4fMI7NKacZN6HMk94F5zmUC7VvpRxh3lCH2Q24pm96NwWWdaZ3+3pKMCjzsLen+irKnuT1lGttqzu9vWXiUsoy8eMBw+wNvDUi/kRZFl6RmddHxGLK+nId5bQWmXl7RPwdcG5E/IKxz3CQQ4GP1Xk6kxJSr6EctX0QuLyGw336X5iZt0XELcA2de/6EMY2ognsEGM/Fjabsh7cPUFbjqOc+rm0jnM55XTg6g7XdSzw5YhYlplP7Xuut678H+U6yll1OzWDsvwd0xn2ifStKyuZ6ALEdPlj7NtF9wf+H/CASRrPGcAuqxhmI8rCt8Zfw5vE+bURYxdW9wQum6TxbFLnxYRf76NcYD1pbS4Ltftw6hcEBgw3D/jmarz/DGDj2v1gyrn/+0zS/PsW5frRRMPsDCycrOldG58FJcyOBt44SeN5PvCvQwz3IWD+VM6DezANa3VdmS5HDKtyTpQLcfcB3p1jp3TWtsMpe33XTjDMjsDhOfhi8LpiR+DUurf/R+BvJ2MkWfYa30k5Ghi0B9ozC/intTTa50TEEZQ9zx/RngYCIMpvkb+W8c+1T2RT4Gv1FEIAr83ya4WT4c2Uz+o3EwxzAOVoYgmTM71r4m8jYgFlvVxMOWpc6zLzjCjXIVdlSWYunIw2rKm1va5YRE+S1JguF58lSUMyGCRJDYNBktS4VwRDRMyIUulwpWqQ0Ve9tO+5DSLiwxGxJCJ+EBHfi4id63O3TkG714mqk+uLiDg0ShXLk6dgXBdExGr9YHtEbFm/ajnMsBfW/3PrBeApE6Vi7Vumcpz3NjFExeK4B5Vqh1127skytjruFcFAKS62tL9nROwAPIPxr9K/hHJr+KMy85GUr639ZpLauJLMfMJUjWuq1Rtr7ulron7TaTx/Bzw7M4f6dkx/G1anTatpS0pbV2l1l4GoZZQ1vMn4/DNzUWYeuhbfckuGW3aGHW61rPfBEBHbU26xP27A0/8FvI3xb3OfQ7kJ6G6ALPVJVtR4iYj3RKlp/t16VyYRsVNELIxSJ39hROxY+58Qpe75NyPimoh4bu1/UEScGaU++tX1K2W997+1/t+77qGeFhFXRcTJ9aYXIuLZtd+36tHNoKOijSPi+HrUszjKjWu9cZ9ex31tRPzHgNfOj4gzOo+fERGn1+6X1vdcEhHv7W937d4/6u9H1HnwgSh16d9Lx3jzoe4pL42Ioyl3NO8QEW+tR2+XR/2tgIg4hlIr6Kwov7+wWUR8qg63OCL27YznCxFxNuUGuv7H471uk4j4XB3n5ynfC19JRDw2Ir4eEZdExHlR7zDtcxTw4Ci/e/C+KHeiLoyIS+v83HfQvOz0m1Ff15sHr679947yWwGnUIrl9b9un4j4Th3PF2LsjvMbIuJdnfF3f4/kYXXZuy5K3azee/1PncYrotz0taK9MXi92DbK7xd8v/49ofY/MCIurvPi43XaZtRlpXek/sa+6bhvlN+O6N0VvEWdhg0jYvc63svr+Laqw6w4wouIWVFu/ltpeegbz2YR8aXa3iVRbtjsrROLa9s+FfWG1oh4XERcWIe/uLZzxdFAROxRn19c/+86YNnojv/hnXlzeUTscg+Wnf7hmqOSiPholBtyiYijIuLKOo73T9SmFUZ9Y8ZauLHjNModsXvT1k4ft3ppZ5jt63OXAf8JPLrzXAJ/Vbv/g7FKiGdT6tZAKSj2P7X7BEpd9g0oxbBupNQkOYhyZ/D9KRubJXTKLNf/ezOgoiITVJjsm443A8fX7t0oR0i9cV9HKc+wMeV76jv0vTYod3r2qsOeQim3vV19n9mU7/R/Fdiv2+7avT+1nHidB+cwuIT2wPnAkBVZ+z9HVq6ceQ3ljs+D6rzfujPe7uPxXvcmalVcSnXPFVVPO9MwbCXdudQqpfXxTMbq48+ilKuI7rzsvoYhK3T2jXNg9d/OfHt97f47yh3gUO5sv7COYxal3Eav4m1vfvU+q/uvYr34PGMVWGdQlrmBVXQp6+v5nbZvOWB6jmdseTuEscq+lwNPqd3/Anywdl/A2Ho1C7hh0OffN44XUupR9R731pOfAA+p/T4NHEa5l+I6Sk0nqNVzaavQjldRd8UwfeP/CPCy2n2fOq9XLAcTLTsDhmvGQakEexDldzmuZmx5W2leD/pbr48YouyV35yZl/T1X1X1UqAcIVAqVR5B2TgtjIj59ek/UjZKUKtv1u49GatCeRJlA95zapYqrddSFqLentn5mfnLLEW+Tu97Tc+gioqrqjDZs1dtC5l5FSUAenVeFmbmLZn5B0rpi5365kHW1/aqbe5JKTHxOEqxtuVZbrY7mVJBc1W+kINr6cD482GYiqz9+itnbsxY5czzM/NXfeP91Spe160Oejlt1dOeYSvp9gvg36KUbPg/yk1I204w/LAVOrvGq/7bc3r9312WAb6UmXdk5i8ohRZ77To0Ir5PuZt2h874x1svnkYp10Fm3pWZtzB+Fd3rKHWQPhIRzwR+O2B6jgMOrt0HA8dHKTmzZWZ+vfY/keGWyf7loecHwNMj4r0R8aTa5l0pFVav6RvHrpSzC9+r0/jbXPkm1PsxuKLueL4D/GNE/AOwU/YVAazu6bLT77eUKr3HRcQLgN8P86L1/c7nJwLPi4hnU1bwLSLiM5TTGBNVL10hM++gbAi/HBE3UeqVLAT+VDeaMHGFwxynu/t4vP5dgyoqDlXtcxXDDVOp8XjKnt0fKBv2OyNiovfstr+/ouNtjG+8+bDKiqwDNJUzV/QsP4HZ34b+9x/0ukHtGzTOlSrpRrmWdXZ9eAzlyLHrZZQjr8dm5p/qaY6VKmH2jWeYCp39r1mp+m9HbznoXwZWWj7qeJ5OqVj6+4i4oNPeYdeLXpsGVtGNiD8H/pJSI+vFlKPvFTLz21FOMz6FcgS6pAbDeO5k7NT4UMtkljpnj6UUmfv3iPgKpSbUeNOyquVjvIq6A2XmKRFxEeVU+HlRan9d1zfYsMtOd/phrCrxnRGxByWUD6AUG3zayi9vrddHDJl5RGZun6VC6QHAVzPzwFx19VIAIuIxEbFd7d6Acgqhv5BbvwsZq0L5Mko9mp4XRfmm04Mpe0a9jc8zolQQ3YQSPN8echKHrTDZrWz5EMoe8KBa8gNl5s+An1H2gE+ovS8CnlLP186gFCLs7andFBEPrfPs+cOOh+Hmw3gVWQcNt6JyZkQ8esg2jPe67jx8BGVZ6Dewkm5m/iRrVdrMPIaVq2Dej3Jk+6co1392WvmtV2rjPa28OV7139VxP+DXNRR2oxyNrMpCStmM3jWSLRinim6UbwhukJlfpJRneMw47/lpylHy8QB1j/7XEdH7jYmXM7ZM3kA5OoFyenOV6rr/+8z8DPD+2o6rKL/N0ate2xvHVcB2EfG4+tr7xsoXs+/H4Iq6443/QZQzAh+mBNKjGH7Z6R/uR5TrRRvVAJ1fx7E5cL/M/F/KKbHdV9UuWP+PGNbUNpRKmr1qqRdTzs1N5FDgUxHxVkpFxIM7z11NWYi2BV6TpVojlPA4iVIW95TMXDRM43L4CpNHA8dEqZ55J+XXue6YeKd/JSdTzp1fWce9LErNoK9R9pb+NzPPrMMeTjmd8BPK+efNB7zfICvNh+irdJrjVGSlnObo6q+ceQPw3CHaMN7r/ptyuuJyyqm8leZ1Zv4xhqikm5m/jIhv11MKX6YcwZ4dEYvqe1/FxO5x5c0cp/ov5RrKPXUu8Jo6L66mhM6qvAE4NiJeRTmSeG1mficGV9G9nTKvezum4/0ux8nAv9KeQl1AWdY3pexd99a/91Pqd72ctprtRB4JvC8i7q5te21dZw+mnBKaSflxoWPqZ/8S4CN1x+Z2ylFV13gVdcfzEsop3D8BPwf+JTN/Ncyy07+MZeZbI6L3k7HXUk7FQgmPMyOi9xsXzYX+8VgraS2J8s2cczLztL7+B1Euir1u0OuGeN/NM/PWuoH4GHBtZv7XmrZ3wHg+SvmR8E+u7feu738QazAfNP3UEN43M18+6rZMN9P9iGF9MOkVJiPiEsp52Dev7feWVkdEfITyoz3PHnVbpiOPGCRJjfX64rMkae0zGCRJDYNBktQwGCRJDYNBktT4/6pggv7D8P0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data:image/png;base64,iVBORw0KGgoAAAANSUhEUgAAAYYAAAGpCAYAAACJepEGAAAAOXRFWHRTb2Z0d2FyZQBNYXRwbG90bGliIHZlcnNpb24zLjMuMiwgaHR0cHM6Ly9tYXRwbG90bGliLm9yZy8vihELAAAACXBIWXMAAAsTAAALEwEAmpwYAAAlwklEQVR4nO3de7wcdX3/8deHBLmKgAkY5BK0CF6LGqkoKhql3iqoqFjRgLaorSJeC9VWrLXFaq1XiogCIqiIUC5WkEbxhoKBIAbCxR+gohHiDQURBT6/P77fzZnvZs/JkuScTTiv5+NxHmd2dnbnO7Mz857LzmcjM5EkqWeDUTdAkrRuMRgkSQ2DQZLUMBgkSQ2DQZLUmDnqBqyJWbNm5dy5c0fdDElar1xyySW/yMzZ4z2/XgfD3LlzWbRo0aibIUnrlYj40UTPeypJktQwGCRJDYNBktQwGCRJDYNBktQwGCRJDYNBktQwGCRJDYNBktQwGCRJDYNBktQwGCRJDYNBktSYtGCIiE9FxM0RsaTTb+uIOD8irq3/t+o8d0RE/DAiro6Iv5ysdkmSJjaZRwwnAM/s63c4sDAzdwEW1sdExMOAA4CH19ccHREzJrFtkqRxTFowZOY3gF/19d4XOLF2nwjs1+n/ucy8IzOvB34I7DFZbZMkjW+qf6hn28xcBpCZyyJim9r/gcB3O8PdWPutJCIOAQ4B2HHHHSexqZKmixuO3HnUTVjr5h55/Wq/dl25+BwD+uWgATPz2Mycl5nzZs8e95fpJEmraaqD4aaImANQ/99c+98I7NAZbnvgZ1PcNkkSUx8MZwELavcC4MxO/wMiYqOI2BnYBbh4itsmSWISrzFExGeBvYFZEXEj8E7gKODUiHgV8GPgRQCZeUVEnApcCdwJ/H1m3jVZbZMkjW/SgiEzXzrOU/PHGf49wHsmqz2SpOGsKxefJUnrCI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YSTBExBsj4oqIWBIRn42IjSNi64g4PyKurf+3GkXbJGm6m/JgiIgHAocC8zLzEcAM4ADgcGBhZu4CLKyPJUlTbFSnkmYCm0TETGBT4GfAvsCJ9fkTgf1G0zRJmt6mPBgy86fA+4EfA8uAWzLzK8C2mbmsDrMM2GbQ6yPikIhYFBGLli9fPlXNlqRpYxSnkraiHB3sDGwHbBYRBw77+sw8NjPnZea82bNnT1YzJWnaGsWppKcD12fm8sz8E3A68ATgpoiYA1D/3zyCtknStDeKYPgx8PiI2DQiApgPLAXOAhbUYRYAZ46gbZI07c2c6hFm5kURcRpwKXAnsBg4FtgcODUiXkUJjxdNddskSSMIBoDMfCfwzr7ed1COHiRJI+Sdz5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xkiCISK2jIjTIuKqiFgaEXtGxNYRcX5EXFv/bzWKtknSdDeqI4YPAedm5m7AnwNLgcOBhZm5C7CwPpYkTbEpD4aI2AJ4MvBJgMz8Y2b+BtgXOLEOdiKw31S3TZI0miOGBwHLgeMjYnFEHBcRmwHbZuYygPp/m0EvjohDImJRRCxavnz51LVakqaJUQTDTOAxwH9n5qOB27gHp40y89jMnJeZ82bPnj1ZbZSkaWsUwXAjcGNmXlQfn0YJipsiYg5A/X/zCNomSdPelAdDZv4c+ElE7Fp7zQeuBM4CFtR+C4Azp7ptkqRyWmcUXg+cHBH3Aa4DDqaE1KkR8Srgx8CL1mQEi+btscaNXBfNW3TxqJsg6V5uJMGQmZcB8wY8NX+KmyJJ6uOdz5KkhsEgSWoYDJKkhsEgSWoYDJKkhsEgSWoYDJKkhsEgSWoYDJKkhsEgSWoYDJKkxlDBEBELh+knSVr/TVhELyI2BjYFZkXEVkDUp7YAtpvktkmSRmBV1VVfDRxGCYFLGAuG3wIfm7xmSZJGZcJgyMwPAR+KiNdn5kemqE2SpBEa6vcYMvMjEfEEYG73NZn56UlqlyRpRIYKhog4CXgwcBlwV+2dgMEgSfcyw/6C2zzgYZmZk9kYSdLoDXsfwxLgAZPZEEnSumHYI4ZZwJURcTFwR69nZj5vUlolSRqZYYPhyMlshCRp3THst5K+PtkNkSStG4b9VtLvKN9CArgPsCFwW2ZuMVkNkySNxrBHDPftPo6I/YA9JqNBkqTRWq3qqpn5P8DT1m5TJEnrgmFPJb2g83ADyn0N3tMgSfdCw34r6a863XcCNwD7rvXWSJJGbthrDAdPdkMkSeuGYX+oZ/uIOCMibo6ImyLiixGx/WQ3TpI09Ya9+Hw8cBbldxkeCJxd+0mS7mWGDYbZmXl8Zt5Z/04AZk9iuyRJIzJsMPwiIg6MiBn170Dgl5PZMEnSaAwbDK8EXgz8HFgG7A94QVqS7oWG/brqu4EFmflrgIjYGng/JTAkSfciwx4xPKoXCgCZ+Svg0ZPTJEnSKA0bDBtExFa9B/WIYdijDUnSemTYjft/AhdGxGmUUhgvBt4zaa2SJI3MsHc+fzoiFlEK5wXwgsy8clJbJkkaiaFPB9UgMAy0Xvvrkw4YdRMmxSkv/9yom6B7kdUquy1JuvcyGCRJDYNBktQwGCRJDYNBktQwGCRJDYNBktQwGCRJDYNBktQwGCRJDYNBktQwGCRJDYNBktQwGCRJDYNBktQwGCRJDYNBktQwGCRJDYNBktQwGCRJDYNBktQwGCRJDYNBktQwGCRJDYNBktQYWTBExIyIWBwR59THW0fE+RFxbf2/1ajaJknT2SiPGN4ALO08PhxYmJm7AAvrY0nSFBtJMETE9sBzgOM6vfcFTqzdJwL7TXGzJEmM7ojhg8DbgLs7/bbNzGUA9f82g14YEYdExKKIWLR8+fJJb6gkTTdTHgwR8Vzg5sy8ZHVen5nHZua8zJw3e/bstdw6SdLMEYzzicDzIuLZwMbAFhHxGeCmiJiTmcsiYg5w8wjaJknT3pQfMWTmEZm5fWbOBQ4AvpqZBwJnAQvqYAuAM6e6bZKkdes+hqOAZ0TEtcAz6mNJ0hQbxamkFTLzAuCC2v1LYP4o2yNJWreOGCRJ6wCDQZLUMBgkSQ2DQZLUMBgkSQ2DQZLUMBgkSQ2DQZLUMBgkSQ2DQZLUMBgkSQ2DQZLUMBgkSQ2DQZLUMBgkSQ2DQZLUMBgkSQ2DQZLUMBgkSY2R/uazpNH50F9/fNRNWOvecMqrR92EewWPGCRJDYNBktQwGCRJDYNBktQwGCRJDYNBktQwGCRJDYNBktQwGCRJDYNBktQwGCRJDYNBktQwGCRJDYNBktSw7PY08Mx/+vyomzApzn33S0bdBOleySMGSVLDYJAkNQwGSVLDYJAkNQwGSVLDYJAkNQwGSVLDYJAkNQwGSVLDYJAkNQwGSVLDYJAkNQwGSVLDYJAkNQwGSVLDYJAkNQwGSVLDYJAkNQwGSVLDYJAkNQwGSVLDYJAkNQwGSVLDYJAkNQwGSVLDYJAkNQwGSVLDYJAkNaY8GCJih4j4WkQsjYgrIuINtf/WEXF+RFxb/2811W2TJI3miOFO4M2Z+VDg8cDfR8TDgMOBhZm5C7CwPpYkTbEpD4bMXJaZl9bu3wFLgQcC+wIn1sFOBPab6rZJkkZ8jSEi5gKPBi4Cts3MZVDCA9hmnNccEhGLImLR8uXLp6ytkjRdjCwYImJz4IvAYZn522Ffl5nHZua8zJw3e/bsyWugJE1TIwmGiNiQEgonZ+bptfdNETGnPj8HuHkUbZOk6W4U30oK4JPA0sz8QOeps4AFtXsBcOZUt02SBDNHMM4nAi8HfhARl9V+/wgcBZwaEa8Cfgy8aARtk6Rpb8qDITO/BcQ4T8+fyrZIklbmnc+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rHPBEBHPjIirI+KHEXH4qNsjSdPNOhUMETED+BjwLOBhwEsj4mGjbZUkTS/rVDAAewA/zMzrMvOPwOeAfUfcJkmaViIzR92GFSJif+CZmfk39fHLgb/IzNd1hjkEOKQ+3BW4esoburJZwC9G3Yh1hPNijPNijPNizLowL3bKzNnjPTlzKlsyhBjQr0muzDwWOHZqmjOciFiUmfNG3Y51gfNijPNijPNizPowL9a1U0k3Ajt0Hm8P/GxEbZGkaWldC4bvAbtExM4RcR/gAOCsEbdJkqaVdepUUmbeGRGvA84DZgCfyswrRtysYaxTp7ZGzHkxxnkxxnkxZp2fF+vUxWdJ0uita6eSJEkjZjBIkhrTKhgi4vkRkRGx24jGf1hEvKKv31tqm2bVx4+MiBPWYBx3RcRlEXFFRHw/It4UERvU5+ZFxIfXaCKmWEScFhEPiogjI+J3EfGHiLg9Ik6szx8WEW+MiIMnuR17R8Q5kzmOvvG9vX6Gl9fP8y9q/8MiYtMh3+ODEfHk2n1CRFxf3+uyiNi99n9uRLxrwGvXaHoj4obOMn3h6r7P2jReOyJiTm9aI+L+EfG1iLg1Is7o9H9eRFwbEVtFxOyIuCgiFkfEkyLiRRGxNCK+Nsntn/Cz760rtfvcuv5fERHH1KoSRMTrhlpXMnPa/AGnAt8EjlyN185Yw3HPBC4HZnb67UC50P4jYFan//8BO67meG7tdG9T3+tdI5jXAWywhu/xcOAMYE/gImCf2n9Offws4IY6Hxev7c+s7732Bs6Zonm3J/AdYKP6eBawXe2+obusjDe9wNbAdzuPTwD2H+dzWgxsujand6J2ruV5NXMtvMf7gH1r92bAXsBr6rJ3Tme4BcDbKd+WPLHT/1zgqfdgfKu1XK7is384cEbn8Radz/eLwAH18aaD1pWV3m+yP7h15Q/YHPgp8BDgqk7/DYCjgSuAc4D/7a1A9YP4Z+BbdWHYp66wlwJfADavwz0W+DpwCWVDP2fA+PcBTujrdxrw5/0fOPAG4G2rOZ239j1+EPDLuoCsWNmBpwCX1b/FwH0HvNdfUTbAiykBs23tPxs4v86Hj1ODDZgLLK3zczGwE/BWyteQL6cTUMCBwMV1/B8ftLIA/wYcBLwAOLvvuQ8BnwX+CPwAWE4pqXIr8C+13XsBbwKW1L/D6mt77fxE/dy/AmxSn3tcbet3KBuMJbX/3nX52AC4FpjdWX5+SN8KW9tyYZ0PFwK7dlbMU+s4Pl/bOa/32dW2XwN8e8A8ekOd3uuBW+r8vxP49wHT+1Pg3M70/qZ+hoOmd3kd55pM7/3r+y6ms0x0l0lKoH+jTs8S4Em1/38Di2rbusvIs4GrKOvfhxlbdo+kfLPnK8AplOXxi5Tl7HvAE+twmwGfqv0WA7d3pu0Cyvp3FfA7xkL4mbXfNcD3O+M8iLK8/BD4cZ1nlwHvrJ/b1XX+zaj/e8v8qzvj/Fpt75WrGK7btpMp6+6hjC3rXxtvXRnQf0PgbOAlnX5nAHtMuB0Z9QZ7qv4oK9kna/eFwGNq9/6UMNgAeADwa9pgeFvtnlUX6s3q43+ghMaG9f16K85LKF+z7R//u4DXdx4/D/hQZzzdYHgifRvCezCdtw7o92tgW9pgOLuzAm3OgD0vYCvGvrn2N8B/1u6PAkd0VqRkLBjuBh5fn9uHsgJHnb/nAE8GHlrHv2Ed7mjgFQPG/3XgkbV9l1FW1qOB5wDXUULvhjrutwNvrm15cX39Y+uKtFl9jyuAR9d23gnsXoc7FTiwdi8BnlC7j6JvQ1m738lYyOwDfHFA27fozVPg6b1hgLcAH6/dj6jt6AVDAi+ubV1K2eAcQwnxo4FXUDZKFzK2HCbw+QHTezJl49yb3rvrvLq8zseDOtN7JPCRNZzeDwP/XLufU9vVHwxvBt5eu2dQd0aArTv9LgAeBWwM/ATYuT73WdpguISxcDsF2Kt27wgsrd3/1vlct6zzYLM6bbdQbqB9UJ3Pe3XGuQslCK6lDYaP1n5/D3y0M+0XdD7DQ4B31O6NKIG3cx3nbZ3pmWi4Xts2oOyg9KbtBsY/Yvg68Mi+fudR1v1TaI8m3w68eaLtyHS6xvBSSlE+6v+X1u69gC9k5t2Z+XNKqnd9vv5/PKXi67cj4jLKYeVOlHpNjwDOr/3fQflQ+82h7GVQzxO+nRIsg9wMbHcPpm1VBpUa+TbwgYg4FNgyM+8cMMz2wHkR8QPKnv/Da/+9qPMyM8+lLHw9P8rM79buferfYsre7W6UlW4+ZSP2vTrP5lNW0H5zgOWZeWsd/hBKjZnTKadJrusM25tnd1H2HnvtPCMzb6vvcTrwpPrc9Zl5We2+BJgbEVtSNla9c9GnDGgTlL3Q3rWiVwLHDxjmfsAXImIJ8F8MnndLKBvqnrsoG91bKUHwB2A/yp7+8ynzaCPKMtdbDqFscJrppexFL+xM7w2UDc/jKHvIB/aml7IsbLeG0/tk4DN1ur5Eu0z0fA84OCKOpGzEflf7vzgiLqUsJw+nrGe7Addl5vV1mM/2vddZmXl77X468NE6P84CtoiI+1KWvcNr/wvqsDvW/xdn5o2UncFfUcJzN8pycW0dZlAdtpspO0zj2Qd4RR3nRZQjqV0647x+yOFuzMy7KTtEcycYX8+K7UtPZv5l7b8R8LS+aZhw+7JO3eA2WSLi/pQZ84iISMqeSUbE2xi80ezqrXQBnJ+ZL+0+GRGPBK7IzD1X8T63U/ZIAB5MWUm/HxFQNsCXRsQeNZw2rsOvsXox6i7KwvDQXv/MPCoivkQ5XP9uRDwdeDllb4/M3J2yF/mBzDwrIvam7KnBxPPstk53AP+emR/va9PrKedoj1hF81fMs8y8C7igXrxfSNmgdfXm2R/qsKtq5x2d7ruATVYx/AqZ+ZOIuCkingb8BfCyAYO9m3LI//yImMvYhmmicXTbDvCJzDwiSnHJBZl5ZES8FrggM18IEBG3ZuYrB7z37bTr9++z7C7eEREXU8K4N/yEy9uQ0wt9dc0GvM836sXw5wAnRcT7KNf83gI8LjN/Xb94sTHDr5dQ9qz37AQFAFFWrhdm5tX18a2ZuTQitmXs87+dsj3ozasJp6G27Y8TPB+UMwPn9bVlb1ZeN8Ybrn/ZHGY73d2+rJCZf4iIsyhVqs/vTMOE25fpcsSwP/DpzNwpM+dm5g6U87R7Uc5fvjAiNqgLzN7jvMd3gSdGxJ9B2euPiIdQ9ipmR8Setf+GEfHwAa9fCvwZQGb+IDO3qW2ZS6kR9ZgaClCugyxZ04mOiNmUUxEfrRuF7nMPru14L+UwdrfMfHtm7l5DAcpe709r94LOy79FOeVBROzD+HtQ5wGvjIjN67APjIhtKBv2/Ws3EbF1ROw04PVLgT+LiF0jYpeI+Nfapkspp0mg7P3el8Hz7BvAfvWz2oyy1/3NcdpKZv4a+F1EPL72OmC8YYHjKHvIp/ZtzHu68+6gTv/uvHsY5VRZIyJ2pZyy6M2j3YGf13n0S+DxveWwDv+Q/umlnAuf35nemXXYoOyV39ybXsoe95I1nN5vUAMjIp7FgGWitv/mzPwE8EngMZRTbrcBt9T171l18KuAB9VQhXKKdjxfAboVmHevnecBr6/TDIO3d9cwtpNxFbBzRDy4Pn7IgOEfwMSVUc8DXhsRG9a2PKQue6s7XFdvWR9kxfYlIjaPiDm1eyZj12p6Vrl9mRZHDJTTRkf19fsi8NeU84XzKTPqGsph3S39b5CZyyPiIOCzEbFR7f2OzLym7tF9OCLuR5mnH6Scz+76MnDSkO19KvClIYftt0k9PN2Qcv76JOADA4Y7LCKeStkjubK2r9+RlNMhP6UE4861/7so8+EllHObyygL7ebdF2fmVyLiocB36rp5K+Wc75UR8Q7gK1G+SvsnyufwI1pfogT1GZQLmo+l7E3NB34SEX9DuYbxZeCBtV3d8V9a90Avrr2Oy8zFnY3NIK8CPhERt1H28ldaFqqzKKdUBp1WAfgP4MSIeBPw1U7/o2v/yymnTi4fMI7NKacZN6HMk94F5zmUC7VvpRxh3lCH2Q24pm96NwWWdaZ3+3pKMCjzsLen+irKnuT1lGttqzu9vWXiUsoy8eMBw+wNvDUi/kRZFl6RmddHxGLK+nId5bQWmXl7RPwdcG5E/IKxz3CQQ4GP1Xk6kxJSr6EctX0QuLyGw336X5iZt0XELcA2de/6EMY2ognsEGM/Fjabsh7cPUFbjqOc+rm0jnM55XTg6g7XdSzw5YhYlplP7Xuut678H+U6yll1OzWDsvwd0xn2ifStKyuZ6ALEdPlj7NtF9wf+H/CASRrPGcAuqxhmI8rCt8Zfw5vE+bURYxdW9wQum6TxbFLnxYRf76NcYD1pbS4Ltftw6hcEBgw3D/jmarz/DGDj2v1gyrn/+0zS/PsW5frRRMPsDCycrOldG58FJcyOBt44SeN5PvCvQwz3IWD+VM6DezANa3VdmS5HDKtyTpQLcfcB3p1jp3TWtsMpe33XTjDMjsDhOfhi8LpiR+DUurf/R+BvJ2MkWfYa30k5Ghi0B9ozC/intTTa50TEEZQ9zx/RngYCIMpvkb+W8c+1T2RT4Gv1FEIAr83ya4WT4c2Uz+o3EwxzAOVoYgmTM71r4m8jYgFlvVxMOWpc6zLzjCjXIVdlSWYunIw2rKm1va5YRE+S1JguF58lSUMyGCRJDYNBktS4VwRDRMyIUulwpWqQ0Ve9tO+5DSLiwxGxJCJ+EBHfi4id63O3TkG714mqk+uLiDg0ShXLk6dgXBdExGr9YHtEbFm/ajnMsBfW/3PrBeApE6Vi7Vumcpz3NjFExeK4B5Vqh1127skytjruFcFAKS62tL9nROwAPIPxr9K/hHJr+KMy85GUr639ZpLauJLMfMJUjWuq1Rtr7ulron7TaTx/Bzw7M4f6dkx/G1anTatpS0pbV2l1l4GoZZQ1vMn4/DNzUWYeuhbfckuGW3aGHW61rPfBEBHbU26xP27A0/8FvI3xb3OfQ7kJ6G6ALPVJVtR4iYj3RKlp/t16VyYRsVNELIxSJ39hROxY+58Qpe75NyPimoh4bu1/UEScGaU++tX1K2W997+1/t+77qGeFhFXRcTJ9aYXIuLZtd+36tHNoKOijSPi+HrUszjKjWu9cZ9ex31tRPzHgNfOj4gzOo+fERGn1+6X1vdcEhHv7W937d4/6u9H1HnwgSh16d9Lx3jzoe4pL42Ioyl3NO8QEW+tR2+XR/2tgIg4hlIr6Kwov7+wWUR8qg63OCL27YznCxFxNuUGuv7H471uk4j4XB3n5ynfC19JRDw2Ir4eEZdExHlR7zDtcxTw4Ci/e/C+KHeiLoyIS+v83HfQvOz0m1Ff15sHr679947yWwGnUIrl9b9un4j4Th3PF2LsjvMbIuJdnfF3f4/kYXXZuy5K3azee/1PncYrotz0taK9MXi92DbK7xd8v/49ofY/MCIurvPi43XaZtRlpXek/sa+6bhvlN+O6N0VvEWdhg0jYvc63svr+Laqw6w4wouIWVFu/ltpeegbz2YR8aXa3iVRbtjsrROLa9s+FfWG1oh4XERcWIe/uLZzxdFAROxRn19c/+86YNnojv/hnXlzeUTscg+Wnf7hmqOSiPholBtyiYijIuLKOo73T9SmFUZ9Y8ZauLHjNModsXvT1k4ft3ppZ5jt63OXAf8JPLrzXAJ/Vbv/g7FKiGdT6tZAKSj2P7X7BEpd9g0oxbBupNQkOYhyZ/D9KRubJXTKLNf/ezOgoiITVJjsm443A8fX7t0oR0i9cV9HKc+wMeV76jv0vTYod3r2qsOeQim3vV19n9mU7/R/Fdiv2+7avT+1nHidB+cwuIT2wPnAkBVZ+z9HVq6ceQ3ljs+D6rzfujPe7uPxXvcmalVcSnXPFVVPO9MwbCXdudQqpfXxTMbq48+ilKuI7rzsvoYhK3T2jXNg9d/OfHt97f47yh3gUO5sv7COYxal3Eav4m1vfvU+q/uvYr34PGMVWGdQlrmBVXQp6+v5nbZvOWB6jmdseTuEscq+lwNPqd3/Anywdl/A2Ho1C7hh0OffN44XUupR9R731pOfAA+p/T4NHEa5l+I6Sk0nqNVzaavQjldRd8UwfeP/CPCy2n2fOq9XLAcTLTsDhmvGQakEexDldzmuZmx5W2leD/pbr48YouyV35yZl/T1X1X1UqAcIVAqVR5B2TgtjIj59ek/UjZKUKtv1u49GatCeRJlA95zapYqrddSFqLentn5mfnLLEW+Tu97Tc+gioqrqjDZs1dtC5l5FSUAenVeFmbmLZn5B0rpi5365kHW1/aqbe5JKTHxOEqxtuVZbrY7mVJBc1W+kINr6cD482GYiqz9+itnbsxY5czzM/NXfeP91Spe160Oejlt1dOeYSvp9gvg36KUbPg/yk1I204w/LAVOrvGq/7bc3r9312WAb6UmXdk5i8ohRZ77To0Ir5PuZt2h874x1svnkYp10Fm3pWZtzB+Fd3rKHWQPhIRzwR+O2B6jgMOrt0HA8dHKTmzZWZ+vfY/keGWyf7loecHwNMj4r0R8aTa5l0pFVav6RvHrpSzC9+r0/jbXPkm1PsxuKLueL4D/GNE/AOwU/YVAazu6bLT77eUKr3HRcQLgN8P86L1/c7nJwLPi4hnU1bwLSLiM5TTGBNVL10hM++gbAi/HBE3UeqVLAT+VDeaMHGFwxynu/t4vP5dgyoqDlXtcxXDDVOp8XjKnt0fKBv2OyNiovfstr+/ouNtjG+8+bDKiqwDNJUzV/QsP4HZ34b+9x/0ukHtGzTOlSrpRrmWdXZ9eAzlyLHrZZQjr8dm5p/qaY6VKmH2jWeYCp39r1mp+m9HbznoXwZWWj7qeJ5OqVj6+4i4oNPeYdeLXpsGVtGNiD8H/pJSI+vFlKPvFTLz21FOMz6FcgS6pAbDeO5k7NT4UMtkljpnj6UUmfv3iPgKpSbUeNOyquVjvIq6A2XmKRFxEeVU+HlRan9d1zfYsMtOd/phrCrxnRGxByWUD6AUG3zayi9vrddHDJl5RGZun6VC6QHAVzPzwFx19VIAIuIxEbFd7d6Acgqhv5BbvwsZq0L5Mko9mp4XRfmm04Mpe0a9jc8zolQQ3YQSPN8echKHrTDZrWz5EMoe8KBa8gNl5s+An1H2gE+ovS8CnlLP186gFCLs7andFBEPrfPs+cOOh+Hmw3gVWQcNt6JyZkQ8esg2jPe67jx8BGVZ6Dewkm5m/iRrVdrMPIaVq2Dej3Jk+6co1392WvmtV2rjPa28OV7139VxP+DXNRR2oxyNrMpCStmM3jWSLRinim6UbwhukJlfpJRneMw47/lpylHy8QB1j/7XEdH7jYmXM7ZM3kA5OoFyenOV6rr/+8z8DPD+2o6rKL/N0ate2xvHVcB2EfG4+tr7xsoXs+/H4Iq6443/QZQzAh+mBNKjGH7Z6R/uR5TrRRvVAJ1fx7E5cL/M/F/KKbHdV9UuWP+PGNbUNpRKmr1qqRdTzs1N5FDgUxHxVkpFxIM7z11NWYi2BV6TpVojlPA4iVIW95TMXDRM43L4CpNHA8dEqZ55J+XXue6YeKd/JSdTzp1fWce9LErNoK9R9pb+NzPPrMMeTjmd8BPK+efNB7zfICvNh+irdJrjVGSlnObo6q+ceQPw3CHaMN7r/ptyuuJyyqm8leZ1Zv4xhqikm5m/jIhv11MKX6YcwZ4dEYvqe1/FxO5x5c0cp/ov5RrKPXUu8Jo6L66mhM6qvAE4NiJeRTmSeG1mficGV9G9nTKvezum4/0ux8nAv9KeQl1AWdY3pexd99a/91Pqd72ctprtRB4JvC8i7q5te21dZw+mnBKaSflxoWPqZ/8S4CN1x+Z2ylFV13gVdcfzEsop3D8BPwf+JTN/Ncyy07+MZeZbI6L3k7HXUk7FQgmPMyOi9xsXzYX+8VgraS2J8s2cczLztL7+B1Euir1u0OuGeN/NM/PWuoH4GHBtZv7XmrZ3wHg+SvmR8E+u7feu738QazAfNP3UEN43M18+6rZMN9P9iGF9MOkVJiPiEsp52Dev7feWVkdEfITyoz3PHnVbpiOPGCRJjfX64rMkae0zGCRJDYNBktQwGCRJDYNBktT4/6pggv7D8P0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ata:image/png;base64,iVBORw0KGgoAAAANSUhEUgAAAYYAAAGpCAYAAACJepEGAAAAOXRFWHRTb2Z0d2FyZQBNYXRwbG90bGliIHZlcnNpb24zLjMuMiwgaHR0cHM6Ly9tYXRwbG90bGliLm9yZy8vihELAAAACXBIWXMAAAsTAAALEwEAmpwYAAAlwklEQVR4nO3de7wcdX3/8deHBLmKgAkY5BK0CF6LGqkoKhql3iqoqFjRgLaorSJeC9VWrLXFaq1XiogCIqiIUC5WkEbxhoKBIAbCxR+gohHiDQURBT6/P77fzZnvZs/JkuScTTiv5+NxHmd2dnbnO7Mz857LzmcjM5EkqWeDUTdAkrRuMRgkSQ2DQZLUMBgkSQ2DQZLUmDnqBqyJWbNm5dy5c0fdDElar1xyySW/yMzZ4z2/XgfD3LlzWbRo0aibIUnrlYj40UTPeypJktQwGCRJDYNBktQwGCRJDYNBktQwGCRJDYNBktQwGCRJDYNBktQwGCRJDYNBktQwGCRJDYNBktSYtGCIiE9FxM0RsaTTb+uIOD8irq3/t+o8d0RE/DAiro6Iv5ysdkmSJjaZRwwnAM/s63c4sDAzdwEW1sdExMOAA4CH19ccHREzJrFtkqRxTFowZOY3gF/19d4XOLF2nwjs1+n/ucy8IzOvB34I7DFZbZMkjW+qf6hn28xcBpCZyyJim9r/gcB3O8PdWPutJCIOAQ4B2HHHHSexqZKmixuO3HnUTVjr5h55/Wq/dl25+BwD+uWgATPz2Mycl5nzZs8e95fpJEmraaqD4aaImANQ/99c+98I7NAZbnvgZ1PcNkkSUx8MZwELavcC4MxO/wMiYqOI2BnYBbh4itsmSWISrzFExGeBvYFZEXEj8E7gKODUiHgV8GPgRQCZeUVEnApcCdwJ/H1m3jVZbZMkjW/SgiEzXzrOU/PHGf49wHsmqz2SpOGsKxefJUnrCI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YSTBExBsj4oqIWBIRn42IjSNi64g4PyKurf+3GkXbJGm6m/JgiIgHAocC8zLzEcAM4ADgcGBhZu4CLKyPJUlTbFSnkmYCm0TETGBT4GfAvsCJ9fkTgf1G0zRJmt6mPBgy86fA+4EfA8uAWzLzK8C2mbmsDrMM2GbQ6yPikIhYFBGLli9fPlXNlqRpYxSnkraiHB3sDGwHbBYRBw77+sw8NjPnZea82bNnT1YzJWnaGsWppKcD12fm8sz8E3A68ATgpoiYA1D/3zyCtknStDeKYPgx8PiI2DQiApgPLAXOAhbUYRYAZ46gbZI07c2c6hFm5kURcRpwKXAnsBg4FtgcODUiXkUJjxdNddskSSMIBoDMfCfwzr7ed1COHiRJI+Sdz5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xkiCISK2jIjTIuKqiFgaEXtGxNYRcX5EXFv/bzWKtknSdDeqI4YPAedm5m7AnwNLgcOBhZm5C7CwPpYkTbEpD4aI2AJ4MvBJgMz8Y2b+BtgXOLEOdiKw31S3TZI0miOGBwHLgeMjYnFEHBcRmwHbZuYygPp/m0EvjohDImJRRCxavnz51LVakqaJUQTDTOAxwH9n5qOB27gHp40y89jMnJeZ82bPnj1ZbZSkaWsUwXAjcGNmXlQfn0YJipsiYg5A/X/zCNomSdPelAdDZv4c+ElE7Fp7zQeuBM4CFtR+C4Azp7ptkqRyWmcUXg+cHBH3Aa4DDqaE1KkR8Srgx8CL1mQEi+btscaNXBfNW3TxqJsg6V5uJMGQmZcB8wY8NX+KmyJJ6uOdz5KkhsEgSWoYDJKkhsEgSWoYDJKkhsEgSWoYDJKkhsEgSWoYDJKkhsEgSWoYDJKkxlDBEBELh+knSVr/TVhELyI2BjYFZkXEVkDUp7YAtpvktkmSRmBV1VVfDRxGCYFLGAuG3wIfm7xmSZJGZcJgyMwPAR+KiNdn5kemqE2SpBEa6vcYMvMjEfEEYG73NZn56UlqlyRpRIYKhog4CXgwcBlwV+2dgMEgSfcyw/6C2zzgYZmZk9kYSdLoDXsfwxLgAZPZEEnSumHYI4ZZwJURcTFwR69nZj5vUlolSRqZYYPhyMlshCRp3THst5K+PtkNkSStG4b9VtLvKN9CArgPsCFwW2ZuMVkNkySNxrBHDPftPo6I/YA9JqNBkqTRWq3qqpn5P8DT1m5TJEnrgmFPJb2g83ADyn0N3tMgSfdCw34r6a863XcCNwD7rvXWSJJGbthrDAdPdkMkSeuGYX+oZ/uIOCMibo6ImyLiixGx/WQ3TpI09Ya9+Hw8cBbldxkeCJxd+0mS7mWGDYbZmXl8Zt5Z/04AZk9iuyRJIzJsMPwiIg6MiBn170Dgl5PZMEnSaAwbDK8EXgz8HFgG7A94QVqS7oWG/brqu4EFmflrgIjYGng/JTAkSfciwx4xPKoXCgCZ+Svg0ZPTJEnSKA0bDBtExFa9B/WIYdijDUnSemTYjft/AhdGxGmUUhgvBt4zaa2SJI3MsHc+fzoiFlEK5wXwgsy8clJbJkkaiaFPB9UgMAy0Xvvrkw4YdRMmxSkv/9yom6B7kdUquy1JuvcyGCRJDYNBktQwGCRJDYNBktQwGCRJDYNBktQwGCRJDYNBktQwGCRJDYNBktQwGCRJDYNBktQwGCRJDYNBktQwGCRJDYNBktQwGCRJDYNBktQwGCRJDYNBktQwGCRJDYNBktQwGCRJDYNBktQYWTBExIyIWBwR59THW0fE+RFxbf2/1ajaJknT2SiPGN4ALO08PhxYmJm7AAvrY0nSFBtJMETE9sBzgOM6vfcFTqzdJwL7TXGzJEmM7ojhg8DbgLs7/bbNzGUA9f82g14YEYdExKKIWLR8+fJJb6gkTTdTHgwR8Vzg5sy8ZHVen5nHZua8zJw3e/bstdw6SdLMEYzzicDzIuLZwMbAFhHxGeCmiJiTmcsiYg5w8wjaJknT3pQfMWTmEZm5fWbOBQ4AvpqZBwJnAQvqYAuAM6e6bZKkdes+hqOAZ0TEtcAz6mNJ0hQbxamkFTLzAuCC2v1LYP4o2yNJWreOGCRJ6wCDQZLUMBgkSQ2DQZLUMBgkSQ2DQZLUMBgkSQ2DQZLUMBgkSQ2DQZLUMBgkSQ2DQZLUMBgkSQ2DQZLUMBgkSQ2DQZLUMBgkSQ2DQZLUMBgkSY2R/uazpNH50F9/fNRNWOvecMqrR92EewWPGCRJDYNBktQwGCRJDYNBktQwGCRJDYNBktQwGCRJDYNBktQwGCRJDYNBktQwGCRJDYNBktQwGCRJDYNBktSw7PY08Mx/+vyomzApzn33S0bdBOleySMGSVLDYJAkNQwGSVLDYJAkNQwGSVLDYJAkNQwGSVLDYJAkNQwGSVLDYJAkNQwGSVLDYJAkNQwGSVLDYJAkNQwGSVLDYJAkNQwGSVLDYJAkNQwGSVLDYJAkNQwGSVLDYJAkNQwGSVLDYJAkNQwGSVLDYJAkNQwGSVLDYJAkNaY8GCJih4j4WkQsjYgrIuINtf/WEXF+RFxb/2811W2TJI3miOFO4M2Z+VDg8cDfR8TDgMOBhZm5C7CwPpYkTbEpD4bMXJaZl9bu3wFLgQcC+wIn1sFOBPab6rZJkkZ8jSEi5gKPBi4Cts3MZVDCA9hmnNccEhGLImLR8uXLp6ytkjRdjCwYImJz4IvAYZn522Ffl5nHZua8zJw3e/bsyWugJE1TIwmGiNiQEgonZ+bptfdNETGnPj8HuHkUbZOk6W4U30oK4JPA0sz8QOeps4AFtXsBcOZUt02SBDNHMM4nAi8HfhARl9V+/wgcBZwaEa8Cfgy8aARtk6Rpb8qDITO/BcQ4T8+fyrZIklbmnc+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rHPBEBHPjIirI+KHEXH4qNsjSdPNOhUMETED+BjwLOBhwEsj4mGjbZUkTS/rVDAAewA/zMzrMvOPwOeAfUfcJkmaViIzR92GFSJif+CZmfk39fHLgb/IzNd1hjkEOKQ+3BW4esoburJZwC9G3Yh1hPNijPNijPNizLowL3bKzNnjPTlzKlsyhBjQr0muzDwWOHZqmjOciFiUmfNG3Y51gfNijPNijPNizPowL9a1U0k3Ajt0Hm8P/GxEbZGkaWldC4bvAbtExM4RcR/gAOCsEbdJkqaVdepUUmbeGRGvA84DZgCfyswrRtysYaxTp7ZGzHkxxnkxxnkxZp2fF+vUxWdJ0uita6eSJEkjZjBIkhrTKhgi4vkRkRGx24jGf1hEvKKv31tqm2bVx4+MiBPWYBx3RcRlEXFFRHw/It4UERvU5+ZFxIfXaCKmWEScFhEPiogjI+J3EfGHiLg9Ik6szx8WEW+MiIMnuR17R8Q5kzmOvvG9vX6Gl9fP8y9q/8MiYtMh3+ODEfHk2n1CRFxf3+uyiNi99n9uRLxrwGvXaHoj4obOMn3h6r7P2jReOyJiTm9aI+L+EfG1iLg1Is7o9H9eRFwbEVtFxOyIuCgiFkfEkyLiRRGxNCK+Nsntn/Cz760rtfvcuv5fERHH1KoSRMTrhlpXMnPa/AGnAt8EjlyN185Yw3HPBC4HZnb67UC50P4jYFan//8BO67meG7tdG9T3+tdI5jXAWywhu/xcOAMYE/gImCf2n9Offws4IY6Hxev7c+s7732Bs6Zonm3J/AdYKP6eBawXe2+obusjDe9wNbAdzuPTwD2H+dzWgxsujand6J2ruV5NXMtvMf7gH1r92bAXsBr6rJ3Tme4BcDbKd+WPLHT/1zgqfdgfKu1XK7is384cEbn8Radz/eLwAH18aaD1pWV3m+yP7h15Q/YHPgp8BDgqk7/DYCjgSuAc4D/7a1A9YP4Z+BbdWHYp66wlwJfADavwz0W+DpwCWVDP2fA+PcBTujrdxrw5/0fOPAG4G2rOZ239j1+EPDLuoCsWNmBpwCX1b/FwH0HvNdfUTbAiykBs23tPxs4v86Hj1ODDZgLLK3zczGwE/BWyteQL6cTUMCBwMV1/B8ftLIA/wYcBLwAOLvvuQ8BnwX+CPwAWE4pqXIr8C+13XsBbwKW1L/D6mt77fxE/dy/AmxSn3tcbet3KBuMJbX/3nX52AC4FpjdWX5+SN8KW9tyYZ0PFwK7dlbMU+s4Pl/bOa/32dW2XwN8e8A8ekOd3uuBW+r8vxP49wHT+1Pg3M70/qZ+hoOmd3kd55pM7/3r+y6ms0x0l0lKoH+jTs8S4Em1/38Di2rbusvIs4GrKOvfhxlbdo+kfLPnK8AplOXxi5Tl7HvAE+twmwGfqv0WA7d3pu0Cyvp3FfA7xkL4mbXfNcD3O+M8iLK8/BD4cZ1nlwHvrJ/b1XX+zaj/e8v8qzvj/Fpt75WrGK7btpMp6+6hjC3rXxtvXRnQf0PgbOAlnX5nAHtMuB0Z9QZ7qv4oK9kna/eFwGNq9/6UMNgAeADwa9pgeFvtnlUX6s3q43+ghMaG9f16K85LKF+z7R//u4DXdx4/D/hQZzzdYHgifRvCezCdtw7o92tgW9pgOLuzAm3OgD0vYCvGvrn2N8B/1u6PAkd0VqRkLBjuBh5fn9uHsgJHnb/nAE8GHlrHv2Ed7mjgFQPG/3XgkbV9l1FW1qOB5wDXUULvhjrutwNvrm15cX39Y+uKtFl9jyuAR9d23gnsXoc7FTiwdi8BnlC7j6JvQ1m738lYyOwDfHFA27fozVPg6b1hgLcAH6/dj6jt6AVDAi+ubV1K2eAcQwnxo4FXUDZKFzK2HCbw+QHTezJl49yb3rvrvLq8zseDOtN7JPCRNZzeDwP/XLufU9vVHwxvBt5eu2dQd0aArTv9LgAeBWwM/ATYuT73WdpguISxcDsF2Kt27wgsrd3/1vlct6zzYLM6bbdQbqB9UJ3Pe3XGuQslCK6lDYaP1n5/D3y0M+0XdD7DQ4B31O6NKIG3cx3nbZ3pmWi4Xts2oOyg9KbtBsY/Yvg68Mi+fudR1v1TaI8m3w68eaLtyHS6xvBSSlE+6v+X1u69gC9k5t2Z+XNKqnd9vv5/PKXi67cj4jLKYeVOlHpNjwDOr/3fQflQ+82h7GVQzxO+nRIsg9wMbHcPpm1VBpUa+TbwgYg4FNgyM+8cMMz2wHkR8QPKnv/Da/+9qPMyM8+lLHw9P8rM79buferfYsre7W6UlW4+ZSP2vTrP5lNW0H5zgOWZeWsd/hBKjZnTKadJrusM25tnd1H2HnvtPCMzb6vvcTrwpPrc9Zl5We2+BJgbEVtSNla9c9GnDGgTlL3Q3rWiVwLHDxjmfsAXImIJ8F8MnndLKBvqnrsoG91bKUHwB2A/yp7+8ynzaCPKMtdbDqFscJrppexFL+xM7w2UDc/jKHvIB/aml7IsbLeG0/tk4DN1ur5Eu0z0fA84OCKOpGzEflf7vzgiLqUsJw+nrGe7Addl5vV1mM/2vddZmXl77X468NE6P84CtoiI+1KWvcNr/wvqsDvW/xdn5o2UncFfUcJzN8pycW0dZlAdtpspO0zj2Qd4RR3nRZQjqV0647x+yOFuzMy7KTtEcycYX8+K7UtPZv5l7b8R8LS+aZhw+7JO3eA2WSLi/pQZ84iISMqeSUbE2xi80ezqrXQBnJ+ZL+0+GRGPBK7IzD1X8T63U/ZIAB5MWUm/HxFQNsCXRsQeNZw2rsOvsXox6i7KwvDQXv/MPCoivkQ5XP9uRDwdeDllb4/M3J2yF/mBzDwrIvam7KnBxPPstk53AP+emR/va9PrKedoj1hF81fMs8y8C7igXrxfSNmgdfXm2R/qsKtq5x2d7ruATVYx/AqZ+ZOIuCkingb8BfCyAYO9m3LI//yImMvYhmmicXTbDvCJzDwiSnHJBZl5ZES8FrggM18IEBG3ZuYrB7z37bTr9++z7C7eEREXU8K4N/yEy9uQ0wt9dc0GvM836sXw5wAnRcT7KNf83gI8LjN/Xb94sTHDr5dQ9qz37AQFAFFWrhdm5tX18a2ZuTQitmXs87+dsj3ozasJp6G27Y8TPB+UMwPn9bVlb1ZeN8Ybrn/ZHGY73d2+rJCZf4iIsyhVqs/vTMOE25fpcsSwP/DpzNwpM+dm5g6U87R7Uc5fvjAiNqgLzN7jvMd3gSdGxJ9B2euPiIdQ9ipmR8Setf+GEfHwAa9fCvwZQGb+IDO3qW2ZS6kR9ZgaClCugyxZ04mOiNmUUxEfrRuF7nMPru14L+UwdrfMfHtm7l5DAcpe709r94LOy79FOeVBROzD+HtQ5wGvjIjN67APjIhtKBv2/Ws3EbF1ROw04PVLgT+LiF0jYpeI+Nfapkspp0mg7P3el8Hz7BvAfvWz2oyy1/3NcdpKZv4a+F1EPL72OmC8YYHjKHvIp/ZtzHu68+6gTv/uvHsY5VRZIyJ2pZyy6M2j3YGf13n0S+DxveWwDv+Q/umlnAuf35nemXXYoOyV39ybXsoe95I1nN5vUAMjIp7FgGWitv/mzPwE8EngMZRTbrcBt9T171l18KuAB9VQhXKKdjxfAboVmHevnecBr6/TDIO3d9cwtpNxFbBzRDy4Pn7IgOEfwMSVUc8DXhsRG9a2PKQue6s7XFdvWR9kxfYlIjaPiDm1eyZj12p6Vrl9mRZHDJTTRkf19fsi8NeU84XzKTPqGsph3S39b5CZyyPiIOCzEbFR7f2OzLym7tF9OCLuR5mnH6Scz+76MnDSkO19KvClIYftt0k9PN2Qcv76JOADA4Y7LCKeStkjubK2r9+RlNMhP6UE4861/7so8+EllHObyygL7ebdF2fmVyLiocB36rp5K+Wc75UR8Q7gK1G+SvsnyufwI1pfogT1GZQLmo+l7E3NB34SEX9DuYbxZeCBtV3d8V9a90Avrr2Oy8zFnY3NIK8CPhERt1H28ldaFqqzKKdUBp1WAfgP4MSIeBPw1U7/o2v/yymnTi4fMI7NKacZN6HMk94F5zmUC7VvpRxh3lCH2Q24pm96NwWWdaZ3+3pKMCjzsLen+irKnuT1lGttqzu9vWXiUsoy8eMBw+wNvDUi/kRZFl6RmddHxGLK+nId5bQWmXl7RPwdcG5E/IKxz3CQQ4GP1Xk6kxJSr6EctX0QuLyGw336X5iZt0XELcA2de/6EMY2ognsEGM/Fjabsh7cPUFbjqOc+rm0jnM55XTg6g7XdSzw5YhYlplP7Xuut678H+U6yll1OzWDsvwd0xn2ifStKyuZ6ALEdPlj7NtF9wf+H/CASRrPGcAuqxhmI8rCt8Zfw5vE+bURYxdW9wQum6TxbFLnxYRf76NcYD1pbS4Ltftw6hcEBgw3D/jmarz/DGDj2v1gyrn/+0zS/PsW5frRRMPsDCycrOldG58FJcyOBt44SeN5PvCvQwz3IWD+VM6DezANa3VdmS5HDKtyTpQLcfcB3p1jp3TWtsMpe33XTjDMjsDhOfhi8LpiR+DUurf/R+BvJ2MkWfYa30k5Ghi0B9ozC/intTTa50TEEZQ9zx/RngYCIMpvkb+W8c+1T2RT4Gv1FEIAr83ya4WT4c2Uz+o3EwxzAOVoYgmTM71r4m8jYgFlvVxMOWpc6zLzjCjXIVdlSWYunIw2rKm1va5YRE+S1JguF58lSUMyGCRJDYNBktS4VwRDRMyIUulwpWqQ0Ve9tO+5DSLiwxGxJCJ+EBHfi4id63O3TkG714mqk+uLiDg0ShXLk6dgXBdExGr9YHtEbFm/ajnMsBfW/3PrBeApE6Vi7Vumcpz3NjFExeK4B5Vqh1127skytjruFcFAKS62tL9nROwAPIPxr9K/hHJr+KMy85GUr639ZpLauJLMfMJUjWuq1Rtr7ulron7TaTx/Bzw7M4f6dkx/G1anTatpS0pbV2l1l4GoZZQ1vMn4/DNzUWYeuhbfckuGW3aGHW61rPfBEBHbU26xP27A0/8FvI3xb3OfQ7kJ6G6ALPVJVtR4iYj3RKlp/t16VyYRsVNELIxSJ39hROxY+58Qpe75NyPimoh4bu1/UEScGaU++tX1K2W997+1/t+77qGeFhFXRcTJ9aYXIuLZtd+36tHNoKOijSPi+HrUszjKjWu9cZ9ex31tRPzHgNfOj4gzOo+fERGn1+6X1vdcEhHv7W937d4/6u9H1HnwgSh16d9Lx3jzoe4pL42Ioyl3NO8QEW+tR2+XR/2tgIg4hlIr6Kwov7+wWUR8qg63OCL27YznCxFxNuUGuv7H471uk4j4XB3n5ynfC19JRDw2Ir4eEZdExHlR7zDtcxTw4Ci/e/C+KHeiLoyIS+v83HfQvOz0m1Ff15sHr679947yWwGnUIrl9b9un4j4Th3PF2LsjvMbIuJdnfF3f4/kYXXZuy5K3azee/1PncYrotz0taK9MXi92DbK7xd8v/49ofY/MCIurvPi43XaZtRlpXek/sa+6bhvlN+O6N0VvEWdhg0jYvc63svr+Laqw6w4wouIWVFu/ltpeegbz2YR8aXa3iVRbtjsrROLa9s+FfWG1oh4XERcWIe/uLZzxdFAROxRn19c/+86YNnojv/hnXlzeUTscg+Wnf7hmqOSiPholBtyiYijIuLKOo73T9SmFUZ9Y8ZauLHjNModsXvT1k4ft3ppZ5jt63OXAf8JPLrzXAJ/Vbv/g7FKiGdT6tZAKSj2P7X7BEpd9g0oxbBupNQkOYhyZ/D9KRubJXTKLNf/ezOgoiITVJjsm443A8fX7t0oR0i9cV9HKc+wMeV76jv0vTYod3r2qsOeQim3vV19n9mU7/R/Fdiv2+7avT+1nHidB+cwuIT2wPnAkBVZ+z9HVq6ceQ3ljs+D6rzfujPe7uPxXvcmalVcSnXPFVVPO9MwbCXdudQqpfXxTMbq48+ilKuI7rzsvoYhK3T2jXNg9d/OfHt97f47yh3gUO5sv7COYxal3Eav4m1vfvU+q/uvYr34PGMVWGdQlrmBVXQp6+v5nbZvOWB6jmdseTuEscq+lwNPqd3/Anywdl/A2Ho1C7hh0OffN44XUupR9R731pOfAA+p/T4NHEa5l+I6Sk0nqNVzaavQjldRd8UwfeP/CPCy2n2fOq9XLAcTLTsDhmvGQakEexDldzmuZmx5W2leD/pbr48YouyV35yZl/T1X1X1UqAcIVAqVR5B2TgtjIj59ek/UjZKUKtv1u49GatCeRJlA95zapYqrddSFqLentn5mfnLLEW+Tu97Tc+gioqrqjDZs1dtC5l5FSUAenVeFmbmLZn5B0rpi5365kHW1/aqbe5JKTHxOEqxtuVZbrY7mVJBc1W+kINr6cD482GYiqz9+itnbsxY5czzM/NXfeP91Spe160Oejlt1dOeYSvp9gvg36KUbPg/yk1I204w/LAVOrvGq/7bc3r9312WAb6UmXdk5i8ohRZ77To0Ir5PuZt2h874x1svnkYp10Fm3pWZtzB+Fd3rKHWQPhIRzwR+O2B6jgMOrt0HA8dHKTmzZWZ+vfY/keGWyf7loecHwNMj4r0R8aTa5l0pFVav6RvHrpSzC9+r0/jbXPkm1PsxuKLueL4D/GNE/AOwU/YVAazu6bLT77eUKr3HRcQLgN8P86L1/c7nJwLPi4hnU1bwLSLiM5TTGBNVL10hM++gbAi/HBE3UeqVLAT+VDeaMHGFwxynu/t4vP5dgyoqDlXtcxXDDVOp8XjKnt0fKBv2OyNiovfstr+/ouNtjG+8+bDKiqwDNJUzV/QsP4HZ34b+9x/0ukHtGzTOlSrpRrmWdXZ9eAzlyLHrZZQjr8dm5p/qaY6VKmH2jWeYCp39r1mp+m9HbznoXwZWWj7qeJ5OqVj6+4i4oNPeYdeLXpsGVtGNiD8H/pJSI+vFlKPvFTLz21FOMz6FcgS6pAbDeO5k7NT4UMtkljpnj6UUmfv3iPgKpSbUeNOyquVjvIq6A2XmKRFxEeVU+HlRan9d1zfYsMtOd/phrCrxnRGxByWUD6AUG3zayi9vrddHDJl5RGZun6VC6QHAVzPzwFx19VIAIuIxEbFd7d6Acgqhv5BbvwsZq0L5Mko9mp4XRfmm04Mpe0a9jc8zolQQ3YQSPN8echKHrTDZrWz5EMoe8KBa8gNl5s+An1H2gE+ovS8CnlLP186gFCLs7andFBEPrfPs+cOOh+Hmw3gVWQcNt6JyZkQ8esg2jPe67jx8BGVZ6Dewkm5m/iRrVdrMPIaVq2Dej3Jk+6co1392WvmtV2rjPa28OV7139VxP+DXNRR2oxyNrMpCStmM3jWSLRinim6UbwhukJlfpJRneMw47/lpylHy8QB1j/7XEdH7jYmXM7ZM3kA5OoFyenOV6rr/+8z8DPD+2o6rKL/N0ate2xvHVcB2EfG4+tr7xsoXs+/H4Iq6443/QZQzAh+mBNKjGH7Z6R/uR5TrRRvVAJ1fx7E5cL/M/F/KKbHdV9UuWP+PGNbUNpRKmr1qqRdTzs1N5FDgUxHxVkpFxIM7z11NWYi2BV6TpVojlPA4iVIW95TMXDRM43L4CpNHA8dEqZ55J+XXue6YeKd/JSdTzp1fWce9LErNoK9R9pb+NzPPrMMeTjmd8BPK+efNB7zfICvNh+irdJrjVGSlnObo6q+ceQPw3CHaMN7r/ptyuuJyyqm8leZ1Zv4xhqikm5m/jIhv11MKX6YcwZ4dEYvqe1/FxO5x5c0cp/ov5RrKPXUu8Jo6L66mhM6qvAE4NiJeRTmSeG1mficGV9G9nTKvezum4/0ux8nAv9KeQl1AWdY3pexd99a/91Pqd72ctprtRB4JvC8i7q5te21dZw+mnBKaSflxoWPqZ/8S4CN1x+Z2ylFV13gVdcfzEsop3D8BPwf+JTN/Ncyy07+MZeZbI6L3k7HXUk7FQgmPMyOi9xsXzYX+8VgraS2J8s2cczLztL7+B1Euir1u0OuGeN/NM/PWuoH4GHBtZv7XmrZ3wHg+SvmR8E+u7feu738QazAfNP3UEN43M18+6rZMN9P9iGF9MOkVJiPiEsp52Dev7feWVkdEfITyoz3PHnVbpiOPGCRJjfX64rMkae0zGCRJDYNBktQwGCRJDYNBktT4/6pggv7D8P0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ata:image/png;base64,iVBORw0KGgoAAAANSUhEUgAAAYYAAAGpCAYAAACJepEGAAAAOXRFWHRTb2Z0d2FyZQBNYXRwbG90bGliIHZlcnNpb24zLjMuMiwgaHR0cHM6Ly9tYXRwbG90bGliLm9yZy8vihELAAAACXBIWXMAAAsTAAALEwEAmpwYAAAlwklEQVR4nO3de7wcdX3/8deHBLmKgAkY5BK0CF6LGqkoKhql3iqoqFjRgLaorSJeC9VWrLXFaq1XiogCIqiIUC5WkEbxhoKBIAbCxR+gohHiDQURBT6/P77fzZnvZs/JkuScTTiv5+NxHmd2dnbnO7Mz857LzmcjM5EkqWeDUTdAkrRuMRgkSQ2DQZLUMBgkSQ2DQZLUmDnqBqyJWbNm5dy5c0fdDElar1xyySW/yMzZ4z2/XgfD3LlzWbRo0aibIUnrlYj40UTPeypJktQwGCRJDYNBktQwGCRJDYNBktQwGCRJDYNBktQwGCRJDYNBktQwGCRJDYNBktQwGCRJDYNBktSYtGCIiE9FxM0RsaTTb+uIOD8irq3/t+o8d0RE/DAiro6Iv5ysdkmSJjaZRwwnAM/s63c4sDAzdwEW1sdExMOAA4CH19ccHREzJrFtkqRxTFowZOY3gF/19d4XOLF2nwjs1+n/ucy8IzOvB34I7DFZbZMkjW+qf6hn28xcBpCZyyJim9r/gcB3O8PdWPutJCIOAQ4B2HHHHSexqZKmixuO3HnUTVjr5h55/Wq/dl25+BwD+uWgATPz2Mycl5nzZs8e95fpJEmraaqD4aaImANQ/99c+98I7NAZbnvgZ1PcNkkSUx8MZwELavcC4MxO/wMiYqOI2BnYBbh4itsmSWISrzFExGeBvYFZEXEj8E7gKODUiHgV8GPgRQCZeUVEnApcCdwJ/H1m3jVZbZMkjW/SgiEzXzrOU/PHGf49wHsmqz2SpOGsKxefJUnrCI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YSTBExBsj4oqIWBIRn42IjSNi64g4PyKurf+3GkXbJGm6m/JgiIgHAocC8zLzEcAM4ADgcGBhZu4CLKyPJUlTbFSnkmYCm0TETGBT4GfAvsCJ9fkTgf1G0zRJmt6mPBgy86fA+4EfA8uAWzLzK8C2mbmsDrMM2GbQ6yPikIhYFBGLli9fPlXNlqRpYxSnkraiHB3sDGwHbBYRBw77+sw8NjPnZea82bNnT1YzJWnaGsWppKcD12fm8sz8E3A68ATgpoiYA1D/3zyCtknStDeKYPgx8PiI2DQiApgPLAXOAhbUYRYAZ46gbZI07c2c6hFm5kURcRpwKXAnsBg4FtgcODUiXkUJjxdNddskSSMIBoDMfCfwzr7ed1COHiRJI+Sdz5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xkiCISK2jIjTIuKqiFgaEXtGxNYRcX5EXFv/bzWKtknSdDeqI4YPAedm5m7AnwNLgcOBhZm5C7CwPpYkTbEpD4aI2AJ4MvBJgMz8Y2b+BtgXOLEOdiKw31S3TZI0miOGBwHLgeMjYnFEHBcRmwHbZuYygPp/m0EvjohDImJRRCxavnz51LVakqaJUQTDTOAxwH9n5qOB27gHp40y89jMnJeZ82bPnj1ZbZSkaWsUwXAjcGNmXlQfn0YJipsiYg5A/X/zCNomSdPelAdDZv4c+ElE7Fp7zQeuBM4CFtR+C4Azp7ptkqRyWmcUXg+cHBH3Aa4DDqaE1KkR8Srgx8CL1mQEi+btscaNXBfNW3TxqJsg6V5uJMGQmZcB8wY8NX+KmyJJ6uOdz5KkhsEgSWoYDJKkhsEgSWoYDJKkhsEgSWoYDJKkhsEgSWoYDJKkhsEgSWoYDJKkxlDBEBELh+knSVr/TVhELyI2BjYFZkXEVkDUp7YAtpvktkmSRmBV1VVfDRxGCYFLGAuG3wIfm7xmSZJGZcJgyMwPAR+KiNdn5kemqE2SpBEa6vcYMvMjEfEEYG73NZn56UlqlyRpRIYKhog4CXgwcBlwV+2dgMEgSfcyw/6C2zzgYZmZk9kYSdLoDXsfwxLgAZPZEEnSumHYI4ZZwJURcTFwR69nZj5vUlolSRqZYYPhyMlshCRp3THst5K+PtkNkSStG4b9VtLvKN9CArgPsCFwW2ZuMVkNkySNxrBHDPftPo6I/YA9JqNBkqTRWq3qqpn5P8DT1m5TJEnrgmFPJb2g83ADyn0N3tMgSfdCw34r6a863XcCNwD7rvXWSJJGbthrDAdPdkMkSeuGYX+oZ/uIOCMibo6ImyLiixGx/WQ3TpI09Ya9+Hw8cBbldxkeCJxd+0mS7mWGDYbZmXl8Zt5Z/04AZk9iuyRJIzJsMPwiIg6MiBn170Dgl5PZMEnSaAwbDK8EXgz8HFgG7A94QVqS7oWG/brqu4EFmflrgIjYGng/JTAkSfciwx4xPKoXCgCZ+Svg0ZPTJEnSKA0bDBtExFa9B/WIYdijDUnSemTYjft/AhdGxGmUUhgvBt4zaa2SJI3MsHc+fzoiFlEK5wXwgsy8clJbJkkaiaFPB9UgMAy0Xvvrkw4YdRMmxSkv/9yom6B7kdUquy1JuvcyGCRJDYNBktQwGCRJDYNBktQwGCRJDYNBktQwGCRJDYNBktQwGCRJDYNBktQwGCRJDYNBktQwGCRJDYNBktQwGCRJDYNBktQwGCRJDYNBktQwGCRJDYNBktQwGCRJDYNBktQwGCRJDYNBktQYWTBExIyIWBwR59THW0fE+RFxbf2/1ajaJknT2SiPGN4ALO08PhxYmJm7AAvrY0nSFBtJMETE9sBzgOM6vfcFTqzdJwL7TXGzJEmM7ojhg8DbgLs7/bbNzGUA9f82g14YEYdExKKIWLR8+fJJb6gkTTdTHgwR8Vzg5sy8ZHVen5nHZua8zJw3e/bstdw6SdLMEYzzicDzIuLZwMbAFhHxGeCmiJiTmcsiYg5w8wjaJknT3pQfMWTmEZm5fWbOBQ4AvpqZBwJnAQvqYAuAM6e6bZKkdes+hqOAZ0TEtcAz6mNJ0hQbxamkFTLzAuCC2v1LYP4o2yNJWreOGCRJ6wCDQZLUMBgkSQ2DQZLUMBgkSQ2DQZLUMBgkSQ2DQZLUMBgkSQ2DQZLUMBgkSQ2DQZLUMBgkSQ2DQZLUMBgkSQ2DQZLUMBgkSQ2DQZLUMBgkSY2R/uazpNH50F9/fNRNWOvecMqrR92EewWPGCRJDYNBktQwGCRJDYNBktQwGCRJDYNBktQwGCRJDYNBktQwGCRJDYNBktQwGCRJDYNBktQwGCRJDYNBktSw7PY08Mx/+vyomzApzn33S0bdBOleySMGSVLDYJAkNQwGSVLDYJAkNQwGSVLDYJAkNQwGSVLDYJAkNQwGSVLDYJAkNQwGSVLDYJAkNQwGSVLDYJAkNQwGSVLDYJAkNQwGSVLDYJAkNQwGSVLDYJAkNQwGSVLDYJAkNQwGSVLDYJAkNQwGSVLDYJAkNQwGSVLDYJAkNaY8GCJih4j4WkQsjYgrIuINtf/WEXF+RFxb/2811W2TJI3miOFO4M2Z+VDg8cDfR8TDgMOBhZm5C7CwPpYkTbEpD4bMXJaZl9bu3wFLgQcC+wIn1sFOBPab6rZJkkZ8jSEi5gKPBi4Cts3MZVDCA9hmnNccEhGLImLR8uXLp6ytkjRdjCwYImJz4IvAYZn522Ffl5nHZua8zJw3e/bsyWugJE1TIwmGiNiQEgonZ+bptfdNETGnPj8HuHkUbZOk6W4U30oK4JPA0sz8QOeps4AFtXsBcOZUt02SBDNHMM4nAi8HfhARl9V+/wgcBZwaEa8Cfgy8aARtk6Rpb8qDITO/BcQ4T8+fyrZIklbmnc+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rHPBEBHPjIirI+KHEXH4qNsjSdPNOhUMETED+BjwLOBhwEsj4mGjbZUkTS/rVDAAewA/zMzrMvOPwOeAfUfcJkmaViIzR92GFSJif+CZmfk39fHLgb/IzNd1hjkEOKQ+3BW4esoburJZwC9G3Yh1hPNijPNijPNizLowL3bKzNnjPTlzKlsyhBjQr0muzDwWOHZqmjOciFiUmfNG3Y51gfNijPNijPNizPowL9a1U0k3Ajt0Hm8P/GxEbZGkaWldC4bvAbtExM4RcR/gAOCsEbdJkqaVdepUUmbeGRGvA84DZgCfyswrRtysYaxTp7ZGzHkxxnkxxnkxZp2fF+vUxWdJ0uita6eSJEkjZjBIkhrTKhgi4vkRkRGx24jGf1hEvKKv31tqm2bVx4+MiBPWYBx3RcRlEXFFRHw/It4UERvU5+ZFxIfXaCKmWEScFhEPiogjI+J3EfGHiLg9Ik6szx8WEW+MiIMnuR17R8Q5kzmOvvG9vX6Gl9fP8y9q/8MiYtMh3+ODEfHk2n1CRFxf3+uyiNi99n9uRLxrwGvXaHoj4obOMn3h6r7P2jReOyJiTm9aI+L+EfG1iLg1Is7o9H9eRFwbEVtFxOyIuCgiFkfEkyLiRRGxNCK+Nsntn/Cz760rtfvcuv5fERHH1KoSRMTrhlpXMnPa/AGnAt8EjlyN185Yw3HPBC4HZnb67UC50P4jYFan//8BO67meG7tdG9T3+tdI5jXAWywhu/xcOAMYE/gImCf2n9Offws4IY6Hxev7c+s7732Bs6Zonm3J/AdYKP6eBawXe2+obusjDe9wNbAdzuPTwD2H+dzWgxsujand6J2ruV5NXMtvMf7gH1r92bAXsBr6rJ3Tme4BcDbKd+WPLHT/1zgqfdgfKu1XK7is384cEbn8Radz/eLwAH18aaD1pWV3m+yP7h15Q/YHPgp8BDgqk7/DYCjgSuAc4D/7a1A9YP4Z+BbdWHYp66wlwJfADavwz0W+DpwCWVDP2fA+PcBTujrdxrw5/0fOPAG4G2rOZ239j1+EPDLuoCsWNmBpwCX1b/FwH0HvNdfUTbAiykBs23tPxs4v86Hj1ODDZgLLK3zczGwE/BWyteQL6cTUMCBwMV1/B8ftLIA/wYcBLwAOLvvuQ8BnwX+CPwAWE4pqXIr8C+13XsBbwKW1L/D6mt77fxE/dy/AmxSn3tcbet3KBuMJbX/3nX52AC4FpjdWX5+SN8KW9tyYZ0PFwK7dlbMU+s4Pl/bOa/32dW2XwN8e8A8ekOd3uuBW+r8vxP49wHT+1Pg3M70/qZ+hoOmd3kd55pM7/3r+y6ms0x0l0lKoH+jTs8S4Em1/38Di2rbusvIs4GrKOvfhxlbdo+kfLPnK8AplOXxi5Tl7HvAE+twmwGfqv0WA7d3pu0Cyvp3FfA7xkL4mbXfNcD3O+M8iLK8/BD4cZ1nlwHvrJ/b1XX+zaj/e8v8qzvj/Fpt75WrGK7btpMp6+6hjC3rXxtvXRnQf0PgbOAlnX5nAHtMuB0Z9QZ7qv4oK9kna/eFwGNq9/6UMNgAeADwa9pgeFvtnlUX6s3q43+ghMaG9f16K85LKF+z7R//u4DXdx4/D/hQZzzdYHgifRvCezCdtw7o92tgW9pgOLuzAm3OgD0vYCvGvrn2N8B/1u6PAkd0VqRkLBjuBh5fn9uHsgJHnb/nAE8GHlrHv2Ed7mjgFQPG/3XgkbV9l1FW1qOB5wDXUULvhjrutwNvrm15cX39Y+uKtFl9jyuAR9d23gnsXoc7FTiwdi8BnlC7j6JvQ1m738lYyOwDfHFA27fozVPg6b1hgLcAH6/dj6jt6AVDAi+ubV1K2eAcQwnxo4FXUDZKFzK2HCbw+QHTezJl49yb3rvrvLq8zseDOtN7JPCRNZzeDwP/XLufU9vVHwxvBt5eu2dQd0aArTv9LgAeBWwM/ATYuT73WdpguISxcDsF2Kt27wgsrd3/1vlct6zzYLM6bbdQbqB9UJ3Pe3XGuQslCK6lDYaP1n5/D3y0M+0XdD7DQ4B31O6NKIG3cx3nbZ3pmWi4Xts2oOyg9KbtBsY/Yvg68Mi+fudR1v1TaI8m3w68eaLtyHS6xvBSSlE+6v+X1u69gC9k5t2Z+XNKqnd9vv5/PKXi67cj4jLKYeVOlHpNjwDOr/3fQflQ+82h7GVQzxO+nRIsg9wMbHcPpm1VBpUa+TbwgYg4FNgyM+8cMMz2wHkR8QPKnv/Da/+9qPMyM8+lLHw9P8rM79buferfYsre7W6UlW4+ZSP2vTrP5lNW0H5zgOWZeWsd/hBKjZnTKadJrusM25tnd1H2HnvtPCMzb6vvcTrwpPrc9Zl5We2+BJgbEVtSNla9c9GnDGgTlL3Q3rWiVwLHDxjmfsAXImIJ8F8MnndLKBvqnrsoG91bKUHwB2A/yp7+8ynzaCPKMtdbDqFscJrppexFL+xM7w2UDc/jKHvIB/aml7IsbLeG0/tk4DN1ur5Eu0z0fA84OCKOpGzEflf7vzgiLqUsJw+nrGe7Addl5vV1mM/2vddZmXl77X468NE6P84CtoiI+1KWvcNr/wvqsDvW/xdn5o2UncFfUcJzN8pycW0dZlAdtpspO0zj2Qd4RR3nRZQjqV0647x+yOFuzMy7KTtEcycYX8+K7UtPZv5l7b8R8LS+aZhw+7JO3eA2WSLi/pQZ84iISMqeSUbE2xi80ezqrXQBnJ+ZL+0+GRGPBK7IzD1X8T63U/ZIAB5MWUm/HxFQNsCXRsQeNZw2rsOvsXox6i7KwvDQXv/MPCoivkQ5XP9uRDwdeDllb4/M3J2yF/mBzDwrIvam7KnBxPPstk53AP+emR/va9PrKedoj1hF81fMs8y8C7igXrxfSNmgdfXm2R/qsKtq5x2d7ruATVYx/AqZ+ZOIuCkingb8BfCyAYO9m3LI//yImMvYhmmicXTbDvCJzDwiSnHJBZl5ZES8FrggM18IEBG3ZuYrB7z37bTr9++z7C7eEREXU8K4N/yEy9uQ0wt9dc0GvM836sXw5wAnRcT7KNf83gI8LjN/Xb94sTHDr5dQ9qz37AQFAFFWrhdm5tX18a2ZuTQitmXs87+dsj3ozasJp6G27Y8TPB+UMwPn9bVlb1ZeN8Ybrn/ZHGY73d2+rJCZf4iIsyhVqs/vTMOE25fpcsSwP/DpzNwpM+dm5g6U87R7Uc5fvjAiNqgLzN7jvMd3gSdGxJ9B2euPiIdQ9ipmR8Setf+GEfHwAa9fCvwZQGb+IDO3qW2ZS6kR9ZgaClCugyxZ04mOiNmUUxEfrRuF7nMPru14L+UwdrfMfHtm7l5DAcpe709r94LOy79FOeVBROzD+HtQ5wGvjIjN67APjIhtKBv2/Ws3EbF1ROw04PVLgT+LiF0jYpeI+Nfapkspp0mg7P3el8Hz7BvAfvWz2oyy1/3NcdpKZv4a+F1EPL72OmC8YYHjKHvIp/ZtzHu68+6gTv/uvHsY5VRZIyJ2pZyy6M2j3YGf13n0S+DxveWwDv+Q/umlnAuf35nemXXYoOyV39ybXsoe95I1nN5vUAMjIp7FgGWitv/mzPwE8EngMZRTbrcBt9T171l18KuAB9VQhXKKdjxfAboVmHevnecBr6/TDIO3d9cwtpNxFbBzRDy4Pn7IgOEfwMSVUc8DXhsRG9a2PKQue6s7XFdvWR9kxfYlIjaPiDm1eyZj12p6Vrl9mRZHDJTTRkf19fsi8NeU84XzKTPqGsph3S39b5CZyyPiIOCzEbFR7f2OzLym7tF9OCLuR5mnH6Scz+76MnDSkO19KvClIYftt0k9PN2Qcv76JOADA4Y7LCKeStkjubK2r9+RlNMhP6UE4861/7so8+EllHObyygL7ebdF2fmVyLiocB36rp5K+Wc75UR8Q7gK1G+SvsnyufwI1pfogT1GZQLmo+l7E3NB34SEX9DuYbxZeCBtV3d8V9a90Avrr2Oy8zFnY3NIK8CPhERt1H28ldaFqqzKKdUBp1WAfgP4MSIeBPw1U7/o2v/yymnTi4fMI7NKacZN6HMk94F5zmUC7VvpRxh3lCH2Q24pm96NwWWdaZ3+3pKMCjzsLen+irKnuT1lGttqzu9vWXiUsoy8eMBw+wNvDUi/kRZFl6RmddHxGLK+nId5bQWmXl7RPwdcG5E/IKxz3CQQ4GP1Xk6kxJSr6EctX0QuLyGw336X5iZt0XELcA2de/6EMY2ognsEGM/Fjabsh7cPUFbjqOc+rm0jnM55XTg6g7XdSzw5YhYlplP7Xuut678H+U6yll1OzWDsvwd0xn2ifStKyuZ6ALEdPlj7NtF9wf+H/CASRrPGcAuqxhmI8rCt8Zfw5vE+bURYxdW9wQum6TxbFLnxYRf76NcYD1pbS4Ltftw6hcEBgw3D/jmarz/DGDj2v1gyrn/+0zS/PsW5frRRMPsDCycrOldG58FJcyOBt44SeN5PvCvQwz3IWD+VM6DezANa3VdmS5HDKtyTpQLcfcB3p1jp3TWtsMpe33XTjDMjsDhOfhi8LpiR+DUurf/R+BvJ2MkWfYa30k5Ghi0B9ozC/intTTa50TEEZQ9zx/RngYCIMpvkb+W8c+1T2RT4Gv1FEIAr83ya4WT4c2Uz+o3EwxzAOVoYgmTM71r4m8jYgFlvVxMOWpc6zLzjCjXIVdlSWYunIw2rKm1va5YRE+S1JguF58lSUMyGCRJDYNBktS4VwRDRMyIUulwpWqQ0Ve9tO+5DSLiwxGxJCJ+EBHfi4id63O3TkG714mqk+uLiDg0ShXLk6dgXBdExGr9YHtEbFm/ajnMsBfW/3PrBeApE6Vi7Vumcpz3NjFExeK4B5Vqh1127skytjruFcFAKS62tL9nROwAPIPxr9K/hHJr+KMy85GUr639ZpLauJLMfMJUjWuq1Rtr7ulron7TaTx/Bzw7M4f6dkx/G1anTatpS0pbV2l1l4GoZZQ1vMn4/DNzUWYeuhbfckuGW3aGHW61rPfBEBHbU26xP27A0/8FvI3xb3OfQ7kJ6G6ALPVJVtR4iYj3RKlp/t16VyYRsVNELIxSJ39hROxY+58Qpe75NyPimoh4bu1/UEScGaU++tX1K2W997+1/t+77qGeFhFXRcTJ9aYXIuLZtd+36tHNoKOijSPi+HrUszjKjWu9cZ9ex31tRPzHgNfOj4gzOo+fERGn1+6X1vdcEhHv7W937d4/6u9H1HnwgSh16d9Lx3jzoe4pL42Ioyl3NO8QEW+tR2+XR/2tgIg4hlIr6Kwov7+wWUR8qg63OCL27YznCxFxNuUGuv7H471uk4j4XB3n5ynfC19JRDw2Ir4eEZdExHlR7zDtcxTw4Ci/e/C+KHeiLoyIS+v83HfQvOz0m1Ff15sHr679947yWwGnUIrl9b9un4j4Th3PF2LsjvMbIuJdnfF3f4/kYXXZuy5K3azee/1PncYrotz0taK9MXi92DbK7xd8v/49ofY/MCIurvPi43XaZtRlpXek/sa+6bhvlN+O6N0VvEWdhg0jYvc63svr+Laqw6w4wouIWVFu/ltpeegbz2YR8aXa3iVRbtjsrROLa9s+FfWG1oh4XERcWIe/uLZzxdFAROxRn19c/+86YNnojv/hnXlzeUTscg+Wnf7hmqOSiPholBtyiYijIuLKOo73T9SmFUZ9Y8ZauLHjNModsXvT1k4ft3ppZ5jt63OXAf8JPLrzXAJ/Vbv/g7FKiGdT6tZAKSj2P7X7BEpd9g0oxbBupNQkOYhyZ/D9KRubJXTKLNf/ezOgoiITVJjsm443A8fX7t0oR0i9cV9HKc+wMeV76jv0vTYod3r2qsOeQim3vV19n9mU7/R/Fdiv2+7avT+1nHidB+cwuIT2wPnAkBVZ+z9HVq6ceQ3ljs+D6rzfujPe7uPxXvcmalVcSnXPFVVPO9MwbCXdudQqpfXxTMbq48+ilKuI7rzsvoYhK3T2jXNg9d/OfHt97f47yh3gUO5sv7COYxal3Eav4m1vfvU+q/uvYr34PGMVWGdQlrmBVXQp6+v5nbZvOWB6jmdseTuEscq+lwNPqd3/Anywdl/A2Ho1C7hh0OffN44XUupR9R731pOfAA+p/T4NHEa5l+I6Sk0nqNVzaavQjldRd8UwfeP/CPCy2n2fOq9XLAcTLTsDhmvGQakEexDldzmuZmx5W2leD/pbr48YouyV35yZl/T1X1X1UqAcIVAqVR5B2TgtjIj59ek/UjZKUKtv1u49GatCeRJlA95zapYqrddSFqLentn5mfnLLEW+Tu97Tc+gioqrqjDZs1dtC5l5FSUAenVeFmbmLZn5B0rpi5365kHW1/aqbe5JKTHxOEqxtuVZbrY7mVJBc1W+kINr6cD482GYiqz9+itnbsxY5czzM/NXfeP91Spe160Oejlt1dOeYSvp9gvg36KUbPg/yk1I204w/LAVOrvGq/7bc3r9312WAb6UmXdk5i8ohRZ77To0Ir5PuZt2h874x1svnkYp10Fm3pWZtzB+Fd3rKHWQPhIRzwR+O2B6jgMOrt0HA8dHKTmzZWZ+vfY/keGWyf7loecHwNMj4r0R8aTa5l0pFVav6RvHrpSzC9+r0/jbXPkm1PsxuKLueL4D/GNE/AOwU/YVAazu6bLT77eUKr3HRcQLgN8P86L1/c7nJwLPi4hnU1bwLSLiM5TTGBNVL10hM++gbAi/HBE3UeqVLAT+VDeaMHGFwxynu/t4vP5dgyoqDlXtcxXDDVOp8XjKnt0fKBv2OyNiovfstr+/ouNtjG+8+bDKiqwDNJUzV/QsP4HZ34b+9x/0ukHtGzTOlSrpRrmWdXZ9eAzlyLHrZZQjr8dm5p/qaY6VKmH2jWeYCp39r1mp+m9HbznoXwZWWj7qeJ5OqVj6+4i4oNPeYdeLXpsGVtGNiD8H/pJSI+vFlKPvFTLz21FOMz6FcgS6pAbDeO5k7NT4UMtkljpnj6UUmfv3iPgKpSbUeNOyquVjvIq6A2XmKRFxEeVU+HlRan9d1zfYsMtOd/phrCrxnRGxByWUD6AUG3zayi9vrddHDJl5RGZun6VC6QHAVzPzwFx19VIAIuIxEbFd7d6Acgqhv5BbvwsZq0L5Mko9mp4XRfmm04Mpe0a9jc8zolQQ3YQSPN8echKHrTDZrWz5EMoe8KBa8gNl5s+An1H2gE+ovS8CnlLP186gFCLs7andFBEPrfPs+cOOh+Hmw3gVWQcNt6JyZkQ8esg2jPe67jx8BGVZ6Dewkm5m/iRrVdrMPIaVq2Dej3Jk+6co1392WvmtV2rjPa28OV7139VxP+DXNRR2oxyNrMpCStmM3jWSLRinim6UbwhukJlfpJRneMw47/lpylHy8QB1j/7XEdH7jYmXM7ZM3kA5OoFyenOV6rr/+8z8DPD+2o6rKL/N0ate2xvHVcB2EfG4+tr7xsoXs+/H4Iq6443/QZQzAh+mBNKjGH7Z6R/uR5TrRRvVAJ1fx7E5cL/M/F/KKbHdV9UuWP+PGNbUNpRKmr1qqRdTzs1N5FDgUxHxVkpFxIM7z11NWYi2BV6TpVojlPA4iVIW95TMXDRM43L4CpNHA8dEqZ55J+XXue6YeKd/JSdTzp1fWce9LErNoK9R9pb+NzPPrMMeTjmd8BPK+efNB7zfICvNh+irdJrjVGSlnObo6q+ceQPw3CHaMN7r/ptyuuJyyqm8leZ1Zv4xhqikm5m/jIhv11MKX6YcwZ4dEYvqe1/FxO5x5c0cp/ov5RrKPXUu8Jo6L66mhM6qvAE4NiJeRTmSeG1mficGV9G9nTKvezum4/0ux8nAv9KeQl1AWdY3pexd99a/91Pqd72ctprtRB4JvC8i7q5te21dZw+mnBKaSflxoWPqZ/8S4CN1x+Z2ylFV13gVdcfzEsop3D8BPwf+JTN/Ncyy07+MZeZbI6L3k7HXUk7FQgmPMyOi9xsXzYX+8VgraS2J8s2cczLztL7+B1Euir1u0OuGeN/NM/PWuoH4GHBtZv7XmrZ3wHg+SvmR8E+u7feu738QazAfNP3UEN43M18+6rZMN9P9iGF9MOkVJiPiEsp52Dev7feWVkdEfITyoz3PHnVbpiOPGCRJjfX64rMkae0zGCRJDYNBktQwGCRJDYNBktT4/6pggv7D8P0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4" name="AutoShape 10" descr="data:image/png;base64,iVBORw0KGgoAAAANSUhEUgAAAYYAAAGpCAYAAACJepEGAAAAOXRFWHRTb2Z0d2FyZQBNYXRwbG90bGliIHZlcnNpb24zLjMuMiwgaHR0cHM6Ly9tYXRwbG90bGliLm9yZy8vihELAAAACXBIWXMAAAsTAAALEwEAmpwYAAAlwklEQVR4nO3de7wcdX3/8deHBLmKgAkY5BK0CF6LGqkoKhql3iqoqFjRgLaorSJeC9VWrLXFaq1XiogCIqiIUC5WkEbxhoKBIAbCxR+gohHiDQURBT6/P77fzZnvZs/JkuScTTiv5+NxHmd2dnbnO7Mz857LzmcjM5EkqWeDUTdAkrRuMRgkSQ2DQZLUMBgkSQ2DQZLUmDnqBqyJWbNm5dy5c0fdDElar1xyySW/yMzZ4z2/XgfD3LlzWbRo0aibIUnrlYj40UTPeypJktQwGCRJDYNBktQwGCRJDYNBktQwGCRJDYNBktQwGCRJDYNBktQwGCRJDYNBktQwGCRJDYNBktSYtGCIiE9FxM0RsaTTb+uIOD8irq3/t+o8d0RE/DAiro6Iv5ysdkmSJjaZRwwnAM/s63c4sDAzdwEW1sdExMOAA4CH19ccHREzJrFtkqRxTFowZOY3gF/19d4XOLF2nwjs1+n/ucy8IzOvB34I7DFZbZMkjW+qf6hn28xcBpCZyyJim9r/gcB3O8PdWPutJCIOAQ4B2HHHHSexqZKmixuO3HnUTVjr5h55/Wq/dl25+BwD+uWgATPz2Mycl5nzZs8e95fpJEmraaqD4aaImANQ/99c+98I7NAZbnvgZ1PcNkkSUx8MZwELavcC4MxO/wMiYqOI2BnYBbh4itsmSWISrzFExGeBvYFZEXEj8E7gKODUiHgV8GPgRQCZeUVEnApcCdwJ/H1m3jVZbZMkjW/SgiEzXzrOU/PHGf49wHsmqz2SpOGsKxefJUnrCI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YSTBExBsj4oqIWBIRn42IjSNi64g4PyKurf+3GkXbJGm6m/JgiIgHAocC8zLzEcAM4ADgcGBhZu4CLKyPJUlTbFSnkmYCm0TETGBT4GfAvsCJ9fkTgf1G0zRJmt6mPBgy86fA+4EfA8uAWzLzK8C2mbmsDrMM2GbQ6yPikIhYFBGLli9fPlXNlqRpYxSnkraiHB3sDGwHbBYRBw77+sw8NjPnZea82bNnT1YzJWnaGsWppKcD12fm8sz8E3A68ATgpoiYA1D/3zyCtknStDeKYPgx8PiI2DQiApgPLAXOAhbUYRYAZ46gbZI07c2c6hFm5kURcRpwKXAnsBg4FtgcODUiXkUJjxdNddskSSMIBoDMfCfwzr7ed1COHiRJI+Sdz5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xkiCISK2jIjTIuKqiFgaEXtGxNYRcX5EXFv/bzWKtknSdDeqI4YPAedm5m7AnwNLgcOBhZm5C7CwPpYkTbEpD4aI2AJ4MvBJgMz8Y2b+BtgXOLEOdiKw31S3TZI0miOGBwHLgeMjYnFEHBcRmwHbZuYygPp/m0EvjohDImJRRCxavnz51LVakqaJUQTDTOAxwH9n5qOB27gHp40y89jMnJeZ82bPnj1ZbZSkaWsUwXAjcGNmXlQfn0YJipsiYg5A/X/zCNomSdPelAdDZv4c+ElE7Fp7zQeuBM4CFtR+C4Azp7ptkqRyWmcUXg+cHBH3Aa4DDqaE1KkR8Srgx8CL1mQEi+btscaNXBfNW3TxqJsg6V5uJMGQmZcB8wY8NX+KmyJJ6uOdz5KkhsEgSWoYDJKkhsEgSWoYDJKkhsEgSWoYDJKkhsEgSWoYDJKkhsEgSWoYDJKkxlDBEBELh+knSVr/TVhELyI2BjYFZkXEVkDUp7YAtpvktkmSRmBV1VVfDRxGCYFLGAuG3wIfm7xmSZJGZcJgyMwPAR+KiNdn5kemqE2SpBEa6vcYMvMjEfEEYG73NZn56UlqlyRpRIYKhog4CXgwcBlwV+2dgMEgSfcyw/6C2zzgYZmZk9kYSdLoDXsfwxLgAZPZEEnSumHYI4ZZwJURcTFwR69nZj5vUlolSRqZYYPhyMlshCRp3THst5K+PtkNkSStG4b9VtLvKN9CArgPsCFwW2ZuMVkNkySNxrBHDPftPo6I/YA9JqNBkqTRWq3qqpn5P8DT1m5TJEnrgmFPJb2g83ADyn0N3tMgSfdCw34r6a863XcCNwD7rvXWSJJGbthrDAdPdkMkSeuGYX+oZ/uIOCMibo6ImyLiixGx/WQ3TpI09Ya9+Hw8cBbldxkeCJxd+0mS7mWGDYbZmXl8Zt5Z/04AZk9iuyRJIzJsMPwiIg6MiBn170Dgl5PZMEnSaAwbDK8EXgz8HFgG7A94QVqS7oWG/brqu4EFmflrgIjYGng/JTAkSfciwx4xPKoXCgCZ+Svg0ZPTJEnSKA0bDBtExFa9B/WIYdijDUnSemTYjft/AhdGxGmUUhgvBt4zaa2SJI3MsHc+fzoiFlEK5wXwgsy8clJbJkkaiaFPB9UgMAy0Xvvrkw4YdRMmxSkv/9yom6B7kdUquy1JuvcyGCRJDYNBktQwGCRJDYNBktQwGCRJDYNBktQwGCRJDYNBktQwGCRJDYNBktQwGCRJDYNBktQwGCRJDYNBktQwGCRJDYNBktQwGCRJDYNBktQwGCRJDYNBktQwGCRJDYNBktQwGCRJDYNBktQYWTBExIyIWBwR59THW0fE+RFxbf2/1ajaJknT2SiPGN4ALO08PhxYmJm7AAvrY0nSFBtJMETE9sBzgOM6vfcFTqzdJwL7TXGzJEmM7ojhg8DbgLs7/bbNzGUA9f82g14YEYdExKKIWLR8+fJJb6gkTTdTHgwR8Vzg5sy8ZHVen5nHZua8zJw3e/bstdw6SdLMEYzzicDzIuLZwMbAFhHxGeCmiJiTmcsiYg5w8wjaJknT3pQfMWTmEZm5fWbOBQ4AvpqZBwJnAQvqYAuAM6e6bZKkdes+hqOAZ0TEtcAz6mNJ0hQbxamkFTLzAuCC2v1LYP4o2yNJWreOGCRJ6wCDQZLUMBgkSQ2DQZLUMBgkSQ2DQZLUMBgkSQ2DQZLUMBgkSQ2DQZLUMBgkSQ2DQZLUMBgkSQ2DQZLUMBgkSQ2DQZLUMBgkSQ2DQZLUMBgkSY2R/uazpNH50F9/fNRNWOvecMqrR92EewWPGCRJDYNBktQwGCRJDYNBktQwGCRJDYNBktQwGCRJDYNBktQwGCRJDYNBktQwGCRJDYNBktQwGCRJDYNBktSw7PY08Mx/+vyomzApzn33S0bdBOleySMGSVLDYJAkNQwGSVLDYJAkNQwGSVLDYJAkNQwGSVLDYJAkNQwGSVLDYJAkNQwGSVLDYJAkNQwGSVLDYJAkNQwGSVLDYJAkNQwGSVLDYJAkNQwGSVLDYJAkNQwGSVLDYJAkNQwGSVLDYJAkNQwGSVLDYJAkNQwGSVLDYJAkNaY8GCJih4j4WkQsjYgrIuINtf/WEXF+RFxb/2811W2TJI3miOFO4M2Z+VDg8cDfR8TDgMOBhZm5C7CwPpYkTbEpD4bMXJaZl9bu3wFLgQcC+wIn1sFOBPab6rZJkkZ8jSEi5gKPBi4Cts3MZVDCA9hmnNccEhGLImLR8uXLp6ytkjRdjCwYImJz4IvAYZn522Ffl5nHZua8zJw3e/bsyWugJE1TIwmGiNiQEgonZ+bptfdNETGnPj8HuHkUbZOk6W4U30oK4JPA0sz8QOeps4AFtXsBcOZUt02SBDNHMM4nAi8HfhARl9V+/wgcBZwaEa8Cfgy8aARtk6Rpb8qDITO/BcQ4T8+fyrZIklbmnc+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rHPBEBHPjIirI+KHEXH4qNsjSdPNOhUMETED+BjwLOBhwEsj4mGjbZUkTS/rVDAAewA/zMzrMvOPwOeAfUfcJkmaViIzR92GFSJif+CZmfk39fHLgb/IzNd1hjkEOKQ+3BW4esoburJZwC9G3Yh1hPNijPNijPNizLowL3bKzNnjPTlzKlsyhBjQr0muzDwWOHZqmjOciFiUmfNG3Y51gfNijPNijPNizPowL9a1U0k3Ajt0Hm8P/GxEbZGkaWldC4bvAbtExM4RcR/gAOCsEbdJkqaVdepUUmbeGRGvA84DZgCfyswrRtysYaxTp7ZGzHkxxnkxxnkxZp2fF+vUxWdJ0uita6eSJEkjZjBIkhrTKhgi4vkRkRGx24jGf1hEvKKv31tqm2bVx4+MiBPWYBx3RcRlEXFFRHw/It4UERvU5+ZFxIfXaCKmWEScFhEPiogjI+J3EfGHiLg9Ik6szx8WEW+MiIMnuR17R8Q5kzmOvvG9vX6Gl9fP8y9q/8MiYtMh3+ODEfHk2n1CRFxf3+uyiNi99n9uRLxrwGvXaHoj4obOMn3h6r7P2jReOyJiTm9aI+L+EfG1iLg1Is7o9H9eRFwbEVtFxOyIuCgiFkfEkyLiRRGxNCK+Nsntn/Cz760rtfvcuv5fERHH1KoSRMTrhlpXMnPa/AGnAt8EjlyN185Yw3HPBC4HZnb67UC50P4jYFan//8BO67meG7tdG9T3+tdI5jXAWywhu/xcOAMYE/gImCf2n9Offws4IY6Hxev7c+s7732Bs6Zonm3J/AdYKP6eBawXe2+obusjDe9wNbAdzuPTwD2H+dzWgxsujand6J2ruV5NXMtvMf7gH1r92bAXsBr6rJ3Tme4BcDbKd+WPLHT/1zgqfdgfKu1XK7is384cEbn8Radz/eLwAH18aaD1pWV3m+yP7h15Q/YHPgp8BDgqk7/DYCjgSuAc4D/7a1A9YP4Z+BbdWHYp66wlwJfADavwz0W+DpwCWVDP2fA+PcBTujrdxrw5/0fOPAG4G2rOZ239j1+EPDLuoCsWNmBpwCX1b/FwH0HvNdfUTbAiykBs23tPxs4v86Hj1ODDZgLLK3zczGwE/BWyteQL6cTUMCBwMV1/B8ftLIA/wYcBLwAOLvvuQ8BnwX+CPwAWE4pqXIr8C+13XsBbwKW1L/D6mt77fxE/dy/AmxSn3tcbet3KBuMJbX/3nX52AC4FpjdWX5+SN8KW9tyYZ0PFwK7dlbMU+s4Pl/bOa/32dW2XwN8e8A8ekOd3uuBW+r8vxP49wHT+1Pg3M70/qZ+hoOmd3kd55pM7/3r+y6ms0x0l0lKoH+jTs8S4Em1/38Di2rbusvIs4GrKOvfhxlbdo+kfLPnK8AplOXxi5Tl7HvAE+twmwGfqv0WA7d3pu0Cyvp3FfA7xkL4mbXfNcD3O+M8iLK8/BD4cZ1nlwHvrJ/b1XX+zaj/e8v8qzvj/Fpt75WrGK7btpMp6+6hjC3rXxtvXRnQf0PgbOAlnX5nAHtMuB0Z9QZ7qv4oK9kna/eFwGNq9/6UMNgAeADwa9pgeFvtnlUX6s3q43+ghMaG9f16K85LKF+z7R//u4DXdx4/D/hQZzzdYHgifRvCezCdtw7o92tgW9pgOLuzAm3OgD0vYCvGvrn2N8B/1u6PAkd0VqRkLBjuBh5fn9uHsgJHnb/nAE8GHlrHv2Ed7mjgFQPG/3XgkbV9l1FW1qOB5wDXUULvhjrutwNvrm15cX39Y+uKtFl9jyuAR9d23gnsXoc7FTiwdi8BnlC7j6JvQ1m738lYyOwDfHFA27fozVPg6b1hgLcAH6/dj6jt6AVDAi+ubV1K2eAcQwnxo4FXUDZKFzK2HCbw+QHTezJl49yb3rvrvLq8zseDOtN7JPCRNZzeDwP/XLufU9vVHwxvBt5eu2dQd0aArTv9LgAeBWwM/ATYuT73WdpguISxcDsF2Kt27wgsrd3/1vlct6zzYLM6bbdQbqB9UJ3Pe3XGuQslCK6lDYaP1n5/D3y0M+0XdD7DQ4B31O6NKIG3cx3nbZ3pmWi4Xts2oOyg9KbtBsY/Yvg68Mi+fudR1v1TaI8m3w68eaLtyHS6xvBSSlE+6v+X1u69gC9k5t2Z+XNKqnd9vv5/PKXi67cj4jLKYeVOlHpNjwDOr/3fQflQ+82h7GVQzxO+nRIsg9wMbHcPpm1VBpUa+TbwgYg4FNgyM+8cMMz2wHkR8QPKnv/Da/+9qPMyM8+lLHw9P8rM79buferfYsre7W6UlW4+ZSP2vTrP5lNW0H5zgOWZeWsd/hBKjZnTKadJrusM25tnd1H2HnvtPCMzb6vvcTrwpPrc9Zl5We2+BJgbEVtSNla9c9GnDGgTlL3Q3rWiVwLHDxjmfsAXImIJ8F8MnndLKBvqnrsoG91bKUHwB2A/yp7+8ynzaCPKMtdbDqFscJrppexFL+xM7w2UDc/jKHvIB/aml7IsbLeG0/tk4DN1ur5Eu0z0fA84OCKOpGzEflf7vzgiLqUsJw+nrGe7Addl5vV1mM/2vddZmXl77X468NE6P84CtoiI+1KWvcNr/wvqsDvW/xdn5o2UncFfUcJzN8pycW0dZlAdtpspO0zj2Qd4RR3nRZQjqV0647x+yOFuzMy7KTtEcycYX8+K7UtPZv5l7b8R8LS+aZhw+7JO3eA2WSLi/pQZ84iISMqeSUbE2xi80ezqrXQBnJ+ZL+0+GRGPBK7IzD1X8T63U/ZIAB5MWUm/HxFQNsCXRsQeNZw2rsOvsXox6i7KwvDQXv/MPCoivkQ5XP9uRDwdeDllb4/M3J2yF/mBzDwrIvam7KnBxPPstk53AP+emR/va9PrKedoj1hF81fMs8y8C7igXrxfSNmgdfXm2R/qsKtq5x2d7ruATVYx/AqZ+ZOIuCkingb8BfCyAYO9m3LI//yImMvYhmmicXTbDvCJzDwiSnHJBZl5ZES8FrggM18IEBG3ZuYrB7z37bTr9++z7C7eEREXU8K4N/yEy9uQ0wt9dc0GvM836sXw5wAnRcT7KNf83gI8LjN/Xb94sTHDr5dQ9qz37AQFAFFWrhdm5tX18a2ZuTQitmXs87+dsj3ozasJp6G27Y8TPB+UMwPn9bVlb1ZeN8Ybrn/ZHGY73d2+rJCZf4iIsyhVqs/vTMOE25fpcsSwP/DpzNwpM+dm5g6U87R7Uc5fvjAiNqgLzN7jvMd3gSdGxJ9B2euPiIdQ9ipmR8Setf+GEfHwAa9fCvwZQGb+IDO3qW2ZS6kR9ZgaClCugyxZ04mOiNmUUxEfrRuF7nMPru14L+UwdrfMfHtm7l5DAcpe709r94LOy79FOeVBROzD+HtQ5wGvjIjN67APjIhtKBv2/Ws3EbF1ROw04PVLgT+LiF0jYpeI+Nfapkspp0mg7P3el8Hz7BvAfvWz2oyy1/3NcdpKZv4a+F1EPL72OmC8YYHjKHvIp/ZtzHu68+6gTv/uvHsY5VRZIyJ2pZyy6M2j3YGf13n0S+DxveWwDv+Q/umlnAuf35nemXXYoOyV39ybXsoe95I1nN5vUAMjIp7FgGWitv/mzPwE8EngMZRTbrcBt9T171l18KuAB9VQhXKKdjxfAboVmHevnecBr6/TDIO3d9cwtpNxFbBzRDy4Pn7IgOEfwMSVUc8DXhsRG9a2PKQue6s7XFdvWR9kxfYlIjaPiDm1eyZj12p6Vrl9mRZHDJTTRkf19fsi8NeU84XzKTPqGsph3S39b5CZyyPiIOCzEbFR7f2OzLym7tF9OCLuR5mnH6Scz+76MnDSkO19KvClIYftt0k9PN2Qcv76JOADA4Y7LCKeStkjubK2r9+RlNMhP6UE4861/7so8+EllHObyygL7ebdF2fmVyLiocB36rp5K+Wc75UR8Q7gK1G+SvsnyufwI1pfogT1GZQLmo+l7E3NB34SEX9DuYbxZeCBtV3d8V9a90Avrr2Oy8zFnY3NIK8CPhERt1H28ldaFqqzKKdUBp1WAfgP4MSIeBPw1U7/o2v/yymnTi4fMI7NKacZN6HMk94F5zmUC7VvpRxh3lCH2Q24pm96NwWWdaZ3+3pKMCjzsLen+irKnuT1lGttqzu9vWXiUsoy8eMBw+wNvDUi/kRZFl6RmddHxGLK+nId5bQWmXl7RPwdcG5E/IKxz3CQQ4GP1Xk6kxJSr6EctX0QuLyGw336X5iZt0XELcA2de/6EMY2ognsEGM/Fjabsh7cPUFbjqOc+rm0jnM55XTg6g7XdSzw5YhYlplP7Xuut678H+U6yll1OzWDsvwd0xn2ifStKyuZ6ALEdPlj7NtF9wf+H/CASRrPGcAuqxhmI8rCt8Zfw5vE+bURYxdW9wQum6TxbFLnxYRf76NcYD1pbS4Ltftw6hcEBgw3D/jmarz/DGDj2v1gyrn/+0zS/PsW5frRRMPsDCycrOldG58FJcyOBt44SeN5PvCvQwz3IWD+VM6DezANa3VdmS5HDKtyTpQLcfcB3p1jp3TWtsMpe33XTjDMjsDhOfhi8LpiR+DUurf/R+BvJ2MkWfYa30k5Ghi0B9ozC/intTTa50TEEZQ9zx/RngYCIMpvkb+W8c+1T2RT4Gv1FEIAr83ya4WT4c2Uz+o3EwxzAOVoYgmTM71r4m8jYgFlvVxMOWpc6zLzjCjXIVdlSWYunIw2rKm1va5YRE+S1JguF58lSUMyGCRJDYNBktS4VwRDRMyIUulwpWqQ0Ve9tO+5DSLiwxGxJCJ+EBHfi4id63O3TkG714mqk+uLiDg0ShXLk6dgXBdExGr9YHtEbFm/ajnMsBfW/3PrBeApE6Vi7Vumcpz3NjFExeK4B5Vqh1127skytjruFcFAKS62tL9nROwAPIPxr9K/hHJr+KMy85GUr639ZpLauJLMfMJUjWuq1Rtr7ulron7TaTx/Bzw7M4f6dkx/G1anTatpS0pbV2l1l4GoZZQ1vMn4/DNzUWYeuhbfckuGW3aGHW61rPfBEBHbU26xP27A0/8FvI3xb3OfQ7kJ6G6ALPVJVtR4iYj3RKlp/t16VyYRsVNELIxSJ39hROxY+58Qpe75NyPimoh4bu1/UEScGaU++tX1K2W997+1/t+77qGeFhFXRcTJ9aYXIuLZtd+36tHNoKOijSPi+HrUszjKjWu9cZ9ex31tRPzHgNfOj4gzOo+fERGn1+6X1vdcEhHv7W937d4/6u9H1HnwgSh16d9Lx3jzoe4pL42Ioyl3NO8QEW+tR2+XR/2tgIg4hlIr6Kwov7+wWUR8qg63OCL27YznCxFxNuUGuv7H471uk4j4XB3n5ynfC19JRDw2Ir4eEZdExHlR7zDtcxTw4Ci/e/C+KHeiLoyIS+v83HfQvOz0m1Ff15sHr679947yWwGnUIrl9b9un4j4Th3PF2LsjvMbIuJdnfF3f4/kYXXZuy5K3azee/1PncYrotz0taK9MXi92DbK7xd8v/49ofY/MCIurvPi43XaZtRlpXek/sa+6bhvlN+O6N0VvEWdhg0jYvc63svr+Laqw6w4wouIWVFu/ltpeegbz2YR8aXa3iVRbtjsrROLa9s+FfWG1oh4XERcWIe/uLZzxdFAROxRn19c/+86YNnojv/hnXlzeUTscg+Wnf7hmqOSiPholBtyiYijIuLKOo73T9SmFUZ9Y8ZauLHjNModsXvT1k4ft3ppZ5jt63OXAf8JPLrzXAJ/Vbv/g7FKiGdT6tZAKSj2P7X7BEpd9g0oxbBupNQkOYhyZ/D9KRubJXTKLNf/ezOgoiITVJjsm443A8fX7t0oR0i9cV9HKc+wMeV76jv0vTYod3r2qsOeQim3vV19n9mU7/R/Fdiv2+7avT+1nHidB+cwuIT2wPnAkBVZ+z9HVq6ceQ3ljs+D6rzfujPe7uPxXvcmalVcSnXPFVVPO9MwbCXdudQqpfXxTMbq48+ilKuI7rzsvoYhK3T2jXNg9d/OfHt97f47yh3gUO5sv7COYxal3Eav4m1vfvU+q/uvYr34PGMVWGdQlrmBVXQp6+v5nbZvOWB6jmdseTuEscq+lwNPqd3/Anywdl/A2Ho1C7hh0OffN44XUupR9R731pOfAA+p/T4NHEa5l+I6Sk0nqNVzaavQjldRd8UwfeP/CPCy2n2fOq9XLAcTLTsDhmvGQakEexDldzmuZmx5W2leD/pbr48YouyV35yZl/T1X1X1UqAcIVAqVR5B2TgtjIj59ek/UjZKUKtv1u49GatCeRJlA95zapYqrddSFqLentn5mfnLLEW+Tu97Tc+gioqrqjDZs1dtC5l5FSUAenVeFmbmLZn5B0rpi5365kHW1/aqbe5JKTHxOEqxtuVZbrY7mVJBc1W+kINr6cD482GYiqz9+itnbsxY5czzM/NXfeP91Spe160Oejlt1dOeYSvp9gvg36KUbPg/yk1I204w/LAVOrvGq/7bc3r9312WAb6UmXdk5i8ohRZ77To0Ir5PuZt2h874x1svnkYp10Fm3pWZtzB+Fd3rKHWQPhIRzwR+O2B6jgMOrt0HA8dHKTmzZWZ+vfY/keGWyf7loecHwNMj4r0R8aTa5l0pFVav6RvHrpSzC9+r0/jbXPkm1PsxuKLueL4D/GNE/AOwU/YVAazu6bLT77eUKr3HRcQLgN8P86L1/c7nJwLPi4hnU1bwLSLiM5TTGBNVL10hM++gbAi/HBE3UeqVLAT+VDeaMHGFwxynu/t4vP5dgyoqDlXtcxXDDVOp8XjKnt0fKBv2OyNiovfstr+/ouNtjG+8+bDKiqwDNJUzV/QsP4HZ34b+9x/0ukHtGzTOlSrpRrmWdXZ9eAzlyLHrZZQjr8dm5p/qaY6VKmH2jWeYCp39r1mp+m9HbznoXwZWWj7qeJ5OqVj6+4i4oNPeYdeLXpsGVtGNiD8H/pJSI+vFlKPvFTLz21FOMz6FcgS6pAbDeO5k7NT4UMtkljpnj6UUmfv3iPgKpSbUeNOyquVjvIq6A2XmKRFxEeVU+HlRan9d1zfYsMtOd/phrCrxnRGxByWUD6AUG3zayi9vrddHDJl5RGZun6VC6QHAVzPzwFx19VIAIuIxEbFd7d6Acgqhv5BbvwsZq0L5Mko9mp4XRfmm04Mpe0a9jc8zolQQ3YQSPN8echKHrTDZrWz5EMoe8KBa8gNl5s+An1H2gE+ovS8CnlLP186gFCLs7andFBEPrfPs+cOOh+Hmw3gVWQcNt6JyZkQ8esg2jPe67jx8BGVZ6Dewkm5m/iRrVdrMPIaVq2Dej3Jk+6co1392WvmtV2rjPa28OV7139VxP+DXNRR2oxyNrMpCStmM3jWSLRinim6UbwhukJlfpJRneMw47/lpylHy8QB1j/7XEdH7jYmXM7ZM3kA5OoFyenOV6rr/+8z8DPD+2o6rKL/N0ate2xvHVcB2EfG4+tr7xsoXs+/H4Iq6443/QZQzAh+mBNKjGH7Z6R/uR5TrRRvVAJ1fx7E5cL/M/F/KKbHdV9UuWP+PGNbUNpRKmr1qqRdTzs1N5FDgUxHxVkpFxIM7z11NWYi2BV6TpVojlPA4iVIW95TMXDRM43L4CpNHA8dEqZ55J+XXue6YeKd/JSdTzp1fWce9LErNoK9R9pb+NzPPrMMeTjmd8BPK+efNB7zfICvNh+irdJrjVGSlnObo6q+ceQPw3CHaMN7r/ptyuuJyyqm8leZ1Zv4xhqikm5m/jIhv11MKX6YcwZ4dEYvqe1/FxO5x5c0cp/ov5RrKPXUu8Jo6L66mhM6qvAE4NiJeRTmSeG1mficGV9G9nTKvezum4/0ux8nAv9KeQl1AWdY3pexd99a/91Pqd72ctprtRB4JvC8i7q5te21dZw+mnBKaSflxoWPqZ/8S4CN1x+Z2ylFV13gVdcfzEsop3D8BPwf+JTN/Ncyy07+MZeZbI6L3k7HXUk7FQgmPMyOi9xsXzYX+8VgraS2J8s2cczLztL7+B1Euir1u0OuGeN/NM/PWuoH4GHBtZv7XmrZ3wHg+SvmR8E+u7feu738QazAfNP3UEN43M18+6rZMN9P9iGF9MOkVJiPiEsp52Dev7feWVkdEfITyoz3PHnVbpiOPGCRJjfX64rMkae0zGCRJDYNBktQwGCRJDYNBktT4/6pggv7D8P0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6" name="AutoShape 12" descr="data:image/png;base64,iVBORw0KGgoAAAANSUhEUgAAAYYAAAGpCAYAAACJepEGAAAAOXRFWHRTb2Z0d2FyZQBNYXRwbG90bGliIHZlcnNpb24zLjMuMiwgaHR0cHM6Ly9tYXRwbG90bGliLm9yZy8vihELAAAACXBIWXMAAAsTAAALEwEAmpwYAAAlwklEQVR4nO3de7wcdX3/8deHBLmKgAkY5BK0CF6LGqkoKhql3iqoqFjRgLaorSJeC9VWrLXFaq1XiogCIqiIUC5WkEbxhoKBIAbCxR+gohHiDQURBT6/P77fzZnvZs/JkuScTTiv5+NxHmd2dnbnO7Mz857LzmcjM5EkqWeDUTdAkrRuMRgkSQ2DQZLUMBgkSQ2DQZLUmDnqBqyJWbNm5dy5c0fdDElar1xyySW/yMzZ4z2/XgfD3LlzWbRo0aibIUnrlYj40UTPeypJktQwGCRJDYNBktQwGCRJDYNBktQwGCRJDYNBktQwGCRJDYNBktQwGCRJDYNBktQwGCRJDYNBktSYtGCIiE9FxM0RsaTTb+uIOD8irq3/t+o8d0RE/DAiro6Iv5ysdkmSJjaZRwwnAM/s63c4sDAzdwEW1sdExMOAA4CH19ccHREzJrFtkqRxTFowZOY3gF/19d4XOLF2nwjs1+n/ucy8IzOvB34I7DFZbZMkjW+qf6hn28xcBpCZyyJim9r/gcB3O8PdWPutJCIOAQ4B2HHHHSexqZKmixuO3HnUTVjr5h55/Wq/dl25+BwD+uWgATPz2Mycl5nzZs8e95fpJEmraaqD4aaImANQ/99c+98I7NAZbnvgZ1PcNkkSUx8MZwELavcC4MxO/wMiYqOI2BnYBbh4itsmSWISrzFExGeBvYFZEXEj8E7gKODUiHgV8GPgRQCZeUVEnApcCdwJ/H1m3jVZbZMkjW/SgiEzXzrOU/PHGf49wHsmqz2SpOGsKxefJUnrCI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YSTBExBsj4oqIWBIRn42IjSNi64g4PyKurf+3GkXbJGm6m/JgiIgHAocC8zLzEcAM4ADgcGBhZu4CLKyPJUlTbFSnkmYCm0TETGBT4GfAvsCJ9fkTgf1G0zRJmt6mPBgy86fA+4EfA8uAWzLzK8C2mbmsDrMM2GbQ6yPikIhYFBGLli9fPlXNlqRpYxSnkraiHB3sDGwHbBYRBw77+sw8NjPnZea82bNnT1YzJWnaGsWppKcD12fm8sz8E3A68ATgpoiYA1D/3zyCtknStDeKYPgx8PiI2DQiApgPLAXOAhbUYRYAZ46gbZI07c2c6hFm5kURcRpwKXAnsBg4FtgcODUiXkUJjxdNddskSSMIBoDMfCfwzr7ed1COHiRJI+Sdz5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xkiCISK2jIjTIuKqiFgaEXtGxNYRcX5EXFv/bzWKtknSdDeqI4YPAedm5m7AnwNLgcOBhZm5C7CwPpYkTbEpD4aI2AJ4MvBJgMz8Y2b+BtgXOLEOdiKw31S3TZI0miOGBwHLgeMjYnFEHBcRmwHbZuYygPp/m0EvjohDImJRRCxavnz51LVakqaJUQTDTOAxwH9n5qOB27gHp40y89jMnJeZ82bPnj1ZbZSkaWsUwXAjcGNmXlQfn0YJipsiYg5A/X/zCNomSdPelAdDZv4c+ElE7Fp7zQeuBM4CFtR+C4Azp7ptkqRyWmcUXg+cHBH3Aa4DDqaE1KkR8Srgx8CL1mQEi+btscaNXBfNW3TxqJsg6V5uJMGQmZcB8wY8NX+KmyJJ6uOdz5KkhsEgSWoYDJKkhsEgSWoYDJKkhsEgSWoYDJKkhsEgSWoYDJKkhsEgSWoYDJKkxlDBEBELh+knSVr/TVhELyI2BjYFZkXEVkDUp7YAtpvktkmSRmBV1VVfDRxGCYFLGAuG3wIfm7xmSZJGZcJgyMwPAR+KiNdn5kemqE2SpBEa6vcYMvMjEfEEYG73NZn56UlqlyRpRIYKhog4CXgwcBlwV+2dgMEgSfcyw/6C2zzgYZmZk9kYSdLoDXsfwxLgAZPZEEnSumHYI4ZZwJURcTFwR69nZj5vUlolSRqZYYPhyMlshCRp3THst5K+PtkNkSStG4b9VtLvKN9CArgPsCFwW2ZuMVkNkySNxrBHDPftPo6I/YA9JqNBkqTRWq3qqpn5P8DT1m5TJEnrgmFPJb2g83ADyn0N3tMgSfdCw34r6a863XcCNwD7rvXWSJJGbthrDAdPdkMkSeuGYX+oZ/uIOCMibo6ImyLiixGx/WQ3TpI09Ya9+Hw8cBbldxkeCJxd+0mS7mWGDYbZmXl8Zt5Z/04AZk9iuyRJIzJsMPwiIg6MiBn170Dgl5PZMEnSaAwbDK8EXgz8HFgG7A94QVqS7oWG/brqu4EFmflrgIjYGng/JTAkSfciwx4xPKoXCgCZ+Svg0ZPTJEnSKA0bDBtExFa9B/WIYdijDUnSemTYjft/AhdGxGmUUhgvBt4zaa2SJI3MsHc+fzoiFlEK5wXwgsy8clJbJkkaiaFPB9UgMAy0Xvvrkw4YdRMmxSkv/9yom6B7kdUquy1JuvcyGCRJDYNBktQwGCRJDYNBktQwGCRJDYNBktQwGCRJDYNBktQwGCRJDYNBktQwGCRJDYNBktQwGCRJDYNBktQwGCRJDYNBktQwGCRJDYNBktQwGCRJDYNBktQwGCRJDYNBktQwGCRJDYNBktQYWTBExIyIWBwR59THW0fE+RFxbf2/1ajaJknT2SiPGN4ALO08PhxYmJm7AAvrY0nSFBtJMETE9sBzgOM6vfcFTqzdJwL7TXGzJEmM7ojhg8DbgLs7/bbNzGUA9f82g14YEYdExKKIWLR8+fJJb6gkTTdTHgwR8Vzg5sy8ZHVen5nHZua8zJw3e/bstdw6SdLMEYzzicDzIuLZwMbAFhHxGeCmiJiTmcsiYg5w8wjaJknT3pQfMWTmEZm5fWbOBQ4AvpqZBwJnAQvqYAuAM6e6bZKkdes+hqOAZ0TEtcAz6mNJ0hQbxamkFTLzAuCC2v1LYP4o2yNJWreOGCRJ6wCDQZLUMBgkSQ2DQZLUMBgkSQ2DQZLUMBgkSQ2DQZLUMBgkSQ2DQZLUMBgkSQ2DQZLUMBgkSQ2DQZLUMBgkSQ2DQZLUMBgkSQ2DQZLUMBgkSY2R/uazpNH50F9/fNRNWOvecMqrR92EewWPGCRJDYNBktQwGCRJDYNBktQwGCRJDYNBktQwGCRJDYNBktQwGCRJDYNBktQwGCRJDYNBktQwGCRJDYNBktSw7PY08Mx/+vyomzApzn33S0bdBOleySMGSVLDYJAkNQwGSVLDYJAkNQwGSVLDYJAkNQwGSVLDYJAkNQwGSVLDYJAkNQwGSVLDYJAkNQwGSVLDYJAkNQwGSVLDYJAkNQwGSVLDYJAkNQwGSVLDYJAkNQwGSVLDYJAkNQwGSVLDYJAkNQwGSVLDYJAkNQwGSVLDYJAkNaY8GCJih4j4WkQsjYgrIuINtf/WEXF+RFxb/2811W2TJI3miOFO4M2Z+VDg8cDfR8TDgMOBhZm5C7CwPpYkTbEpD4bMXJaZl9bu3wFLgQcC+wIn1sFOBPab6rZJkkZ8jSEi5gKPBi4Cts3MZVDCA9hmnNccEhGLImLR8uXLp6ytkjRdjCwYImJz4IvAYZn522Ffl5nHZua8zJw3e/bsyWugJE1TIwmGiNiQEgonZ+bptfdNETGnPj8HuHkUbZOk6W4U30oK4JPA0sz8QOeps4AFtXsBcOZUt02SBDNHMM4nAi8HfhARl9V+/wgcBZwaEa8Cfgy8aARtk6Rpb8qDITO/BcQ4T8+fyrZIklbmnc+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rHPBEBHPjIirI+KHEXH4qNsjSdPNOhUMETED+BjwLOBhwEsj4mGjbZUkTS/rVDAAewA/zMzrMvOPwOeAfUfcJkmaViIzR92GFSJif+CZmfk39fHLgb/IzNd1hjkEOKQ+3BW4esoburJZwC9G3Yh1hPNijPNijPNizLowL3bKzNnjPTlzKlsyhBjQr0muzDwWOHZqmjOciFiUmfNG3Y51gfNijPNijPNizPowL9a1U0k3Ajt0Hm8P/GxEbZGkaWldC4bvAbtExM4RcR/gAOCsEbdJkqaVdepUUmbeGRGvA84DZgCfyswrRtysYaxTp7ZGzHkxxnkxxnkxZp2fF+vUxWdJ0uita6eSJEkjZjBIkhrTKhgi4vkRkRGx24jGf1hEvKKv31tqm2bVx4+MiBPWYBx3RcRlEXFFRHw/It4UERvU5+ZFxIfXaCKmWEScFhEPiogjI+J3EfGHiLg9Ik6szx8WEW+MiIMnuR17R8Q5kzmOvvG9vX6Gl9fP8y9q/8MiYtMh3+ODEfHk2n1CRFxf3+uyiNi99n9uRLxrwGvXaHoj4obOMn3h6r7P2jReOyJiTm9aI+L+EfG1iLg1Is7o9H9eRFwbEVtFxOyIuCgiFkfEkyLiRRGxNCK+Nsntn/Cz760rtfvcuv5fERHH1KoSRMTrhlpXMnPa/AGnAt8EjlyN185Yw3HPBC4HZnb67UC50P4jYFan//8BO67meG7tdG9T3+tdI5jXAWywhu/xcOAMYE/gImCf2n9Offws4IY6Hxev7c+s7732Bs6Zonm3J/AdYKP6eBawXe2+obusjDe9wNbAdzuPTwD2H+dzWgxsujand6J2ruV5NXMtvMf7gH1r92bAXsBr6rJ3Tme4BcDbKd+WPLHT/1zgqfdgfKu1XK7is384cEbn8Radz/eLwAH18aaD1pWV3m+yP7h15Q/YHPgp8BDgqk7/DYCjgSuAc4D/7a1A9YP4Z+BbdWHYp66wlwJfADavwz0W+DpwCWVDP2fA+PcBTujrdxrw5/0fOPAG4G2rOZ239j1+EPDLuoCsWNmBpwCX1b/FwH0HvNdfUTbAiykBs23tPxs4v86Hj1ODDZgLLK3zczGwE/BWyteQL6cTUMCBwMV1/B8ftLIA/wYcBLwAOLvvuQ8BnwX+CPwAWE4pqXIr8C+13XsBbwKW1L/D6mt77fxE/dy/AmxSn3tcbet3KBuMJbX/3nX52AC4FpjdWX5+SN8KW9tyYZ0PFwK7dlbMU+s4Pl/bOa/32dW2XwN8e8A8ekOd3uuBW+r8vxP49wHT+1Pg3M70/qZ+hoOmd3kd55pM7/3r+y6ms0x0l0lKoH+jTs8S4Em1/38Di2rbusvIs4GrKOvfhxlbdo+kfLPnK8AplOXxi5Tl7HvAE+twmwGfqv0WA7d3pu0Cyvp3FfA7xkL4mbXfNcD3O+M8iLK8/BD4cZ1nlwHvrJ/b1XX+zaj/e8v8qzvj/Fpt75WrGK7btpMp6+6hjC3rXxtvXRnQf0PgbOAlnX5nAHtMuB0Z9QZ7qv4oK9kna/eFwGNq9/6UMNgAeADwa9pgeFvtnlUX6s3q43+ghMaG9f16K85LKF+z7R//u4DXdx4/D/hQZzzdYHgifRvCezCdtw7o92tgW9pgOLuzAm3OgD0vYCvGvrn2N8B/1u6PAkd0VqRkLBjuBh5fn9uHsgJHnb/nAE8GHlrHv2Ed7mjgFQPG/3XgkbV9l1FW1qOB5wDXUULvhjrutwNvrm15cX39Y+uKtFl9jyuAR9d23gnsXoc7FTiwdi8BnlC7j6JvQ1m738lYyOwDfHFA27fozVPg6b1hgLcAH6/dj6jt6AVDAi+ubV1K2eAcQwnxo4FXUDZKFzK2HCbw+QHTezJl49yb3rvrvLq8zseDOtN7JPCRNZzeDwP/XLufU9vVHwxvBt5eu2dQd0aArTv9LgAeBWwM/ATYuT73WdpguISxcDsF2Kt27wgsrd3/1vlct6zzYLM6bbdQbqB9UJ3Pe3XGuQslCK6lDYaP1n5/D3y0M+0XdD7DQ4B31O6NKIG3cx3nbZ3pmWi4Xts2oOyg9KbtBsY/Yvg68Mi+fudR1v1TaI8m3w68eaLtyHS6xvBSSlE+6v+X1u69gC9k5t2Z+XNKqnd9vv5/PKXi67cj4jLKYeVOlHpNjwDOr/3fQflQ+82h7GVQzxO+nRIsg9wMbHcPpm1VBpUa+TbwgYg4FNgyM+8cMMz2wHkR8QPKnv/Da/+9qPMyM8+lLHw9P8rM79buferfYsre7W6UlW4+ZSP2vTrP5lNW0H5zgOWZeWsd/hBKjZnTKadJrusM25tnd1H2HnvtPCMzb6vvcTrwpPrc9Zl5We2+BJgbEVtSNla9c9GnDGgTlL3Q3rWiVwLHDxjmfsAXImIJ8F8MnndLKBvqnrsoG91bKUHwB2A/yp7+8ynzaCPKMtdbDqFscJrppexFL+xM7w2UDc/jKHvIB/aml7IsbLeG0/tk4DN1ur5Eu0z0fA84OCKOpGzEflf7vzgiLqUsJw+nrGe7Addl5vV1mM/2vddZmXl77X468NE6P84CtoiI+1KWvcNr/wvqsDvW/xdn5o2UncFfUcJzN8pycW0dZlAdtpspO0zj2Qd4RR3nRZQjqV0647x+yOFuzMy7KTtEcycYX8+K7UtPZv5l7b8R8LS+aZhw+7JO3eA2WSLi/pQZ84iISMqeSUbE2xi80ezqrXQBnJ+ZL+0+GRGPBK7IzD1X8T63U/ZIAB5MWUm/HxFQNsCXRsQeNZw2rsOvsXox6i7KwvDQXv/MPCoivkQ5XP9uRDwdeDllb4/M3J2yF/mBzDwrIvam7KnBxPPstk53AP+emR/va9PrKedoj1hF81fMs8y8C7igXrxfSNmgdfXm2R/qsKtq5x2d7ruATVYx/AqZ+ZOIuCkingb8BfCyAYO9m3LI//yImMvYhmmicXTbDvCJzDwiSnHJBZl5ZES8FrggM18IEBG3ZuYrB7z37bTr9++z7C7eEREXU8K4N/yEy9uQ0wt9dc0GvM836sXw5wAnRcT7KNf83gI8LjN/Xb94sTHDr5dQ9qz37AQFAFFWrhdm5tX18a2ZuTQitmXs87+dsj3ozasJp6G27Y8TPB+UMwPn9bVlb1ZeN8Ybrn/ZHGY73d2+rJCZf4iIsyhVqs/vTMOE25fpcsSwP/DpzNwpM+dm5g6U87R7Uc5fvjAiNqgLzN7jvMd3gSdGxJ9B2euPiIdQ9ipmR8Setf+GEfHwAa9fCvwZQGb+IDO3qW2ZS6kR9ZgaClCugyxZ04mOiNmUUxEfrRuF7nMPru14L+UwdrfMfHtm7l5DAcpe709r94LOy79FOeVBROzD+HtQ5wGvjIjN67APjIhtKBv2/Ws3EbF1ROw04PVLgT+LiF0jYpeI+Nfapkspp0mg7P3el8Hz7BvAfvWz2oyy1/3NcdpKZv4a+F1EPL72OmC8YYHjKHvIp/ZtzHu68+6gTv/uvHsY5VRZIyJ2pZyy6M2j3YGf13n0S+DxveWwDv+Q/umlnAuf35nemXXYoOyV39ybXsoe95I1nN5vUAMjIp7FgGWitv/mzPwE8EngMZRTbrcBt9T171l18KuAB9VQhXKKdjxfAboVmHevnecBr6/TDIO3d9cwtpNxFbBzRDy4Pn7IgOEfwMSVUc8DXhsRG9a2PKQue6s7XFdvWR9kxfYlIjaPiDm1eyZj12p6Vrl9mRZHDJTTRkf19fsi8NeU84XzKTPqGsph3S39b5CZyyPiIOCzEbFR7f2OzLym7tF9OCLuR5mnH6Scz+76MnDSkO19KvClIYftt0k9PN2Qcv76JOADA4Y7LCKeStkjubK2r9+RlNMhP6UE4861/7so8+EllHObyygL7ebdF2fmVyLiocB36rp5K+Wc75UR8Q7gK1G+SvsnyufwI1pfogT1GZQLmo+l7E3NB34SEX9DuYbxZeCBtV3d8V9a90Avrr2Oy8zFnY3NIK8CPhERt1H28ldaFqqzKKdUBp1WAfgP4MSIeBPw1U7/o2v/yymnTi4fMI7NKacZN6HMk94F5zmUC7VvpRxh3lCH2Q24pm96NwWWdaZ3+3pKMCjzsLen+irKnuT1lGttqzu9vWXiUsoy8eMBw+wNvDUi/kRZFl6RmddHxGLK+nId5bQWmXl7RPwdcG5E/IKxz3CQQ4GP1Xk6kxJSr6EctX0QuLyGw336X5iZt0XELcA2de/6EMY2ognsEGM/Fjabsh7cPUFbjqOc+rm0jnM55XTg6g7XdSzw5YhYlplP7Xuut678H+U6yll1OzWDsvwd0xn2ifStKyuZ6ALEdPlj7NtF9wf+H/CASRrPGcAuqxhmI8rCt8Zfw5vE+bURYxdW9wQum6TxbFLnxYRf76NcYD1pbS4Ltftw6hcEBgw3D/jmarz/DGDj2v1gyrn/+0zS/PsW5frRRMPsDCycrOldG58FJcyOBt44SeN5PvCvQwz3IWD+VM6DezANa3VdmS5HDKtyTpQLcfcB3p1jp3TWtsMpe33XTjDMjsDhOfhi8LpiR+DUurf/R+BvJ2MkWfYa30k5Ghi0B9ozC/intTTa50TEEZQ9zx/RngYCIMpvkb+W8c+1T2RT4Gv1FEIAr83ya4WT4c2Uz+o3EwxzAOVoYgmTM71r4m8jYgFlvVxMOWpc6zLzjCjXIVdlSWYunIw2rKm1va5YRE+S1JguF58lSUMyGCRJDYNBktS4VwRDRMyIUulwpWqQ0Ve9tO+5DSLiwxGxJCJ+EBHfi4id63O3TkG714mqk+uLiDg0ShXLk6dgXBdExGr9YHtEbFm/ajnMsBfW/3PrBeApE6Vi7Vumcpz3NjFExeK4B5Vqh1127skytjruFcFAKS62tL9nROwAPIPxr9K/hHJr+KMy85GUr639ZpLauJLMfMJUjWuq1Rtr7ulron7TaTx/Bzw7M4f6dkx/G1anTatpS0pbV2l1l4GoZZQ1vMn4/DNzUWYeuhbfckuGW3aGHW61rPfBEBHbU26xP27A0/8FvI3xb3OfQ7kJ6G6ALPVJVtR4iYj3RKlp/t16VyYRsVNELIxSJ39hROxY+58Qpe75NyPimoh4bu1/UEScGaU++tX1K2W997+1/t+77qGeFhFXRcTJ9aYXIuLZtd+36tHNoKOijSPi+HrUszjKjWu9cZ9ex31tRPzHgNfOj4gzOo+fERGn1+6X1vdcEhHv7W937d4/6u9H1HnwgSh16d9Lx3jzoe4pL42Ioyl3NO8QEW+tR2+XR/2tgIg4hlIr6Kwov7+wWUR8qg63OCL27YznCxFxNuUGuv7H471uk4j4XB3n5ynfC19JRDw2Ir4eEZdExHlR7zDtcxTw4Ci/e/C+KHeiLoyIS+v83HfQvOz0m1Ff15sHr679947yWwGnUIrl9b9un4j4Th3PF2LsjvMbIuJdnfF3f4/kYXXZuy5K3azee/1PncYrotz0taK9MXi92DbK7xd8v/49ofY/MCIurvPi43XaZtRlpXek/sa+6bhvlN+O6N0VvEWdhg0jYvc63svr+Laqw6w4wouIWVFu/ltpeegbz2YR8aXa3iVRbtjsrROLa9s+FfWG1oh4XERcWIe/uLZzxdFAROxRn19c/+86YNnojv/hnXlzeUTscg+Wnf7hmqOSiPholBtyiYijIuLKOo73T9SmFUZ9Y8ZauLHjNModsXvT1k4ft3ppZ5jt63OXAf8JPLrzXAJ/Vbv/g7FKiGdT6tZAKSj2P7X7BEpd9g0oxbBupNQkOYhyZ/D9KRubJXTKLNf/ezOgoiITVJjsm443A8fX7t0oR0i9cV9HKc+wMeV76jv0vTYod3r2qsOeQim3vV19n9mU7/R/Fdiv2+7avT+1nHidB+cwuIT2wPnAkBVZ+z9HVq6ceQ3ljs+D6rzfujPe7uPxXvcmalVcSnXPFVVPO9MwbCXdudQqpfXxTMbq48+ilKuI7rzsvoYhK3T2jXNg9d/OfHt97f47yh3gUO5sv7COYxal3Eav4m1vfvU+q/uvYr34PGMVWGdQlrmBVXQp6+v5nbZvOWB6jmdseTuEscq+lwNPqd3/Anywdl/A2Ho1C7hh0OffN44XUupR9R731pOfAA+p/T4NHEa5l+I6Sk0nqNVzaavQjldRd8UwfeP/CPCy2n2fOq9XLAcTLTsDhmvGQakEexDldzmuZmx5W2leD/pbr48YouyV35yZl/T1X1X1UqAcIVAqVR5B2TgtjIj59ek/UjZKUKtv1u49GatCeRJlA95zapYqrddSFqLentn5mfnLLEW+Tu97Tc+gioqrqjDZs1dtC5l5FSUAenVeFmbmLZn5B0rpi5365kHW1/aqbe5JKTHxOEqxtuVZbrY7mVJBc1W+kINr6cD482GYiqz9+itnbsxY5czzM/NXfeP91Spe160Oejlt1dOeYSvp9gvg36KUbPg/yk1I204w/LAVOrvGq/7bc3r9312WAb6UmXdk5i8ohRZ77To0Ir5PuZt2h874x1svnkYp10Fm3pWZtzB+Fd3rKHWQPhIRzwR+O2B6jgMOrt0HA8dHKTmzZWZ+vfY/keGWyf7loecHwNMj4r0R8aTa5l0pFVav6RvHrpSzC9+r0/jbXPkm1PsxuKLueL4D/GNE/AOwU/YVAazu6bLT77eUKr3HRcQLgN8P86L1/c7nJwLPi4hnU1bwLSLiM5TTGBNVL10hM++gbAi/HBE3UeqVLAT+VDeaMHGFwxynu/t4vP5dgyoqDlXtcxXDDVOp8XjKnt0fKBv2OyNiovfstr+/ouNtjG+8+bDKiqwDNJUzV/QsP4HZ34b+9x/0ukHtGzTOlSrpRrmWdXZ9eAzlyLHrZZQjr8dm5p/qaY6VKmH2jWeYCp39r1mp+m9HbznoXwZWWj7qeJ5OqVj6+4i4oNPeYdeLXpsGVtGNiD8H/pJSI+vFlKPvFTLz21FOMz6FcgS6pAbDeO5k7NT4UMtkljpnj6UUmfv3iPgKpSbUeNOyquVjvIq6A2XmKRFxEeVU+HlRan9d1zfYsMtOd/phrCrxnRGxByWUD6AUG3zayi9vrddHDJl5RGZun6VC6QHAVzPzwFx19VIAIuIxEbFd7d6Acgqhv5BbvwsZq0L5Mko9mp4XRfmm04Mpe0a9jc8zolQQ3YQSPN8echKHrTDZrWz5EMoe8KBa8gNl5s+An1H2gE+ovS8CnlLP186gFCLs7andFBEPrfPs+cOOh+Hmw3gVWQcNt6JyZkQ8esg2jPe67jx8BGVZ6Dewkm5m/iRrVdrMPIaVq2Dej3Jk+6co1392WvmtV2rjPa28OV7139VxP+DXNRR2oxyNrMpCStmM3jWSLRinim6UbwhukJlfpJRneMw47/lpylHy8QB1j/7XEdH7jYmXM7ZM3kA5OoFyenOV6rr/+8z8DPD+2o6rKL/N0ate2xvHVcB2EfG4+tr7xsoXs+/H4Iq6443/QZQzAh+mBNKjGH7Z6R/uR5TrRRvVAJ1fx7E5cL/M/F/KKbHdV9UuWP+PGNbUNpRKmr1qqRdTzs1N5FDgUxHxVkpFxIM7z11NWYi2BV6TpVojlPA4iVIW95TMXDRM43L4CpNHA8dEqZ55J+XXue6YeKd/JSdTzp1fWce9LErNoK9R9pb+NzPPrMMeTjmd8BPK+efNB7zfICvNh+irdJrjVGSlnObo6q+ceQPw3CHaMN7r/ptyuuJyyqm8leZ1Zv4xhqikm5m/jIhv11MKX6YcwZ4dEYvqe1/FxO5x5c0cp/ov5RrKPXUu8Jo6L66mhM6qvAE4NiJeRTmSeG1mficGV9G9nTKvezum4/0ux8nAv9KeQl1AWdY3pexd99a/91Pqd72ctprtRB4JvC8i7q5te21dZw+mnBKaSflxoWPqZ/8S4CN1x+Z2ylFV13gVdcfzEsop3D8BPwf+JTN/Ncyy07+MZeZbI6L3k7HXUk7FQgmPMyOi9xsXzYX+8VgraS2J8s2cczLztL7+B1Euir1u0OuGeN/NM/PWuoH4GHBtZv7XmrZ3wHg+SvmR8E+u7feu738QazAfNP3UEN43M18+6rZMN9P9iGF9MOkVJiPiEsp52Dev7feWVkdEfITyoz3PHnVbpiOPGCRJjfX64rMkae0zGCRJDYNBktQwGCRJDYNBktT4/6pggv7D8P0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8" name="AutoShape 14" descr="data:image/png;base64,iVBORw0KGgoAAAANSUhEUgAAAYYAAAGpCAYAAACJepEGAAAAOXRFWHRTb2Z0d2FyZQBNYXRwbG90bGliIHZlcnNpb24zLjMuMiwgaHR0cHM6Ly9tYXRwbG90bGliLm9yZy8vihELAAAACXBIWXMAAAsTAAALEwEAmpwYAAAlwklEQVR4nO3de7wcdX3/8deHBLmKgAkY5BK0CF6LGqkoKhql3iqoqFjRgLaorSJeC9VWrLXFaq1XiogCIqiIUC5WkEbxhoKBIAbCxR+gohHiDQURBT6/P77fzZnvZs/JkuScTTiv5+NxHmd2dnbnO7Mz857LzmcjM5EkqWeDUTdAkrRuMRgkSQ2DQZLUMBgkSQ2DQZLUmDnqBqyJWbNm5dy5c0fdDElar1xyySW/yMzZ4z2/XgfD3LlzWbRo0aibIUnrlYj40UTPeypJktQwGCRJDYNBktQwGCRJDYNBktQwGCRJDYNBktQwGCRJDYNBktQwGCRJDYNBktQwGCRJDYNBktSYtGCIiE9FxM0RsaTTb+uIOD8irq3/t+o8d0RE/DAiro6Iv5ysdkmSJjaZRwwnAM/s63c4sDAzdwEW1sdExMOAA4CH19ccHREzJrFtkqRxTFowZOY3gF/19d4XOLF2nwjs1+n/ucy8IzOvB34I7DFZbZMkjW+qf6hn28xcBpCZyyJim9r/gcB3O8PdWPutJCIOAQ4B2HHHHSexqZKmixuO3HnUTVjr5h55/Wq/dl25+BwD+uWgATPz2Mycl5nzZs8e95fpJEmraaqD4aaImANQ/99c+98I7NAZbnvgZ1PcNkkSUx8MZwELavcC4MxO/wMiYqOI2BnYBbh4itsmSWISrzFExGeBvYFZEXEj8E7gKODUiHgV8GPgRQCZeUVEnApcCdwJ/H1m3jVZbZMkjW/SgiEzXzrOU/PHGf49wHsmqz2SpOGsKxefJUnrCI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wGCRJDYNBktQYSTBExBsj4oqIWBIRn42IjSNi64g4PyKurf+3GkXbJGm6m/JgiIgHAocC8zLzEcAM4ADgcGBhZu4CLKyPJUlTbFSnkmYCm0TETGBT4GfAvsCJ9fkTgf1G0zRJmt6mPBgy86fA+4EfA8uAWzLzK8C2mbmsDrMM2GbQ6yPikIhYFBGLli9fPlXNlqRpYxSnkraiHB3sDGwHbBYRBw77+sw8NjPnZea82bNnT1YzJWnaGsWppKcD12fm8sz8E3A68ATgpoiYA1D/3zyCtknStDeKYPgx8PiI2DQiApgPLAXOAhbUYRYAZ46gbZI07c2c6hFm5kURcRpwKXAnsBg4FtgcODUiXkUJjxdNddskSSMIBoDMfCfwzr7ed1COHiRJI+Sdz5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hsEgSWoYDJKkxkiCISK2jIjTIuKqiFgaEXtGxNYRcX5EXFv/bzWKtknSdDeqI4YPAedm5m7AnwNLgcOBhZm5C7CwPpYkTbEpD4aI2AJ4MvBJgMz8Y2b+BtgXOLEOdiKw31S3TZI0miOGBwHLgeMjYnFEHBcRmwHbZuYygPp/m0EvjohDImJRRCxavnz51LVakqaJUQTDTOAxwH9n5qOB27gHp40y89jMnJeZ82bPnj1ZbZSkaWsUwXAjcGNmXlQfn0YJipsiYg5A/X/zCNomSdPelAdDZv4c+ElE7Fp7zQeuBM4CFtR+C4Azp7ptkqRyWmcUXg+cHBH3Aa4DDqaE1KkR8Srgx8CL1mQEi+btscaNXBfNW3TxqJsg6V5uJMGQmZcB8wY8NX+KmyJJ6uOdz5KkhsEgSWoYDJKkhsEgSWoYDJKkhsEgSWoYDJKkhsEgSWoYDJKkhsEgSWoYDJKkxlDBEBELh+knSVr/TVhELyI2BjYFZkXEVkDUp7YAtpvktkmSRmBV1VVfDRxGCYFLGAuG3wIfm7xmSZJGZcJgyMwPAR+KiNdn5kemqE2SpBEa6vcYMvMjEfEEYG73NZn56UlqlyRpRIYKhog4CXgwcBlwV+2dgMEgSfcyw/6C2zzgYZmZk9kYSdLoDXsfwxLgAZPZEEnSumHYI4ZZwJURcTFwR69nZj5vUlolSRqZYYPhyMlshCRp3THst5K+PtkNkSStG4b9VtLvKN9CArgPsCFwW2ZuMVkNkySNxrBHDPftPo6I/YA9JqNBkqTRWq3qqpn5P8DT1m5TJEnrgmFPJb2g83ADyn0N3tMgSfdCw34r6a863XcCNwD7rvXWSJJGbthrDAdPdkMkSeuGYX+oZ/uIOCMibo6ImyLiixGx/WQ3TpI09Ya9+Hw8cBbldxkeCJxd+0mS7mWGDYbZmXl8Zt5Z/04AZk9iuyRJIzJsMPwiIg6MiBn170Dgl5PZMEnSaAwbDK8EXgz8HFgG7A94QVqS7oWG/brqu4EFmflrgIjYGng/JTAkSfciwx4xPKoXCgCZ+Svg0ZPTJEnSKA0bDBtExFa9B/WIYdijDUnSemTYjft/AhdGxGmUUhgvBt4zaa2SJI3MsHc+fzoiFlEK5wXwgsy8clJbJkkaiaFPB9UgMAy0Xvvrkw4YdRMmxSkv/9yom6B7kdUquy1JuvcyGCRJDYNBktQwGCRJDYNBktQwGCRJDYNBktQwGCRJDYNBktQwGCRJDYNBktQwGCRJDYNBktQwGCRJDYNBktQwGCRJDYNBktQwGCRJDYNBktQwGCRJDYNBktQwGCRJDYNBktQwGCRJDYNBktQYWTBExIyIWBwR59THW0fE+RFxbf2/1ajaJknT2SiPGN4ALO08PhxYmJm7AAvrY0nSFBtJMETE9sBzgOM6vfcFTqzdJwL7TXGzJEmM7ojhg8DbgLs7/bbNzGUA9f82g14YEYdExKKIWLR8+fJJb6gkTTdTHgwR8Vzg5sy8ZHVen5nHZua8zJw3e/bstdw6SdLMEYzzicDzIuLZwMbAFhHxGeCmiJiTmcsiYg5w8wjaJknT3pQfMWTmEZm5fWbOBQ4AvpqZBwJnAQvqYAuAM6e6bZKkdes+hqOAZ0TEtcAz6mNJ0hQbxamkFTLzAuCC2v1LYP4o2yNJWreOGCRJ6wCDQZLUMBgkSQ2DQZLUMBgkSQ2DQZLUMBgkSQ2DQZLUMBgkSQ2DQZLUMBgkSQ2DQZLUMBgkSQ2DQZLUMBgkSQ2DQZLUMBgkSQ2DQZLUMBgkSY2R/uazpNH50F9/fNRNWOvecMqrR92EewWPGCRJDYNBktQwGCRJDYNBktQwGCRJDYNBktQwGCRJDYNBktQwGCRJDYNBktQwGCRJDYNBktQwGCRJDYNBktSw7PY08Mx/+vyomzApzn33S0bdBOleySMGSVLDYJAkNQwGSVLDYJAkNQwGSVLDYJAkNQwGSVLDYJAkNQwGSVLDYJAkNQwGSVLDYJAkNQwGSVLDYJAkNQwGSVLDYJAkNQwGSVLDYJAkNQwGSVLDYJAkNQwGSVLDYJAkNQwGSVLDYJAkNQwGSVLDYJAkNQwGSVLDYJAkNaY8GCJih4j4WkQsjYgrIuINtf/WEXF+RFxb/2811W2TJI3miOFO4M2Z+VDg8cDfR8TDgMOBhZm5C7CwPpYkTbEpD4bMXJaZl9bu3wFLgQcC+wIn1sFOBPab6rZJkkZ8jSEi5gKPBi4Cts3MZVDCA9hmnNccEhGLImLR8uXLp6ytkjRdjCwYImJz4IvAYZn522Ffl5nHZua8zJw3e/bsyWugJE1TIwmGiNiQEgonZ+bptfdNETGnPj8HuHkUbZOk6W4U30oK4JPA0sz8QOeps4AFtXsBcOZUt02SBDNHMM4nAi8HfhARl9V+/wgcBZwaEa8Cfgy8aARtk6Rpb8qDITO/BcQ4T8+fyrZIklbmnc+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GAySpIbBIElqrHPBEBHPjIirI+KHEXH4qNsjSdPNOhUMETED+BjwLOBhwEsj4mGjbZUkTS/rVDAAewA/zMzrMvOPwOeAfUfcJkmaViIzR92GFSJif+CZmfk39fHLgb/IzNd1hjkEOKQ+3BW4esoburJZwC9G3Yh1hPNijPNijPNizLowL3bKzNnjPTlzKlsyhBjQr0muzDwWOHZqmjOciFiUmfNG3Y51gfNijPNijPNizPowL9a1U0k3Ajt0Hm8P/GxEbZGkaWldC4bvAbtExM4RcR/gAOCsEbdJkqaVdepUUmbeGRGvA84DZgCfyswrRtysYaxTp7ZGzHkxxnkxxnkxZp2fF+vUxWdJ0uita6eSJEkjZjBIkhrTKhgi4vkRkRGx24jGf1hEvKKv31tqm2bVx4+MiBPWYBx3RcRlEXFFRHw/It4UERvU5+ZFxIfXaCKmWEScFhEPiogjI+J3EfGHiLg9Ik6szx8WEW+MiIMnuR17R8Q5kzmOvvG9vX6Gl9fP8y9q/8MiYtMh3+ODEfHk2n1CRFxf3+uyiNi99n9uRLxrwGvXaHoj4obOMn3h6r7P2jReOyJiTm9aI+L+EfG1iLg1Is7o9H9eRFwbEVtFxOyIuCgiFkfEkyLiRRGxNCK+Nsntn/Cz760rtfvcuv5fERHH1KoSRMTrhlpXMnPa/AGnAt8EjlyN185Yw3HPBC4HZnb67UC50P4jYFan//8BO67meG7tdG9T3+tdI5jXAWywhu/xcOAMYE/gImCf2n9Offws4IY6Hxev7c+s7732Bs6Zonm3J/AdYKP6eBawXe2+obusjDe9wNbAdzuPTwD2H+dzWgxsujand6J2ruV5NXMtvMf7gH1r92bAXsBr6rJ3Tme4BcDbKd+WPLHT/1zgqfdgfKu1XK7is384cEbn8Radz/eLwAH18aaD1pWV3m+yP7h15Q/YHPgp8BDgqk7/DYCjgSuAc4D/7a1A9YP4Z+BbdWHYp66wlwJfADavwz0W+DpwCWVDP2fA+PcBTujrdxrw5/0fOPAG4G2rOZ239j1+EPDLuoCsWNmBpwCX1b/FwH0HvNdfUTbAiykBs23tPxs4v86Hj1ODDZgLLK3zczGwE/BWyteQL6cTUMCBwMV1/B8ftLIA/wYcBLwAOLvvuQ8BnwX+CPwAWE4pqXIr8C+13XsBbwKW1L/D6mt77fxE/dy/AmxSn3tcbet3KBuMJbX/3nX52AC4FpjdWX5+SN8KW9tyYZ0PFwK7dlbMU+s4Pl/bOa/32dW2XwN8e8A8ekOd3uuBW+r8vxP49wHT+1Pg3M70/qZ+hoOmd3kd55pM7/3r+y6ms0x0l0lKoH+jTs8S4Em1/38Di2rbusvIs4GrKOvfhxlbdo+kfLPnK8AplOXxi5Tl7HvAE+twmwGfqv0WA7d3pu0Cyvp3FfA7xkL4mbXfNcD3O+M8iLK8/BD4cZ1nlwHvrJ/b1XX+zaj/e8v8qzvj/Fpt75WrGK7btpMp6+6hjC3rXxtvXRnQf0PgbOAlnX5nAHtMuB0Z9QZ7qv4oK9kna/eFwGNq9/6UMNgAeADwa9pgeFvtnlUX6s3q43+ghMaG9f16K85LKF+z7R//u4DXdx4/D/hQZzzdYHgifRvCezCdtw7o92tgW9pgOLuzAm3OgD0vYCvGvrn2N8B/1u6PAkd0VqRkLBjuBh5fn9uHsgJHnb/nAE8GHlrHv2Ed7mjgFQPG/3XgkbV9l1FW1qOB5wDXUULvhjrutwNvrm15cX39Y+uKtFl9jyuAR9d23gnsXoc7FTiwdi8BnlC7j6JvQ1m738lYyOwDfHFA27fozVPg6b1hgLcAH6/dj6jt6AVDAi+ubV1K2eAcQwnxo4FXUDZKFzK2HCbw+QHTezJl49yb3rvrvLq8zseDOtN7JPCRNZzeDwP/XLufU9vVHwxvBt5eu2dQd0aArTv9LgAeBWwM/ATYuT73WdpguISxcDsF2Kt27wgsrd3/1vlct6zzYLM6bbdQbqB9UJ3Pe3XGuQslCK6lDYaP1n5/D3y0M+0XdD7DQ4B31O6NKIG3cx3nbZ3pmWi4Xts2oOyg9KbtBsY/Yvg68Mi+fudR1v1TaI8m3w68eaLtyHS6xvBSSlE+6v+X1u69gC9k5t2Z+XNKqnd9vv5/PKXi67cj4jLKYeVOlHpNjwDOr/3fQflQ+82h7GVQzxO+nRIsg9wMbHcPpm1VBpUa+TbwgYg4FNgyM+8cMMz2wHkR8QPKnv/Da/+9qPMyM8+lLHw9P8rM79buferfYsre7W6UlW4+ZSP2vTrP5lNW0H5zgOWZeWsd/hBKjZnTKadJrusM25tnd1H2HnvtPCMzb6vvcTrwpPrc9Zl5We2+BJgbEVtSNla9c9GnDGgTlL3Q3rWiVwLHDxjmfsAXImIJ8F8MnndLKBvqnrsoG91bKUHwB2A/yp7+8ynzaCPKMtdbDqFscJrppexFL+xM7w2UDc/jKHvIB/aml7IsbLeG0/tk4DN1ur5Eu0z0fA84OCKOpGzEflf7vzgiLqUsJw+nrGe7Addl5vV1mM/2vddZmXl77X468NE6P84CtoiI+1KWvcNr/wvqsDvW/xdn5o2UncFfUcJzN8pycW0dZlAdtpspO0zj2Qd4RR3nRZQjqV0647x+yOFuzMy7KTtEcycYX8+K7UtPZv5l7b8R8LS+aZhw+7JO3eA2WSLi/pQZ84iISMqeSUbE2xi80ezqrXQBnJ+ZL+0+GRGPBK7IzD1X8T63U/ZIAB5MWUm/HxFQNsCXRsQeNZw2rsOvsXox6i7KwvDQXv/MPCoivkQ5XP9uRDwdeDllb4/M3J2yF/mBzDwrIvam7KnBxPPstk53AP+emR/va9PrKedoj1hF81fMs8y8C7igXrxfSNmgdfXm2R/qsKtq5x2d7ruATVYx/AqZ+ZOIuCkingb8BfCyAYO9m3LI//yImMvYhmmicXTbDvCJzDwiSnHJBZl5ZES8FrggM18IEBG3ZuYrB7z37bTr9++z7C7eEREXU8K4N/yEy9uQ0wt9dc0GvM836sXw5wAnRcT7KNf83gI8LjN/Xb94sTHDr5dQ9qz37AQFAFFWrhdm5tX18a2ZuTQitmXs87+dsj3ozasJp6G27Y8TPB+UMwPn9bVlb1ZeN8Ybrn/ZHGY73d2+rJCZf4iIsyhVqs/vTMOE25fpcsSwP/DpzNwpM+dm5g6U87R7Uc5fvjAiNqgLzN7jvMd3gSdGxJ9B2euPiIdQ9ipmR8Setf+GEfHwAa9fCvwZQGb+IDO3qW2ZS6kR9ZgaClCugyxZ04mOiNmUUxEfrRuF7nMPru14L+UwdrfMfHtm7l5DAcpe709r94LOy79FOeVBROzD+HtQ5wGvjIjN67APjIhtKBv2/Ws3EbF1ROw04PVLgT+LiF0jYpeI+Nfapkspp0mg7P3el8Hz7BvAfvWz2oyy1/3NcdpKZv4a+F1EPL72OmC8YYHjKHvIp/ZtzHu68+6gTv/uvHsY5VRZIyJ2pZyy6M2j3YGf13n0S+DxveWwDv+Q/umlnAuf35nemXXYoOyV39ybXsoe95I1nN5vUAMjIp7FgGWitv/mzPwE8EngMZRTbrcBt9T171l18KuAB9VQhXKKdjxfAboVmHevnecBr6/TDIO3d9cwtpNxFbBzRDy4Pn7IgOEfwMSVUc8DXhsRG9a2PKQue6s7XFdvWR9kxfYlIjaPiDm1eyZj12p6Vrl9mRZHDJTTRkf19fsi8NeU84XzKTPqGsph3S39b5CZyyPiIOCzEbFR7f2OzLym7tF9OCLuR5mnH6Scz+76MnDSkO19KvClIYftt0k9PN2Qcv76JOADA4Y7LCKeStkjubK2r9+RlNMhP6UE4861/7so8+EllHObyygL7ebdF2fmVyLiocB36rp5K+Wc75UR8Q7gK1G+SvsnyufwI1pfogT1GZQLmo+l7E3NB34SEX9DuYbxZeCBtV3d8V9a90Avrr2Oy8zFnY3NIK8CPhERt1H28ldaFqqzKKdUBp1WAfgP4MSIeBPw1U7/o2v/yymnTi4fMI7NKacZN6HMk94F5zmUC7VvpRxh3lCH2Q24pm96NwWWdaZ3+3pKMCjzsLen+irKnuT1lGttqzu9vWXiUsoy8eMBw+wNvDUi/kRZFl6RmddHxGLK+nId5bQWmXl7RPwdcG5E/IKxz3CQQ4GP1Xk6kxJSr6EctX0QuLyGw336X5iZt0XELcA2de/6EMY2ognsEGM/Fjabsh7cPUFbjqOc+rm0jnM55XTg6g7XdSzw5YhYlplP7Xuut678H+U6yll1OzWDsvwd0xn2ifStKyuZ6ALEdPlj7NtF9wf+H/CASRrPGcAuqxhmI8rCt8Zfw5vE+bURYxdW9wQum6TxbFLnxYRf76NcYD1pbS4Ltftw6hcEBgw3D/jmarz/DGDj2v1gyrn/+0zS/PsW5frRRMPsDCycrOldG58FJcyOBt44SeN5PvCvQwz3IWD+VM6DezANa3VdmS5HDKtyTpQLcfcB3p1jp3TWtsMpe33XTjDMjsDhOfhi8LpiR+DUurf/R+BvJ2MkWfYa30k5Ghi0B9ozC/intTTa50TEEZQ9zx/RngYCIMpvkb+W8c+1T2RT4Gv1FEIAr83ya4WT4c2Uz+o3EwxzAOVoYgmTM71r4m8jYgFlvVxMOWpc6zLzjCjXIVdlSWYunIw2rKm1va5YRE+S1JguF58lSUMyGCRJDYNBktS4VwRDRMyIUulwpWqQ0Ve9tO+5DSLiwxGxJCJ+EBHfi4id63O3TkG714mqk+uLiDg0ShXLk6dgXBdExGr9YHtEbFm/ajnMsBfW/3PrBeApE6Vi7Vumcpz3NjFExeK4B5Vqh1127skytjruFcFAKS62tL9nROwAPIPxr9K/hHJr+KMy85GUr639ZpLauJLMfMJUjWuq1Rtr7ulron7TaTx/Bzw7M4f6dkx/G1anTatpS0pbV2l1l4GoZZQ1vMn4/DNzUWYeuhbfckuGW3aGHW61rPfBEBHbU26xP27A0/8FvI3xb3OfQ7kJ6G6ALPVJVtR4iYj3RKlp/t16VyYRsVNELIxSJ39hROxY+58Qpe75NyPimoh4bu1/UEScGaU++tX1K2W997+1/t+77qGeFhFXRcTJ9aYXIuLZtd+36tHNoKOijSPi+HrUszjKjWu9cZ9ex31tRPzHgNfOj4gzOo+fERGn1+6X1vdcEhHv7W937d4/6u9H1HnwgSh16d9Lx3jzoe4pL42Ioyl3NO8QEW+tR2+XR/2tgIg4hlIr6Kwov7+wWUR8qg63OCL27YznCxFxNuUGuv7H471uk4j4XB3n5ynfC19JRDw2Ir4eEZdExHlR7zDtcxTw4Ci/e/C+KHeiLoyIS+v83HfQvOz0m1Ff15sHr679947yWwGnUIrl9b9un4j4Th3PF2LsjvMbIuJdnfF3f4/kYXXZuy5K3azee/1PncYrotz0taK9MXi92DbK7xd8v/49ofY/MCIurvPi43XaZtRlpXek/sa+6bhvlN+O6N0VvEWdhg0jYvc63svr+Laqw6w4wouIWVFu/ltpeegbz2YR8aXa3iVRbtjsrROLa9s+FfWG1oh4XERcWIe/uLZzxdFAROxRn19c/+86YNnojv/hnXlzeUTscg+Wnf7hmqOSiPholBtyiYijIuLKOo73T9SmFUZ9Y8ZauLHjNModsXvT1k4ft3ppZ5jt63OXAf8JPLrzXAJ/Vbv/g7FKiGdT6tZAKSj2P7X7BEpd9g0oxbBupNQkOYhyZ/D9KRubJXTKLNf/ezOgoiITVJjsm443A8fX7t0oR0i9cV9HKc+wMeV76jv0vTYod3r2qsOeQim3vV19n9mU7/R/Fdiv2+7avT+1nHidB+cwuIT2wPnAkBVZ+z9HVq6ceQ3ljs+D6rzfujPe7uPxXvcmalVcSnXPFVVPO9MwbCXdudQqpfXxTMbq48+ilKuI7rzsvoYhK3T2jXNg9d/OfHt97f47yh3gUO5sv7COYxal3Eav4m1vfvU+q/uvYr34PGMVWGdQlrmBVXQp6+v5nbZvOWB6jmdseTuEscq+lwNPqd3/Anywdl/A2Ho1C7hh0OffN44XUupR9R731pOfAA+p/T4NHEa5l+I6Sk0nqNVzaavQjldRd8UwfeP/CPCy2n2fOq9XLAcTLTsDhmvGQakEexDldzmuZmx5W2leD/pbr48YouyV35yZl/T1X1X1UqAcIVAqVR5B2TgtjIj59ek/UjZKUKtv1u49GatCeRJlA95zapYqrddSFqLentn5mfnLLEW+Tu97Tc+gioqrqjDZs1dtC5l5FSUAenVeFmbmLZn5B0rpi5365kHW1/aqbe5JKTHxOEqxtuVZbrY7mVJBc1W+kINr6cD482GYiqz9+itnbsxY5czzM/NXfeP91Spe160Oejlt1dOeYSvp9gvg36KUbPg/yk1I204w/LAVOrvGq/7bc3r9312WAb6UmXdk5i8ohRZ77To0Ir5PuZt2h874x1svnkYp10Fm3pWZtzB+Fd3rKHWQPhIRzwR+O2B6jgMOrt0HA8dHKTmzZWZ+vfY/keGWyf7loecHwNMj4r0R8aTa5l0pFVav6RvHrpSzC9+r0/jbXPkm1PsxuKLueL4D/GNE/AOwU/YVAazu6bLT77eUKr3HRcQLgN8P86L1/c7nJwLPi4hnU1bwLSLiM5TTGBNVL10hM++gbAi/HBE3UeqVLAT+VDeaMHGFwxynu/t4vP5dgyoqDlXtcxXDDVOp8XjKnt0fKBv2OyNiovfstr+/ouNtjG+8+bDKiqwDNJUzV/QsP4HZ34b+9x/0ukHtGzTOlSrpRrmWdXZ9eAzlyLHrZZQjr8dm5p/qaY6VKmH2jWeYCp39r1mp+m9HbznoXwZWWj7qeJ5OqVj6+4i4oNPeYdeLXpsGVtGNiD8H/pJSI+vFlKPvFTLz21FOMz6FcgS6pAbDeO5k7NT4UMtkljpnj6UUmfv3iPgKpSbUeNOyquVjvIq6A2XmKRFxEeVU+HlRan9d1zfYsMtOd/phrCrxnRGxByWUD6AUG3zayi9vrddHDJl5RGZun6VC6QHAVzPzwFx19VIAIuIxEbFd7d6Acgqhv5BbvwsZq0L5Mko9mp4XRfmm04Mpe0a9jc8zolQQ3YQSPN8echKHrTDZrWz5EMoe8KBa8gNl5s+An1H2gE+ovS8CnlLP186gFCLs7andFBEPrfPs+cOOh+Hmw3gVWQcNt6JyZkQ8esg2jPe67jx8BGVZ6Dewkm5m/iRrVdrMPIaVq2Dej3Jk+6co1392WvmtV2rjPa28OV7139VxP+DXNRR2oxyNrMpCStmM3jWSLRinim6UbwhukJlfpJRneMw47/lpylHy8QB1j/7XEdH7jYmXM7ZM3kA5OoFyenOV6rr/+8z8DPD+2o6rKL/N0ate2xvHVcB2EfG4+tr7xsoXs+/H4Iq6443/QZQzAh+mBNKjGH7Z6R/uR5TrRRvVAJ1fx7E5cL/M/F/KKbHdV9UuWP+PGNbUNpRKmr1qqRdTzs1N5FDgUxHxVkpFxIM7z11NWYi2BV6TpVojlPA4iVIW95TMXDRM43L4CpNHA8dEqZ55J+XXue6YeKd/JSdTzp1fWce9LErNoK9R9pb+NzPPrMMeTjmd8BPK+efNB7zfICvNh+irdJrjVGSlnObo6q+ceQPw3CHaMN7r/ptyuuJyyqm8leZ1Zv4xhqikm5m/jIhv11MKX6YcwZ4dEYvqe1/FxO5x5c0cp/ov5RrKPXUu8Jo6L66mhM6qvAE4NiJeRTmSeG1mficGV9G9nTKvezum4/0ux8nAv9KeQl1AWdY3pexd99a/91Pqd72ctprtRB4JvC8i7q5te21dZw+mnBKaSflxoWPqZ/8S4CN1x+Z2ylFV13gVdcfzEsop3D8BPwf+JTN/Ncyy07+MZeZbI6L3k7HXUk7FQgmPMyOi9xsXzYX+8VgraS2J8s2cczLztL7+B1Euir1u0OuGeN/NM/PWuoH4GHBtZv7XmrZ3wHg+SvmR8E+u7feu738QazAfNP3UEN43M18+6rZMN9P9iGF9MOkVJiPiEsp52Dev7feWVkdEfITyoz3PHnVbpiOPGCRJjfX64rMkae0zGCRJDYNBktQwGCRJDYNBktT4/6pggv7D8P0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9" name="Picture 15"/>
          <p:cNvPicPr>
            <a:picLocks noGrp="1" noChangeAspect="1" noChangeArrowheads="1"/>
          </p:cNvPicPr>
          <p:nvPr>
            <p:ph idx="1"/>
          </p:nvPr>
        </p:nvPicPr>
        <p:blipFill>
          <a:blip r:embed="rId2"/>
          <a:srcRect/>
          <a:stretch>
            <a:fillRect/>
          </a:stretch>
        </p:blipFill>
        <p:spPr bwMode="auto">
          <a:xfrm>
            <a:off x="533400" y="133350"/>
            <a:ext cx="3657600" cy="1905000"/>
          </a:xfrm>
          <a:prstGeom prst="rect">
            <a:avLst/>
          </a:prstGeom>
          <a:noFill/>
          <a:ln w="9525">
            <a:noFill/>
            <a:miter lim="800000"/>
            <a:headEnd/>
            <a:tailEnd/>
          </a:ln>
          <a:effectLst/>
        </p:spPr>
      </p:pic>
      <p:sp>
        <p:nvSpPr>
          <p:cNvPr id="13" name="Rectangle 12"/>
          <p:cNvSpPr/>
          <p:nvPr/>
        </p:nvSpPr>
        <p:spPr>
          <a:xfrm>
            <a:off x="228600" y="2495550"/>
            <a:ext cx="4419600" cy="2462213"/>
          </a:xfrm>
          <a:prstGeom prst="rect">
            <a:avLst/>
          </a:prstGeom>
        </p:spPr>
        <p:txBody>
          <a:bodyPr wrap="square">
            <a:spAutoFit/>
          </a:bodyPr>
          <a:lstStyle/>
          <a:p>
            <a:pPr algn="just"/>
            <a:r>
              <a:rPr sz="1400" smtClean="0">
                <a:latin typeface="Alegreya"/>
              </a:rPr>
              <a:t>observation:-1.people who agree on Shopping on the preferred e-tailer enhances thier social status are 59 2.people who are indifferent on Shopping on your preferred e-tailer enhances your social status are 100 3.people who strongly-agree on Shopping Shopping on your preferred e-tailer enhances your social status 48 4.people who dis-agree on Shopping on your preferred e-tailer enhances your social status the sense of adventure are 29. 5. people who strongly disagree on Shopping on your preferred e-tailer enhances your social status are 33</a:t>
            </a:r>
            <a:endParaRPr lang="en-US" sz="1400" dirty="0">
              <a:latin typeface="Alegreya"/>
            </a:endParaRPr>
          </a:p>
        </p:txBody>
      </p:sp>
      <p:pic>
        <p:nvPicPr>
          <p:cNvPr id="1040" name="Picture 16"/>
          <p:cNvPicPr>
            <a:picLocks noGrp="1" noChangeAspect="1" noChangeArrowheads="1"/>
          </p:cNvPicPr>
          <p:nvPr>
            <p:ph idx="2"/>
          </p:nvPr>
        </p:nvPicPr>
        <p:blipFill>
          <a:blip r:embed="rId3"/>
          <a:srcRect/>
          <a:stretch>
            <a:fillRect/>
          </a:stretch>
        </p:blipFill>
        <p:spPr bwMode="auto">
          <a:xfrm>
            <a:off x="5181600" y="133350"/>
            <a:ext cx="3581400" cy="1879295"/>
          </a:xfrm>
          <a:prstGeom prst="rect">
            <a:avLst/>
          </a:prstGeom>
          <a:noFill/>
          <a:ln w="9525">
            <a:noFill/>
            <a:miter lim="800000"/>
            <a:headEnd/>
            <a:tailEnd/>
          </a:ln>
          <a:effectLst/>
        </p:spPr>
      </p:pic>
      <p:sp>
        <p:nvSpPr>
          <p:cNvPr id="16" name="Rectangle 15"/>
          <p:cNvSpPr/>
          <p:nvPr/>
        </p:nvSpPr>
        <p:spPr>
          <a:xfrm>
            <a:off x="4876800" y="2571750"/>
            <a:ext cx="4191000" cy="2246769"/>
          </a:xfrm>
          <a:prstGeom prst="rect">
            <a:avLst/>
          </a:prstGeom>
        </p:spPr>
        <p:txBody>
          <a:bodyPr wrap="square">
            <a:spAutoFit/>
          </a:bodyPr>
          <a:lstStyle/>
          <a:p>
            <a:pPr algn="just"/>
            <a:r>
              <a:rPr sz="1400" smtClean="0">
                <a:latin typeface="Alegreya"/>
              </a:rPr>
              <a:t>observation:-1.people who agree on feel gratification shopping on your favorite e-tailer are 63 2.people who are indifferent on feel gratification shopping on your favorite e-tailer are 101 3.people who strongly-agree on feel gratification shopping on your favorite e-tailer 65 4.people who dis-agree on feel gratification shopping on your favorite e-tailer are 22. 5. people who strongly disagree on feel gratification shopping on your favorite e-tailer are 18</a:t>
            </a:r>
            <a:endParaRPr lang="en-US" sz="1400" dirty="0">
              <a:latin typeface="Alegreya"/>
            </a:endParaRPr>
          </a:p>
        </p:txBody>
      </p:sp>
      <p:sp>
        <p:nvSpPr>
          <p:cNvPr id="18" name="TextBox 17"/>
          <p:cNvSpPr txBox="1"/>
          <p:nvPr/>
        </p:nvSpPr>
        <p:spPr>
          <a:xfrm>
            <a:off x="609600" y="2114550"/>
            <a:ext cx="3886200" cy="246221"/>
          </a:xfrm>
          <a:prstGeom prst="rect">
            <a:avLst/>
          </a:prstGeom>
          <a:noFill/>
        </p:spPr>
        <p:txBody>
          <a:bodyPr wrap="square" rtlCol="0">
            <a:spAutoFit/>
          </a:bodyPr>
          <a:lstStyle/>
          <a:p>
            <a:r>
              <a:rPr lang="en-US" sz="1000" dirty="0" smtClean="0">
                <a:latin typeface="Arvo"/>
              </a:rPr>
              <a:t>S</a:t>
            </a:r>
            <a:r>
              <a:rPr sz="1000" smtClean="0">
                <a:latin typeface="Arvo"/>
              </a:rPr>
              <a:t>hopping on the preferred e tailer enhances your social status</a:t>
            </a:r>
            <a:endParaRPr lang="en-US" sz="1000" dirty="0">
              <a:latin typeface="Arvo"/>
            </a:endParaRPr>
          </a:p>
        </p:txBody>
      </p:sp>
      <p:sp>
        <p:nvSpPr>
          <p:cNvPr id="19" name="TextBox 18"/>
          <p:cNvSpPr txBox="1"/>
          <p:nvPr/>
        </p:nvSpPr>
        <p:spPr>
          <a:xfrm>
            <a:off x="5257800" y="2114550"/>
            <a:ext cx="3733800" cy="246221"/>
          </a:xfrm>
          <a:prstGeom prst="rect">
            <a:avLst/>
          </a:prstGeom>
          <a:noFill/>
        </p:spPr>
        <p:txBody>
          <a:bodyPr wrap="square" rtlCol="0">
            <a:spAutoFit/>
          </a:bodyPr>
          <a:lstStyle/>
          <a:p>
            <a:r>
              <a:rPr lang="en-US" sz="1000" dirty="0" smtClean="0">
                <a:latin typeface="Arvo"/>
              </a:rPr>
              <a:t>Y</a:t>
            </a:r>
            <a:r>
              <a:rPr sz="1000" smtClean="0">
                <a:latin typeface="Arvo"/>
              </a:rPr>
              <a:t>ou feel gratification shopping on your favorite e-tailer</a:t>
            </a:r>
            <a:endParaRPr lang="en-US" sz="1000" dirty="0">
              <a:latin typeface="Arv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1CA0FD9-5658-486E-AED7-3A0F550844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B83B9C6-C37E-4CF3-AB2E-FEF5FD962ABC}"/>
              </a:ext>
            </a:extLst>
          </p:cNvPr>
          <p:cNvSpPr>
            <a:spLocks noGrp="1"/>
          </p:cNvSpPr>
          <p:nvPr>
            <p:ph type="title"/>
          </p:nvPr>
        </p:nvSpPr>
        <p:spPr/>
        <p:txBody>
          <a:bodyPr rtlCol="0"/>
          <a:lstStyle/>
          <a:p>
            <a:r>
              <a:rPr lang="en-US" sz="2800" b="1" dirty="0">
                <a:latin typeface="Alegreya"/>
              </a:rPr>
              <a:t>EDA Steps</a:t>
            </a:r>
          </a:p>
        </p:txBody>
      </p:sp>
      <p:sp>
        <p:nvSpPr>
          <p:cNvPr id="3" name="Content Placeholder 2">
            <a:extLst>
              <a:ext uri="{699245F5-F974-4368-87B3-E52481B716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7B6C6D-427F-42A0-A1E9-ABEB32E49B0F}"/>
              </a:ext>
            </a:extLst>
          </p:cNvPr>
          <p:cNvSpPr>
            <a:spLocks noGrp="1"/>
          </p:cNvSpPr>
          <p:nvPr>
            <p:ph idx="1"/>
          </p:nvPr>
        </p:nvSpPr>
        <p:spPr/>
        <p:txBody>
          <a:bodyPr vert="horz" rtlCol="0">
            <a:noAutofit/>
          </a:bodyPr>
          <a:lstStyle/>
          <a:p>
            <a:pPr marL="0" indent="0">
              <a:buNone/>
            </a:pPr>
            <a:r>
              <a:rPr lang="en-US" sz="1400" b="0" dirty="0">
                <a:latin typeface="Alegreya"/>
              </a:rPr>
              <a:t>1.Checking the missing values</a:t>
            </a:r>
          </a:p>
          <a:p>
            <a:pPr marL="0" indent="0">
              <a:buNone/>
            </a:pPr>
            <a:r>
              <a:rPr lang="en-US" sz="1400" b="0" dirty="0">
                <a:latin typeface="Alegreya"/>
              </a:rPr>
              <a:t>2.Checking for numerical columns</a:t>
            </a:r>
          </a:p>
          <a:p>
            <a:pPr marL="0" indent="0">
              <a:buNone/>
            </a:pPr>
            <a:r>
              <a:rPr lang="en-US" sz="1400" b="0" dirty="0">
                <a:latin typeface="Alegreya"/>
              </a:rPr>
              <a:t>3.Checking for the distribution of numerical variables</a:t>
            </a:r>
          </a:p>
          <a:p>
            <a:pPr marL="0" indent="0">
              <a:buNone/>
            </a:pPr>
            <a:r>
              <a:rPr lang="en-US" sz="1400" b="0" dirty="0">
                <a:latin typeface="Alegreya"/>
              </a:rPr>
              <a:t>4.Checking for Categorical variables</a:t>
            </a:r>
          </a:p>
          <a:p>
            <a:pPr marL="0" indent="0">
              <a:buNone/>
            </a:pPr>
            <a:endParaRPr lang="en-US" sz="1400" b="0" dirty="0">
              <a:latin typeface="Alegreya"/>
            </a:endParaRPr>
          </a:p>
        </p:txBody>
      </p:sp>
    </p:spTree>
    <p:extLst>
      <p:ext uri="{F7BE50DF-D6BE-4634-9AA8-26AE096A42A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2876550"/>
            <a:ext cx="7620000" cy="1301545"/>
          </a:xfrm>
        </p:spPr>
        <p:txBody>
          <a:bodyPr/>
          <a:lstStyle/>
          <a:p>
            <a:pPr algn="just"/>
            <a:r>
              <a:rPr sz="1400" b="0" smtClean="0">
                <a:latin typeface="Alegreya"/>
              </a:rPr>
              <a:t>observation:-1.people who agree on Shopping on the website helps you fulfill certain roles are 88 2.people who are indifferent Shopping on the website helps you fulfill certain rolesare 88 3.people who strongly-agree on Shopping on the website helps you fulfill certain roles 38 4.people who dis-agree on Shopping on the website helps you fulfill certain roles are 22. 5. people who strongly disagree on Shopping on the website helps you fulfill certain roles are 33</a:t>
            </a:r>
            <a:endParaRPr lang="en-US" sz="1400" b="0" dirty="0">
              <a:latin typeface="Alegreya"/>
            </a:endParaRPr>
          </a:p>
        </p:txBody>
      </p:sp>
      <p:pic>
        <p:nvPicPr>
          <p:cNvPr id="69634" name="Picture 2"/>
          <p:cNvPicPr>
            <a:picLocks noGrp="1" noChangeAspect="1" noChangeArrowheads="1"/>
          </p:cNvPicPr>
          <p:nvPr>
            <p:ph idx="1"/>
          </p:nvPr>
        </p:nvPicPr>
        <p:blipFill>
          <a:blip r:embed="rId2"/>
          <a:srcRect/>
          <a:stretch>
            <a:fillRect/>
          </a:stretch>
        </p:blipFill>
        <p:spPr bwMode="auto">
          <a:xfrm>
            <a:off x="2819400" y="0"/>
            <a:ext cx="2753958" cy="2495550"/>
          </a:xfrm>
          <a:prstGeom prst="rect">
            <a:avLst/>
          </a:prstGeom>
          <a:noFill/>
          <a:ln w="9525">
            <a:noFill/>
            <a:miter lim="800000"/>
            <a:headEnd/>
            <a:tailEnd/>
          </a:ln>
          <a:effectLst/>
        </p:spPr>
      </p:pic>
      <p:sp>
        <p:nvSpPr>
          <p:cNvPr id="8" name="TextBox 7"/>
          <p:cNvSpPr txBox="1"/>
          <p:nvPr/>
        </p:nvSpPr>
        <p:spPr>
          <a:xfrm>
            <a:off x="2743200" y="2571750"/>
            <a:ext cx="4114800" cy="246221"/>
          </a:xfrm>
          <a:prstGeom prst="rect">
            <a:avLst/>
          </a:prstGeom>
          <a:noFill/>
        </p:spPr>
        <p:txBody>
          <a:bodyPr wrap="square" rtlCol="0">
            <a:spAutoFit/>
          </a:bodyPr>
          <a:lstStyle/>
          <a:p>
            <a:r>
              <a:rPr lang="en-US" sz="1000" dirty="0" smtClean="0">
                <a:latin typeface="Arvo"/>
              </a:rPr>
              <a:t>S</a:t>
            </a:r>
            <a:r>
              <a:rPr sz="1000" smtClean="0">
                <a:latin typeface="Arvo"/>
              </a:rPr>
              <a:t>hopping on the website helps you fulfill certain roles</a:t>
            </a:r>
            <a:endParaRPr lang="en-US" sz="1000" dirty="0">
              <a:latin typeface="Arv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657350"/>
            <a:ext cx="4953000" cy="246221"/>
          </a:xfrm>
          <a:prstGeom prst="rect">
            <a:avLst/>
          </a:prstGeom>
          <a:noFill/>
        </p:spPr>
        <p:txBody>
          <a:bodyPr wrap="square" rtlCol="0">
            <a:spAutoFit/>
          </a:bodyPr>
          <a:lstStyle/>
          <a:p>
            <a:pPr algn="ctr"/>
            <a:r>
              <a:rPr lang="en-IN" sz="1000" dirty="0" smtClean="0">
                <a:latin typeface="Arvo"/>
              </a:rPr>
              <a:t>From the following, tick any (or all) of the online retailers you have shopped from?</a:t>
            </a:r>
            <a:endParaRPr lang="en-IN" sz="1000" dirty="0">
              <a:latin typeface="Arvo"/>
            </a:endParaRPr>
          </a:p>
        </p:txBody>
      </p:sp>
      <p:sp>
        <p:nvSpPr>
          <p:cNvPr id="3" name="TextBox 2"/>
          <p:cNvSpPr txBox="1"/>
          <p:nvPr/>
        </p:nvSpPr>
        <p:spPr>
          <a:xfrm>
            <a:off x="228600" y="2038350"/>
            <a:ext cx="8686800" cy="2862322"/>
          </a:xfrm>
          <a:prstGeom prst="rect">
            <a:avLst/>
          </a:prstGeom>
          <a:noFill/>
        </p:spPr>
        <p:txBody>
          <a:bodyPr wrap="square" rtlCol="0">
            <a:spAutoFit/>
          </a:bodyPr>
          <a:lstStyle/>
          <a:p>
            <a:r>
              <a:rPr lang="en-IN" sz="1200" dirty="0" smtClean="0">
                <a:latin typeface="Alegreya"/>
              </a:rPr>
              <a:t>observation:-</a:t>
            </a:r>
          </a:p>
          <a:p>
            <a:r>
              <a:rPr lang="en-IN" sz="1200" dirty="0" smtClean="0">
                <a:latin typeface="Alegreya"/>
              </a:rPr>
              <a:t>    1.From the following,  the online retailers people have shopped from  Amazon.in, Flipkart.com, Paytm.com, Myntra.com, Snapdeal.com</a:t>
            </a:r>
          </a:p>
          <a:p>
            <a:r>
              <a:rPr lang="en-IN" sz="1200" dirty="0" smtClean="0">
                <a:latin typeface="Alegreya"/>
              </a:rPr>
              <a:t>    are 82</a:t>
            </a:r>
          </a:p>
          <a:p>
            <a:r>
              <a:rPr lang="en-IN" sz="1200" dirty="0" smtClean="0">
                <a:latin typeface="Alegreya"/>
              </a:rPr>
              <a:t>    2.From the following,  the online retailers people have shopped from  Amazon.in, Flipkart.com,  Myntra.com, Snapdeal.com</a:t>
            </a:r>
          </a:p>
          <a:p>
            <a:r>
              <a:rPr lang="en-IN" sz="1200" dirty="0" smtClean="0">
                <a:latin typeface="Alegreya"/>
              </a:rPr>
              <a:t>    are 44</a:t>
            </a:r>
          </a:p>
          <a:p>
            <a:r>
              <a:rPr lang="en-IN" sz="1200" dirty="0" smtClean="0">
                <a:latin typeface="Alegreya"/>
              </a:rPr>
              <a:t>    3.From the following,  the online retailers people have shopped from  Amazon.in, Flipkart.com, are 32</a:t>
            </a:r>
          </a:p>
          <a:p>
            <a:r>
              <a:rPr lang="en-IN" sz="1200" dirty="0" smtClean="0">
                <a:latin typeface="Alegreya"/>
              </a:rPr>
              <a:t>    4.From the following,  the online retailers people have shopped from  Amazon.in, Flipkart.com, Paytm.com,  Snapdeal.com are 29</a:t>
            </a:r>
          </a:p>
          <a:p>
            <a:r>
              <a:rPr lang="en-IN" sz="1200" dirty="0" smtClean="0">
                <a:latin typeface="Alegreya"/>
              </a:rPr>
              <a:t>    5.From the following,  the online retailers people have shopped from  Amazon.in, Flipkart.com,  Snapdeal.com are 27</a:t>
            </a:r>
          </a:p>
          <a:p>
            <a:r>
              <a:rPr lang="en-IN" sz="1200" dirty="0" smtClean="0">
                <a:latin typeface="Alegreya"/>
              </a:rPr>
              <a:t>    6.From the following,  the online retailers people have shopped from  Amazon.in, Flipkart.com, Paytm.com,  Snapdeal.com</a:t>
            </a:r>
          </a:p>
          <a:p>
            <a:r>
              <a:rPr lang="en-IN" sz="1200" dirty="0" smtClean="0">
                <a:latin typeface="Alegreya"/>
              </a:rPr>
              <a:t>    are 20.</a:t>
            </a:r>
          </a:p>
          <a:p>
            <a:r>
              <a:rPr lang="en-IN" sz="1200" dirty="0" smtClean="0">
                <a:latin typeface="Alegreya"/>
              </a:rPr>
              <a:t>    7.From the following,  the online retailers people have shopped from  Amazon.in are 16.</a:t>
            </a:r>
          </a:p>
          <a:p>
            <a:r>
              <a:rPr lang="en-IN" sz="1200" dirty="0" smtClean="0">
                <a:latin typeface="Alegreya"/>
              </a:rPr>
              <a:t>    8.From the following,  the online retailers people have shopped from  Amazon.in, Flipkart.com, Paytm.com are 12.</a:t>
            </a:r>
          </a:p>
          <a:p>
            <a:r>
              <a:rPr lang="en-IN" sz="1200" dirty="0" smtClean="0">
                <a:latin typeface="Alegreya"/>
              </a:rPr>
              <a:t>    9.From the following,  the online retailers people have shopped from  Amazon.in, Flipkart.com, Paytm.com are 7</a:t>
            </a:r>
            <a:endParaRPr lang="en-IN" sz="1200" dirty="0">
              <a:latin typeface="Alegreya"/>
            </a:endParaRPr>
          </a:p>
        </p:txBody>
      </p:sp>
      <p:pic>
        <p:nvPicPr>
          <p:cNvPr id="5" name="Picture 4" descr="C:\Users\Admin\Pictures\Saved Pictures\last.png"/>
          <p:cNvPicPr/>
          <p:nvPr/>
        </p:nvPicPr>
        <p:blipFill>
          <a:blip r:embed="rId2" cstate="print"/>
          <a:srcRect/>
          <a:stretch>
            <a:fillRect/>
          </a:stretch>
        </p:blipFill>
        <p:spPr bwMode="auto">
          <a:xfrm>
            <a:off x="2286000" y="209550"/>
            <a:ext cx="3276600" cy="1524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343150"/>
            <a:ext cx="2111475" cy="246221"/>
          </a:xfrm>
          <a:prstGeom prst="rect">
            <a:avLst/>
          </a:prstGeom>
          <a:noFill/>
        </p:spPr>
        <p:txBody>
          <a:bodyPr wrap="none" rtlCol="0">
            <a:spAutoFit/>
          </a:bodyPr>
          <a:lstStyle/>
          <a:p>
            <a:pPr algn="ctr"/>
            <a:r>
              <a:rPr lang="en-IN" sz="1000" dirty="0" smtClean="0">
                <a:latin typeface="Arvo"/>
              </a:rPr>
              <a:t>Easy to use website or application</a:t>
            </a:r>
            <a:endParaRPr lang="en-IN" sz="1000" dirty="0">
              <a:latin typeface="Arvo"/>
            </a:endParaRPr>
          </a:p>
        </p:txBody>
      </p:sp>
      <p:sp>
        <p:nvSpPr>
          <p:cNvPr id="3" name="TextBox 2"/>
          <p:cNvSpPr txBox="1"/>
          <p:nvPr/>
        </p:nvSpPr>
        <p:spPr>
          <a:xfrm>
            <a:off x="304800" y="2952750"/>
            <a:ext cx="8305800" cy="2123658"/>
          </a:xfrm>
          <a:prstGeom prst="rect">
            <a:avLst/>
          </a:prstGeom>
          <a:noFill/>
        </p:spPr>
        <p:txBody>
          <a:bodyPr wrap="square" rtlCol="0">
            <a:spAutoFit/>
          </a:bodyPr>
          <a:lstStyle/>
          <a:p>
            <a:r>
              <a:rPr lang="en-IN" sz="1200" dirty="0" smtClean="0">
                <a:latin typeface="Alegreya"/>
              </a:rPr>
              <a:t>observation:-1.people Easy to use website or application in Amazon.in, Flipkart.com, Paytm.com, Myntra.com, Snapdeal.com  are 64</a:t>
            </a:r>
          </a:p>
          <a:p>
            <a:r>
              <a:rPr lang="en-IN" sz="1200" dirty="0" smtClean="0">
                <a:latin typeface="Alegreya"/>
              </a:rPr>
              <a:t>    2.people Easy to use website or application in Amazon.in, Flipkart.com  are 44</a:t>
            </a:r>
          </a:p>
          <a:p>
            <a:r>
              <a:rPr lang="en-IN" sz="1200" dirty="0" smtClean="0">
                <a:latin typeface="Alegreya"/>
              </a:rPr>
              <a:t>    3.people Easy to use website or application in Amazon.in, Flipkart.com,  Myntra.com, Snapdeal.com  are 44.</a:t>
            </a:r>
          </a:p>
          <a:p>
            <a:r>
              <a:rPr lang="en-IN" sz="1200" dirty="0" smtClean="0">
                <a:latin typeface="Alegreya"/>
              </a:rPr>
              <a:t>    4.people Easy to use website or application in Amazon.in  are 29.</a:t>
            </a:r>
          </a:p>
          <a:p>
            <a:r>
              <a:rPr lang="en-IN" sz="1200" dirty="0" smtClean="0">
                <a:latin typeface="Alegreya"/>
              </a:rPr>
              <a:t>    5.people Easy to use website or application in Amazon.in, Flipkart.com, Paytm.com,  Snapdeal.com  are 22.</a:t>
            </a:r>
          </a:p>
          <a:p>
            <a:r>
              <a:rPr lang="en-IN" sz="1200" dirty="0" smtClean="0">
                <a:latin typeface="Alegreya"/>
              </a:rPr>
              <a:t>    6.people Easy to use website or application in Amazon.in, Paytm.com, Myntra.com  are 20</a:t>
            </a:r>
          </a:p>
          <a:p>
            <a:r>
              <a:rPr lang="en-IN" sz="1200" dirty="0" smtClean="0">
                <a:latin typeface="Alegreya"/>
              </a:rPr>
              <a:t>    7.people Easy to use website or application in Amazon.in, Flipkart.com,  Myntra.com are 19.</a:t>
            </a:r>
          </a:p>
          <a:p>
            <a:r>
              <a:rPr lang="en-IN" sz="1200" dirty="0" smtClean="0">
                <a:latin typeface="Alegreya"/>
              </a:rPr>
              <a:t>    8.people Easy to use website or application in paytm.com  are 12</a:t>
            </a:r>
          </a:p>
          <a:p>
            <a:r>
              <a:rPr lang="en-IN" sz="1200" dirty="0" smtClean="0">
                <a:latin typeface="Alegreya"/>
              </a:rPr>
              <a:t>    9.people Easy to use website or application in Flipkart.com  are 8</a:t>
            </a:r>
          </a:p>
          <a:p>
            <a:r>
              <a:rPr lang="en-IN" sz="1200" dirty="0" smtClean="0">
                <a:latin typeface="Alegreya"/>
              </a:rPr>
              <a:t>    10.people Easy to use website or application in  Amazon.in, paytm.com  are 7</a:t>
            </a:r>
            <a:endParaRPr lang="en-IN" sz="1200" dirty="0">
              <a:latin typeface="Alegreya"/>
            </a:endParaRPr>
          </a:p>
        </p:txBody>
      </p:sp>
      <p:pic>
        <p:nvPicPr>
          <p:cNvPr id="4" name="Picture 3" descr="C:\Users\Admin\Pictures\Saved Pictures\easetouse.png"/>
          <p:cNvPicPr/>
          <p:nvPr/>
        </p:nvPicPr>
        <p:blipFill>
          <a:blip r:embed="rId2"/>
          <a:srcRect/>
          <a:stretch>
            <a:fillRect/>
          </a:stretch>
        </p:blipFill>
        <p:spPr bwMode="auto">
          <a:xfrm>
            <a:off x="2667000" y="361950"/>
            <a:ext cx="3657600" cy="197126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8767" y="2477929"/>
            <a:ext cx="2089033" cy="246221"/>
          </a:xfrm>
          <a:prstGeom prst="rect">
            <a:avLst/>
          </a:prstGeom>
          <a:noFill/>
        </p:spPr>
        <p:txBody>
          <a:bodyPr wrap="none" rtlCol="0">
            <a:spAutoFit/>
          </a:bodyPr>
          <a:lstStyle/>
          <a:p>
            <a:pPr algn="ctr"/>
            <a:r>
              <a:rPr lang="en-IN" sz="1000" dirty="0" smtClean="0">
                <a:latin typeface="Arvo"/>
              </a:rPr>
              <a:t>Visual appealing web-page layout</a:t>
            </a:r>
            <a:endParaRPr lang="en-IN" sz="1000" dirty="0">
              <a:latin typeface="Arvo"/>
            </a:endParaRPr>
          </a:p>
        </p:txBody>
      </p:sp>
      <p:sp>
        <p:nvSpPr>
          <p:cNvPr id="3" name="TextBox 2"/>
          <p:cNvSpPr txBox="1"/>
          <p:nvPr/>
        </p:nvSpPr>
        <p:spPr>
          <a:xfrm>
            <a:off x="381000" y="2724150"/>
            <a:ext cx="8458200" cy="2308324"/>
          </a:xfrm>
          <a:prstGeom prst="rect">
            <a:avLst/>
          </a:prstGeom>
          <a:noFill/>
        </p:spPr>
        <p:txBody>
          <a:bodyPr wrap="square" rtlCol="0">
            <a:spAutoFit/>
          </a:bodyPr>
          <a:lstStyle/>
          <a:p>
            <a:r>
              <a:rPr lang="en-IN" sz="1200" dirty="0" smtClean="0">
                <a:latin typeface="Alegreya"/>
              </a:rPr>
              <a:t>observation:-1.people who visual appealing the web page layout in  Amazon.in, Flipkart.com are 87</a:t>
            </a:r>
          </a:p>
          <a:p>
            <a:r>
              <a:rPr lang="en-IN" sz="1200" dirty="0" smtClean="0">
                <a:latin typeface="Alegreya"/>
              </a:rPr>
              <a:t>    2.people who visual appealing the web page layout in  Amazon.in, Flipkart.com, paytm.com, myntra.com, snapdeal.com are 44.</a:t>
            </a:r>
          </a:p>
          <a:p>
            <a:r>
              <a:rPr lang="en-IN" sz="1200" dirty="0" smtClean="0">
                <a:latin typeface="Alegreya"/>
              </a:rPr>
              <a:t>    3.people who visual appealing the web page layout in  Amazon.in, Flipkart.com, Paytm.com, Myntra.com, Snapdeal.com  are  36</a:t>
            </a:r>
          </a:p>
          <a:p>
            <a:r>
              <a:rPr lang="en-IN" sz="1200" dirty="0" smtClean="0">
                <a:latin typeface="Alegreya"/>
              </a:rPr>
              <a:t>    4.people who visual appealing the web page layout in Amazon.in, Paytm.com, Myntra.com  are 20</a:t>
            </a:r>
          </a:p>
          <a:p>
            <a:r>
              <a:rPr lang="en-IN" sz="1200" dirty="0" smtClean="0">
                <a:latin typeface="Alegreya"/>
              </a:rPr>
              <a:t>    5.people who visual appealing the web page layout in Amazon.in,  Myntra.com  are 15</a:t>
            </a:r>
          </a:p>
          <a:p>
            <a:r>
              <a:rPr lang="en-IN" sz="1200" dirty="0" smtClean="0">
                <a:latin typeface="Alegreya"/>
              </a:rPr>
              <a:t>    6.people who visual appealing the web page layout in Myntra.com  are 15.</a:t>
            </a:r>
          </a:p>
          <a:p>
            <a:r>
              <a:rPr lang="en-IN" sz="1200" dirty="0" smtClean="0">
                <a:latin typeface="Alegreya"/>
              </a:rPr>
              <a:t>    7.people who visual appealing the web page layout in Flipkart.com, Myntra.com  are 15</a:t>
            </a:r>
          </a:p>
          <a:p>
            <a:r>
              <a:rPr lang="en-IN" sz="1200" dirty="0" smtClean="0">
                <a:latin typeface="Alegreya"/>
              </a:rPr>
              <a:t>    8.people who visual appealing the web page layout in Amazon.in, Flipkart.com, Myntra.com, Snapdeal.com are 14</a:t>
            </a:r>
          </a:p>
          <a:p>
            <a:r>
              <a:rPr lang="en-IN" sz="1200" dirty="0" smtClean="0">
                <a:latin typeface="Alegreya"/>
              </a:rPr>
              <a:t>    9.people who visual appealing the web page layout in Flipkart.com are 12</a:t>
            </a:r>
          </a:p>
          <a:p>
            <a:r>
              <a:rPr lang="en-IN" sz="1200" dirty="0" smtClean="0">
                <a:latin typeface="Alegreya"/>
              </a:rPr>
              <a:t>    10.people who visual appealing the web page layout in Amazon.in, Flipkart.com, paytm.com, Snapdeal.com are 11</a:t>
            </a:r>
            <a:endParaRPr lang="en-IN" sz="1200" dirty="0">
              <a:latin typeface="Alegreya"/>
            </a:endParaRPr>
          </a:p>
        </p:txBody>
      </p:sp>
      <p:pic>
        <p:nvPicPr>
          <p:cNvPr id="5" name="Picture 4" descr="C:\Users\Admin\Pictures\Saved Pictures\visualappealing.png"/>
          <p:cNvPicPr/>
          <p:nvPr/>
        </p:nvPicPr>
        <p:blipFill>
          <a:blip r:embed="rId2"/>
          <a:srcRect/>
          <a:stretch>
            <a:fillRect/>
          </a:stretch>
        </p:blipFill>
        <p:spPr bwMode="auto">
          <a:xfrm>
            <a:off x="2514600" y="438150"/>
            <a:ext cx="3200400" cy="1905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8693" y="2325529"/>
            <a:ext cx="1955984" cy="246221"/>
          </a:xfrm>
          <a:prstGeom prst="rect">
            <a:avLst/>
          </a:prstGeom>
          <a:noFill/>
        </p:spPr>
        <p:txBody>
          <a:bodyPr wrap="none" rtlCol="0">
            <a:spAutoFit/>
          </a:bodyPr>
          <a:lstStyle/>
          <a:p>
            <a:pPr algn="ctr"/>
            <a:r>
              <a:rPr lang="en-IN" sz="1000" dirty="0" smtClean="0">
                <a:latin typeface="Arvo"/>
              </a:rPr>
              <a:t>Wide variety of product on offer</a:t>
            </a:r>
            <a:endParaRPr lang="en-IN" sz="1000" dirty="0">
              <a:latin typeface="Arvo"/>
            </a:endParaRPr>
          </a:p>
        </p:txBody>
      </p:sp>
      <p:sp>
        <p:nvSpPr>
          <p:cNvPr id="3" name="TextBox 2"/>
          <p:cNvSpPr txBox="1"/>
          <p:nvPr/>
        </p:nvSpPr>
        <p:spPr>
          <a:xfrm>
            <a:off x="609600" y="2951024"/>
            <a:ext cx="8071440" cy="2031325"/>
          </a:xfrm>
          <a:prstGeom prst="rect">
            <a:avLst/>
          </a:prstGeom>
          <a:noFill/>
        </p:spPr>
        <p:txBody>
          <a:bodyPr wrap="none" rtlCol="0">
            <a:spAutoFit/>
          </a:bodyPr>
          <a:lstStyle/>
          <a:p>
            <a:r>
              <a:rPr lang="en-IN" sz="1400" dirty="0" smtClean="0">
                <a:latin typeface="Alegreya"/>
              </a:rPr>
              <a:t>observation:-1.wide variety of product on offer in Amazon.in, Flipkart.com are 130</a:t>
            </a:r>
          </a:p>
          <a:p>
            <a:r>
              <a:rPr lang="en-IN" sz="1400" dirty="0" smtClean="0">
                <a:latin typeface="Alegreya"/>
              </a:rPr>
              <a:t>    2.wide variety of product on offer in Amazon.in are 43</a:t>
            </a:r>
          </a:p>
          <a:p>
            <a:r>
              <a:rPr lang="en-IN" sz="1400" dirty="0" smtClean="0">
                <a:latin typeface="Alegreya"/>
              </a:rPr>
              <a:t>    3.wide variety of product on offer in Amazon.in, myntra.com are 20</a:t>
            </a:r>
          </a:p>
          <a:p>
            <a:r>
              <a:rPr lang="en-IN" sz="1400" dirty="0" smtClean="0">
                <a:latin typeface="Alegreya"/>
              </a:rPr>
              <a:t>    4.wide variety of product on offer in Myntra.com, Flipkart.com are 15</a:t>
            </a:r>
          </a:p>
          <a:p>
            <a:r>
              <a:rPr lang="en-IN" sz="1400" dirty="0" smtClean="0">
                <a:latin typeface="Alegreya"/>
              </a:rPr>
              <a:t>    5.wide variety of product on offer in  Myntra.com are 15</a:t>
            </a:r>
          </a:p>
          <a:p>
            <a:r>
              <a:rPr lang="en-IN" sz="1400" dirty="0" smtClean="0">
                <a:latin typeface="Alegreya"/>
              </a:rPr>
              <a:t>    6.wide variety of product on offer in  Amazon.in, Flipkart.com, Myntra.com, Snapdeal.com  are 14</a:t>
            </a:r>
          </a:p>
          <a:p>
            <a:r>
              <a:rPr lang="en-IN" sz="1400" dirty="0" smtClean="0">
                <a:latin typeface="Alegreya"/>
              </a:rPr>
              <a:t>    7.wide variety of product on offer in  Amazon.in, Flipkart.com, Paytm.com   are 13</a:t>
            </a:r>
          </a:p>
          <a:p>
            <a:r>
              <a:rPr lang="en-IN" sz="1400" dirty="0" smtClean="0">
                <a:latin typeface="Alegreya"/>
              </a:rPr>
              <a:t>    8.wide variety of product on offer in flipkart.com are 12       </a:t>
            </a:r>
          </a:p>
          <a:p>
            <a:r>
              <a:rPr lang="en-IN" sz="1400" dirty="0" smtClean="0">
                <a:latin typeface="Alegreya"/>
              </a:rPr>
              <a:t>    9.wide variety of product on offer in paytm.com are 7                                         </a:t>
            </a:r>
            <a:endParaRPr lang="en-IN" sz="1400" dirty="0">
              <a:latin typeface="Alegreya"/>
            </a:endParaRPr>
          </a:p>
        </p:txBody>
      </p:sp>
      <p:pic>
        <p:nvPicPr>
          <p:cNvPr id="7" name="Picture 6" descr="C:\Users\Admin\Pictures\Saved Pictures\widevariety.png"/>
          <p:cNvPicPr/>
          <p:nvPr/>
        </p:nvPicPr>
        <p:blipFill>
          <a:blip r:embed="rId2"/>
          <a:srcRect/>
          <a:stretch>
            <a:fillRect/>
          </a:stretch>
        </p:blipFill>
        <p:spPr bwMode="auto">
          <a:xfrm>
            <a:off x="2667000" y="514350"/>
            <a:ext cx="2867025" cy="1743311"/>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210" y="2096929"/>
            <a:ext cx="3239990" cy="246221"/>
          </a:xfrm>
          <a:prstGeom prst="rect">
            <a:avLst/>
          </a:prstGeom>
          <a:noFill/>
        </p:spPr>
        <p:txBody>
          <a:bodyPr wrap="none" rtlCol="0">
            <a:spAutoFit/>
          </a:bodyPr>
          <a:lstStyle/>
          <a:p>
            <a:pPr algn="ctr"/>
            <a:r>
              <a:rPr lang="en-IN" sz="1000" dirty="0" smtClean="0">
                <a:latin typeface="Arvo"/>
              </a:rPr>
              <a:t>Complete, relevant description information of products</a:t>
            </a:r>
            <a:endParaRPr lang="en-IN" sz="1000" dirty="0">
              <a:latin typeface="Arvo"/>
            </a:endParaRPr>
          </a:p>
        </p:txBody>
      </p:sp>
      <p:sp>
        <p:nvSpPr>
          <p:cNvPr id="3" name="TextBox 2"/>
          <p:cNvSpPr txBox="1"/>
          <p:nvPr/>
        </p:nvSpPr>
        <p:spPr>
          <a:xfrm>
            <a:off x="76200" y="2408694"/>
            <a:ext cx="8763000" cy="2677656"/>
          </a:xfrm>
          <a:prstGeom prst="rect">
            <a:avLst/>
          </a:prstGeom>
          <a:noFill/>
        </p:spPr>
        <p:txBody>
          <a:bodyPr wrap="square" rtlCol="0">
            <a:spAutoFit/>
          </a:bodyPr>
          <a:lstStyle/>
          <a:p>
            <a:r>
              <a:rPr lang="en-IN" sz="1200" dirty="0" smtClean="0">
                <a:latin typeface="Alegreya"/>
              </a:rPr>
              <a:t>observation:1.-people know the Complete, relevant description information of products on Amazon.in, Flipkart.com are 100</a:t>
            </a:r>
          </a:p>
          <a:p>
            <a:r>
              <a:rPr lang="en-IN" sz="1200" dirty="0" smtClean="0">
                <a:latin typeface="Alegreya"/>
              </a:rPr>
              <a:t>    2.people know the Complete, relevant description information of products on Amazon.in are 43</a:t>
            </a:r>
          </a:p>
          <a:p>
            <a:r>
              <a:rPr lang="en-IN" sz="1200" dirty="0" smtClean="0">
                <a:latin typeface="Alegreya"/>
              </a:rPr>
              <a:t>    3.people know the Complete, relevant description information of products on Amazon.in, Flipkart.com, paytm.com are 24</a:t>
            </a:r>
          </a:p>
          <a:p>
            <a:r>
              <a:rPr lang="en-IN" sz="1200" dirty="0" smtClean="0">
                <a:latin typeface="Alegreya"/>
              </a:rPr>
              <a:t>    4.people know the Complete, relevant description information of products on Amazon.in, Paytm.com, Myntra.com are 20</a:t>
            </a:r>
          </a:p>
          <a:p>
            <a:r>
              <a:rPr lang="en-IN" sz="1200" dirty="0" smtClean="0">
                <a:latin typeface="Alegreya"/>
              </a:rPr>
              <a:t>    5.people know the Complete, relevant description information of products on Amazon.in, Flipkart.com, Paytm.com, Myntra.com, Snapdeal.com  are 15</a:t>
            </a:r>
          </a:p>
          <a:p>
            <a:r>
              <a:rPr lang="en-IN" sz="1200" dirty="0" smtClean="0">
                <a:latin typeface="Alegreya"/>
              </a:rPr>
              <a:t>    6.people know the Complete, relevant description information of products on Amazon.in, Flipkart.com, Myntra.com are 15.</a:t>
            </a:r>
          </a:p>
          <a:p>
            <a:r>
              <a:rPr lang="en-IN" sz="1200" dirty="0" smtClean="0">
                <a:latin typeface="Alegreya"/>
              </a:rPr>
              <a:t>    7.people know the Complete, relevant description information of products on Amazon.in, Flipkart.com, Paytm.com, Myntra.com, Snapdeal.com are 14.</a:t>
            </a:r>
          </a:p>
          <a:p>
            <a:r>
              <a:rPr lang="en-IN" sz="1200" dirty="0" smtClean="0">
                <a:latin typeface="Alegreya"/>
              </a:rPr>
              <a:t>    8.people know the Complete, relevant description information of products on Snapdeal.com  are 12.</a:t>
            </a:r>
          </a:p>
          <a:p>
            <a:r>
              <a:rPr lang="en-IN" sz="1200" dirty="0" smtClean="0">
                <a:latin typeface="Alegreya"/>
              </a:rPr>
              <a:t>    9.people know the Complete, relevant description information of products on Flipkart.com, Snapdeal.com   are 11.</a:t>
            </a:r>
          </a:p>
          <a:p>
            <a:r>
              <a:rPr lang="en-IN" sz="1200" dirty="0" smtClean="0">
                <a:latin typeface="Alegreya"/>
              </a:rPr>
              <a:t>    10.people know the Complete, relevant description information of products on Flipkart.com   are 8</a:t>
            </a:r>
          </a:p>
          <a:p>
            <a:r>
              <a:rPr lang="en-IN" sz="1200" dirty="0" smtClean="0">
                <a:latin typeface="Alegreya"/>
              </a:rPr>
              <a:t>    11.people know the Complete, relevant description information of products on  Amazon.com, Flipkart.com, Snapdeal.com   are 7</a:t>
            </a:r>
            <a:endParaRPr lang="en-IN" sz="1200" dirty="0">
              <a:latin typeface="Alegreya"/>
            </a:endParaRPr>
          </a:p>
        </p:txBody>
      </p:sp>
      <p:pic>
        <p:nvPicPr>
          <p:cNvPr id="4" name="Picture 3" descr="C:\Users\Admin\Pictures\Saved Pictures\completerelevant.png"/>
          <p:cNvPicPr/>
          <p:nvPr/>
        </p:nvPicPr>
        <p:blipFill>
          <a:blip r:embed="rId2"/>
          <a:srcRect/>
          <a:stretch>
            <a:fillRect/>
          </a:stretch>
        </p:blipFill>
        <p:spPr bwMode="auto">
          <a:xfrm>
            <a:off x="1981200" y="209550"/>
            <a:ext cx="3352800" cy="1828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3431" y="2325529"/>
            <a:ext cx="3228769" cy="246221"/>
          </a:xfrm>
          <a:prstGeom prst="rect">
            <a:avLst/>
          </a:prstGeom>
          <a:noFill/>
        </p:spPr>
        <p:txBody>
          <a:bodyPr wrap="none" rtlCol="0">
            <a:spAutoFit/>
          </a:bodyPr>
          <a:lstStyle/>
          <a:p>
            <a:pPr algn="ctr"/>
            <a:r>
              <a:rPr lang="en-IN" sz="1000" dirty="0" smtClean="0">
                <a:latin typeface="Arvo"/>
              </a:rPr>
              <a:t>Fast loading website speed of website and application</a:t>
            </a:r>
            <a:endParaRPr lang="en-IN" sz="1000" dirty="0">
              <a:latin typeface="Arvo"/>
            </a:endParaRPr>
          </a:p>
        </p:txBody>
      </p:sp>
      <p:pic>
        <p:nvPicPr>
          <p:cNvPr id="4" name="Picture 3" descr="C:\Users\Admin\Pictures\Saved Pictures\fastloadingwebsite.png"/>
          <p:cNvPicPr/>
          <p:nvPr/>
        </p:nvPicPr>
        <p:blipFill>
          <a:blip r:embed="rId2"/>
          <a:srcRect/>
          <a:stretch>
            <a:fillRect/>
          </a:stretch>
        </p:blipFill>
        <p:spPr bwMode="auto">
          <a:xfrm>
            <a:off x="2743200" y="285750"/>
            <a:ext cx="3429000" cy="1981200"/>
          </a:xfrm>
          <a:prstGeom prst="rect">
            <a:avLst/>
          </a:prstGeom>
          <a:noFill/>
          <a:ln w="9525">
            <a:noFill/>
            <a:miter lim="800000"/>
            <a:headEnd/>
            <a:tailEnd/>
          </a:ln>
        </p:spPr>
      </p:pic>
      <p:sp>
        <p:nvSpPr>
          <p:cNvPr id="5" name="TextBox 4"/>
          <p:cNvSpPr txBox="1"/>
          <p:nvPr/>
        </p:nvSpPr>
        <p:spPr>
          <a:xfrm>
            <a:off x="304800" y="2495550"/>
            <a:ext cx="8382000" cy="2677656"/>
          </a:xfrm>
          <a:prstGeom prst="rect">
            <a:avLst/>
          </a:prstGeom>
          <a:noFill/>
        </p:spPr>
        <p:txBody>
          <a:bodyPr wrap="square" rtlCol="0">
            <a:spAutoFit/>
          </a:bodyPr>
          <a:lstStyle/>
          <a:p>
            <a:r>
              <a:rPr lang="en-IN" sz="1400" dirty="0" smtClean="0">
                <a:latin typeface="Alegreya"/>
              </a:rPr>
              <a:t>observation:-</a:t>
            </a:r>
          </a:p>
          <a:p>
            <a:r>
              <a:rPr lang="en-IN" sz="1400" dirty="0" smtClean="0">
                <a:latin typeface="Alegreya"/>
              </a:rPr>
              <a:t>1.fast loading website speed of website and application in Amazon.in   are 51</a:t>
            </a:r>
          </a:p>
          <a:p>
            <a:r>
              <a:rPr lang="en-IN" sz="1400" dirty="0" smtClean="0">
                <a:latin typeface="Alegreya"/>
              </a:rPr>
              <a:t>2.fast loading website speed of website and application in Amazon.in, Paytm.com are 44</a:t>
            </a:r>
          </a:p>
          <a:p>
            <a:r>
              <a:rPr lang="en-IN" sz="1400" dirty="0" smtClean="0">
                <a:latin typeface="Alegreya"/>
              </a:rPr>
              <a:t>3.fast loading website speed of website and application in  Amazon.in, Flipkart.com,  Myntra.com, Snapdeal.com   are 30</a:t>
            </a:r>
          </a:p>
          <a:p>
            <a:r>
              <a:rPr lang="en-IN" sz="1400" dirty="0" smtClean="0">
                <a:latin typeface="Alegreya"/>
              </a:rPr>
              <a:t>4.fast loading website speed of website and application in Amazon.in, Flipkart.com, Snapdeal.com  are 25</a:t>
            </a:r>
          </a:p>
          <a:p>
            <a:r>
              <a:rPr lang="en-IN" sz="1400" dirty="0" smtClean="0">
                <a:latin typeface="Alegreya"/>
              </a:rPr>
              <a:t>5.fast loading website speed of website and application in   Amazon.in, Flipkart.com, Paytm.com   are 25</a:t>
            </a:r>
          </a:p>
          <a:p>
            <a:r>
              <a:rPr lang="en-IN" sz="1400" dirty="0" smtClean="0">
                <a:latin typeface="Alegreya"/>
              </a:rPr>
              <a:t>6.fast loading website speed of website and application in   Amazon.in, Flipkart.com, Paytm.com.com, Myntra.com  are 14</a:t>
            </a:r>
          </a:p>
          <a:p>
            <a:r>
              <a:rPr lang="en-IN" sz="1400" dirty="0" smtClean="0">
                <a:latin typeface="Alegreya"/>
              </a:rPr>
              <a:t>7.fast loading website speed of website and application in   snapdeal.com are 12.</a:t>
            </a:r>
          </a:p>
          <a:p>
            <a:r>
              <a:rPr lang="en-IN" sz="1400" dirty="0" smtClean="0">
                <a:latin typeface="Alegreya"/>
              </a:rPr>
              <a:t>8.fast loading website speed of website and application in    Flipkart.com  are 8</a:t>
            </a:r>
            <a:endParaRPr lang="en-IN" sz="1400" dirty="0">
              <a:latin typeface="Alegrey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2083" y="2325529"/>
            <a:ext cx="2347117" cy="246221"/>
          </a:xfrm>
          <a:prstGeom prst="rect">
            <a:avLst/>
          </a:prstGeom>
          <a:noFill/>
        </p:spPr>
        <p:txBody>
          <a:bodyPr wrap="none" rtlCol="0">
            <a:spAutoFit/>
          </a:bodyPr>
          <a:lstStyle/>
          <a:p>
            <a:pPr algn="ctr"/>
            <a:r>
              <a:rPr lang="en-IN" sz="1000" dirty="0" smtClean="0">
                <a:latin typeface="Alegreya"/>
              </a:rPr>
              <a:t>Reliability of the website or application</a:t>
            </a:r>
            <a:endParaRPr lang="en-IN" sz="1000" dirty="0">
              <a:latin typeface="Alegreya"/>
            </a:endParaRPr>
          </a:p>
        </p:txBody>
      </p:sp>
      <p:sp>
        <p:nvSpPr>
          <p:cNvPr id="3" name="TextBox 2"/>
          <p:cNvSpPr txBox="1"/>
          <p:nvPr/>
        </p:nvSpPr>
        <p:spPr>
          <a:xfrm>
            <a:off x="533400" y="2647950"/>
            <a:ext cx="8770350" cy="2246769"/>
          </a:xfrm>
          <a:prstGeom prst="rect">
            <a:avLst/>
          </a:prstGeom>
          <a:noFill/>
        </p:spPr>
        <p:txBody>
          <a:bodyPr wrap="none" rtlCol="0">
            <a:spAutoFit/>
          </a:bodyPr>
          <a:lstStyle/>
          <a:p>
            <a:r>
              <a:rPr lang="en-IN" sz="1400" dirty="0" smtClean="0">
                <a:latin typeface="Alegreya"/>
              </a:rPr>
              <a:t>observation:-1.Reliability of the website or application on  Amazon.in are 61</a:t>
            </a:r>
          </a:p>
          <a:p>
            <a:r>
              <a:rPr lang="en-IN" sz="1400" dirty="0" smtClean="0">
                <a:latin typeface="Alegreya"/>
              </a:rPr>
              <a:t>    2.Reliability of the website or application on  Amazon.in, flipkart.com are 50</a:t>
            </a:r>
          </a:p>
          <a:p>
            <a:r>
              <a:rPr lang="en-IN" sz="1400" dirty="0" smtClean="0">
                <a:latin typeface="Alegreya"/>
              </a:rPr>
              <a:t>    3.Reliability of the website or application on  Amazon.in, Flipkart.com, Paytm.com are 36</a:t>
            </a:r>
          </a:p>
          <a:p>
            <a:r>
              <a:rPr lang="en-IN" sz="1400" dirty="0" smtClean="0">
                <a:latin typeface="Alegreya"/>
              </a:rPr>
              <a:t>    4.Reliability of the website or application on  Amazon.in, Paytm.com, Myntra.com are 35</a:t>
            </a:r>
          </a:p>
          <a:p>
            <a:r>
              <a:rPr lang="en-IN" sz="1400" dirty="0" smtClean="0">
                <a:latin typeface="Alegreya"/>
              </a:rPr>
              <a:t>    5.Reliability of the website or application on  Amazon.in, Flipkart.com, Snapdeal.com   are 18</a:t>
            </a:r>
          </a:p>
          <a:p>
            <a:r>
              <a:rPr lang="en-IN" sz="1400" dirty="0" smtClean="0">
                <a:latin typeface="Alegreya"/>
              </a:rPr>
              <a:t>    6.Reliability of the website or application on  Flipkart.com   are 15</a:t>
            </a:r>
          </a:p>
          <a:p>
            <a:r>
              <a:rPr lang="en-IN" sz="1400" dirty="0" smtClean="0">
                <a:latin typeface="Alegreya"/>
              </a:rPr>
              <a:t>    7.Reliability of the website or application on  Myntra.com   are 15</a:t>
            </a:r>
          </a:p>
          <a:p>
            <a:r>
              <a:rPr lang="en-IN" sz="1400" dirty="0" smtClean="0">
                <a:latin typeface="Alegreya"/>
              </a:rPr>
              <a:t>    8.Reliability of the website or application on  Amazon.in, Flipkart.com, Myntra.com, Snapdeal.com  are  14</a:t>
            </a:r>
          </a:p>
          <a:p>
            <a:r>
              <a:rPr lang="en-IN" sz="1400" dirty="0" smtClean="0">
                <a:latin typeface="Alegreya"/>
              </a:rPr>
              <a:t>    9.Reliability of the website or application on  Amazon.in, Flipkart.com, Paytm.com, Snapdeal.com  are  13</a:t>
            </a:r>
          </a:p>
          <a:p>
            <a:r>
              <a:rPr lang="en-IN" sz="1400" dirty="0" smtClean="0">
                <a:latin typeface="Alegreya"/>
              </a:rPr>
              <a:t>    10.Reliability of the website or application on   Paytm.com are  12</a:t>
            </a:r>
            <a:endParaRPr lang="en-IN" sz="1400" dirty="0">
              <a:latin typeface="Alegreya"/>
            </a:endParaRPr>
          </a:p>
        </p:txBody>
      </p:sp>
      <p:pic>
        <p:nvPicPr>
          <p:cNvPr id="5" name="Picture 4" descr="C:\Users\Admin\Pictures\Saved Pictures\reliabilty.png"/>
          <p:cNvPicPr/>
          <p:nvPr/>
        </p:nvPicPr>
        <p:blipFill>
          <a:blip r:embed="rId2"/>
          <a:srcRect/>
          <a:stretch>
            <a:fillRect/>
          </a:stretch>
        </p:blipFill>
        <p:spPr bwMode="auto">
          <a:xfrm>
            <a:off x="2362200" y="285750"/>
            <a:ext cx="2895600" cy="1948744"/>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3669" y="2325529"/>
            <a:ext cx="2034531" cy="246221"/>
          </a:xfrm>
          <a:prstGeom prst="rect">
            <a:avLst/>
          </a:prstGeom>
          <a:noFill/>
        </p:spPr>
        <p:txBody>
          <a:bodyPr wrap="none" rtlCol="0">
            <a:spAutoFit/>
          </a:bodyPr>
          <a:lstStyle/>
          <a:p>
            <a:pPr algn="ctr"/>
            <a:r>
              <a:rPr lang="en-IN" sz="1000" dirty="0" smtClean="0">
                <a:latin typeface="Arvo"/>
              </a:rPr>
              <a:t>Quickness to complete purchase</a:t>
            </a:r>
            <a:endParaRPr lang="en-IN" sz="1000" dirty="0">
              <a:latin typeface="Arvo"/>
            </a:endParaRPr>
          </a:p>
        </p:txBody>
      </p:sp>
      <p:sp>
        <p:nvSpPr>
          <p:cNvPr id="3" name="TextBox 2"/>
          <p:cNvSpPr txBox="1"/>
          <p:nvPr/>
        </p:nvSpPr>
        <p:spPr>
          <a:xfrm>
            <a:off x="685800" y="2876550"/>
            <a:ext cx="7236276" cy="1815882"/>
          </a:xfrm>
          <a:prstGeom prst="rect">
            <a:avLst/>
          </a:prstGeom>
          <a:noFill/>
        </p:spPr>
        <p:txBody>
          <a:bodyPr wrap="none" rtlCol="0">
            <a:spAutoFit/>
          </a:bodyPr>
          <a:lstStyle/>
          <a:p>
            <a:r>
              <a:rPr lang="en-IN" sz="1400" dirty="0" smtClean="0">
                <a:latin typeface="Alegreya"/>
              </a:rPr>
              <a:t>observation:-1.Quickness to complete purchase on Amazon.in are 66</a:t>
            </a:r>
          </a:p>
          <a:p>
            <a:r>
              <a:rPr lang="en-IN" sz="1400" dirty="0" smtClean="0">
                <a:latin typeface="Alegreya"/>
              </a:rPr>
              <a:t>    2.Quickness to complete purchase on Amazon.com, Flipkart.com, Paytm.com are 37</a:t>
            </a:r>
          </a:p>
          <a:p>
            <a:r>
              <a:rPr lang="en-IN" sz="1400" dirty="0" smtClean="0">
                <a:latin typeface="Alegreya"/>
              </a:rPr>
              <a:t>    3.Quickness to complete purchase on Amazon.com, Flipkart.com are 30.</a:t>
            </a:r>
          </a:p>
          <a:p>
            <a:r>
              <a:rPr lang="en-IN" sz="1400" dirty="0" smtClean="0">
                <a:latin typeface="Alegreya"/>
              </a:rPr>
              <a:t>    4.Quickness to complete purchase on Amazon.com, Flipkart.com, Paytm.com are 20</a:t>
            </a:r>
          </a:p>
          <a:p>
            <a:r>
              <a:rPr lang="en-IN" sz="1400" dirty="0" smtClean="0">
                <a:latin typeface="Alegreya"/>
              </a:rPr>
              <a:t>    5.Quickness to complete purchase on Amazon.com, Flipkart.com, Myntra.com are 30.</a:t>
            </a:r>
          </a:p>
          <a:p>
            <a:r>
              <a:rPr lang="en-IN" sz="1400" dirty="0" smtClean="0">
                <a:latin typeface="Alegreya"/>
              </a:rPr>
              <a:t>    6.Quickness to complete purchase on  Paytm.com are 25.</a:t>
            </a:r>
          </a:p>
          <a:p>
            <a:r>
              <a:rPr lang="en-IN" sz="1400" dirty="0" smtClean="0">
                <a:latin typeface="Alegreya"/>
              </a:rPr>
              <a:t>    7.Quickness to complete purchase on   Amazon.com, Flipkart.com, Myntra.com are 30</a:t>
            </a:r>
          </a:p>
          <a:p>
            <a:r>
              <a:rPr lang="en-IN" sz="1400" dirty="0" smtClean="0">
                <a:latin typeface="Alegreya"/>
              </a:rPr>
              <a:t>    8.Quickness to complete purchase on   Amazon.com, Flipkart.com, Myntra.com are 30</a:t>
            </a:r>
            <a:endParaRPr lang="en-IN" sz="1400" dirty="0">
              <a:latin typeface="Alegreya"/>
            </a:endParaRPr>
          </a:p>
        </p:txBody>
      </p:sp>
      <p:pic>
        <p:nvPicPr>
          <p:cNvPr id="4" name="Picture 3" descr="C:\Users\Admin\Pictures\Saved Pictures\reliabilty.png"/>
          <p:cNvPicPr/>
          <p:nvPr/>
        </p:nvPicPr>
        <p:blipFill>
          <a:blip r:embed="rId2"/>
          <a:srcRect/>
          <a:stretch>
            <a:fillRect/>
          </a:stretch>
        </p:blipFill>
        <p:spPr bwMode="auto">
          <a:xfrm>
            <a:off x="1981200" y="361950"/>
            <a:ext cx="3352800" cy="19050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9283" y="2325529"/>
            <a:ext cx="2347117" cy="246221"/>
          </a:xfrm>
          <a:prstGeom prst="rect">
            <a:avLst/>
          </a:prstGeom>
          <a:noFill/>
        </p:spPr>
        <p:txBody>
          <a:bodyPr wrap="none" rtlCol="0">
            <a:spAutoFit/>
          </a:bodyPr>
          <a:lstStyle/>
          <a:p>
            <a:r>
              <a:rPr lang="en-IN" sz="1000" dirty="0" smtClean="0">
                <a:latin typeface="Arvo"/>
              </a:rPr>
              <a:t>Availability of several payment options</a:t>
            </a:r>
            <a:endParaRPr lang="en-IN" sz="1000" dirty="0">
              <a:latin typeface="Arvo"/>
            </a:endParaRPr>
          </a:p>
        </p:txBody>
      </p:sp>
      <p:sp>
        <p:nvSpPr>
          <p:cNvPr id="3" name="TextBox 2"/>
          <p:cNvSpPr txBox="1"/>
          <p:nvPr/>
        </p:nvSpPr>
        <p:spPr>
          <a:xfrm>
            <a:off x="76200" y="2625626"/>
            <a:ext cx="9067800" cy="2308324"/>
          </a:xfrm>
          <a:prstGeom prst="rect">
            <a:avLst/>
          </a:prstGeom>
          <a:noFill/>
        </p:spPr>
        <p:txBody>
          <a:bodyPr wrap="square" rtlCol="0">
            <a:spAutoFit/>
          </a:bodyPr>
          <a:lstStyle/>
          <a:p>
            <a:r>
              <a:rPr lang="en-IN" sz="1200" dirty="0" smtClean="0">
                <a:latin typeface="Alegreya"/>
              </a:rPr>
              <a:t>observation:-</a:t>
            </a:r>
          </a:p>
          <a:p>
            <a:r>
              <a:rPr lang="en-IN" sz="1200" dirty="0" smtClean="0">
                <a:latin typeface="Alegreya"/>
              </a:rPr>
              <a:t>    1.Availability of several payment options on Amazon.in, Flipkart.com  by people is 65</a:t>
            </a:r>
          </a:p>
          <a:p>
            <a:r>
              <a:rPr lang="en-IN" sz="1200" dirty="0" smtClean="0">
                <a:latin typeface="Alegreya"/>
              </a:rPr>
              <a:t>    2.Availability of several payment options on Amazon.in, Flipkart.com, Myntra.com    by people is 40.</a:t>
            </a:r>
          </a:p>
          <a:p>
            <a:r>
              <a:rPr lang="en-IN" sz="1200" dirty="0" smtClean="0">
                <a:latin typeface="Alegreya"/>
              </a:rPr>
              <a:t>    3.Availability of several payment options on  Amazon.in, Flipkart.com, Patym.com, Myntra.com, Snapdeal.com   by people is 39.</a:t>
            </a:r>
          </a:p>
          <a:p>
            <a:r>
              <a:rPr lang="en-IN" sz="1200" dirty="0" smtClean="0">
                <a:latin typeface="Alegreya"/>
              </a:rPr>
              <a:t>    4.Availability of several payment options on  Amazon.in   by people is 23</a:t>
            </a:r>
          </a:p>
          <a:p>
            <a:r>
              <a:rPr lang="en-IN" sz="1200" dirty="0" smtClean="0">
                <a:latin typeface="Alegreya"/>
              </a:rPr>
              <a:t>    5.Availability of several payment options on  Patym.com, Myntra.com    by people is 20.</a:t>
            </a:r>
          </a:p>
          <a:p>
            <a:r>
              <a:rPr lang="en-IN" sz="1200" dirty="0" smtClean="0">
                <a:latin typeface="Alegreya"/>
              </a:rPr>
              <a:t>    6.Availability of several payment options on  Amazon.in, Flipkart.com, Myntra.com, Snapdeal.com   by people is 19</a:t>
            </a:r>
          </a:p>
          <a:p>
            <a:r>
              <a:rPr lang="en-IN" sz="1200" dirty="0" smtClean="0">
                <a:latin typeface="Alegreya"/>
              </a:rPr>
              <a:t>    7.Availability of several payment options on  Amazon.in, Flipkart.com, Snapdeal.com    by people is 18.</a:t>
            </a:r>
          </a:p>
          <a:p>
            <a:r>
              <a:rPr lang="en-IN" sz="1200" dirty="0" smtClean="0">
                <a:latin typeface="Alegreya"/>
              </a:rPr>
              <a:t>    8.Availability of several payment options on   Flipkart.com, Myntra.com, Snapdeal.com   by people is 14.</a:t>
            </a:r>
          </a:p>
          <a:p>
            <a:r>
              <a:rPr lang="en-IN" sz="1200" dirty="0" smtClean="0">
                <a:latin typeface="Alegreya"/>
              </a:rPr>
              <a:t>    9.Availability of several payment options on   paytm.com   by people is 12.</a:t>
            </a:r>
          </a:p>
          <a:p>
            <a:r>
              <a:rPr lang="en-IN" sz="1200" dirty="0" smtClean="0">
                <a:latin typeface="Alegreya"/>
              </a:rPr>
              <a:t>    10.Availability of several payment options on   Amazon.in, Patym.com   by people is 11.</a:t>
            </a:r>
          </a:p>
          <a:p>
            <a:r>
              <a:rPr lang="en-IN" sz="1200" dirty="0" smtClean="0">
                <a:latin typeface="Alegreya"/>
              </a:rPr>
              <a:t>    11.Availability of several payment options on   Flipkart.com  by people is 8.</a:t>
            </a:r>
            <a:endParaRPr lang="en-IN" sz="1200" dirty="0">
              <a:latin typeface="Alegreya"/>
            </a:endParaRPr>
          </a:p>
        </p:txBody>
      </p:sp>
      <p:pic>
        <p:nvPicPr>
          <p:cNvPr id="5" name="Picture 4" descr="C:\Users\Admin\Pictures\Saved Pictures\availabiltyofseverealpayment.png"/>
          <p:cNvPicPr/>
          <p:nvPr/>
        </p:nvPicPr>
        <p:blipFill>
          <a:blip r:embed="rId2"/>
          <a:srcRect/>
          <a:stretch>
            <a:fillRect/>
          </a:stretch>
        </p:blipFill>
        <p:spPr bwMode="auto">
          <a:xfrm>
            <a:off x="2895600" y="361950"/>
            <a:ext cx="3162300" cy="180801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67DFB9C-1097-4F5C-B81A-8D2D0B0F18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065501-55B9-4618-8770-2661F4607C48}"/>
              </a:ext>
            </a:extLst>
          </p:cNvPr>
          <p:cNvSpPr>
            <a:spLocks noGrp="1"/>
          </p:cNvSpPr>
          <p:nvPr>
            <p:ph type="title"/>
          </p:nvPr>
        </p:nvSpPr>
        <p:spPr/>
        <p:txBody>
          <a:bodyPr/>
          <a:lstStyle/>
          <a:p>
            <a:r>
              <a:rPr lang="en-US" sz="2800" dirty="0" smtClean="0">
                <a:latin typeface="Alegreya"/>
              </a:rPr>
              <a:t>1.Checking the missing value</a:t>
            </a:r>
            <a:endParaRPr lang="en-US" sz="2800" dirty="0">
              <a:latin typeface="Alegreya"/>
            </a:endParaRPr>
          </a:p>
        </p:txBody>
      </p:sp>
      <p:sp>
        <p:nvSpPr>
          <p:cNvPr id="3" name="Content Placeholder 2">
            <a:extLst>
              <a:ext uri="{42DBAEFF-241F-4248-B22A-9EBCFDF514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42A3C1-E6E1-4904-A572-48F7FAF78A2D}"/>
              </a:ext>
            </a:extLst>
          </p:cNvPr>
          <p:cNvSpPr>
            <a:spLocks noGrp="1"/>
          </p:cNvSpPr>
          <p:nvPr>
            <p:ph idx="1"/>
          </p:nvPr>
        </p:nvSpPr>
        <p:spPr/>
        <p:txBody>
          <a:bodyPr>
            <a:normAutofit/>
          </a:bodyPr>
          <a:lstStyle/>
          <a:p>
            <a:r>
              <a:rPr lang="en-US" sz="1400" dirty="0" smtClean="0">
                <a:latin typeface="Alegreya"/>
              </a:rPr>
              <a:t>Missing value can be checked by the following python code</a:t>
            </a:r>
          </a:p>
          <a:p>
            <a:r>
              <a:rPr lang="en-US" sz="1400" dirty="0" smtClean="0">
                <a:latin typeface="Alegreya"/>
              </a:rPr>
              <a:t>missing value=[</a:t>
            </a:r>
            <a:r>
              <a:rPr lang="en-US" sz="1400" dirty="0" smtClean="0">
                <a:latin typeface="Alegreya"/>
              </a:rPr>
              <a:t>feature for feature</a:t>
            </a:r>
            <a:br>
              <a:rPr lang="en-US" sz="1400" dirty="0" smtClean="0">
                <a:latin typeface="Alegreya"/>
              </a:rPr>
            </a:br>
            <a:r>
              <a:rPr lang="en-US" sz="1400" dirty="0" smtClean="0">
                <a:latin typeface="Alegreya"/>
              </a:rPr>
              <a:t>in df.columns if </a:t>
            </a:r>
            <a:r>
              <a:rPr lang="en-US" sz="1400" dirty="0" smtClean="0">
                <a:latin typeface="Alegreya"/>
              </a:rPr>
              <a:t>df[feature</a:t>
            </a:r>
            <a:r>
              <a:rPr lang="en-US" sz="1400" dirty="0" smtClean="0">
                <a:latin typeface="Alegreya"/>
              </a:rPr>
              <a:t>].isnull().sum()&gt;1]</a:t>
            </a:r>
          </a:p>
          <a:p>
            <a:r>
              <a:rPr lang="en-US" sz="1400" dirty="0" smtClean="0">
                <a:latin typeface="Alegreya"/>
              </a:rPr>
              <a:t>missing_value</a:t>
            </a:r>
          </a:p>
          <a:p>
            <a:r>
              <a:rPr lang="en-US" sz="1400" dirty="0" smtClean="0">
                <a:latin typeface="Alegreya"/>
              </a:rPr>
              <a:t>Observation:-</a:t>
            </a:r>
            <a:br>
              <a:rPr lang="en-US" sz="1400" dirty="0" smtClean="0">
                <a:latin typeface="Alegreya"/>
              </a:rPr>
            </a:br>
            <a:r>
              <a:rPr lang="en-US" sz="1400" dirty="0" smtClean="0">
                <a:latin typeface="Alegreya"/>
              </a:rPr>
              <a:t>There are no missing values present in the dataset</a:t>
            </a:r>
            <a:endParaRPr lang="en-US" sz="1400" dirty="0">
              <a:latin typeface="Alegreya"/>
            </a:endParaRPr>
          </a:p>
        </p:txBody>
      </p:sp>
    </p:spTree>
    <p:extLst>
      <p:ext uri="{D7DE0008-39A1-4A77-A89A-41D35B0F296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9010" y="2495550"/>
            <a:ext cx="1425390" cy="246221"/>
          </a:xfrm>
          <a:prstGeom prst="rect">
            <a:avLst/>
          </a:prstGeom>
          <a:noFill/>
        </p:spPr>
        <p:txBody>
          <a:bodyPr wrap="none" rtlCol="0">
            <a:spAutoFit/>
          </a:bodyPr>
          <a:lstStyle/>
          <a:p>
            <a:r>
              <a:rPr lang="en-IN" sz="1000" dirty="0" smtClean="0">
                <a:latin typeface="Arvo"/>
              </a:rPr>
              <a:t>Speedy order delivery</a:t>
            </a:r>
            <a:endParaRPr lang="en-IN" sz="1000" dirty="0">
              <a:latin typeface="Arvo"/>
            </a:endParaRPr>
          </a:p>
        </p:txBody>
      </p:sp>
      <p:sp>
        <p:nvSpPr>
          <p:cNvPr id="3" name="TextBox 2"/>
          <p:cNvSpPr txBox="1"/>
          <p:nvPr/>
        </p:nvSpPr>
        <p:spPr>
          <a:xfrm>
            <a:off x="762000" y="3244155"/>
            <a:ext cx="6498895" cy="1384995"/>
          </a:xfrm>
          <a:prstGeom prst="rect">
            <a:avLst/>
          </a:prstGeom>
          <a:noFill/>
        </p:spPr>
        <p:txBody>
          <a:bodyPr wrap="none" rtlCol="0">
            <a:spAutoFit/>
          </a:bodyPr>
          <a:lstStyle/>
          <a:p>
            <a:r>
              <a:rPr lang="en-IN" sz="1400" dirty="0" smtClean="0">
                <a:latin typeface="Alegreya"/>
              </a:rPr>
              <a:t>observation:- 1.speedy order delivery on Amazon.in are 107.</a:t>
            </a:r>
          </a:p>
          <a:p>
            <a:r>
              <a:rPr lang="en-IN" sz="1400" dirty="0" smtClean="0">
                <a:latin typeface="Alegreya"/>
              </a:rPr>
              <a:t>    2.speedy order delivery on  Amazon.in, Flipkart.com are 82.</a:t>
            </a:r>
          </a:p>
          <a:p>
            <a:r>
              <a:rPr lang="en-IN" sz="1400" dirty="0" smtClean="0">
                <a:latin typeface="Alegreya"/>
              </a:rPr>
              <a:t>    3.speedy order delivery on Amazon.in, Flipkart.com, Snapdeal.com   are 36.</a:t>
            </a:r>
          </a:p>
          <a:p>
            <a:r>
              <a:rPr lang="en-IN" sz="1400" dirty="0" smtClean="0">
                <a:latin typeface="Alegreya"/>
              </a:rPr>
              <a:t>    4.speedy order delivery on  Flipkart.com   are 36.</a:t>
            </a:r>
          </a:p>
          <a:p>
            <a:r>
              <a:rPr lang="en-IN" sz="1400" dirty="0" smtClean="0">
                <a:latin typeface="Alegreya"/>
              </a:rPr>
              <a:t>    5.speedy order delivery on  Amazon.in, Flipkart.com, Myntra.com    are 15.</a:t>
            </a:r>
          </a:p>
          <a:p>
            <a:r>
              <a:rPr lang="en-IN" sz="1400" dirty="0" smtClean="0">
                <a:latin typeface="Alegreya"/>
              </a:rPr>
              <a:t>    6.speedy order delivery on  Flipkart.com, Myntra.com, Snapdeal.com  are 14.</a:t>
            </a:r>
            <a:endParaRPr lang="en-IN" sz="1400" dirty="0">
              <a:latin typeface="Alegreya"/>
            </a:endParaRPr>
          </a:p>
        </p:txBody>
      </p:sp>
      <p:pic>
        <p:nvPicPr>
          <p:cNvPr id="4" name="Picture 3" descr="C:\Users\Admin\Pictures\Saved Pictures\speedyorderdelivery.png"/>
          <p:cNvPicPr/>
          <p:nvPr/>
        </p:nvPicPr>
        <p:blipFill>
          <a:blip r:embed="rId2"/>
          <a:srcRect/>
          <a:stretch>
            <a:fillRect/>
          </a:stretch>
        </p:blipFill>
        <p:spPr bwMode="auto">
          <a:xfrm>
            <a:off x="2209800" y="438150"/>
            <a:ext cx="2971800" cy="18288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2463" y="1809750"/>
            <a:ext cx="2037737" cy="246221"/>
          </a:xfrm>
          <a:prstGeom prst="rect">
            <a:avLst/>
          </a:prstGeom>
        </p:spPr>
        <p:txBody>
          <a:bodyPr wrap="none">
            <a:spAutoFit/>
          </a:bodyPr>
          <a:lstStyle/>
          <a:p>
            <a:r>
              <a:rPr lang="en-IN" sz="1000" dirty="0" smtClean="0">
                <a:latin typeface="Arvo"/>
              </a:rPr>
              <a:t>Privacy of customers information</a:t>
            </a:r>
            <a:endParaRPr lang="en-IN" sz="1000" dirty="0">
              <a:latin typeface="Arvo"/>
            </a:endParaRPr>
          </a:p>
        </p:txBody>
      </p:sp>
      <p:pic>
        <p:nvPicPr>
          <p:cNvPr id="4" name="Picture 3" descr="C:\Users\Admin\Pictures\Saved Pictures\privacyofcustomer.png"/>
          <p:cNvPicPr/>
          <p:nvPr/>
        </p:nvPicPr>
        <p:blipFill>
          <a:blip r:embed="rId2" cstate="print"/>
          <a:srcRect/>
          <a:stretch>
            <a:fillRect/>
          </a:stretch>
        </p:blipFill>
        <p:spPr bwMode="auto">
          <a:xfrm>
            <a:off x="2971800" y="133350"/>
            <a:ext cx="2914650" cy="1666424"/>
          </a:xfrm>
          <a:prstGeom prst="rect">
            <a:avLst/>
          </a:prstGeom>
          <a:noFill/>
          <a:ln w="9525">
            <a:noFill/>
            <a:miter lim="800000"/>
            <a:headEnd/>
            <a:tailEnd/>
          </a:ln>
        </p:spPr>
      </p:pic>
      <p:sp>
        <p:nvSpPr>
          <p:cNvPr id="5" name="TextBox 4"/>
          <p:cNvSpPr txBox="1"/>
          <p:nvPr/>
        </p:nvSpPr>
        <p:spPr>
          <a:xfrm>
            <a:off x="152401" y="2190750"/>
            <a:ext cx="8610599" cy="2893100"/>
          </a:xfrm>
          <a:prstGeom prst="rect">
            <a:avLst/>
          </a:prstGeom>
          <a:noFill/>
        </p:spPr>
        <p:txBody>
          <a:bodyPr wrap="square" rtlCol="0">
            <a:spAutoFit/>
          </a:bodyPr>
          <a:lstStyle/>
          <a:p>
            <a:r>
              <a:rPr lang="en-IN" sz="1400" dirty="0" smtClean="0">
                <a:latin typeface="Alegreya"/>
              </a:rPr>
              <a:t>observation:- privacy of customers information by people in Amazon.in are 71</a:t>
            </a:r>
          </a:p>
          <a:p>
            <a:r>
              <a:rPr lang="en-IN" sz="1400" dirty="0" smtClean="0">
                <a:latin typeface="Alegreya"/>
              </a:rPr>
              <a:t>    privacy of customers information by people in Amazon.in, Flipkart.com  are 54</a:t>
            </a:r>
          </a:p>
          <a:p>
            <a:r>
              <a:rPr lang="en-IN" sz="1400" dirty="0" smtClean="0">
                <a:latin typeface="Alegreya"/>
              </a:rPr>
              <a:t>    privacy of customers information by people in Amazon.in, Flipkart.com, Myntra.com  are 25</a:t>
            </a:r>
          </a:p>
          <a:p>
            <a:r>
              <a:rPr lang="en-IN" sz="1400" dirty="0" smtClean="0">
                <a:latin typeface="Alegreya"/>
              </a:rPr>
              <a:t>    privacy of customers information by people in Amazon.in, Flipkart.com, Paytm.com, Myntra.com, Snapdeal.com  are 24</a:t>
            </a:r>
          </a:p>
          <a:p>
            <a:r>
              <a:rPr lang="en-IN" sz="1400" dirty="0" smtClean="0">
                <a:latin typeface="Alegreya"/>
              </a:rPr>
              <a:t>    privacy of customers information by people in Paytm.com  are 18 </a:t>
            </a:r>
          </a:p>
          <a:p>
            <a:r>
              <a:rPr lang="en-IN" sz="1400" dirty="0" smtClean="0">
                <a:latin typeface="Alegreya"/>
              </a:rPr>
              <a:t>    privacy of customers information by people in Flipkart.com  are 15 </a:t>
            </a:r>
          </a:p>
          <a:p>
            <a:r>
              <a:rPr lang="en-IN" sz="1400" dirty="0" smtClean="0">
                <a:latin typeface="Alegreya"/>
              </a:rPr>
              <a:t>    privacy of customers information by people in Myntra.com are  15</a:t>
            </a:r>
          </a:p>
          <a:p>
            <a:r>
              <a:rPr lang="en-IN" sz="1400" dirty="0" smtClean="0">
                <a:latin typeface="Alegreya"/>
              </a:rPr>
              <a:t>    privacy of customers information by people in  Amazon.in, Paytm.com  are 15.</a:t>
            </a:r>
          </a:p>
          <a:p>
            <a:r>
              <a:rPr lang="en-IN" sz="1400" dirty="0" smtClean="0">
                <a:latin typeface="Alegreya"/>
              </a:rPr>
              <a:t>    privacy of customers information by people in Amazon.in, Flipkart.com, Myntra.com, Snapdeal.com   are 14 </a:t>
            </a:r>
          </a:p>
          <a:p>
            <a:r>
              <a:rPr lang="en-IN" sz="1400" dirty="0" smtClean="0">
                <a:latin typeface="Alegreya"/>
              </a:rPr>
              <a:t>    privacy of customers information by people in Amazon.in, Flipkart.com, Paytm.com  are 11 </a:t>
            </a:r>
          </a:p>
          <a:p>
            <a:r>
              <a:rPr lang="en-IN" sz="1400" dirty="0" smtClean="0">
                <a:latin typeface="Alegreya"/>
              </a:rPr>
              <a:t>    privacy of customers information by people in Amazon.in, Flipkart.com, Snapdeal.com are 7</a:t>
            </a:r>
            <a:endParaRPr lang="en-IN" sz="1400" dirty="0">
              <a:latin typeface="Alegrey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0162" y="2325529"/>
            <a:ext cx="2518638" cy="246221"/>
          </a:xfrm>
          <a:prstGeom prst="rect">
            <a:avLst/>
          </a:prstGeom>
          <a:noFill/>
        </p:spPr>
        <p:txBody>
          <a:bodyPr wrap="none" rtlCol="0">
            <a:spAutoFit/>
          </a:bodyPr>
          <a:lstStyle/>
          <a:p>
            <a:r>
              <a:rPr lang="en-IN" sz="1000" dirty="0" smtClean="0">
                <a:latin typeface="Arvo"/>
              </a:rPr>
              <a:t>Security of customer financial information</a:t>
            </a:r>
            <a:endParaRPr lang="en-IN" sz="1000" dirty="0">
              <a:latin typeface="Arvo"/>
            </a:endParaRPr>
          </a:p>
        </p:txBody>
      </p:sp>
      <p:sp>
        <p:nvSpPr>
          <p:cNvPr id="3" name="TextBox 2"/>
          <p:cNvSpPr txBox="1"/>
          <p:nvPr/>
        </p:nvSpPr>
        <p:spPr>
          <a:xfrm>
            <a:off x="304800" y="2701826"/>
            <a:ext cx="8686800" cy="2308324"/>
          </a:xfrm>
          <a:prstGeom prst="rect">
            <a:avLst/>
          </a:prstGeom>
          <a:noFill/>
        </p:spPr>
        <p:txBody>
          <a:bodyPr wrap="square" rtlCol="0">
            <a:spAutoFit/>
          </a:bodyPr>
          <a:lstStyle/>
          <a:p>
            <a:r>
              <a:rPr lang="en-IN" sz="1200" dirty="0" smtClean="0">
                <a:latin typeface="Alegreya"/>
              </a:rPr>
              <a:t>observation:-</a:t>
            </a:r>
          </a:p>
          <a:p>
            <a:r>
              <a:rPr lang="en-IN" sz="1200" dirty="0" smtClean="0">
                <a:latin typeface="Alegreya"/>
              </a:rPr>
              <a:t>    Security of customer financial information on Amazon.in is 51</a:t>
            </a:r>
          </a:p>
          <a:p>
            <a:r>
              <a:rPr lang="en-IN" sz="1200" dirty="0" smtClean="0">
                <a:latin typeface="Alegreya"/>
              </a:rPr>
              <a:t>    Security of customer financial information on Amazon.in, Flipkart.com, Paytm.com, Myntra.com, Snapdeal.com is 33</a:t>
            </a:r>
          </a:p>
          <a:p>
            <a:r>
              <a:rPr lang="en-IN" sz="1200" dirty="0" smtClean="0">
                <a:latin typeface="Alegreya"/>
              </a:rPr>
              <a:t>    Security of customer financial information on Flipkart.com  is 33</a:t>
            </a:r>
          </a:p>
          <a:p>
            <a:r>
              <a:rPr lang="en-IN" sz="1200" dirty="0" smtClean="0">
                <a:latin typeface="Alegreya"/>
              </a:rPr>
              <a:t>    Security of customer financial information on Amazon.in, Flipkart.com, Snapdeal.com  is 25</a:t>
            </a:r>
          </a:p>
          <a:p>
            <a:r>
              <a:rPr lang="en-IN" sz="1200" dirty="0" smtClean="0">
                <a:latin typeface="Alegreya"/>
              </a:rPr>
              <a:t>    Security of customer financial information on Amazon.in, Flipkart.com    is 24</a:t>
            </a:r>
          </a:p>
          <a:p>
            <a:r>
              <a:rPr lang="en-IN" sz="1200" dirty="0" smtClean="0">
                <a:latin typeface="Alegreya"/>
              </a:rPr>
              <a:t>    Security of customer financial information on Amazon.in, Paytm.com, Myntra.com  is 20</a:t>
            </a:r>
          </a:p>
          <a:p>
            <a:r>
              <a:rPr lang="en-IN" sz="1200" dirty="0" smtClean="0">
                <a:latin typeface="Alegreya"/>
              </a:rPr>
              <a:t>    Security of customer financial information on Amazon.in, Snapdeal.com   is 19</a:t>
            </a:r>
          </a:p>
          <a:p>
            <a:r>
              <a:rPr lang="en-IN" sz="1200" dirty="0" smtClean="0">
                <a:latin typeface="Alegreya"/>
              </a:rPr>
              <a:t>    Security of customer financial information on Myntra.com  is 15</a:t>
            </a:r>
          </a:p>
          <a:p>
            <a:r>
              <a:rPr lang="en-IN" sz="1200" dirty="0" smtClean="0">
                <a:latin typeface="Alegreya"/>
              </a:rPr>
              <a:t>    Security of customer financial information on paytm.com is 15.</a:t>
            </a:r>
          </a:p>
          <a:p>
            <a:r>
              <a:rPr lang="en-IN" sz="1200" dirty="0" smtClean="0">
                <a:latin typeface="Alegreya"/>
              </a:rPr>
              <a:t>    Security of customer financial information on Amazon.in, Flipkart.com, Myntra.com, Snapdeal.com  is 14.</a:t>
            </a:r>
          </a:p>
          <a:p>
            <a:r>
              <a:rPr lang="en-IN" sz="1200" dirty="0" smtClean="0">
                <a:latin typeface="Alegreya"/>
              </a:rPr>
              <a:t>    Security of customer financial information on Amazon.in, Flipkart.com, paytm.com  is 11.</a:t>
            </a:r>
            <a:endParaRPr lang="en-IN" sz="1200" dirty="0">
              <a:latin typeface="Alegreya"/>
            </a:endParaRPr>
          </a:p>
        </p:txBody>
      </p:sp>
      <p:pic>
        <p:nvPicPr>
          <p:cNvPr id="4" name="Picture 3" descr="C:\Users\Admin\Pictures\Saved Pictures\securityofcustomerinformation.png"/>
          <p:cNvPicPr/>
          <p:nvPr/>
        </p:nvPicPr>
        <p:blipFill>
          <a:blip r:embed="rId2"/>
          <a:srcRect/>
          <a:stretch>
            <a:fillRect/>
          </a:stretch>
        </p:blipFill>
        <p:spPr bwMode="auto">
          <a:xfrm>
            <a:off x="2990850" y="458934"/>
            <a:ext cx="3162300" cy="1808016"/>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9314" y="2554129"/>
            <a:ext cx="1689886" cy="246221"/>
          </a:xfrm>
          <a:prstGeom prst="rect">
            <a:avLst/>
          </a:prstGeom>
          <a:noFill/>
        </p:spPr>
        <p:txBody>
          <a:bodyPr wrap="none" rtlCol="0">
            <a:spAutoFit/>
          </a:bodyPr>
          <a:lstStyle/>
          <a:p>
            <a:pPr algn="ctr"/>
            <a:r>
              <a:rPr lang="en-IN" sz="1000" dirty="0" smtClean="0">
                <a:latin typeface="Arvo"/>
              </a:rPr>
              <a:t>Perceived Trustworthiness</a:t>
            </a:r>
            <a:endParaRPr lang="en-IN" sz="1000" dirty="0">
              <a:latin typeface="Arvo"/>
            </a:endParaRPr>
          </a:p>
        </p:txBody>
      </p:sp>
      <p:sp>
        <p:nvSpPr>
          <p:cNvPr id="3" name="TextBox 2"/>
          <p:cNvSpPr txBox="1"/>
          <p:nvPr/>
        </p:nvSpPr>
        <p:spPr>
          <a:xfrm>
            <a:off x="304800" y="2889468"/>
            <a:ext cx="7462299" cy="1569660"/>
          </a:xfrm>
          <a:prstGeom prst="rect">
            <a:avLst/>
          </a:prstGeom>
          <a:noFill/>
        </p:spPr>
        <p:txBody>
          <a:bodyPr wrap="none" rtlCol="0">
            <a:spAutoFit/>
          </a:bodyPr>
          <a:lstStyle/>
          <a:p>
            <a:r>
              <a:rPr lang="en-IN" sz="1200" dirty="0" smtClean="0">
                <a:latin typeface="Alegreya"/>
              </a:rPr>
              <a:t>observation:-1. perceived trustworthiness on Amazon.in are 76</a:t>
            </a:r>
          </a:p>
          <a:p>
            <a:r>
              <a:rPr lang="en-IN" sz="1200" dirty="0" smtClean="0">
                <a:latin typeface="Alegreya"/>
              </a:rPr>
              <a:t>    2.perceived trustworthiness on Amazon.in, Flipkart.com, Snapdeal.com are 36</a:t>
            </a:r>
          </a:p>
          <a:p>
            <a:r>
              <a:rPr lang="en-IN" sz="1200" dirty="0" smtClean="0">
                <a:latin typeface="Alegreya"/>
              </a:rPr>
              <a:t>    3.perceived trustworthiness on Amazon.in, Myntra.com are 35</a:t>
            </a:r>
          </a:p>
          <a:p>
            <a:r>
              <a:rPr lang="en-IN" sz="1200" dirty="0" smtClean="0">
                <a:latin typeface="Alegreya"/>
              </a:rPr>
              <a:t>    4.perceived trustworthiness on Amazon.in, flipkart.com are 31</a:t>
            </a:r>
          </a:p>
          <a:p>
            <a:r>
              <a:rPr lang="en-IN" sz="1200" dirty="0" smtClean="0">
                <a:latin typeface="Alegreya"/>
              </a:rPr>
              <a:t>    5.perceived trustworthiness on  flipkart.com are 27</a:t>
            </a:r>
          </a:p>
          <a:p>
            <a:r>
              <a:rPr lang="en-IN" sz="1200" dirty="0" smtClean="0">
                <a:latin typeface="Alegreya"/>
              </a:rPr>
              <a:t>    6.perceived trustworthiness on  Amazon.in, Flipkart.com, Myntra.com, Snapdeal.com  are 25</a:t>
            </a:r>
          </a:p>
          <a:p>
            <a:r>
              <a:rPr lang="en-IN" sz="1200" dirty="0" smtClean="0">
                <a:latin typeface="Alegreya"/>
              </a:rPr>
              <a:t>    7.perceived trustworthiness on  Amazon.in, Flipkart.com, Paytm.com, Myntra.com, Snapdeal.com are 13</a:t>
            </a:r>
          </a:p>
          <a:p>
            <a:r>
              <a:rPr lang="en-IN" sz="1200" dirty="0" smtClean="0">
                <a:latin typeface="Alegreya"/>
              </a:rPr>
              <a:t>    8.perceived trustworthiness on  Amazon.in, Flipkart.com, Paytm.com    are 11</a:t>
            </a:r>
            <a:endParaRPr lang="en-IN" sz="1200" dirty="0">
              <a:latin typeface="Alegreya"/>
            </a:endParaRPr>
          </a:p>
        </p:txBody>
      </p:sp>
      <p:pic>
        <p:nvPicPr>
          <p:cNvPr id="12291" name="Picture 3" descr="percieved truthfullness"/>
          <p:cNvPicPr>
            <a:picLocks noChangeAspect="1" noChangeArrowheads="1"/>
          </p:cNvPicPr>
          <p:nvPr/>
        </p:nvPicPr>
        <p:blipFill>
          <a:blip r:embed="rId2"/>
          <a:srcRect/>
          <a:stretch>
            <a:fillRect/>
          </a:stretch>
        </p:blipFill>
        <p:spPr bwMode="auto">
          <a:xfrm>
            <a:off x="2047875" y="209550"/>
            <a:ext cx="4200525" cy="24003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3599" y="2495550"/>
            <a:ext cx="3139001" cy="246221"/>
          </a:xfrm>
          <a:prstGeom prst="rect">
            <a:avLst/>
          </a:prstGeom>
          <a:noFill/>
        </p:spPr>
        <p:txBody>
          <a:bodyPr wrap="none" rtlCol="0">
            <a:spAutoFit/>
          </a:bodyPr>
          <a:lstStyle/>
          <a:p>
            <a:pPr algn="ctr"/>
            <a:r>
              <a:rPr lang="en-IN" sz="1000" dirty="0" smtClean="0">
                <a:latin typeface="Arvo"/>
              </a:rPr>
              <a:t>Presence of online assistance through multi-channel</a:t>
            </a:r>
            <a:endParaRPr lang="en-IN" sz="1000" dirty="0">
              <a:latin typeface="Arvo"/>
            </a:endParaRPr>
          </a:p>
        </p:txBody>
      </p:sp>
      <p:sp>
        <p:nvSpPr>
          <p:cNvPr id="3" name="TextBox 2"/>
          <p:cNvSpPr txBox="1"/>
          <p:nvPr/>
        </p:nvSpPr>
        <p:spPr>
          <a:xfrm>
            <a:off x="609599" y="2952750"/>
            <a:ext cx="7239001" cy="1938992"/>
          </a:xfrm>
          <a:prstGeom prst="rect">
            <a:avLst/>
          </a:prstGeom>
          <a:noFill/>
        </p:spPr>
        <p:txBody>
          <a:bodyPr wrap="square" rtlCol="0">
            <a:spAutoFit/>
          </a:bodyPr>
          <a:lstStyle/>
          <a:p>
            <a:r>
              <a:rPr lang="en-IN" sz="1200" dirty="0" smtClean="0">
                <a:latin typeface="Arvo"/>
              </a:rPr>
              <a:t>observation:-Presence of online assistance through multi-channel on  Amazon.in, Flipkart.com, Myntra.com, Snapdeal  are  61</a:t>
            </a:r>
          </a:p>
          <a:p>
            <a:r>
              <a:rPr lang="en-IN" sz="1200" dirty="0" smtClean="0">
                <a:latin typeface="Arvo"/>
              </a:rPr>
              <a:t>Presence of online assistance through multi-channel on Amazon.in  is 60</a:t>
            </a:r>
          </a:p>
          <a:p>
            <a:r>
              <a:rPr lang="en-IN" sz="1200" dirty="0" smtClean="0">
                <a:latin typeface="Arvo"/>
              </a:rPr>
              <a:t>Presence of online assistance through multi-channel on Amazon.in, Flipkart.com   is 39</a:t>
            </a:r>
          </a:p>
          <a:p>
            <a:r>
              <a:rPr lang="en-IN" sz="1200" dirty="0" smtClean="0">
                <a:latin typeface="Arvo"/>
              </a:rPr>
              <a:t>Presence of online assistance through multi-channel on Amazon.in, Snapdeal.com   is 26</a:t>
            </a:r>
          </a:p>
          <a:p>
            <a:r>
              <a:rPr lang="en-IN" sz="1200" dirty="0" smtClean="0">
                <a:latin typeface="Arvo"/>
              </a:rPr>
              <a:t>Presence of online assistance through multi-channel on Myntra.com  is 20</a:t>
            </a:r>
          </a:p>
          <a:p>
            <a:r>
              <a:rPr lang="en-IN" sz="1200" dirty="0" smtClean="0">
                <a:latin typeface="Arvo"/>
              </a:rPr>
              <a:t>Presence of online assistance through multi-channel on Amazon.in, Flipkart.com, Myntra.com  is 15</a:t>
            </a:r>
          </a:p>
          <a:p>
            <a:r>
              <a:rPr lang="en-IN" sz="1200" dirty="0" smtClean="0">
                <a:latin typeface="Arvo"/>
              </a:rPr>
              <a:t>presence of online assistance through multi-channel on Amazon.in,  Myntra.com   is 15</a:t>
            </a:r>
          </a:p>
          <a:p>
            <a:r>
              <a:rPr lang="en-IN" sz="1200" dirty="0" smtClean="0">
                <a:latin typeface="Arvo"/>
              </a:rPr>
              <a:t>presence of online assistance through multi-channel on Amazon.in, Flipkart.com, Paytm.com   is 13</a:t>
            </a:r>
          </a:p>
          <a:p>
            <a:r>
              <a:rPr lang="en-IN" sz="1200" dirty="0" smtClean="0">
                <a:latin typeface="Arvo"/>
              </a:rPr>
              <a:t>presence of online assistance through multi-channel on Flipkart.com   is 8</a:t>
            </a:r>
            <a:endParaRPr lang="en-IN" sz="1200" dirty="0">
              <a:latin typeface="Arvo"/>
            </a:endParaRPr>
          </a:p>
        </p:txBody>
      </p:sp>
      <p:pic>
        <p:nvPicPr>
          <p:cNvPr id="13314" name="Picture 2" descr="presenceofonlineassistance"/>
          <p:cNvPicPr>
            <a:picLocks noChangeAspect="1" noChangeArrowheads="1"/>
          </p:cNvPicPr>
          <p:nvPr/>
        </p:nvPicPr>
        <p:blipFill>
          <a:blip r:embed="rId2"/>
          <a:srcRect/>
          <a:stretch>
            <a:fillRect/>
          </a:stretch>
        </p:blipFill>
        <p:spPr bwMode="auto">
          <a:xfrm>
            <a:off x="2505075" y="685800"/>
            <a:ext cx="2905125" cy="18097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5467" y="2477929"/>
            <a:ext cx="3209533" cy="246221"/>
          </a:xfrm>
          <a:prstGeom prst="rect">
            <a:avLst/>
          </a:prstGeom>
          <a:noFill/>
        </p:spPr>
        <p:txBody>
          <a:bodyPr wrap="none" rtlCol="0">
            <a:spAutoFit/>
          </a:bodyPr>
          <a:lstStyle/>
          <a:p>
            <a:pPr algn="ctr"/>
            <a:r>
              <a:rPr lang="en-IN" sz="1000" dirty="0" smtClean="0">
                <a:latin typeface="Arvo"/>
              </a:rPr>
              <a:t>Longer time to get logged in (promotion, sales period)</a:t>
            </a:r>
            <a:endParaRPr lang="en-IN" sz="1000" dirty="0">
              <a:latin typeface="Arvo"/>
            </a:endParaRPr>
          </a:p>
        </p:txBody>
      </p:sp>
      <p:sp>
        <p:nvSpPr>
          <p:cNvPr id="3" name="TextBox 2"/>
          <p:cNvSpPr txBox="1"/>
          <p:nvPr/>
        </p:nvSpPr>
        <p:spPr>
          <a:xfrm>
            <a:off x="990600" y="2952750"/>
            <a:ext cx="6519734" cy="2031325"/>
          </a:xfrm>
          <a:prstGeom prst="rect">
            <a:avLst/>
          </a:prstGeom>
          <a:noFill/>
        </p:spPr>
        <p:txBody>
          <a:bodyPr wrap="none" rtlCol="0">
            <a:spAutoFit/>
          </a:bodyPr>
          <a:lstStyle/>
          <a:p>
            <a:r>
              <a:rPr lang="en-IN" sz="1400" dirty="0" smtClean="0">
                <a:latin typeface="Alegreya"/>
              </a:rPr>
              <a:t>observation:-1.Longer time to get logged in Amazon.in are 57</a:t>
            </a:r>
          </a:p>
          <a:p>
            <a:r>
              <a:rPr lang="en-IN" sz="1400" dirty="0" smtClean="0">
                <a:latin typeface="Alegreya"/>
              </a:rPr>
              <a:t> 2.Longer time to get logged in paytm.com are 38</a:t>
            </a:r>
          </a:p>
          <a:p>
            <a:r>
              <a:rPr lang="en-IN" sz="1400" dirty="0" smtClean="0">
                <a:latin typeface="Alegreya"/>
              </a:rPr>
              <a:t>3.Longer time to get logged in Amazon.in, Flipkart.com   are 38</a:t>
            </a:r>
          </a:p>
          <a:p>
            <a:r>
              <a:rPr lang="en-IN" sz="1400" dirty="0" smtClean="0">
                <a:latin typeface="Alegreya"/>
              </a:rPr>
              <a:t> 4. Longer time to get logged in Myntra.com  are 35</a:t>
            </a:r>
          </a:p>
          <a:p>
            <a:r>
              <a:rPr lang="en-IN" sz="1400" dirty="0" smtClean="0">
                <a:latin typeface="Alegreya"/>
              </a:rPr>
              <a:t> 5.Longer time to get logged in Amazon.in, Flipkart.com, Snapdeal.com are 29</a:t>
            </a:r>
          </a:p>
          <a:p>
            <a:r>
              <a:rPr lang="en-IN" sz="1400" dirty="0" smtClean="0">
                <a:latin typeface="Alegreya"/>
              </a:rPr>
              <a:t> 6.Longer time to get logged in Flipkart.com, Paytm.com   are 15</a:t>
            </a:r>
          </a:p>
          <a:p>
            <a:r>
              <a:rPr lang="en-IN" sz="1400" dirty="0" smtClean="0">
                <a:latin typeface="Alegreya"/>
              </a:rPr>
              <a:t> 7.Longer time to get logged in  Flipkart.com, Paytm.com, Snapdeal.com are 13</a:t>
            </a:r>
          </a:p>
          <a:p>
            <a:r>
              <a:rPr lang="en-IN" sz="1400" dirty="0" smtClean="0">
                <a:latin typeface="Alegreya"/>
              </a:rPr>
              <a:t> 8.Longer time to get logged in Amazon.in, Paytm.com  are 11</a:t>
            </a:r>
          </a:p>
          <a:p>
            <a:r>
              <a:rPr lang="en-IN" sz="1400" dirty="0" smtClean="0">
                <a:latin typeface="Alegreya"/>
              </a:rPr>
              <a:t> 9.Longer time to get logged in  Flipkart.com   are 8</a:t>
            </a:r>
            <a:endParaRPr lang="en-IN" sz="1400" dirty="0">
              <a:latin typeface="Alegreya"/>
            </a:endParaRPr>
          </a:p>
        </p:txBody>
      </p:sp>
      <p:pic>
        <p:nvPicPr>
          <p:cNvPr id="14338" name="Picture 2" descr="longertimetogetloggedin"/>
          <p:cNvPicPr>
            <a:picLocks noChangeAspect="1" noChangeArrowheads="1"/>
          </p:cNvPicPr>
          <p:nvPr/>
        </p:nvPicPr>
        <p:blipFill>
          <a:blip r:embed="rId2"/>
          <a:srcRect/>
          <a:stretch>
            <a:fillRect/>
          </a:stretch>
        </p:blipFill>
        <p:spPr bwMode="auto">
          <a:xfrm>
            <a:off x="2628900" y="742950"/>
            <a:ext cx="2628900" cy="17145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4167" y="2401729"/>
            <a:ext cx="4224233" cy="246221"/>
          </a:xfrm>
          <a:prstGeom prst="rect">
            <a:avLst/>
          </a:prstGeom>
          <a:noFill/>
        </p:spPr>
        <p:txBody>
          <a:bodyPr wrap="none" rtlCol="0">
            <a:spAutoFit/>
          </a:bodyPr>
          <a:lstStyle/>
          <a:p>
            <a:pPr algn="ctr"/>
            <a:r>
              <a:rPr lang="en-IN" sz="1000" dirty="0" smtClean="0">
                <a:latin typeface="Arvo"/>
              </a:rPr>
              <a:t>Longer time in displaying graphics and photos (promotion, sales period)</a:t>
            </a:r>
            <a:endParaRPr lang="en-IN" sz="1000" dirty="0">
              <a:latin typeface="Arvo"/>
            </a:endParaRPr>
          </a:p>
        </p:txBody>
      </p:sp>
      <p:sp>
        <p:nvSpPr>
          <p:cNvPr id="3" name="TextBox 2"/>
          <p:cNvSpPr txBox="1"/>
          <p:nvPr/>
        </p:nvSpPr>
        <p:spPr>
          <a:xfrm>
            <a:off x="609600" y="2724150"/>
            <a:ext cx="8151590" cy="2246769"/>
          </a:xfrm>
          <a:prstGeom prst="rect">
            <a:avLst/>
          </a:prstGeom>
          <a:noFill/>
        </p:spPr>
        <p:txBody>
          <a:bodyPr wrap="none" rtlCol="0">
            <a:spAutoFit/>
          </a:bodyPr>
          <a:lstStyle/>
          <a:p>
            <a:r>
              <a:rPr lang="en-IN" sz="1400" dirty="0" smtClean="0">
                <a:latin typeface="Alegreya"/>
              </a:rPr>
              <a:t>observation:-</a:t>
            </a:r>
          </a:p>
          <a:p>
            <a:r>
              <a:rPr lang="en-IN" sz="1400" dirty="0" smtClean="0">
                <a:latin typeface="Alegreya"/>
              </a:rPr>
              <a:t>    1.Longer time in displaying graphics and photos on Amazon.in, Flipkart.com  are 60</a:t>
            </a:r>
          </a:p>
          <a:p>
            <a:r>
              <a:rPr lang="en-IN" sz="1400" dirty="0" smtClean="0">
                <a:latin typeface="Alegreya"/>
              </a:rPr>
              <a:t>    2.Longer time in displaying graphics and photos on Amazon.in  are 39</a:t>
            </a:r>
          </a:p>
          <a:p>
            <a:r>
              <a:rPr lang="en-IN" sz="1400" dirty="0" smtClean="0">
                <a:latin typeface="Alegreya"/>
              </a:rPr>
              <a:t>    3.Longer time in displaying graphics and photos on Myntra.com  are 35</a:t>
            </a:r>
          </a:p>
          <a:p>
            <a:r>
              <a:rPr lang="en-IN" sz="1400" dirty="0" smtClean="0">
                <a:latin typeface="Alegreya"/>
              </a:rPr>
              <a:t>    4.Longer time in displaying graphics and photos on snapdeal.com  are 34</a:t>
            </a:r>
          </a:p>
          <a:p>
            <a:r>
              <a:rPr lang="en-IN" sz="1400" dirty="0" smtClean="0">
                <a:latin typeface="Alegreya"/>
              </a:rPr>
              <a:t>    5.Longer time in displaying graphics and photos on Myntra.com snapdeal.com  are 25</a:t>
            </a:r>
          </a:p>
          <a:p>
            <a:r>
              <a:rPr lang="en-IN" sz="1400" dirty="0" smtClean="0">
                <a:latin typeface="Alegreya"/>
              </a:rPr>
              <a:t>    6.Longer time in displaying graphics and photos on Flipkart.com snapdeal.com  are 19</a:t>
            </a:r>
          </a:p>
          <a:p>
            <a:r>
              <a:rPr lang="en-IN" sz="1400" dirty="0" smtClean="0">
                <a:latin typeface="Alegreya"/>
              </a:rPr>
              <a:t>    7.Longer time in displaying graphics and photos on paytm.com   are 15</a:t>
            </a:r>
          </a:p>
          <a:p>
            <a:r>
              <a:rPr lang="en-IN" sz="1400" dirty="0" smtClean="0">
                <a:latin typeface="Alegreya"/>
              </a:rPr>
              <a:t>    8.Longer time in displaying graphics and photos on Amazon.in, Myntra.com, Snapdeal.com are 14</a:t>
            </a:r>
          </a:p>
          <a:p>
            <a:r>
              <a:rPr lang="en-IN" sz="1400" dirty="0" smtClean="0">
                <a:latin typeface="Alegreya"/>
              </a:rPr>
              <a:t>    9.Longer time in displaying graphics and photos on Amazon.in, paytm.com are 13</a:t>
            </a:r>
            <a:endParaRPr lang="en-IN" sz="1400" dirty="0">
              <a:latin typeface="Alegreya"/>
            </a:endParaRPr>
          </a:p>
        </p:txBody>
      </p:sp>
      <p:pic>
        <p:nvPicPr>
          <p:cNvPr id="15362" name="Picture 2" descr="longertimeindisplaying"/>
          <p:cNvPicPr>
            <a:picLocks noChangeAspect="1" noChangeArrowheads="1"/>
          </p:cNvPicPr>
          <p:nvPr/>
        </p:nvPicPr>
        <p:blipFill>
          <a:blip r:embed="rId2" cstate="print"/>
          <a:srcRect/>
          <a:stretch>
            <a:fillRect/>
          </a:stretch>
        </p:blipFill>
        <p:spPr bwMode="auto">
          <a:xfrm>
            <a:off x="2962275" y="457200"/>
            <a:ext cx="2524125" cy="16573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6275" y="2249329"/>
            <a:ext cx="2991525" cy="246221"/>
          </a:xfrm>
          <a:prstGeom prst="rect">
            <a:avLst/>
          </a:prstGeom>
          <a:noFill/>
        </p:spPr>
        <p:txBody>
          <a:bodyPr wrap="none" rtlCol="0">
            <a:spAutoFit/>
          </a:bodyPr>
          <a:lstStyle/>
          <a:p>
            <a:pPr algn="ctr"/>
            <a:r>
              <a:rPr lang="en-IN" sz="1000" dirty="0" smtClean="0">
                <a:latin typeface="Arvo"/>
              </a:rPr>
              <a:t>Late declaration of price (promotion, sales period)</a:t>
            </a:r>
            <a:endParaRPr lang="en-IN" sz="1000" dirty="0">
              <a:latin typeface="Arvo"/>
            </a:endParaRPr>
          </a:p>
        </p:txBody>
      </p:sp>
      <p:sp>
        <p:nvSpPr>
          <p:cNvPr id="3" name="TextBox 2"/>
          <p:cNvSpPr txBox="1"/>
          <p:nvPr/>
        </p:nvSpPr>
        <p:spPr>
          <a:xfrm>
            <a:off x="609600" y="2724150"/>
            <a:ext cx="7284366" cy="2031325"/>
          </a:xfrm>
          <a:prstGeom prst="rect">
            <a:avLst/>
          </a:prstGeom>
          <a:noFill/>
        </p:spPr>
        <p:txBody>
          <a:bodyPr wrap="none" rtlCol="0">
            <a:spAutoFit/>
          </a:bodyPr>
          <a:lstStyle/>
          <a:p>
            <a:r>
              <a:rPr lang="en-IN" sz="1400" dirty="0" smtClean="0">
                <a:latin typeface="Alegreya"/>
              </a:rPr>
              <a:t>observation:-Late declaration of price (promotion, sales period) on Myntra.com  are 75 </a:t>
            </a:r>
          </a:p>
          <a:p>
            <a:r>
              <a:rPr lang="en-IN" sz="1400" dirty="0" smtClean="0">
                <a:latin typeface="Alegreya"/>
              </a:rPr>
              <a:t>    Late declaration of price (promotion, sales period) on paytm.com are 41</a:t>
            </a:r>
          </a:p>
          <a:p>
            <a:r>
              <a:rPr lang="en-IN" sz="1400" dirty="0" smtClean="0">
                <a:latin typeface="Alegreya"/>
              </a:rPr>
              <a:t>    Late declaration of price (promotion, sales period) on paytm.com are 52</a:t>
            </a:r>
          </a:p>
          <a:p>
            <a:r>
              <a:rPr lang="en-IN" sz="1400" dirty="0" smtClean="0">
                <a:latin typeface="Alegreya"/>
              </a:rPr>
              <a:t>    Late declaration of price (promotion, sales period) on snapdeal.com are 41</a:t>
            </a:r>
          </a:p>
          <a:p>
            <a:r>
              <a:rPr lang="en-IN" sz="1400" dirty="0" smtClean="0">
                <a:latin typeface="Alegreya"/>
              </a:rPr>
              <a:t>    Late declaration of price (promotion, sales period) on flipkart.com are 38</a:t>
            </a:r>
          </a:p>
          <a:p>
            <a:r>
              <a:rPr lang="en-IN" sz="1400" dirty="0" smtClean="0">
                <a:latin typeface="Alegreya"/>
              </a:rPr>
              <a:t>    Late declaration of price (promotion, sales period) on Amazon.in are 38</a:t>
            </a:r>
          </a:p>
          <a:p>
            <a:r>
              <a:rPr lang="en-IN" sz="1400" dirty="0" smtClean="0">
                <a:latin typeface="Alegreya"/>
              </a:rPr>
              <a:t>    Late declaration of price (promotion, sales period) on Amazon.in, Paytm.com  are 13.</a:t>
            </a:r>
          </a:p>
          <a:p>
            <a:r>
              <a:rPr lang="en-IN" sz="1400" dirty="0" smtClean="0">
                <a:latin typeface="Alegreya"/>
              </a:rPr>
              <a:t>    Late declaration of price (promotion, sales period) on  Paytm.com, snapdeal.com are 7.</a:t>
            </a:r>
          </a:p>
          <a:p>
            <a:r>
              <a:rPr lang="en-IN" sz="1400" dirty="0" smtClean="0">
                <a:latin typeface="Alegreya"/>
              </a:rPr>
              <a:t>    Late declaration of price (promotion, sales period) on Amazon.in, Flipkart.com  are 5.</a:t>
            </a:r>
            <a:endParaRPr lang="en-IN" sz="1400" dirty="0">
              <a:latin typeface="Alegreya"/>
            </a:endParaRPr>
          </a:p>
        </p:txBody>
      </p:sp>
      <p:pic>
        <p:nvPicPr>
          <p:cNvPr id="16386" name="Picture 2" descr="latedeclaration"/>
          <p:cNvPicPr>
            <a:picLocks noChangeAspect="1" noChangeArrowheads="1"/>
          </p:cNvPicPr>
          <p:nvPr/>
        </p:nvPicPr>
        <p:blipFill>
          <a:blip r:embed="rId2"/>
          <a:srcRect/>
          <a:stretch>
            <a:fillRect/>
          </a:stretch>
        </p:blipFill>
        <p:spPr bwMode="auto">
          <a:xfrm>
            <a:off x="2314575" y="209550"/>
            <a:ext cx="2790825" cy="19716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3613" y="2190750"/>
            <a:ext cx="3025187" cy="246221"/>
          </a:xfrm>
          <a:prstGeom prst="rect">
            <a:avLst/>
          </a:prstGeom>
          <a:noFill/>
        </p:spPr>
        <p:txBody>
          <a:bodyPr wrap="none" rtlCol="0">
            <a:spAutoFit/>
          </a:bodyPr>
          <a:lstStyle/>
          <a:p>
            <a:r>
              <a:rPr lang="en-IN" sz="1000" dirty="0" smtClean="0">
                <a:latin typeface="Arvo"/>
              </a:rPr>
              <a:t>Longer page loading time (promotion, sales period</a:t>
            </a:r>
            <a:endParaRPr lang="en-IN" sz="1000" dirty="0">
              <a:latin typeface="Arvo"/>
            </a:endParaRPr>
          </a:p>
        </p:txBody>
      </p:sp>
      <p:sp>
        <p:nvSpPr>
          <p:cNvPr id="3" name="TextBox 2"/>
          <p:cNvSpPr txBox="1"/>
          <p:nvPr/>
        </p:nvSpPr>
        <p:spPr>
          <a:xfrm>
            <a:off x="533400" y="2495550"/>
            <a:ext cx="7861447" cy="2462213"/>
          </a:xfrm>
          <a:prstGeom prst="rect">
            <a:avLst/>
          </a:prstGeom>
          <a:noFill/>
        </p:spPr>
        <p:txBody>
          <a:bodyPr wrap="none" rtlCol="0">
            <a:spAutoFit/>
          </a:bodyPr>
          <a:lstStyle/>
          <a:p>
            <a:r>
              <a:rPr lang="en-IN" sz="1400" dirty="0" smtClean="0">
                <a:latin typeface="Alegreya"/>
              </a:rPr>
              <a:t>observation:-Longer page loading time (promotion, sales period) on Myntra.com   are 61</a:t>
            </a:r>
          </a:p>
          <a:p>
            <a:r>
              <a:rPr lang="en-IN" sz="1400" dirty="0" smtClean="0">
                <a:latin typeface="Alegreya"/>
              </a:rPr>
              <a:t>Longer page loading time (promotion, sales period) on paytm.com are 59</a:t>
            </a:r>
          </a:p>
          <a:p>
            <a:r>
              <a:rPr lang="en-IN" sz="1400" dirty="0" smtClean="0">
                <a:latin typeface="Alegreya"/>
              </a:rPr>
              <a:t>Longer page loading time (promotion, sales period) on FlipKart.com are 32</a:t>
            </a:r>
          </a:p>
          <a:p>
            <a:r>
              <a:rPr lang="en-IN" sz="1400" dirty="0" smtClean="0">
                <a:latin typeface="Alegreya"/>
              </a:rPr>
              <a:t>Longer page loading time (promotion, sales period) on snapdeal.com are 23</a:t>
            </a:r>
          </a:p>
          <a:p>
            <a:r>
              <a:rPr lang="en-IN" sz="1400" dirty="0" smtClean="0">
                <a:latin typeface="Alegreya"/>
              </a:rPr>
              <a:t>Longer page loading time (promotion, sales period) on Amazon.in, Flipkart.com are 18</a:t>
            </a:r>
          </a:p>
          <a:p>
            <a:r>
              <a:rPr lang="en-IN" sz="1400" dirty="0" smtClean="0">
                <a:latin typeface="Alegreya"/>
              </a:rPr>
              <a:t>Longer page loading time (promotion, sales period) on Amazon.in are 16</a:t>
            </a:r>
          </a:p>
          <a:p>
            <a:r>
              <a:rPr lang="en-IN" sz="1400" dirty="0" smtClean="0">
                <a:latin typeface="Alegreya"/>
              </a:rPr>
              <a:t>Longer page loading time (promotion, sales period) on Paytm.com, Snapdeal.com  are 15</a:t>
            </a:r>
          </a:p>
          <a:p>
            <a:r>
              <a:rPr lang="en-IN" sz="1400" dirty="0" smtClean="0">
                <a:latin typeface="Alegreya"/>
              </a:rPr>
              <a:t>Longer page loading time (promotion, sales period) on  Amazon.in, Snapdeal.com  are 14</a:t>
            </a:r>
          </a:p>
          <a:p>
            <a:r>
              <a:rPr lang="en-IN" sz="1400" dirty="0" smtClean="0">
                <a:latin typeface="Alegreya"/>
              </a:rPr>
              <a:t>Longer page loading time (promotion, sales period) on Amazon.in, Paytm.com  are 13</a:t>
            </a:r>
          </a:p>
          <a:p>
            <a:r>
              <a:rPr lang="en-IN" sz="1400" dirty="0" smtClean="0">
                <a:latin typeface="Alegreya"/>
              </a:rPr>
              <a:t>Longer page loading time (promotion, sales period) on Flipkart.com, Snapdeal.com   are 11</a:t>
            </a:r>
          </a:p>
          <a:p>
            <a:r>
              <a:rPr lang="en-IN" sz="1400" dirty="0" smtClean="0">
                <a:latin typeface="Alegreya"/>
              </a:rPr>
              <a:t>Longer page loading time (promotion, sales period) on Amazon.in, Paytm.com, Myntra.com are 7</a:t>
            </a:r>
            <a:endParaRPr lang="en-IN" sz="1400" dirty="0">
              <a:latin typeface="Alegreya"/>
            </a:endParaRPr>
          </a:p>
        </p:txBody>
      </p:sp>
      <p:pic>
        <p:nvPicPr>
          <p:cNvPr id="17410" name="Picture 2" descr="longerpage"/>
          <p:cNvPicPr>
            <a:picLocks noChangeAspect="1" noChangeArrowheads="1"/>
          </p:cNvPicPr>
          <p:nvPr/>
        </p:nvPicPr>
        <p:blipFill>
          <a:blip r:embed="rId2"/>
          <a:srcRect/>
          <a:stretch>
            <a:fillRect/>
          </a:stretch>
        </p:blipFill>
        <p:spPr bwMode="auto">
          <a:xfrm>
            <a:off x="2743200" y="361950"/>
            <a:ext cx="2647950" cy="17621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5443" y="2096929"/>
            <a:ext cx="4076757" cy="246221"/>
          </a:xfrm>
          <a:prstGeom prst="rect">
            <a:avLst/>
          </a:prstGeom>
          <a:noFill/>
        </p:spPr>
        <p:txBody>
          <a:bodyPr wrap="none" rtlCol="0">
            <a:spAutoFit/>
          </a:bodyPr>
          <a:lstStyle/>
          <a:p>
            <a:r>
              <a:rPr lang="en-IN" sz="1000" dirty="0" smtClean="0">
                <a:latin typeface="Arvo"/>
              </a:rPr>
              <a:t>Limited mode of payment on most products (promotion, sales period)</a:t>
            </a:r>
            <a:endParaRPr lang="en-IN" sz="1000" dirty="0">
              <a:latin typeface="Arvo"/>
            </a:endParaRPr>
          </a:p>
        </p:txBody>
      </p:sp>
      <p:sp>
        <p:nvSpPr>
          <p:cNvPr id="3" name="TextBox 2"/>
          <p:cNvSpPr txBox="1"/>
          <p:nvPr/>
        </p:nvSpPr>
        <p:spPr>
          <a:xfrm>
            <a:off x="457200" y="2343150"/>
            <a:ext cx="8381999" cy="2893100"/>
          </a:xfrm>
          <a:prstGeom prst="rect">
            <a:avLst/>
          </a:prstGeom>
          <a:noFill/>
        </p:spPr>
        <p:txBody>
          <a:bodyPr wrap="square" rtlCol="0">
            <a:spAutoFit/>
          </a:bodyPr>
          <a:lstStyle/>
          <a:p>
            <a:r>
              <a:rPr lang="en-IN" sz="1400" dirty="0" smtClean="0">
                <a:latin typeface="Alegreya"/>
              </a:rPr>
              <a:t>observation:-Limited mode of payment on most products (promotion, sales period) on  Snapdeal.com  are  87</a:t>
            </a:r>
          </a:p>
          <a:p>
            <a:r>
              <a:rPr lang="en-IN" sz="1400" dirty="0" smtClean="0">
                <a:latin typeface="Alegreya"/>
              </a:rPr>
              <a:t>    Limited mode of payment on most products (promotion, sales period) on  Amazon.in  are  62</a:t>
            </a:r>
          </a:p>
          <a:p>
            <a:r>
              <a:rPr lang="en-IN" sz="1400" dirty="0" smtClean="0">
                <a:latin typeface="Alegreya"/>
              </a:rPr>
              <a:t>    Limited mode of payment on most products (promotion, sales period) on  Flipkart.com  are 31</a:t>
            </a:r>
          </a:p>
          <a:p>
            <a:r>
              <a:rPr lang="en-IN" sz="1400" dirty="0" smtClean="0">
                <a:latin typeface="Alegreya"/>
              </a:rPr>
              <a:t>    Limited mode of payment on most products (promotion, sales period) on  Amazon.in, Flipkart.com  are 29</a:t>
            </a:r>
          </a:p>
          <a:p>
            <a:r>
              <a:rPr lang="en-IN" sz="1400" dirty="0" smtClean="0">
                <a:latin typeface="Alegreya"/>
              </a:rPr>
              <a:t>    Limited mode of payment on most products (promotion, sales period) on  paytm.com  are 25</a:t>
            </a:r>
          </a:p>
          <a:p>
            <a:r>
              <a:rPr lang="en-IN" sz="1400" dirty="0" smtClean="0">
                <a:latin typeface="Alegreya"/>
              </a:rPr>
              <a:t>    Limited mode of payment on most products (promotion, sales period) on Paytm.com, Snapdeal.com are 15</a:t>
            </a:r>
          </a:p>
          <a:p>
            <a:r>
              <a:rPr lang="en-IN" sz="1400" dirty="0" smtClean="0">
                <a:latin typeface="Alegreya"/>
              </a:rPr>
              <a:t>    Limited mode of payment on most products (promotion, sales period) on Amazon.in, Paytm.com   are 13</a:t>
            </a:r>
          </a:p>
          <a:p>
            <a:r>
              <a:rPr lang="en-IN" sz="1400" dirty="0" smtClean="0">
                <a:latin typeface="Alegreya"/>
              </a:rPr>
              <a:t>    Limited mode of payment on most products (promotion, sales period) on Myntra.com, Snapdeal.com   are 7</a:t>
            </a:r>
            <a:endParaRPr lang="en-IN" sz="1400" dirty="0">
              <a:latin typeface="Alegreya"/>
            </a:endParaRPr>
          </a:p>
        </p:txBody>
      </p:sp>
      <p:pic>
        <p:nvPicPr>
          <p:cNvPr id="18434" name="Picture 2" descr="limitedmodeofpayment"/>
          <p:cNvPicPr>
            <a:picLocks noChangeAspect="1" noChangeArrowheads="1"/>
          </p:cNvPicPr>
          <p:nvPr/>
        </p:nvPicPr>
        <p:blipFill>
          <a:blip r:embed="rId2"/>
          <a:srcRect/>
          <a:stretch>
            <a:fillRect/>
          </a:stretch>
        </p:blipFill>
        <p:spPr bwMode="auto">
          <a:xfrm>
            <a:off x="2771775" y="285750"/>
            <a:ext cx="2562225" cy="1790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4B2106CB-1E21-480C-A226-EEAD488881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C0DA02C-979D-4A6E-AF6A-F1A2E1E563DB}"/>
              </a:ext>
            </a:extLst>
          </p:cNvPr>
          <p:cNvSpPr>
            <a:spLocks noGrp="1"/>
          </p:cNvSpPr>
          <p:nvPr>
            <p:ph type="title"/>
          </p:nvPr>
        </p:nvSpPr>
        <p:spPr>
          <a:xfrm>
            <a:off x="457276" y="425243"/>
            <a:ext cx="7962824" cy="857250"/>
          </a:xfrm>
        </p:spPr>
        <p:txBody>
          <a:bodyPr rtlCol="0"/>
          <a:lstStyle/>
          <a:p>
            <a:r>
              <a:rPr lang="en-US" sz="2800" b="1" dirty="0">
                <a:latin typeface="Alegreya"/>
              </a:rPr>
              <a:t/>
            </a:r>
            <a:br>
              <a:rPr lang="en-US" sz="2800" b="1" dirty="0">
                <a:latin typeface="Alegreya"/>
              </a:rPr>
            </a:br>
            <a:r>
              <a:rPr lang="en-US" sz="2800" b="1" dirty="0">
                <a:latin typeface="Alegreya"/>
              </a:rPr>
              <a:t>      2.  Checking the numerical columns</a:t>
            </a:r>
          </a:p>
        </p:txBody>
      </p:sp>
      <p:sp>
        <p:nvSpPr>
          <p:cNvPr id="3" name="Content Placeholder 2">
            <a:extLst>
              <a:ext uri="{E48EFC79-F9E4-4F9C-B9C9-0610A940E7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2D44A1-827A-43E3-81A9-4D4EEFB97AD1}"/>
              </a:ext>
            </a:extLst>
          </p:cNvPr>
          <p:cNvSpPr>
            <a:spLocks noGrp="1"/>
          </p:cNvSpPr>
          <p:nvPr>
            <p:ph idx="1"/>
          </p:nvPr>
        </p:nvSpPr>
        <p:spPr/>
        <p:txBody>
          <a:bodyPr rtlCol="0">
            <a:normAutofit/>
          </a:bodyPr>
          <a:lstStyle/>
          <a:p>
            <a:r>
              <a:rPr lang="en-US" sz="1400" b="0" dirty="0">
                <a:solidFill>
                  <a:schemeClr val="tx1"/>
                </a:solidFill>
                <a:latin typeface="Alegreya"/>
              </a:rPr>
              <a:t>Numerical values can be checked using the following python code</a:t>
            </a:r>
          </a:p>
          <a:p>
            <a:pPr marL="0" indent="0">
              <a:buNone/>
            </a:pPr>
            <a:r>
              <a:rPr lang="en-US" sz="1400" b="0" dirty="0">
                <a:solidFill>
                  <a:schemeClr val="tx1"/>
                </a:solidFill>
                <a:latin typeface="Alegreya"/>
              </a:rPr>
              <a:t>numerical_feature=[feature for feature in df.columns if df[feature].dtypes!="O"]</a:t>
            </a:r>
          </a:p>
          <a:p>
            <a:pPr marL="0" indent="0">
              <a:buNone/>
            </a:pPr>
            <a:r>
              <a:rPr lang="en-US" sz="1400" b="0" dirty="0">
                <a:solidFill>
                  <a:schemeClr val="tx1"/>
                </a:solidFill>
                <a:latin typeface="Alegreya"/>
              </a:rPr>
              <a:t>df[numerical_feature]</a:t>
            </a:r>
          </a:p>
          <a:p>
            <a:r>
              <a:rPr lang="en-US" sz="1400" b="0" dirty="0">
                <a:solidFill>
                  <a:schemeClr val="tx1"/>
                </a:solidFill>
                <a:latin typeface="Alegreya"/>
              </a:rPr>
              <a:t>Observation:-There are 1 numerical values present in the dataset</a:t>
            </a:r>
          </a:p>
        </p:txBody>
      </p:sp>
    </p:spTree>
    <p:extLst>
      <p:ext uri="{C51F8BE6-E7AE-43CA-9DAC-20B4DA50249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8170" y="2706529"/>
            <a:ext cx="1446230" cy="246221"/>
          </a:xfrm>
          <a:prstGeom prst="rect">
            <a:avLst/>
          </a:prstGeom>
          <a:noFill/>
        </p:spPr>
        <p:txBody>
          <a:bodyPr wrap="none" rtlCol="0">
            <a:spAutoFit/>
          </a:bodyPr>
          <a:lstStyle/>
          <a:p>
            <a:r>
              <a:rPr lang="en-IN" sz="1000" dirty="0" smtClean="0">
                <a:latin typeface="Arvo"/>
              </a:rPr>
              <a:t>Longer delivery period</a:t>
            </a:r>
            <a:endParaRPr lang="en-IN" sz="1000" dirty="0">
              <a:latin typeface="Arvo"/>
            </a:endParaRPr>
          </a:p>
        </p:txBody>
      </p:sp>
      <p:sp>
        <p:nvSpPr>
          <p:cNvPr id="3" name="TextBox 2"/>
          <p:cNvSpPr txBox="1"/>
          <p:nvPr/>
        </p:nvSpPr>
        <p:spPr>
          <a:xfrm>
            <a:off x="1600200" y="3396555"/>
            <a:ext cx="6131807" cy="1384995"/>
          </a:xfrm>
          <a:prstGeom prst="rect">
            <a:avLst/>
          </a:prstGeom>
          <a:noFill/>
        </p:spPr>
        <p:txBody>
          <a:bodyPr wrap="none" rtlCol="0">
            <a:spAutoFit/>
          </a:bodyPr>
          <a:lstStyle/>
          <a:p>
            <a:r>
              <a:rPr lang="en-IN" sz="1400" dirty="0" smtClean="0">
                <a:latin typeface="Arvo"/>
              </a:rPr>
              <a:t>observation:-1.Longer delivery period on paytm.com are 72</a:t>
            </a:r>
          </a:p>
          <a:p>
            <a:r>
              <a:rPr lang="en-IN" sz="1400" dirty="0" smtClean="0">
                <a:latin typeface="Arvo"/>
              </a:rPr>
              <a:t>                    2. longer delivery period on snapdeal.com are 64</a:t>
            </a:r>
          </a:p>
          <a:p>
            <a:r>
              <a:rPr lang="en-IN" sz="1400" dirty="0" smtClean="0">
                <a:latin typeface="Arvo"/>
              </a:rPr>
              <a:t>                    3.longer delivery period on Flipkart.com  are 44</a:t>
            </a:r>
          </a:p>
          <a:p>
            <a:r>
              <a:rPr lang="en-IN" sz="1400" dirty="0" smtClean="0">
                <a:latin typeface="Arvo"/>
              </a:rPr>
              <a:t>                    4.longer delivery period on Amazon.in   are 37</a:t>
            </a:r>
          </a:p>
          <a:p>
            <a:r>
              <a:rPr lang="en-IN" sz="1400" dirty="0" smtClean="0">
                <a:latin typeface="Arvo"/>
              </a:rPr>
              <a:t>                    5.longer delivery period on Paytm.com, Snapdeal.com  are  26</a:t>
            </a:r>
          </a:p>
          <a:p>
            <a:r>
              <a:rPr lang="en-IN" sz="1400" dirty="0" smtClean="0">
                <a:latin typeface="Arvo"/>
              </a:rPr>
              <a:t>                    6.longer delivery period on myntra.com  are  26</a:t>
            </a:r>
            <a:endParaRPr lang="en-IN" sz="1400" dirty="0">
              <a:latin typeface="Arvo"/>
            </a:endParaRPr>
          </a:p>
        </p:txBody>
      </p:sp>
      <p:pic>
        <p:nvPicPr>
          <p:cNvPr id="19458" name="Picture 2" descr="longerdeliveryperiod"/>
          <p:cNvPicPr>
            <a:picLocks noChangeAspect="1" noChangeArrowheads="1"/>
          </p:cNvPicPr>
          <p:nvPr/>
        </p:nvPicPr>
        <p:blipFill>
          <a:blip r:embed="rId2"/>
          <a:srcRect/>
          <a:stretch>
            <a:fillRect/>
          </a:stretch>
        </p:blipFill>
        <p:spPr bwMode="auto">
          <a:xfrm>
            <a:off x="2514600" y="561975"/>
            <a:ext cx="2967216" cy="208597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5567" y="2419350"/>
            <a:ext cx="2302233" cy="246221"/>
          </a:xfrm>
          <a:prstGeom prst="rect">
            <a:avLst/>
          </a:prstGeom>
          <a:noFill/>
        </p:spPr>
        <p:txBody>
          <a:bodyPr wrap="none" rtlCol="0">
            <a:spAutoFit/>
          </a:bodyPr>
          <a:lstStyle/>
          <a:p>
            <a:pPr algn="ctr"/>
            <a:r>
              <a:rPr lang="en-IN" sz="1000" dirty="0" smtClean="0">
                <a:latin typeface="Arvo"/>
              </a:rPr>
              <a:t>Change in website/Application design</a:t>
            </a:r>
            <a:endParaRPr lang="en-IN" sz="1000" dirty="0">
              <a:latin typeface="Arvo"/>
            </a:endParaRPr>
          </a:p>
        </p:txBody>
      </p:sp>
      <p:sp>
        <p:nvSpPr>
          <p:cNvPr id="3" name="TextBox 2"/>
          <p:cNvSpPr txBox="1"/>
          <p:nvPr/>
        </p:nvSpPr>
        <p:spPr>
          <a:xfrm>
            <a:off x="914400" y="2952750"/>
            <a:ext cx="6245621" cy="1815882"/>
          </a:xfrm>
          <a:prstGeom prst="rect">
            <a:avLst/>
          </a:prstGeom>
          <a:noFill/>
        </p:spPr>
        <p:txBody>
          <a:bodyPr wrap="none" rtlCol="0">
            <a:spAutoFit/>
          </a:bodyPr>
          <a:lstStyle/>
          <a:p>
            <a:r>
              <a:rPr lang="en-IN" sz="1400" dirty="0" smtClean="0">
                <a:latin typeface="Alegreya"/>
              </a:rPr>
              <a:t>observation:-</a:t>
            </a:r>
          </a:p>
          <a:p>
            <a:r>
              <a:rPr lang="en-IN" sz="1400" dirty="0" smtClean="0">
                <a:latin typeface="Alegreya"/>
              </a:rPr>
              <a:t>    1.Change in website/Application design in Amazon.com is 96</a:t>
            </a:r>
          </a:p>
          <a:p>
            <a:r>
              <a:rPr lang="en-IN" sz="1400" dirty="0" smtClean="0">
                <a:latin typeface="Alegreya"/>
              </a:rPr>
              <a:t>    2.Change in website/Application design in Paytm.com   is 63</a:t>
            </a:r>
          </a:p>
          <a:p>
            <a:r>
              <a:rPr lang="en-IN" sz="1400" dirty="0" smtClean="0">
                <a:latin typeface="Alegreya"/>
              </a:rPr>
              <a:t>    3.Change in website/Application design in Amazon.in, Flipkart.com    is 45</a:t>
            </a:r>
          </a:p>
          <a:p>
            <a:r>
              <a:rPr lang="en-IN" sz="1400" dirty="0" smtClean="0">
                <a:latin typeface="Alegreya"/>
              </a:rPr>
              <a:t>    4.Change in website/Application design in Myntra.com    is 45</a:t>
            </a:r>
          </a:p>
          <a:p>
            <a:r>
              <a:rPr lang="en-IN" sz="1400" dirty="0" smtClean="0">
                <a:latin typeface="Alegreya"/>
              </a:rPr>
              <a:t>    5.Change in website/Application design in Flipkart.com is 20.</a:t>
            </a:r>
          </a:p>
          <a:p>
            <a:r>
              <a:rPr lang="en-IN" sz="1400" dirty="0" smtClean="0">
                <a:latin typeface="Alegreya"/>
              </a:rPr>
              <a:t>    6.Change in website/Application design in Snapdeal.com   is 8.</a:t>
            </a:r>
          </a:p>
          <a:p>
            <a:r>
              <a:rPr lang="en-IN" sz="1400" dirty="0" smtClean="0">
                <a:latin typeface="Alegreya"/>
              </a:rPr>
              <a:t>    7.Change in website/Application design in Flipkart.com, Myntra.com   is 7.</a:t>
            </a:r>
            <a:endParaRPr lang="en-IN" sz="1400" dirty="0">
              <a:latin typeface="Alegreya"/>
            </a:endParaRPr>
          </a:p>
        </p:txBody>
      </p:sp>
      <p:pic>
        <p:nvPicPr>
          <p:cNvPr id="20482" name="Picture 2" descr="changeinwebsite"/>
          <p:cNvPicPr>
            <a:picLocks noChangeAspect="1" noChangeArrowheads="1"/>
          </p:cNvPicPr>
          <p:nvPr/>
        </p:nvPicPr>
        <p:blipFill>
          <a:blip r:embed="rId2"/>
          <a:srcRect/>
          <a:stretch>
            <a:fillRect/>
          </a:stretch>
        </p:blipFill>
        <p:spPr bwMode="auto">
          <a:xfrm>
            <a:off x="2638425" y="552450"/>
            <a:ext cx="2543175" cy="17907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477929"/>
            <a:ext cx="3505200" cy="246221"/>
          </a:xfrm>
          <a:prstGeom prst="rect">
            <a:avLst/>
          </a:prstGeom>
        </p:spPr>
        <p:txBody>
          <a:bodyPr wrap="square">
            <a:spAutoFit/>
          </a:bodyPr>
          <a:lstStyle/>
          <a:p>
            <a:pPr algn="ctr"/>
            <a:r>
              <a:rPr lang="en-IN" sz="1000" dirty="0" smtClean="0">
                <a:latin typeface="Arvo"/>
              </a:rPr>
              <a:t>Frequent disruption when moving from one page to another</a:t>
            </a:r>
            <a:endParaRPr lang="en-IN" sz="1000" dirty="0">
              <a:latin typeface="Arvo"/>
            </a:endParaRPr>
          </a:p>
        </p:txBody>
      </p:sp>
      <p:sp>
        <p:nvSpPr>
          <p:cNvPr id="3" name="TextBox 2"/>
          <p:cNvSpPr txBox="1"/>
          <p:nvPr/>
        </p:nvSpPr>
        <p:spPr>
          <a:xfrm>
            <a:off x="304800" y="3105150"/>
            <a:ext cx="8347157" cy="1815882"/>
          </a:xfrm>
          <a:prstGeom prst="rect">
            <a:avLst/>
          </a:prstGeom>
          <a:noFill/>
        </p:spPr>
        <p:txBody>
          <a:bodyPr wrap="none" rtlCol="0">
            <a:spAutoFit/>
          </a:bodyPr>
          <a:lstStyle/>
          <a:p>
            <a:r>
              <a:rPr lang="en-IN" sz="1400" dirty="0" smtClean="0">
                <a:latin typeface="Alegreya"/>
              </a:rPr>
              <a:t>observation:-1. Frequent disruption when moving from one page to another in Amazon.in are 53</a:t>
            </a:r>
          </a:p>
          <a:p>
            <a:r>
              <a:rPr lang="en-IN" sz="1400" dirty="0" smtClean="0">
                <a:latin typeface="Alegreya"/>
              </a:rPr>
              <a:t>    2. Frequent disruption when moving from one page to another in Myntra.com   are 52</a:t>
            </a:r>
          </a:p>
          <a:p>
            <a:r>
              <a:rPr lang="en-IN" sz="1400" dirty="0" smtClean="0">
                <a:latin typeface="Alegreya"/>
              </a:rPr>
              <a:t>    3. Frequent disruption when moving from one page to another in snapdeal.com   are 49</a:t>
            </a:r>
          </a:p>
          <a:p>
            <a:r>
              <a:rPr lang="en-IN" sz="1400" dirty="0" smtClean="0">
                <a:latin typeface="Alegreya"/>
              </a:rPr>
              <a:t>    4. Frequent disruption when moving from one page to another in paytm.com   are 39</a:t>
            </a:r>
          </a:p>
          <a:p>
            <a:r>
              <a:rPr lang="en-IN" sz="1400" dirty="0" smtClean="0">
                <a:latin typeface="Alegreya"/>
              </a:rPr>
              <a:t>    5.Frequent disruption when moving from one page to another in Flipkart.com   are 26</a:t>
            </a:r>
          </a:p>
          <a:p>
            <a:r>
              <a:rPr lang="en-IN" sz="1400" dirty="0" smtClean="0">
                <a:latin typeface="Alegreya"/>
              </a:rPr>
              <a:t>    6. Frequent disruption when moving from one page to another in Amazon.in, Flipkart.com   are 25</a:t>
            </a:r>
          </a:p>
          <a:p>
            <a:r>
              <a:rPr lang="en-IN" sz="1400" dirty="0" smtClean="0">
                <a:latin typeface="Alegreya"/>
              </a:rPr>
              <a:t>    7.Frequent disruption when moving from one page to another in Myntra.com, Snapdeal.com   are 14</a:t>
            </a:r>
          </a:p>
          <a:p>
            <a:r>
              <a:rPr lang="en-IN" sz="1400" dirty="0" smtClean="0">
                <a:latin typeface="Alegreya"/>
              </a:rPr>
              <a:t>    8.Frequent disruption when moving from one page to another in Flipkart.com, Snapdeal.com   are 11</a:t>
            </a:r>
            <a:endParaRPr lang="en-IN" sz="1400" dirty="0">
              <a:latin typeface="Alegreya"/>
            </a:endParaRPr>
          </a:p>
        </p:txBody>
      </p:sp>
      <p:pic>
        <p:nvPicPr>
          <p:cNvPr id="21506" name="Picture 2" descr="frequentdisruption"/>
          <p:cNvPicPr>
            <a:picLocks noChangeAspect="1" noChangeArrowheads="1"/>
          </p:cNvPicPr>
          <p:nvPr/>
        </p:nvPicPr>
        <p:blipFill>
          <a:blip r:embed="rId2"/>
          <a:srcRect/>
          <a:stretch>
            <a:fillRect/>
          </a:stretch>
        </p:blipFill>
        <p:spPr bwMode="auto">
          <a:xfrm>
            <a:off x="2707821" y="428625"/>
            <a:ext cx="2626179" cy="18383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4361" y="2038350"/>
            <a:ext cx="1984839" cy="246221"/>
          </a:xfrm>
          <a:prstGeom prst="rect">
            <a:avLst/>
          </a:prstGeom>
        </p:spPr>
        <p:txBody>
          <a:bodyPr wrap="none">
            <a:spAutoFit/>
          </a:bodyPr>
          <a:lstStyle/>
          <a:p>
            <a:pPr algn="ctr"/>
            <a:r>
              <a:rPr lang="en-IN" sz="1000" dirty="0" smtClean="0">
                <a:latin typeface="Arvo"/>
              </a:rPr>
              <a:t>Website is as efficient as before</a:t>
            </a:r>
            <a:endParaRPr lang="en-IN" sz="1000" dirty="0">
              <a:latin typeface="Arvo"/>
            </a:endParaRPr>
          </a:p>
        </p:txBody>
      </p:sp>
      <p:sp>
        <p:nvSpPr>
          <p:cNvPr id="3" name="TextBox 2"/>
          <p:cNvSpPr txBox="1"/>
          <p:nvPr/>
        </p:nvSpPr>
        <p:spPr>
          <a:xfrm>
            <a:off x="914400" y="2471737"/>
            <a:ext cx="7476727" cy="2462213"/>
          </a:xfrm>
          <a:prstGeom prst="rect">
            <a:avLst/>
          </a:prstGeom>
          <a:noFill/>
        </p:spPr>
        <p:txBody>
          <a:bodyPr wrap="none" rtlCol="0">
            <a:spAutoFit/>
          </a:bodyPr>
          <a:lstStyle/>
          <a:p>
            <a:r>
              <a:rPr lang="en-IN" sz="1400" dirty="0" smtClean="0">
                <a:latin typeface="Alegreya"/>
              </a:rPr>
              <a:t>observation:-1.Website is as efficient as before in </a:t>
            </a:r>
            <a:r>
              <a:rPr lang="en-IN" sz="1400" dirty="0" smtClean="0">
                <a:latin typeface="Alegreya"/>
              </a:rPr>
              <a:t>Amazon. in  </a:t>
            </a:r>
            <a:r>
              <a:rPr lang="en-IN" sz="1400" dirty="0" smtClean="0">
                <a:latin typeface="Alegreya"/>
              </a:rPr>
              <a:t>for 94 peoples</a:t>
            </a:r>
          </a:p>
          <a:p>
            <a:r>
              <a:rPr lang="en-IN" sz="1400" dirty="0" smtClean="0">
                <a:latin typeface="Alegreya"/>
              </a:rPr>
              <a:t>    2.Website is as efficient as before in  Flipkart.com for 47 peoples</a:t>
            </a:r>
          </a:p>
          <a:p>
            <a:r>
              <a:rPr lang="en-IN" sz="1400" dirty="0" smtClean="0">
                <a:latin typeface="Alegreya"/>
              </a:rPr>
              <a:t>    3.Website is as efficient as before in </a:t>
            </a:r>
            <a:r>
              <a:rPr lang="en-IN" sz="1400" dirty="0" smtClean="0">
                <a:latin typeface="Alegreya"/>
              </a:rPr>
              <a:t>Amazon. in, </a:t>
            </a:r>
            <a:r>
              <a:rPr lang="en-IN" sz="1400" dirty="0" smtClean="0">
                <a:latin typeface="Alegreya"/>
              </a:rPr>
              <a:t>Flipkart.com   for 45 peoples</a:t>
            </a:r>
          </a:p>
          <a:p>
            <a:r>
              <a:rPr lang="en-IN" sz="1400" dirty="0" smtClean="0">
                <a:latin typeface="Alegreya"/>
              </a:rPr>
              <a:t>    4.Website is as efficient as before in </a:t>
            </a:r>
            <a:r>
              <a:rPr lang="en-IN" sz="1400" dirty="0" smtClean="0">
                <a:latin typeface="Alegreya"/>
              </a:rPr>
              <a:t>Amazon. in, </a:t>
            </a:r>
            <a:r>
              <a:rPr lang="en-IN" sz="1400" dirty="0" smtClean="0">
                <a:latin typeface="Alegreya"/>
              </a:rPr>
              <a:t>Flipkart.com, paytm.com   for 25 peoples</a:t>
            </a:r>
          </a:p>
          <a:p>
            <a:r>
              <a:rPr lang="en-IN" sz="1400" dirty="0" smtClean="0">
                <a:latin typeface="Alegreya"/>
              </a:rPr>
              <a:t>    5.Website is as efficient as before in </a:t>
            </a:r>
            <a:r>
              <a:rPr lang="en-IN" sz="1400" dirty="0" smtClean="0">
                <a:latin typeface="Alegreya"/>
              </a:rPr>
              <a:t>Amazon. in,  </a:t>
            </a:r>
            <a:r>
              <a:rPr lang="en-IN" sz="1400" dirty="0" smtClean="0">
                <a:latin typeface="Alegreya"/>
              </a:rPr>
              <a:t>paytm.com   for 18 peoples</a:t>
            </a:r>
          </a:p>
          <a:p>
            <a:r>
              <a:rPr lang="en-IN" sz="1400" dirty="0" smtClean="0">
                <a:latin typeface="Alegreya"/>
              </a:rPr>
              <a:t>    6.Website is as efficient as before in   paytm.com   for 15 peoples</a:t>
            </a:r>
          </a:p>
          <a:p>
            <a:r>
              <a:rPr lang="en-IN" sz="1400" dirty="0" smtClean="0">
                <a:latin typeface="Alegreya"/>
              </a:rPr>
              <a:t>    7.Website is as efficient as before in  </a:t>
            </a:r>
            <a:r>
              <a:rPr lang="en-IN" sz="1400" dirty="0" smtClean="0">
                <a:latin typeface="Alegreya"/>
              </a:rPr>
              <a:t>Amazonian, </a:t>
            </a:r>
            <a:r>
              <a:rPr lang="en-IN" sz="1400" dirty="0" smtClean="0">
                <a:latin typeface="Alegreya"/>
              </a:rPr>
              <a:t>Paytm.com     for 18 peoples</a:t>
            </a:r>
          </a:p>
          <a:p>
            <a:r>
              <a:rPr lang="en-IN" sz="1400" dirty="0" smtClean="0">
                <a:latin typeface="Alegreya"/>
              </a:rPr>
              <a:t>    8.Website is as efficient as before in   Paytm.com     for 15 peoples</a:t>
            </a:r>
          </a:p>
          <a:p>
            <a:r>
              <a:rPr lang="en-IN" sz="1400" dirty="0" smtClean="0">
                <a:latin typeface="Alegreya"/>
              </a:rPr>
              <a:t>    9.Website is as efficient as before in   Paytm.com     for 15 peoples</a:t>
            </a:r>
          </a:p>
          <a:p>
            <a:r>
              <a:rPr lang="en-IN" sz="1400" dirty="0" smtClean="0">
                <a:latin typeface="Alegreya"/>
              </a:rPr>
              <a:t>    10. Website is as efficient as before in    Myntra.com, Snapdeal.com   for 14 peoples</a:t>
            </a:r>
          </a:p>
          <a:p>
            <a:r>
              <a:rPr lang="en-IN" sz="1400" dirty="0" smtClean="0">
                <a:latin typeface="Alegreya"/>
              </a:rPr>
              <a:t>    11.Website is as efficient as before in  Snapdeal.com    for 11 peoples</a:t>
            </a:r>
            <a:endParaRPr lang="en-IN" sz="1400" dirty="0">
              <a:latin typeface="Alegreya"/>
            </a:endParaRPr>
          </a:p>
        </p:txBody>
      </p:sp>
      <p:pic>
        <p:nvPicPr>
          <p:cNvPr id="22530" name="Picture 2" descr="websiteisefficient"/>
          <p:cNvPicPr>
            <a:picLocks noChangeAspect="1" noChangeArrowheads="1"/>
          </p:cNvPicPr>
          <p:nvPr/>
        </p:nvPicPr>
        <p:blipFill>
          <a:blip r:embed="rId2"/>
          <a:srcRect/>
          <a:stretch>
            <a:fillRect/>
          </a:stretch>
        </p:blipFill>
        <p:spPr bwMode="auto">
          <a:xfrm>
            <a:off x="2571750" y="209550"/>
            <a:ext cx="2762250" cy="18288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1793" y="2038350"/>
            <a:ext cx="3996607" cy="246221"/>
          </a:xfrm>
          <a:prstGeom prst="rect">
            <a:avLst/>
          </a:prstGeom>
          <a:noFill/>
        </p:spPr>
        <p:txBody>
          <a:bodyPr wrap="none" rtlCol="0">
            <a:spAutoFit/>
          </a:bodyPr>
          <a:lstStyle/>
          <a:p>
            <a:pPr algn="ctr"/>
            <a:r>
              <a:rPr lang="en-IN" sz="1000" dirty="0" smtClean="0">
                <a:latin typeface="Arvo"/>
              </a:rPr>
              <a:t>Which of the Indian online retailer would you recommend to a friend</a:t>
            </a:r>
            <a:endParaRPr lang="en-IN" sz="1000" dirty="0">
              <a:latin typeface="Arvo"/>
            </a:endParaRPr>
          </a:p>
        </p:txBody>
      </p:sp>
      <p:sp>
        <p:nvSpPr>
          <p:cNvPr id="3" name="TextBox 2"/>
          <p:cNvSpPr txBox="1"/>
          <p:nvPr/>
        </p:nvSpPr>
        <p:spPr>
          <a:xfrm>
            <a:off x="152401" y="2408694"/>
            <a:ext cx="8686800" cy="2677656"/>
          </a:xfrm>
          <a:prstGeom prst="rect">
            <a:avLst/>
          </a:prstGeom>
          <a:noFill/>
        </p:spPr>
        <p:txBody>
          <a:bodyPr wrap="square" rtlCol="0">
            <a:spAutoFit/>
          </a:bodyPr>
          <a:lstStyle/>
          <a:p>
            <a:r>
              <a:rPr lang="en-IN" sz="1400" dirty="0" smtClean="0">
                <a:latin typeface="Alegreya"/>
              </a:rPr>
              <a:t>observation:-1.the Indian online retailer would you recommend to a friend by people in </a:t>
            </a:r>
            <a:r>
              <a:rPr lang="en-IN" sz="1400" dirty="0" smtClean="0">
                <a:latin typeface="Alegreya"/>
              </a:rPr>
              <a:t>Amazon. in </a:t>
            </a:r>
            <a:r>
              <a:rPr lang="en-IN" sz="1400" dirty="0" smtClean="0">
                <a:latin typeface="Alegreya"/>
              </a:rPr>
              <a:t>are 79</a:t>
            </a:r>
          </a:p>
          <a:p>
            <a:r>
              <a:rPr lang="en-IN" sz="1400" dirty="0" smtClean="0">
                <a:latin typeface="Alegreya"/>
              </a:rPr>
              <a:t>2. the Indian online retailer would you recommend to a friend by people in </a:t>
            </a:r>
            <a:r>
              <a:rPr lang="en-IN" sz="1400" dirty="0" smtClean="0">
                <a:latin typeface="Alegreya"/>
              </a:rPr>
              <a:t>Amazon. in, </a:t>
            </a:r>
            <a:r>
              <a:rPr lang="en-IN" sz="1400" dirty="0" smtClean="0">
                <a:latin typeface="Alegreya"/>
              </a:rPr>
              <a:t>Flipkart.com  are 39</a:t>
            </a:r>
          </a:p>
          <a:p>
            <a:r>
              <a:rPr lang="en-IN" sz="1400" dirty="0" smtClean="0">
                <a:latin typeface="Alegreya"/>
              </a:rPr>
              <a:t>3.the Indian online retailer would you recommend to a friend by people in </a:t>
            </a:r>
            <a:r>
              <a:rPr lang="en-IN" sz="1400" dirty="0" smtClean="0">
                <a:latin typeface="Alegreya"/>
              </a:rPr>
              <a:t>Amazon. in, </a:t>
            </a:r>
            <a:r>
              <a:rPr lang="en-IN" sz="1400" dirty="0" smtClean="0">
                <a:latin typeface="Alegreya"/>
              </a:rPr>
              <a:t>Flipkart.com  are 62</a:t>
            </a:r>
          </a:p>
          <a:p>
            <a:r>
              <a:rPr lang="en-IN" sz="1400" dirty="0" smtClean="0">
                <a:latin typeface="Alegreya"/>
              </a:rPr>
              <a:t>4.the Indian online retailer would you recommend to a friend by people in Flipkart.com   are 39</a:t>
            </a:r>
          </a:p>
          <a:p>
            <a:r>
              <a:rPr lang="en-IN" sz="1400" dirty="0" smtClean="0">
                <a:latin typeface="Alegreya"/>
              </a:rPr>
              <a:t>5.the Indian online retailer would you recommend to a friend by people in </a:t>
            </a:r>
            <a:r>
              <a:rPr lang="en-IN" sz="1400" dirty="0" smtClean="0">
                <a:latin typeface="Alegreya"/>
              </a:rPr>
              <a:t>Amazon. in, </a:t>
            </a:r>
            <a:r>
              <a:rPr lang="en-IN" sz="1400" dirty="0" smtClean="0">
                <a:latin typeface="Alegreya"/>
              </a:rPr>
              <a:t>Myntra.com    are 30</a:t>
            </a:r>
          </a:p>
          <a:p>
            <a:r>
              <a:rPr lang="en-IN" sz="1400" dirty="0" smtClean="0">
                <a:latin typeface="Alegreya"/>
              </a:rPr>
              <a:t>6.the Indian online retailer would you recommend to a friend by people in </a:t>
            </a:r>
            <a:r>
              <a:rPr lang="en-IN" sz="1400" dirty="0" smtClean="0">
                <a:latin typeface="Alegreya"/>
              </a:rPr>
              <a:t>Amazon. in, </a:t>
            </a:r>
            <a:r>
              <a:rPr lang="en-IN" sz="1400" dirty="0" smtClean="0">
                <a:latin typeface="Alegreya"/>
              </a:rPr>
              <a:t>Paytm.com, Myntra.com    are 20</a:t>
            </a:r>
          </a:p>
          <a:p>
            <a:r>
              <a:rPr lang="en-IN" sz="1400" dirty="0" smtClean="0">
                <a:latin typeface="Alegreya"/>
              </a:rPr>
              <a:t>7.the Indian online retailer would you recommend to a friend by people in </a:t>
            </a:r>
            <a:r>
              <a:rPr lang="en-IN" sz="1400" dirty="0" smtClean="0">
                <a:latin typeface="Alegreya"/>
              </a:rPr>
              <a:t>Amazon. in, </a:t>
            </a:r>
            <a:r>
              <a:rPr lang="en-IN" sz="1400" dirty="0" smtClean="0">
                <a:latin typeface="Alegreya"/>
              </a:rPr>
              <a:t>Flipkart.com, Myntra.com     are 15</a:t>
            </a:r>
          </a:p>
          <a:p>
            <a:r>
              <a:rPr lang="en-IN" sz="1400" dirty="0" smtClean="0">
                <a:latin typeface="Alegreya"/>
              </a:rPr>
              <a:t>8.the Indian online retailer would you recommend to a friend by people in  </a:t>
            </a:r>
            <a:r>
              <a:rPr lang="en-IN" sz="1400" dirty="0" smtClean="0">
                <a:latin typeface="Alegreya"/>
              </a:rPr>
              <a:t>Amazon. in, </a:t>
            </a:r>
            <a:r>
              <a:rPr lang="en-IN" sz="1400" dirty="0" smtClean="0">
                <a:latin typeface="Alegreya"/>
              </a:rPr>
              <a:t>Paytm.com   are 13</a:t>
            </a:r>
          </a:p>
          <a:p>
            <a:r>
              <a:rPr lang="en-IN" sz="1400" dirty="0" smtClean="0">
                <a:latin typeface="Alegreya"/>
              </a:rPr>
              <a:t>9.the Indian online retailer would you recommend to a friend by people in  Flipkart.com, Paytm.com, Myntra.com, snapdeal.com are 11</a:t>
            </a:r>
            <a:endParaRPr lang="en-IN" sz="1400" dirty="0">
              <a:latin typeface="Alegreya"/>
            </a:endParaRPr>
          </a:p>
        </p:txBody>
      </p:sp>
      <p:pic>
        <p:nvPicPr>
          <p:cNvPr id="23554" name="Picture 2" descr="whichofindian"/>
          <p:cNvPicPr>
            <a:picLocks noChangeAspect="1" noChangeArrowheads="1"/>
          </p:cNvPicPr>
          <p:nvPr/>
        </p:nvPicPr>
        <p:blipFill>
          <a:blip r:embed="rId2"/>
          <a:srcRect/>
          <a:stretch>
            <a:fillRect/>
          </a:stretch>
        </p:blipFill>
        <p:spPr bwMode="auto">
          <a:xfrm>
            <a:off x="2895600" y="361950"/>
            <a:ext cx="2785382" cy="16954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A09BFFA7-A675-43AE-AC3B-3775A632624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DD86B37-C4AB-4B80-89F3-D73F97030B93}"/>
              </a:ext>
            </a:extLst>
          </p:cNvPr>
          <p:cNvSpPr>
            <a:spLocks noGrp="1"/>
          </p:cNvSpPr>
          <p:nvPr>
            <p:ph type="title"/>
          </p:nvPr>
        </p:nvSpPr>
        <p:spPr/>
        <p:txBody>
          <a:bodyPr rtlCol="0"/>
          <a:lstStyle/>
          <a:p>
            <a:r>
              <a:rPr lang="en-US" sz="2800" b="1" dirty="0">
                <a:latin typeface="Alegreya"/>
              </a:rPr>
              <a:t>3.Checking the categorical variable</a:t>
            </a:r>
          </a:p>
        </p:txBody>
      </p:sp>
      <p:sp>
        <p:nvSpPr>
          <p:cNvPr id="3" name="Content Placeholder 2">
            <a:extLst>
              <a:ext uri="{F7A1385E-BAAA-4E1B-8B62-D267BED61D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32A80C-3A78-48F3-BA8A-C5AD4BEC4A93}"/>
              </a:ext>
            </a:extLst>
          </p:cNvPr>
          <p:cNvSpPr>
            <a:spLocks noGrp="1"/>
          </p:cNvSpPr>
          <p:nvPr>
            <p:ph idx="1"/>
          </p:nvPr>
        </p:nvSpPr>
        <p:spPr/>
        <p:txBody>
          <a:bodyPr rtlCol="0">
            <a:normAutofit/>
          </a:bodyPr>
          <a:lstStyle/>
          <a:p>
            <a:r>
              <a:rPr lang="en-US" sz="1400" b="0" dirty="0">
                <a:solidFill>
                  <a:schemeClr val="tx1"/>
                </a:solidFill>
                <a:latin typeface="Alegreya"/>
              </a:rPr>
              <a:t>Categorical variable can be checked using the following python code</a:t>
            </a:r>
          </a:p>
          <a:p>
            <a:pPr marL="0" indent="0">
              <a:buNone/>
            </a:pPr>
            <a:r>
              <a:rPr lang="en-US" sz="1400" b="0" dirty="0">
                <a:solidFill>
                  <a:schemeClr val="tx1"/>
                </a:solidFill>
                <a:latin typeface="Alegreya"/>
              </a:rPr>
              <a:t>discrete_feature=[feature for feature in df.columns if feature not in numerical_feature]</a:t>
            </a:r>
          </a:p>
          <a:p>
            <a:pPr marL="0" indent="0">
              <a:buNone/>
            </a:pPr>
            <a:r>
              <a:rPr lang="en-US" sz="1400" b="0" dirty="0">
                <a:solidFill>
                  <a:schemeClr val="tx1"/>
                </a:solidFill>
                <a:latin typeface="Alegreya"/>
              </a:rPr>
              <a:t>df[discrete_feature]</a:t>
            </a:r>
          </a:p>
          <a:p>
            <a:r>
              <a:rPr lang="en-US" sz="1400" b="0" dirty="0">
                <a:solidFill>
                  <a:schemeClr val="tx1"/>
                </a:solidFill>
                <a:latin typeface="Alegreya"/>
              </a:rPr>
              <a:t>Observation:-</a:t>
            </a:r>
            <a:r>
              <a:rPr lang="en-US" sz="1400" b="0" dirty="0">
                <a:latin typeface="Alegreya"/>
              </a:rPr>
              <a:t/>
            </a:r>
            <a:br>
              <a:rPr lang="en-US" sz="1400" b="0" dirty="0">
                <a:latin typeface="Alegreya"/>
              </a:rPr>
            </a:br>
            <a:r>
              <a:rPr lang="en-US" sz="1400" b="0" dirty="0">
                <a:solidFill>
                  <a:schemeClr val="tx1"/>
                </a:solidFill>
                <a:latin typeface="Alegreya"/>
              </a:rPr>
              <a:t>There are 70 categorical values present in dataset</a:t>
            </a:r>
          </a:p>
        </p:txBody>
      </p:sp>
    </p:spTree>
    <p:extLst>
      <p:ext uri="{8972D5CE-DB20-4FD4-BCA3-C4F06BD3A7B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F6BA425-B0B2-4F33-8B22-FB99E70166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38E4EA-C0D1-435C-A366-5261D743FCE4}"/>
              </a:ext>
            </a:extLst>
          </p:cNvPr>
          <p:cNvSpPr>
            <a:spLocks noGrp="1"/>
          </p:cNvSpPr>
          <p:nvPr>
            <p:ph type="title"/>
          </p:nvPr>
        </p:nvSpPr>
        <p:spPr>
          <a:xfrm>
            <a:off x="762000" y="82345"/>
            <a:ext cx="7620000" cy="857250"/>
          </a:xfrm>
        </p:spPr>
        <p:txBody>
          <a:bodyPr rtlCol="0"/>
          <a:lstStyle/>
          <a:p>
            <a:pPr algn="ctr"/>
            <a:r>
              <a:rPr lang="en-US" b="1" dirty="0">
                <a:latin typeface="Alegreya"/>
              </a:rPr>
              <a:t>Data visualization</a:t>
            </a:r>
          </a:p>
        </p:txBody>
      </p:sp>
      <p:pic>
        <p:nvPicPr>
          <p:cNvPr id="3" name="Content Placeholder 2">
            <a:extLst>
              <a:ext uri="{7A6FA803-AC16-41F3-8C54-83A588106E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6D92C1-A975-4AC3-B305-023910644F69}"/>
              </a:ext>
            </a:extLst>
          </p:cNvPr>
          <p:cNvPicPr>
            <a:picLocks noGrp="1" noChangeAspect="1"/>
          </p:cNvPicPr>
          <p:nvPr>
            <p:ph idx="1"/>
          </p:nvPr>
        </p:nvPicPr>
        <p:blipFill>
          <a:blip r:embed="rId2"/>
          <a:srcRect l="-42750" r="-42750"/>
          <a:stretch>
            <a:fillRect/>
          </a:stretch>
        </p:blipFill>
        <p:spPr>
          <a:xfrm>
            <a:off x="99669" y="1206750"/>
            <a:ext cx="3873227" cy="1549288"/>
          </a:xfrm>
          <a:noFill/>
        </p:spPr>
      </p:pic>
      <p:pic>
        <p:nvPicPr>
          <p:cNvPr id="4" name="Picture 3">
            <a:extLst>
              <a:ext uri="{1B70EC27-C77F-4543-9C2B-65F6114A3D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5FFCD9-8C60-455E-9A90-5C2749807D8A}"/>
              </a:ext>
            </a:extLst>
          </p:cNvPr>
          <p:cNvPicPr>
            <a:picLocks noChangeAspect="1"/>
          </p:cNvPicPr>
          <p:nvPr/>
        </p:nvPicPr>
        <p:blipFill>
          <a:blip r:embed="rId3"/>
          <a:stretch>
            <a:fillRect/>
          </a:stretch>
        </p:blipFill>
        <p:spPr>
          <a:xfrm>
            <a:off x="5065671" y="1281113"/>
            <a:ext cx="2167375" cy="1595437"/>
          </a:xfrm>
          <a:prstGeom prst="rect">
            <a:avLst/>
          </a:prstGeom>
          <a:noFill/>
        </p:spPr>
      </p:pic>
      <p:sp>
        <p:nvSpPr>
          <p:cNvPr id="5" name="TextBox 4">
            <a:extLst>
              <a:ext uri="{5DE961DA-2A2D-4B68-A162-F2D72CF276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B8A57F-0908-4FAE-8D8F-CD512D07558D}"/>
              </a:ext>
            </a:extLst>
          </p:cNvPr>
          <p:cNvSpPr txBox="1"/>
          <p:nvPr/>
        </p:nvSpPr>
        <p:spPr>
          <a:xfrm>
            <a:off x="1110034" y="2857500"/>
            <a:ext cx="2304059" cy="280846"/>
          </a:xfrm>
          <a:prstGeom prst="rect">
            <a:avLst/>
          </a:prstGeom>
        </p:spPr>
        <p:txBody>
          <a:bodyPr vert="horz" lIns="95250" tIns="47625" rIns="95250" bIns="47625" rtlCol="0" anchor="t">
            <a:spAutoFit/>
          </a:bodyPr>
          <a:lstStyle/>
          <a:p>
            <a:pPr algn="ctr">
              <a:defRPr lang="en-US" sz="1400" dirty="0"/>
            </a:pPr>
            <a:r>
              <a:rPr lang="en-US" sz="1200" b="0" dirty="0">
                <a:latin typeface="Arvo"/>
              </a:rPr>
              <a:t>Gender of the respondent</a:t>
            </a:r>
          </a:p>
        </p:txBody>
      </p:sp>
      <p:sp>
        <p:nvSpPr>
          <p:cNvPr id="6" name="TextBox 5">
            <a:extLst>
              <a:ext uri="{A8DEB670-B8EC-456E-A286-D80B08AFF7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5AE456-0531-4A83-86C4-18AE5967F0B1}"/>
              </a:ext>
            </a:extLst>
          </p:cNvPr>
          <p:cNvSpPr txBox="1"/>
          <p:nvPr/>
        </p:nvSpPr>
        <p:spPr>
          <a:xfrm>
            <a:off x="5301037" y="2876550"/>
            <a:ext cx="1905000" cy="280846"/>
          </a:xfrm>
          <a:prstGeom prst="rect">
            <a:avLst/>
          </a:prstGeom>
        </p:spPr>
        <p:txBody>
          <a:bodyPr vert="horz" lIns="95250" tIns="47625" rIns="95250" bIns="47625" rtlCol="0" anchor="t">
            <a:spAutoFit/>
          </a:bodyPr>
          <a:lstStyle/>
          <a:p>
            <a:pPr algn="ctr">
              <a:defRPr lang="en-US" sz="1400" dirty="0"/>
            </a:pPr>
            <a:r>
              <a:rPr lang="en-US" sz="1200" b="0" dirty="0">
                <a:latin typeface="Arvo"/>
              </a:rPr>
              <a:t>    How old are you?</a:t>
            </a:r>
          </a:p>
        </p:txBody>
      </p:sp>
      <p:sp>
        <p:nvSpPr>
          <p:cNvPr id="7" name="TextBox 6">
            <a:extLst>
              <a:ext uri="{0563BE2B-63B5-4BF9-BA25-4F52A0DD99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D77382-3479-4E96-ADCD-E201B5A3A866}"/>
              </a:ext>
            </a:extLst>
          </p:cNvPr>
          <p:cNvSpPr txBox="1"/>
          <p:nvPr/>
        </p:nvSpPr>
        <p:spPr>
          <a:xfrm>
            <a:off x="182441" y="3676650"/>
            <a:ext cx="3475159" cy="527067"/>
          </a:xfrm>
          <a:prstGeom prst="rect">
            <a:avLst/>
          </a:prstGeom>
        </p:spPr>
        <p:txBody>
          <a:bodyPr vert="horz" wrap="square" lIns="95250" tIns="47625" rIns="95250" bIns="47625" rtlCol="0" anchor="t">
            <a:spAutoFit/>
          </a:bodyPr>
          <a:lstStyle/>
          <a:p>
            <a:pPr>
              <a:defRPr lang="en-US" sz="1400" dirty="0"/>
            </a:pPr>
            <a:r>
              <a:rPr lang="en-US" sz="1400" b="0" dirty="0">
                <a:latin typeface="Alegreya"/>
              </a:rPr>
              <a:t>observation:- There are 181 female and 88 male </a:t>
            </a:r>
          </a:p>
        </p:txBody>
      </p:sp>
      <p:sp>
        <p:nvSpPr>
          <p:cNvPr id="8" name="TextBox 7">
            <a:extLst>
              <a:ext uri="{0C16A2A0-FA7B-4243-86CF-534CB8BBB6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1D9BEC-B306-4E04-8128-00C20F8E6DC5}"/>
              </a:ext>
            </a:extLst>
          </p:cNvPr>
          <p:cNvSpPr txBox="1"/>
          <p:nvPr/>
        </p:nvSpPr>
        <p:spPr>
          <a:xfrm>
            <a:off x="3505200" y="3494922"/>
            <a:ext cx="5486401" cy="1173398"/>
          </a:xfrm>
          <a:prstGeom prst="rect">
            <a:avLst/>
          </a:prstGeom>
        </p:spPr>
        <p:txBody>
          <a:bodyPr vert="horz" wrap="square" lIns="95250" tIns="47625" rIns="95250" bIns="47625" rtlCol="0" anchor="t">
            <a:spAutoFit/>
          </a:bodyPr>
          <a:lstStyle/>
          <a:p>
            <a:pPr>
              <a:defRPr lang="en-US" sz="1400" dirty="0"/>
            </a:pPr>
            <a:r>
              <a:rPr lang="en-US" sz="1400" b="0" dirty="0">
                <a:latin typeface="Alegreya"/>
              </a:rPr>
              <a:t>observation:- there are 81 peoples in  age between 31 and 40 years. </a:t>
            </a:r>
            <a:br>
              <a:rPr lang="en-US" sz="1400" b="0" dirty="0">
                <a:latin typeface="Alegreya"/>
              </a:rPr>
            </a:br>
            <a:r>
              <a:rPr lang="en-US" sz="1400" b="0" dirty="0">
                <a:latin typeface="Alegreya"/>
              </a:rPr>
              <a:t> there are 70 peoples in the age between 41 and 50 years </a:t>
            </a:r>
            <a:br>
              <a:rPr lang="en-US" sz="1400" b="0" dirty="0">
                <a:latin typeface="Alegreya"/>
              </a:rPr>
            </a:br>
            <a:r>
              <a:rPr lang="en-US" sz="1400" b="0" dirty="0">
                <a:latin typeface="Alegreya"/>
              </a:rPr>
              <a:t> </a:t>
            </a:r>
            <a:r>
              <a:rPr lang="en-US" sz="1400" b="0" dirty="0" smtClean="0">
                <a:latin typeface="Alegreya"/>
              </a:rPr>
              <a:t>there </a:t>
            </a:r>
            <a:r>
              <a:rPr lang="en-US" sz="1400" b="0" dirty="0">
                <a:latin typeface="Alegreya"/>
              </a:rPr>
              <a:t>are 20 peoples in less than 20 years </a:t>
            </a:r>
            <a:br>
              <a:rPr lang="en-US" sz="1400" b="0" dirty="0">
                <a:latin typeface="Alegreya"/>
              </a:rPr>
            </a:br>
            <a:r>
              <a:rPr lang="en-US" sz="1400" b="0" dirty="0">
                <a:latin typeface="Alegreya"/>
              </a:rPr>
              <a:t> </a:t>
            </a:r>
            <a:r>
              <a:rPr lang="en-US" sz="1400" b="0" dirty="0" smtClean="0">
                <a:latin typeface="Alegreya"/>
              </a:rPr>
              <a:t>there </a:t>
            </a:r>
            <a:r>
              <a:rPr lang="en-US" sz="1400" b="0" dirty="0">
                <a:latin typeface="Alegreya"/>
              </a:rPr>
              <a:t>are 19 peoples 51 years and above</a:t>
            </a:r>
          </a:p>
        </p:txBody>
      </p:sp>
    </p:spTree>
    <p:extLst>
      <p:ext uri="{409425A2-E6B5-4468-AD63-55CB2D438C0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6732A8D9-1A3B-4B45-A140-ADA03D5F9B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EC6D76-2AC0-4315-84E7-58ABE1138089}"/>
              </a:ext>
            </a:extLst>
          </p:cNvPr>
          <p:cNvPicPr>
            <a:picLocks noGrp="1" noChangeAspect="1"/>
          </p:cNvPicPr>
          <p:nvPr>
            <p:ph idx="1"/>
          </p:nvPr>
        </p:nvPicPr>
        <p:blipFill>
          <a:blip r:embed="rId2"/>
          <a:srcRect t="15458" b="15458"/>
          <a:stretch>
            <a:fillRect/>
          </a:stretch>
        </p:blipFill>
        <p:spPr>
          <a:xfrm>
            <a:off x="457200" y="476250"/>
            <a:ext cx="3353552" cy="1341415"/>
          </a:xfrm>
          <a:noFill/>
        </p:spPr>
      </p:pic>
      <p:pic>
        <p:nvPicPr>
          <p:cNvPr id="3" name="Picture 2">
            <a:extLst>
              <a:ext uri="{5561FADE-1461-46C4-80C6-AFC935FE5E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A538D0-CC49-4E3D-A55C-0D842F46BC1E}"/>
              </a:ext>
            </a:extLst>
          </p:cNvPr>
          <p:cNvPicPr>
            <a:picLocks noChangeAspect="1"/>
          </p:cNvPicPr>
          <p:nvPr/>
        </p:nvPicPr>
        <p:blipFill>
          <a:blip r:embed="rId3"/>
          <a:stretch>
            <a:fillRect/>
          </a:stretch>
        </p:blipFill>
        <p:spPr>
          <a:xfrm>
            <a:off x="4743450" y="309562"/>
            <a:ext cx="2613460" cy="1584302"/>
          </a:xfrm>
          <a:prstGeom prst="rect">
            <a:avLst/>
          </a:prstGeom>
          <a:noFill/>
        </p:spPr>
      </p:pic>
      <p:sp>
        <p:nvSpPr>
          <p:cNvPr id="4" name="TextBox 3">
            <a:extLst>
              <a:ext uri="{44569E85-5398-4D42-9231-73C43F40DC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99B427-59D3-43E3-AE00-6C8769A9B88A}"/>
              </a:ext>
            </a:extLst>
          </p:cNvPr>
          <p:cNvSpPr txBox="1"/>
          <p:nvPr/>
        </p:nvSpPr>
        <p:spPr>
          <a:xfrm>
            <a:off x="729034" y="1988868"/>
            <a:ext cx="2666647" cy="250068"/>
          </a:xfrm>
          <a:prstGeom prst="rect">
            <a:avLst/>
          </a:prstGeom>
        </p:spPr>
        <p:txBody>
          <a:bodyPr vert="horz" lIns="95250" tIns="47625" rIns="95250" bIns="47625" rtlCol="0" anchor="t">
            <a:spAutoFit/>
          </a:bodyPr>
          <a:lstStyle/>
          <a:p>
            <a:pPr algn="ctr">
              <a:defRPr lang="en-US" sz="1400" dirty="0"/>
            </a:pPr>
            <a:r>
              <a:rPr lang="en-US" sz="1000" b="0" dirty="0">
                <a:latin typeface="Arvo"/>
              </a:rPr>
              <a:t>Which city do you shop online?</a:t>
            </a:r>
          </a:p>
        </p:txBody>
      </p:sp>
      <p:sp>
        <p:nvSpPr>
          <p:cNvPr id="5" name="TextBox 4">
            <a:extLst>
              <a:ext uri="{1C386AEE-DA1E-4B9C-AE46-D807E480EF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F20C0A-528C-4107-8E21-BF064E19F8ED}"/>
              </a:ext>
            </a:extLst>
          </p:cNvPr>
          <p:cNvSpPr txBox="1"/>
          <p:nvPr/>
        </p:nvSpPr>
        <p:spPr>
          <a:xfrm>
            <a:off x="4629873" y="1940682"/>
            <a:ext cx="3432848" cy="250068"/>
          </a:xfrm>
          <a:prstGeom prst="rect">
            <a:avLst/>
          </a:prstGeom>
        </p:spPr>
        <p:txBody>
          <a:bodyPr vert="horz" lIns="95250" tIns="47625" rIns="95250" bIns="47625" rtlCol="0" anchor="t">
            <a:spAutoFit/>
          </a:bodyPr>
          <a:lstStyle/>
          <a:p>
            <a:pPr algn="ctr">
              <a:defRPr lang="en-US" sz="1400" dirty="0"/>
            </a:pPr>
            <a:r>
              <a:rPr lang="en-US" sz="1000" b="0" dirty="0">
                <a:latin typeface="Arvo"/>
              </a:rPr>
              <a:t>Since how long you are shopping online?</a:t>
            </a:r>
          </a:p>
        </p:txBody>
      </p:sp>
      <p:sp>
        <p:nvSpPr>
          <p:cNvPr id="6" name="TextBox 5">
            <a:extLst>
              <a:ext uri="{E81893EE-E3DC-4933-9C1E-A400FCBE3D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071F45-B908-4DA6-BC42-77BEC415F9F3}"/>
              </a:ext>
            </a:extLst>
          </p:cNvPr>
          <p:cNvSpPr txBox="1"/>
          <p:nvPr/>
        </p:nvSpPr>
        <p:spPr>
          <a:xfrm>
            <a:off x="348033" y="2571750"/>
            <a:ext cx="4334065" cy="2250616"/>
          </a:xfrm>
          <a:prstGeom prst="rect">
            <a:avLst/>
          </a:prstGeom>
        </p:spPr>
        <p:txBody>
          <a:bodyPr vert="horz" lIns="95250" tIns="47625" rIns="95250" bIns="47625" rtlCol="0" anchor="t">
            <a:spAutoFit/>
          </a:bodyPr>
          <a:lstStyle/>
          <a:p>
            <a:pPr>
              <a:defRPr lang="en-US" sz="1400" dirty="0"/>
            </a:pPr>
            <a:r>
              <a:rPr lang="en-US" b="0" dirty="0">
                <a:latin typeface="Alegreya"/>
              </a:rPr>
              <a:t>observation:-1. 58 people shop online from Dehli </a:t>
            </a:r>
            <a:br>
              <a:rPr lang="en-US" b="0" dirty="0">
                <a:latin typeface="Alegreya"/>
              </a:rPr>
            </a:br>
            <a:r>
              <a:rPr lang="en-US" b="0" dirty="0">
                <a:latin typeface="Alegreya"/>
              </a:rPr>
              <a:t> </a:t>
            </a:r>
            <a:r>
              <a:rPr lang="en-US" b="0" dirty="0" smtClean="0">
                <a:latin typeface="Alegreya"/>
              </a:rPr>
              <a:t>2</a:t>
            </a:r>
            <a:r>
              <a:rPr lang="en-US" b="0" dirty="0">
                <a:latin typeface="Alegreya"/>
              </a:rPr>
              <a:t>. 43 people shop online from Greater Noida </a:t>
            </a:r>
            <a:br>
              <a:rPr lang="en-US" b="0" dirty="0">
                <a:latin typeface="Alegreya"/>
              </a:rPr>
            </a:br>
            <a:r>
              <a:rPr lang="en-US" b="0" dirty="0">
                <a:latin typeface="Alegreya"/>
              </a:rPr>
              <a:t> </a:t>
            </a:r>
            <a:r>
              <a:rPr lang="en-US" b="0" dirty="0" smtClean="0">
                <a:latin typeface="Alegreya"/>
              </a:rPr>
              <a:t>3.40 </a:t>
            </a:r>
            <a:r>
              <a:rPr lang="en-US" b="0" dirty="0">
                <a:latin typeface="Alegreya"/>
              </a:rPr>
              <a:t>people shop online from Noida </a:t>
            </a:r>
            <a:br>
              <a:rPr lang="en-US" b="0" dirty="0">
                <a:latin typeface="Alegreya"/>
              </a:rPr>
            </a:br>
            <a:r>
              <a:rPr lang="en-US" b="0" dirty="0">
                <a:latin typeface="Alegreya"/>
              </a:rPr>
              <a:t> </a:t>
            </a:r>
            <a:r>
              <a:rPr lang="en-US" b="0" dirty="0" smtClean="0">
                <a:latin typeface="Alegreya"/>
              </a:rPr>
              <a:t>4</a:t>
            </a:r>
            <a:r>
              <a:rPr lang="en-US" b="0" dirty="0">
                <a:latin typeface="Alegreya"/>
              </a:rPr>
              <a:t>. 37 People shop online from Noida </a:t>
            </a:r>
            <a:br>
              <a:rPr lang="en-US" b="0" dirty="0">
                <a:latin typeface="Alegreya"/>
              </a:rPr>
            </a:br>
            <a:r>
              <a:rPr lang="en-US" b="0" dirty="0">
                <a:latin typeface="Alegreya"/>
              </a:rPr>
              <a:t> </a:t>
            </a:r>
            <a:r>
              <a:rPr lang="en-US" b="0" dirty="0" smtClean="0">
                <a:latin typeface="Alegreya"/>
              </a:rPr>
              <a:t>5.27 </a:t>
            </a:r>
            <a:r>
              <a:rPr lang="en-US" b="0" dirty="0">
                <a:latin typeface="Alegreya"/>
              </a:rPr>
              <a:t>People shop online from karnal </a:t>
            </a:r>
            <a:br>
              <a:rPr lang="en-US" b="0" dirty="0">
                <a:latin typeface="Alegreya"/>
              </a:rPr>
            </a:br>
            <a:r>
              <a:rPr lang="en-US" b="0" dirty="0">
                <a:latin typeface="Alegreya"/>
              </a:rPr>
              <a:t> </a:t>
            </a:r>
            <a:r>
              <a:rPr lang="en-US" b="0" dirty="0" smtClean="0">
                <a:latin typeface="Alegreya"/>
              </a:rPr>
              <a:t>6.12 </a:t>
            </a:r>
            <a:r>
              <a:rPr lang="en-US" b="0" dirty="0">
                <a:latin typeface="Alegreya"/>
              </a:rPr>
              <a:t>People shop online from Gurgaon </a:t>
            </a:r>
            <a:br>
              <a:rPr lang="en-US" b="0" dirty="0">
                <a:latin typeface="Alegreya"/>
              </a:rPr>
            </a:br>
            <a:r>
              <a:rPr lang="en-US" b="0" dirty="0">
                <a:latin typeface="Alegreya"/>
              </a:rPr>
              <a:t> </a:t>
            </a:r>
            <a:r>
              <a:rPr lang="en-US" b="0" dirty="0" smtClean="0">
                <a:latin typeface="Alegreya"/>
              </a:rPr>
              <a:t>7.9  </a:t>
            </a:r>
            <a:r>
              <a:rPr lang="en-US" b="0" dirty="0">
                <a:latin typeface="Alegreya"/>
              </a:rPr>
              <a:t>People shop online from Merrut            </a:t>
            </a:r>
            <a:br>
              <a:rPr lang="en-US" b="0" dirty="0">
                <a:latin typeface="Alegreya"/>
              </a:rPr>
            </a:br>
            <a:r>
              <a:rPr lang="en-US" b="0" dirty="0">
                <a:latin typeface="Alegreya"/>
              </a:rPr>
              <a:t> </a:t>
            </a:r>
            <a:r>
              <a:rPr lang="en-US" b="0" dirty="0" smtClean="0">
                <a:latin typeface="Alegreya"/>
              </a:rPr>
              <a:t>8</a:t>
            </a:r>
            <a:r>
              <a:rPr lang="en-US" b="0" dirty="0">
                <a:latin typeface="Alegreya"/>
              </a:rPr>
              <a:t>. 5  People shop online from Moradabad   </a:t>
            </a:r>
            <a:br>
              <a:rPr lang="en-US" b="0" dirty="0">
                <a:latin typeface="Alegreya"/>
              </a:rPr>
            </a:br>
            <a:r>
              <a:rPr lang="en-US" b="0" dirty="0" smtClean="0">
                <a:latin typeface="Alegreya"/>
              </a:rPr>
              <a:t> </a:t>
            </a:r>
            <a:r>
              <a:rPr lang="en-US" b="0" dirty="0">
                <a:latin typeface="Alegreya"/>
              </a:rPr>
              <a:t>9. 2 People shop online from Bulandshahr </a:t>
            </a:r>
            <a:br>
              <a:rPr lang="en-US" b="0" dirty="0">
                <a:latin typeface="Alegreya"/>
              </a:rPr>
            </a:br>
            <a:r>
              <a:rPr lang="en-US" b="0" dirty="0" smtClean="0">
                <a:latin typeface="Alegreya"/>
              </a:rPr>
              <a:t>10</a:t>
            </a:r>
            <a:r>
              <a:rPr lang="en-US" b="0" dirty="0">
                <a:latin typeface="Alegreya"/>
              </a:rPr>
              <a:t>. 18 people shop online from Ghaziabad</a:t>
            </a:r>
          </a:p>
        </p:txBody>
      </p:sp>
      <p:sp>
        <p:nvSpPr>
          <p:cNvPr id="7" name="TextBox 6">
            <a:extLst>
              <a:ext uri="{B7621B31-CA01-4248-93C4-783EE09514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A8977C-A25B-4FEE-8D16-BB3BFED67E8F}"/>
              </a:ext>
            </a:extLst>
          </p:cNvPr>
          <p:cNvSpPr txBox="1"/>
          <p:nvPr/>
        </p:nvSpPr>
        <p:spPr>
          <a:xfrm>
            <a:off x="5148634" y="2495550"/>
            <a:ext cx="3596039" cy="2228278"/>
          </a:xfrm>
          <a:prstGeom prst="rect">
            <a:avLst/>
          </a:prstGeom>
        </p:spPr>
        <p:txBody>
          <a:bodyPr vert="horz" lIns="95250" tIns="47625" rIns="95250" bIns="47625" rtlCol="0" anchor="t">
            <a:spAutoFit/>
          </a:bodyPr>
          <a:lstStyle/>
          <a:p>
            <a:pPr>
              <a:defRPr lang="en-US" sz="1400" dirty="0"/>
            </a:pPr>
            <a:r>
              <a:rPr lang="en-US" b="0" dirty="0">
                <a:latin typeface="Alegreya"/>
              </a:rPr>
              <a:t>observation:-1. there are 98 people are shopping online above 4 years   </a:t>
            </a:r>
            <a:br>
              <a:rPr lang="en-US" b="0" dirty="0">
                <a:latin typeface="Alegreya"/>
              </a:rPr>
            </a:br>
            <a:r>
              <a:rPr lang="en-US" b="0" dirty="0">
                <a:latin typeface="Alegreya"/>
              </a:rPr>
              <a:t> 2. there are 65 people are shopping online between 2 and 3 years </a:t>
            </a:r>
            <a:br>
              <a:rPr lang="en-US" b="0" dirty="0">
                <a:latin typeface="Alegreya"/>
              </a:rPr>
            </a:br>
            <a:r>
              <a:rPr lang="en-US" b="0" dirty="0">
                <a:latin typeface="Alegreya"/>
              </a:rPr>
              <a:t>  3. there are 47 peples are shopping online between 3 and 4 years </a:t>
            </a:r>
            <a:br>
              <a:rPr lang="en-US" b="0" dirty="0">
                <a:latin typeface="Alegreya"/>
              </a:rPr>
            </a:br>
            <a:r>
              <a:rPr lang="en-US" b="0" dirty="0">
                <a:latin typeface="Alegreya"/>
              </a:rPr>
              <a:t>4. there are 43 peoples are shopping online less than 1 year </a:t>
            </a:r>
            <a:br>
              <a:rPr lang="en-US" b="0" dirty="0">
                <a:latin typeface="Alegreya"/>
              </a:rPr>
            </a:br>
            <a:r>
              <a:rPr lang="en-US" b="0" dirty="0">
                <a:latin typeface="Alegreya"/>
              </a:rPr>
              <a:t> 5. there are 16 peoples are shopping online in between 1 and 2 years</a:t>
            </a:r>
          </a:p>
        </p:txBody>
      </p:sp>
    </p:spTree>
    <p:extLst>
      <p:ext uri="{BEFF91B5-117A-419B-B970-A0995E0951C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92CF78AF-9206-4D9D-AC3B-A91BB1AA72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15425A-B734-491C-9E1C-4B0E0C6E8F19}"/>
              </a:ext>
            </a:extLst>
          </p:cNvPr>
          <p:cNvPicPr>
            <a:picLocks noGrp="1" noChangeAspect="1"/>
          </p:cNvPicPr>
          <p:nvPr>
            <p:ph idx="1"/>
          </p:nvPr>
        </p:nvPicPr>
        <p:blipFill>
          <a:blip r:embed="rId3"/>
          <a:srcRect t="11024" b="11024"/>
          <a:stretch>
            <a:fillRect/>
          </a:stretch>
        </p:blipFill>
        <p:spPr>
          <a:xfrm>
            <a:off x="685800" y="400050"/>
            <a:ext cx="3821639" cy="1528657"/>
          </a:xfrm>
          <a:noFill/>
        </p:spPr>
      </p:pic>
      <p:pic>
        <p:nvPicPr>
          <p:cNvPr id="3" name="Picture 2">
            <a:extLst>
              <a:ext uri="{855636B3-9F31-4C94-A71C-62719C4568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63892FE-6F45-4A22-9C1E-EFCF5C25E760}"/>
              </a:ext>
            </a:extLst>
          </p:cNvPr>
          <p:cNvPicPr>
            <a:picLocks noChangeAspect="1"/>
          </p:cNvPicPr>
          <p:nvPr/>
        </p:nvPicPr>
        <p:blipFill>
          <a:blip r:embed="rId4"/>
          <a:stretch>
            <a:fillRect/>
          </a:stretch>
        </p:blipFill>
        <p:spPr>
          <a:xfrm>
            <a:off x="4853740" y="271462"/>
            <a:ext cx="3531498" cy="1809645"/>
          </a:xfrm>
          <a:prstGeom prst="rect">
            <a:avLst/>
          </a:prstGeom>
          <a:noFill/>
        </p:spPr>
      </p:pic>
      <p:sp>
        <p:nvSpPr>
          <p:cNvPr id="4" name="TextBox 3">
            <a:extLst>
              <a:ext uri="{896BB212-434E-4026-B99E-33672A4DD7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7EA194-BD00-41E1-9251-7EA2CF662604}"/>
              </a:ext>
            </a:extLst>
          </p:cNvPr>
          <p:cNvSpPr txBox="1"/>
          <p:nvPr/>
        </p:nvSpPr>
        <p:spPr>
          <a:xfrm>
            <a:off x="988971" y="2076450"/>
            <a:ext cx="3594668" cy="465512"/>
          </a:xfrm>
          <a:prstGeom prst="rect">
            <a:avLst/>
          </a:prstGeom>
        </p:spPr>
        <p:txBody>
          <a:bodyPr vert="horz" lIns="95250" tIns="47625" rIns="95250" bIns="47625" rtlCol="0" anchor="t">
            <a:spAutoFit/>
          </a:bodyPr>
          <a:lstStyle/>
          <a:p>
            <a:pPr algn="ctr">
              <a:defRPr lang="en-US" sz="1400" dirty="0"/>
            </a:pPr>
            <a:r>
              <a:rPr lang="en-US" sz="1200" b="0" dirty="0">
                <a:latin typeface="Arvo"/>
              </a:rPr>
              <a:t>How many times you have made an online purchase in the past 1 year?</a:t>
            </a:r>
          </a:p>
        </p:txBody>
      </p:sp>
      <p:sp>
        <p:nvSpPr>
          <p:cNvPr id="5" name="TextBox 4">
            <a:extLst>
              <a:ext uri="{6300E279-C087-4259-8273-B0289232B8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8685B4A-370B-4719-93AA-5E6E5F5BE65D}"/>
              </a:ext>
            </a:extLst>
          </p:cNvPr>
          <p:cNvSpPr txBox="1"/>
          <p:nvPr/>
        </p:nvSpPr>
        <p:spPr>
          <a:xfrm>
            <a:off x="5311816" y="2076450"/>
            <a:ext cx="3016748" cy="465512"/>
          </a:xfrm>
          <a:prstGeom prst="rect">
            <a:avLst/>
          </a:prstGeom>
        </p:spPr>
        <p:txBody>
          <a:bodyPr vert="horz" lIns="95250" tIns="47625" rIns="95250" bIns="47625" rtlCol="0" anchor="t">
            <a:spAutoFit/>
          </a:bodyPr>
          <a:lstStyle/>
          <a:p>
            <a:pPr algn="ctr">
              <a:defRPr lang="en-US" sz="1400" dirty="0"/>
            </a:pPr>
            <a:r>
              <a:rPr lang="en-US" sz="1200" b="0" dirty="0">
                <a:latin typeface="Arvo"/>
              </a:rPr>
              <a:t>How do you access the internet while shopping on-line?</a:t>
            </a:r>
          </a:p>
        </p:txBody>
      </p:sp>
      <p:sp>
        <p:nvSpPr>
          <p:cNvPr id="6" name="TextBox 5">
            <a:extLst>
              <a:ext uri="{9BE77F6A-3D2B-4A05-BC8E-CDB3E1EACD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36592F-D915-4DC4-AFAA-75919E738061}"/>
              </a:ext>
            </a:extLst>
          </p:cNvPr>
          <p:cNvSpPr txBox="1"/>
          <p:nvPr/>
        </p:nvSpPr>
        <p:spPr>
          <a:xfrm>
            <a:off x="2647" y="2880265"/>
            <a:ext cx="5339562" cy="2250616"/>
          </a:xfrm>
          <a:prstGeom prst="rect">
            <a:avLst/>
          </a:prstGeom>
        </p:spPr>
        <p:txBody>
          <a:bodyPr vert="horz" lIns="95250" tIns="47625" rIns="95250" bIns="47625" rtlCol="0" anchor="t">
            <a:spAutoFit/>
          </a:bodyPr>
          <a:lstStyle/>
          <a:p>
            <a:pPr>
              <a:defRPr lang="en-US" sz="1400" dirty="0"/>
            </a:pPr>
            <a:r>
              <a:rPr lang="en-US" sz="1400" b="0" dirty="0">
                <a:latin typeface="Alegreya"/>
              </a:rPr>
              <a:t>observation:- 1. There are 114 people have made online purchase less than 10 times </a:t>
            </a:r>
            <a:br>
              <a:rPr lang="en-US" sz="1400" b="0" dirty="0">
                <a:latin typeface="Alegreya"/>
              </a:rPr>
            </a:br>
            <a:r>
              <a:rPr lang="en-US" sz="1400" b="0" dirty="0">
                <a:latin typeface="Alegreya"/>
              </a:rPr>
              <a:t>2. There are 63 peoples have made online purchase in between 31 and 40 times. </a:t>
            </a:r>
            <a:br>
              <a:rPr lang="en-US" sz="1400" b="0" dirty="0">
                <a:latin typeface="Alegreya"/>
              </a:rPr>
            </a:br>
            <a:r>
              <a:rPr lang="en-US" sz="1400" b="0" dirty="0">
                <a:latin typeface="Alegreya"/>
              </a:rPr>
              <a:t>3. There are 47 peoples have made online purchase 41 times and above </a:t>
            </a:r>
            <a:br>
              <a:rPr lang="en-US" sz="1400" b="0" dirty="0">
                <a:latin typeface="Alegreya"/>
              </a:rPr>
            </a:br>
            <a:r>
              <a:rPr lang="en-US" sz="1400" b="0" dirty="0">
                <a:latin typeface="Alegreya"/>
              </a:rPr>
              <a:t>4. There are 29 peoples have made online purchse 11-20 times  </a:t>
            </a:r>
            <a:br>
              <a:rPr lang="en-US" sz="1400" b="0" dirty="0">
                <a:latin typeface="Alegreya"/>
              </a:rPr>
            </a:br>
            <a:r>
              <a:rPr lang="en-US" sz="1400" b="0" dirty="0">
                <a:latin typeface="Alegreya"/>
              </a:rPr>
              <a:t>5.There are 10 peoples have made online purchase 21-30 times </a:t>
            </a:r>
            <a:br>
              <a:rPr lang="en-US" sz="1400" b="0" dirty="0">
                <a:latin typeface="Alegreya"/>
              </a:rPr>
            </a:br>
            <a:r>
              <a:rPr lang="en-US" sz="1400" b="0" dirty="0">
                <a:latin typeface="Alegreya"/>
              </a:rPr>
              <a:t>6. there are 6 peoples have made online purchase 42 times and above</a:t>
            </a:r>
          </a:p>
        </p:txBody>
      </p:sp>
      <p:sp>
        <p:nvSpPr>
          <p:cNvPr id="7" name="TextBox 6">
            <a:extLst>
              <a:ext uri="{F9C0CC0B-3D52-43B4-857D-BCD999F545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8FFDE4-7112-4503-913F-E7A62273C157}"/>
              </a:ext>
            </a:extLst>
          </p:cNvPr>
          <p:cNvSpPr txBox="1"/>
          <p:nvPr/>
        </p:nvSpPr>
        <p:spPr>
          <a:xfrm>
            <a:off x="5693244" y="3143250"/>
            <a:ext cx="3317271" cy="1388842"/>
          </a:xfrm>
          <a:prstGeom prst="rect">
            <a:avLst/>
          </a:prstGeom>
        </p:spPr>
        <p:txBody>
          <a:bodyPr vert="horz" lIns="95250" tIns="47625" rIns="95250" bIns="47625" rtlCol="0" anchor="t">
            <a:spAutoFit/>
          </a:bodyPr>
          <a:lstStyle/>
          <a:p>
            <a:pPr>
              <a:defRPr lang="en-US" sz="1400" dirty="0"/>
            </a:pPr>
            <a:r>
              <a:rPr lang="en-US" sz="1400" b="0" dirty="0">
                <a:latin typeface="Alegreya"/>
              </a:rPr>
              <a:t>observation:- 1.There are 189 people accessing the mobile internet </a:t>
            </a:r>
            <a:br>
              <a:rPr lang="en-US" sz="1400" b="0" dirty="0">
                <a:latin typeface="Alegreya"/>
              </a:rPr>
            </a:br>
            <a:r>
              <a:rPr lang="en-US" sz="1400" b="0" dirty="0">
                <a:latin typeface="Alegreya"/>
              </a:rPr>
              <a:t>    2. There are 76 people accessing the wifi network </a:t>
            </a:r>
            <a:br>
              <a:rPr lang="en-US" sz="1400" b="0" dirty="0">
                <a:latin typeface="Alegreya"/>
              </a:rPr>
            </a:br>
            <a:r>
              <a:rPr lang="en-US" sz="1400" b="0" dirty="0">
                <a:latin typeface="Alegreya"/>
              </a:rPr>
              <a:t>    3. There are 4 people acccesing the Dial-up network</a:t>
            </a:r>
          </a:p>
        </p:txBody>
      </p:sp>
    </p:spTree>
    <p:extLst>
      <p:ext uri="{173DC245-9AFA-4FAD-960C-305518668F4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583</TotalTime>
  <Words>6794</Words>
  <Application>Zoho Show</Application>
  <PresentationFormat>On-screen Show (16:9)</PresentationFormat>
  <Paragraphs>492</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Alegreya</vt:lpstr>
      <vt:lpstr>Arvo</vt:lpstr>
      <vt:lpstr>Open Sans</vt:lpstr>
      <vt:lpstr>Whitepaper</vt:lpstr>
      <vt:lpstr>Customer retention</vt:lpstr>
      <vt:lpstr>Problem Statement</vt:lpstr>
      <vt:lpstr>EDA Steps</vt:lpstr>
      <vt:lpstr>1.Checking the missing value</vt:lpstr>
      <vt:lpstr>       2.  Checking the numerical columns</vt:lpstr>
      <vt:lpstr>3.Checking the categorical variable</vt:lpstr>
      <vt:lpstr>Data visualization</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observation:-1.people who agree on Shopping on the website helps you fulfill certain roles are 88 2.people who are indifferent Shopping on the website helps you fulfill certain rolesare 88 3.people who strongly-agree on Shopping on the website helps you fulfill certain roles 38 4.people who dis-agree on Shopping on the website helps you fulfill certain roles are 22. 5. people who strongly disagree on Shopping on the website helps you fulfill certain roles are 33</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Company>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remoteapi</dc:creator>
  <cp:lastModifiedBy>Windows User</cp:lastModifiedBy>
  <cp:revision>56</cp:revision>
  <dcterms:created xsi:type="dcterms:W3CDTF">2021-05-19T21:57:15Z</dcterms:created>
  <dcterms:modified xsi:type="dcterms:W3CDTF">2021-08-14T13:14:17Z</dcterms:modified>
</cp:coreProperties>
</file>