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29"/>
  </p:notesMasterIdLst>
  <p:handoutMasterIdLst>
    <p:handoutMasterId r:id="rId30"/>
  </p:handoutMasterIdLst>
  <p:sldIdLst>
    <p:sldId id="256" r:id="rId2"/>
    <p:sldId id="259" r:id="rId3"/>
    <p:sldId id="287" r:id="rId4"/>
    <p:sldId id="316" r:id="rId5"/>
    <p:sldId id="319" r:id="rId6"/>
    <p:sldId id="335" r:id="rId7"/>
    <p:sldId id="320" r:id="rId8"/>
    <p:sldId id="322" r:id="rId9"/>
    <p:sldId id="332" r:id="rId10"/>
    <p:sldId id="290" r:id="rId11"/>
    <p:sldId id="288" r:id="rId12"/>
    <p:sldId id="294" r:id="rId13"/>
    <p:sldId id="295" r:id="rId14"/>
    <p:sldId id="297" r:id="rId15"/>
    <p:sldId id="333" r:id="rId16"/>
    <p:sldId id="311" r:id="rId17"/>
    <p:sldId id="331" r:id="rId18"/>
    <p:sldId id="312" r:id="rId19"/>
    <p:sldId id="313" r:id="rId20"/>
    <p:sldId id="334" r:id="rId21"/>
    <p:sldId id="325" r:id="rId22"/>
    <p:sldId id="326" r:id="rId23"/>
    <p:sldId id="329" r:id="rId24"/>
    <p:sldId id="315" r:id="rId25"/>
    <p:sldId id="306" r:id="rId26"/>
    <p:sldId id="309" r:id="rId27"/>
    <p:sldId id="323"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92929"/>
    <a:srgbClr val="86D921"/>
    <a:srgbClr val="FCBC4A"/>
    <a:srgbClr val="FE8D48"/>
    <a:srgbClr val="FF8D47"/>
    <a:srgbClr val="FFFFFF"/>
    <a:srgbClr val="70A54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6" autoAdjust="0"/>
    <p:restoredTop sz="81780" autoAdjust="0"/>
  </p:normalViewPr>
  <p:slideViewPr>
    <p:cSldViewPr>
      <p:cViewPr varScale="1">
        <p:scale>
          <a:sx n="72" d="100"/>
          <a:sy n="72" d="100"/>
        </p:scale>
        <p:origin x="-1794" y="-9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eaLnBrk="1" hangingPunct="1">
              <a:buClrTx/>
              <a:buFontTx/>
              <a:buNone/>
              <a:defRPr sz="1200" b="0">
                <a:solidFill>
                  <a:schemeClr val="tx1"/>
                </a:solidFill>
                <a:latin typeface="Arial" charset="0"/>
                <a:ea typeface="宋体" pitchFamily="2" charset="-122"/>
              </a:defRPr>
            </a:lvl1pPr>
          </a:lstStyle>
          <a:p>
            <a:pPr>
              <a:defRPr/>
            </a:pPr>
            <a:endParaRPr lang="zh-CN"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buClrTx/>
              <a:buFontTx/>
              <a:buNone/>
              <a:defRPr sz="1200" b="0">
                <a:solidFill>
                  <a:schemeClr val="tx1"/>
                </a:solidFill>
                <a:latin typeface="Arial" charset="0"/>
                <a:ea typeface="宋体" pitchFamily="2" charset="-122"/>
              </a:defRPr>
            </a:lvl1pPr>
          </a:lstStyle>
          <a:p>
            <a:pPr>
              <a:defRPr/>
            </a:pPr>
            <a:endParaRPr lang="en-US" altLang="zh-CN"/>
          </a:p>
        </p:txBody>
      </p:sp>
      <p:sp>
        <p:nvSpPr>
          <p:cNvPr id="399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eaLnBrk="1" hangingPunct="1">
              <a:buClrTx/>
              <a:buFontTx/>
              <a:buNone/>
              <a:defRPr sz="1200" b="0">
                <a:solidFill>
                  <a:schemeClr val="tx1"/>
                </a:solidFill>
                <a:latin typeface="Arial" charset="0"/>
                <a:ea typeface="宋体" pitchFamily="2" charset="-122"/>
              </a:defRPr>
            </a:lvl1pPr>
          </a:lstStyle>
          <a:p>
            <a:pPr>
              <a:defRPr/>
            </a:pPr>
            <a:endParaRPr lang="en-US" altLang="zh-CN"/>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buClrTx/>
              <a:buFontTx/>
              <a:buNone/>
              <a:defRPr sz="1200" b="0">
                <a:solidFill>
                  <a:schemeClr val="tx1"/>
                </a:solidFill>
                <a:latin typeface="Arial" charset="0"/>
                <a:ea typeface="宋体" pitchFamily="2" charset="-122"/>
              </a:defRPr>
            </a:lvl1pPr>
          </a:lstStyle>
          <a:p>
            <a:pPr>
              <a:defRPr/>
            </a:pPr>
            <a:fld id="{B5AA1B1C-B440-46A5-B18E-4A7F8451BCC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eaLnBrk="1" hangingPunct="1">
              <a:buClrTx/>
              <a:buFontTx/>
              <a:buNone/>
              <a:defRPr sz="1200" b="0">
                <a:solidFill>
                  <a:schemeClr val="tx1"/>
                </a:solidFill>
                <a:latin typeface="Arial" charset="0"/>
                <a:ea typeface="宋体" pitchFamily="2" charset="-122"/>
              </a:defRPr>
            </a:lvl1pPr>
          </a:lstStyle>
          <a:p>
            <a:pPr>
              <a:defRPr/>
            </a:pPr>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buClrTx/>
              <a:buFontTx/>
              <a:buNone/>
              <a:defRPr sz="1200" b="0">
                <a:solidFill>
                  <a:schemeClr val="tx1"/>
                </a:solidFill>
                <a:latin typeface="Arial"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eaLnBrk="1" hangingPunct="1">
              <a:buClrTx/>
              <a:buFontTx/>
              <a:buNone/>
              <a:defRPr sz="1200" b="0">
                <a:solidFill>
                  <a:schemeClr val="tx1"/>
                </a:solidFill>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buClrTx/>
              <a:buFontTx/>
              <a:buNone/>
              <a:defRPr sz="1200" b="0">
                <a:solidFill>
                  <a:schemeClr val="tx1"/>
                </a:solidFill>
                <a:latin typeface="Arial" charset="0"/>
                <a:ea typeface="宋体" pitchFamily="2" charset="-122"/>
              </a:defRPr>
            </a:lvl1pPr>
          </a:lstStyle>
          <a:p>
            <a:pPr>
              <a:defRPr/>
            </a:pPr>
            <a:fld id="{E176E2F1-EF90-454C-8507-E18365B4CF3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miter lim="800000"/>
            <a:headEnd/>
            <a:tailEnd/>
          </a:ln>
        </p:spPr>
        <p:txBody>
          <a:bodyPr/>
          <a:lstStyle/>
          <a:p>
            <a:fld id="{B2BD176B-6127-4603-8EAD-635D872B8447}" type="slidenum">
              <a:rPr lang="zh-CN" altLang="en-US" smtClean="0">
                <a:ea typeface="宋体" charset="-122"/>
              </a:rPr>
              <a:pPr/>
              <a:t>3</a:t>
            </a:fld>
            <a:endParaRPr lang="en-US" altLang="zh-CN" smtClean="0">
              <a:ea typeface="宋体" charset="-122"/>
            </a:endParaRPr>
          </a:p>
        </p:txBody>
      </p:sp>
      <p:sp>
        <p:nvSpPr>
          <p:cNvPr id="20482" name="Rectangle 2"/>
          <p:cNvSpPr>
            <a:spLocks noGrp="1" noRot="1" noChangeAspect="1" noChangeArrowheads="1" noTextEdit="1"/>
          </p:cNvSpPr>
          <p:nvPr>
            <p:ph type="sldImg"/>
          </p:nvPr>
        </p:nvSpPr>
        <p:spPr>
          <a:xfrm>
            <a:off x="1144588" y="685800"/>
            <a:ext cx="4572000" cy="3429000"/>
          </a:xfrm>
          <a:ln/>
        </p:spPr>
      </p:sp>
      <p:sp>
        <p:nvSpPr>
          <p:cNvPr id="20483" name="Rectangle 3"/>
          <p:cNvSpPr>
            <a:spLocks noGrp="1" noChangeArrowheads="1"/>
          </p:cNvSpPr>
          <p:nvPr>
            <p:ph type="body" idx="1"/>
          </p:nvPr>
        </p:nvSpPr>
        <p:spPr>
          <a:noFill/>
        </p:spPr>
        <p:txBody>
          <a:bodyPr/>
          <a:lstStyle/>
          <a:p>
            <a:r>
              <a:rPr lang="zh-CN" altLang="en-US" smtClean="0"/>
              <a:t>敏捷是一种方法论</a:t>
            </a:r>
          </a:p>
          <a:p>
            <a:r>
              <a:rPr lang="zh-CN" altLang="en-US" smtClean="0"/>
              <a:t>优秀的团队无所谓方法和工具</a:t>
            </a:r>
          </a:p>
          <a:p>
            <a:r>
              <a:rPr lang="zh-CN" altLang="en-US" smtClean="0"/>
              <a:t>团队 大于 方法 大于 工具</a:t>
            </a:r>
          </a:p>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r>
              <a:rPr lang="en-US" altLang="zh-CN" smtClean="0"/>
              <a:t>Open-&gt;Accept-&gt;InProgress</a:t>
            </a:r>
            <a:r>
              <a:rPr lang="zh-CN" altLang="en-US" smtClean="0"/>
              <a:t>： 概念设计阶段</a:t>
            </a:r>
          </a:p>
          <a:p>
            <a:r>
              <a:rPr lang="en-US" altLang="zh-CN" smtClean="0"/>
              <a:t>HLD-&gt;Design</a:t>
            </a:r>
            <a:r>
              <a:rPr lang="zh-CN" altLang="en-US" smtClean="0"/>
              <a:t>：计划阶段</a:t>
            </a:r>
          </a:p>
          <a:p>
            <a:r>
              <a:rPr lang="en-US" altLang="zh-CN" smtClean="0"/>
              <a:t>Sprints-&gt;Release</a:t>
            </a:r>
            <a:r>
              <a:rPr lang="zh-CN" altLang="en-US" smtClean="0"/>
              <a:t>：开发和验证阶段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8066" name="Group 2"/>
          <p:cNvGrpSpPr>
            <a:grpSpLocks/>
          </p:cNvGrpSpPr>
          <p:nvPr/>
        </p:nvGrpSpPr>
        <p:grpSpPr bwMode="auto">
          <a:xfrm>
            <a:off x="0" y="2438400"/>
            <a:ext cx="9009063" cy="1052513"/>
            <a:chOff x="0" y="1536"/>
            <a:chExt cx="5675" cy="663"/>
          </a:xfrm>
        </p:grpSpPr>
        <p:grpSp>
          <p:nvGrpSpPr>
            <p:cNvPr id="88067" name="Group 3"/>
            <p:cNvGrpSpPr>
              <a:grpSpLocks/>
            </p:cNvGrpSpPr>
            <p:nvPr/>
          </p:nvGrpSpPr>
          <p:grpSpPr bwMode="auto">
            <a:xfrm>
              <a:off x="183" y="1604"/>
              <a:ext cx="448" cy="299"/>
              <a:chOff x="720" y="336"/>
              <a:chExt cx="624" cy="432"/>
            </a:xfrm>
          </p:grpSpPr>
          <p:sp>
            <p:nvSpPr>
              <p:cNvPr id="8806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8806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88070" name="Group 6"/>
            <p:cNvGrpSpPr>
              <a:grpSpLocks/>
            </p:cNvGrpSpPr>
            <p:nvPr/>
          </p:nvGrpSpPr>
          <p:grpSpPr bwMode="auto">
            <a:xfrm>
              <a:off x="261" y="1870"/>
              <a:ext cx="465" cy="299"/>
              <a:chOff x="912" y="2640"/>
              <a:chExt cx="672" cy="432"/>
            </a:xfrm>
          </p:grpSpPr>
          <p:sp>
            <p:nvSpPr>
              <p:cNvPr id="8807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8807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8807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8807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8807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8807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8807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807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2CDB10AF-9097-444E-9969-0A1A89CA8E70}" type="datetimeFigureOut">
              <a:rPr lang="zh-CN" altLang="en-US"/>
              <a:pPr/>
              <a:t>2018/8/18</a:t>
            </a:fld>
            <a:endParaRPr lang="en-US" altLang="zh-CN"/>
          </a:p>
        </p:txBody>
      </p:sp>
      <p:sp>
        <p:nvSpPr>
          <p:cNvPr id="8807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808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3BF9C07-015E-405D-AB02-ED7951E23197}" type="slidenum">
              <a:rPr lang="zh-CN" altLang="en-US"/>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CC27711-6921-459C-AD06-9C12A06B2D44}" type="datetimeFigureOut">
              <a:rPr lang="zh-CN" altLang="en-US"/>
              <a:pPr/>
              <a:t>2018/8/18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6D0330F-ABF9-4CC2-9DA2-145CF889174C}"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7495DE1-65F8-47E8-8E55-CC6F21A385E5}" type="datetimeFigureOut">
              <a:rPr lang="zh-CN" altLang="en-US"/>
              <a:pPr/>
              <a:t>2018/8/18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3367F71-7F96-442C-AACD-79703CFC8DBB}"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2B4C77B-B203-4AAF-A5C4-45C32AFF7D5F}" type="datetimeFigureOut">
              <a:rPr lang="zh-CN" altLang="en-US"/>
              <a:pPr/>
              <a:t>2018/8/18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4022534-5673-49EA-8C85-C498F919D166}"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19452A2E-FB9A-4480-9D15-F1A773F9C701}" type="datetimeFigureOut">
              <a:rPr lang="zh-CN" altLang="en-US"/>
              <a:pPr/>
              <a:t>2018/8/18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A867746-A856-4A5D-839F-0CC4184AD153}"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8059902-6451-447D-9192-05C0E87AAEEA}" type="datetimeFigureOut">
              <a:rPr lang="zh-CN" altLang="en-US"/>
              <a:pPr/>
              <a:t>2018/8/18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62A4273-A700-432E-B5D4-85D67F61AB27}"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969BBFA2-A2EC-4BFC-B2C6-A3FD9399760C}" type="datetimeFigureOut">
              <a:rPr lang="zh-CN" altLang="en-US"/>
              <a:pPr/>
              <a:t>2018/8/18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597E72F-03CF-4438-8572-6756F7E883B4}"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E709A8C-0C0A-4DB9-A253-7EC8A2336E6F}" type="datetimeFigureOut">
              <a:rPr lang="zh-CN" altLang="en-US"/>
              <a:pPr/>
              <a:t>2018/8/18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7383FB4-41D3-4B57-8467-8CE104A75D72}"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F4469C0-07DB-4639-A922-F176277E6D53}" type="datetimeFigureOut">
              <a:rPr lang="zh-CN" altLang="en-US"/>
              <a:pPr/>
              <a:t>2018/8/18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C76B98A-816B-4B8A-9D00-A42A70D510AA}"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lvl1pPr>
              <a:defRPr/>
            </a:lvl1pPr>
          </a:lstStyle>
          <a:p>
            <a:fld id="{23740C8E-CEC1-4E9C-BFC6-0E9288009856}" type="datetimeFigureOut">
              <a:rPr lang="zh-CN" altLang="en-US"/>
              <a:pPr/>
              <a:t>2018/8/18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904B53C-71C2-4437-91FF-4178CF903E35}"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90E104F-36ED-4394-8112-D58585E63E5E}" type="datetimeFigureOut">
              <a:rPr lang="zh-CN" altLang="en-US"/>
              <a:pPr/>
              <a:t>2018/8/18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9CF8B58-6FF0-4363-A5E8-57690F369C68}"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ltGray">
          <a:xfrm>
            <a:off x="290513" y="107950"/>
            <a:ext cx="438150" cy="474663"/>
          </a:xfrm>
          <a:prstGeom prst="rect">
            <a:avLst/>
          </a:prstGeom>
          <a:solidFill>
            <a:schemeClr val="accent2"/>
          </a:solidFill>
          <a:ln w="9525">
            <a:noFill/>
            <a:miter lim="800000"/>
            <a:headEnd/>
            <a:tailEnd/>
          </a:ln>
          <a:effectLst/>
        </p:spPr>
        <p:txBody>
          <a:bodyPr wrap="none" anchor="ctr"/>
          <a:lstStyle/>
          <a:p>
            <a:pPr algn="ctr"/>
            <a:endParaRPr kumimoji="1" lang="zh-CN" altLang="en-US" sz="2400"/>
          </a:p>
        </p:txBody>
      </p:sp>
      <p:sp>
        <p:nvSpPr>
          <p:cNvPr id="87043" name="Rectangle 3"/>
          <p:cNvSpPr>
            <a:spLocks noChangeArrowheads="1"/>
          </p:cNvSpPr>
          <p:nvPr/>
        </p:nvSpPr>
        <p:spPr bwMode="ltGray">
          <a:xfrm>
            <a:off x="6731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zh-CN" altLang="en-US" sz="2400"/>
          </a:p>
        </p:txBody>
      </p:sp>
      <p:sp>
        <p:nvSpPr>
          <p:cNvPr id="87044" name="Rectangle 4"/>
          <p:cNvSpPr>
            <a:spLocks noChangeArrowheads="1"/>
          </p:cNvSpPr>
          <p:nvPr/>
        </p:nvSpPr>
        <p:spPr bwMode="ltGray">
          <a:xfrm>
            <a:off x="414338" y="530225"/>
            <a:ext cx="422275" cy="474663"/>
          </a:xfrm>
          <a:prstGeom prst="rect">
            <a:avLst/>
          </a:prstGeom>
          <a:solidFill>
            <a:schemeClr val="folHlink"/>
          </a:solidFill>
          <a:ln w="9525">
            <a:noFill/>
            <a:miter lim="800000"/>
            <a:headEnd/>
            <a:tailEnd/>
          </a:ln>
          <a:effectLst/>
        </p:spPr>
        <p:txBody>
          <a:bodyPr wrap="none" anchor="ctr"/>
          <a:lstStyle/>
          <a:p>
            <a:pPr algn="ctr"/>
            <a:endParaRPr kumimoji="1" lang="zh-CN" altLang="en-US" sz="2400"/>
          </a:p>
        </p:txBody>
      </p:sp>
      <p:sp>
        <p:nvSpPr>
          <p:cNvPr id="87045" name="Rectangle 5"/>
          <p:cNvSpPr>
            <a:spLocks noChangeArrowheads="1"/>
          </p:cNvSpPr>
          <p:nvPr/>
        </p:nvSpPr>
        <p:spPr bwMode="ltGray">
          <a:xfrm>
            <a:off x="7842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zh-CN" altLang="en-US" sz="2400"/>
          </a:p>
        </p:txBody>
      </p:sp>
      <p:sp>
        <p:nvSpPr>
          <p:cNvPr id="87046" name="Rectangle 6"/>
          <p:cNvSpPr>
            <a:spLocks noChangeArrowheads="1"/>
          </p:cNvSpPr>
          <p:nvPr/>
        </p:nvSpPr>
        <p:spPr bwMode="ltGray">
          <a:xfrm>
            <a:off x="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zh-CN" altLang="en-US" sz="2400"/>
          </a:p>
        </p:txBody>
      </p:sp>
      <p:sp>
        <p:nvSpPr>
          <p:cNvPr id="87047" name="Rectangle 7"/>
          <p:cNvSpPr>
            <a:spLocks noChangeArrowheads="1"/>
          </p:cNvSpPr>
          <p:nvPr/>
        </p:nvSpPr>
        <p:spPr bwMode="gray">
          <a:xfrm>
            <a:off x="635000" y="0"/>
            <a:ext cx="31750" cy="1052513"/>
          </a:xfrm>
          <a:prstGeom prst="rect">
            <a:avLst/>
          </a:prstGeom>
          <a:solidFill>
            <a:schemeClr val="bg2"/>
          </a:solidFill>
          <a:ln w="9525">
            <a:noFill/>
            <a:miter lim="800000"/>
            <a:headEnd/>
            <a:tailEnd/>
          </a:ln>
          <a:effectLst/>
        </p:spPr>
        <p:txBody>
          <a:bodyPr wrap="none" anchor="ctr"/>
          <a:lstStyle/>
          <a:p>
            <a:pPr algn="ctr"/>
            <a:endParaRPr kumimoji="1" lang="zh-CN" altLang="en-US" sz="2400"/>
          </a:p>
        </p:txBody>
      </p:sp>
      <p:sp>
        <p:nvSpPr>
          <p:cNvPr id="87048" name="Rectangle 8"/>
          <p:cNvSpPr>
            <a:spLocks noChangeArrowheads="1"/>
          </p:cNvSpPr>
          <p:nvPr/>
        </p:nvSpPr>
        <p:spPr bwMode="gray">
          <a:xfrm>
            <a:off x="315913" y="7905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zh-CN" altLang="en-US" sz="2400"/>
          </a:p>
        </p:txBody>
      </p:sp>
      <p:sp>
        <p:nvSpPr>
          <p:cNvPr id="87049" name="Rectangle 9"/>
          <p:cNvSpPr>
            <a:spLocks noGrp="1" noChangeArrowheads="1"/>
          </p:cNvSpPr>
          <p:nvPr>
            <p:ph type="title"/>
          </p:nvPr>
        </p:nvSpPr>
        <p:spPr bwMode="auto">
          <a:xfrm>
            <a:off x="971600" y="0"/>
            <a:ext cx="7793037" cy="76768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87050" name="Rectangle 10"/>
          <p:cNvSpPr>
            <a:spLocks noGrp="1" noChangeArrowheads="1"/>
          </p:cNvSpPr>
          <p:nvPr>
            <p:ph type="body" idx="1"/>
          </p:nvPr>
        </p:nvSpPr>
        <p:spPr bwMode="auto">
          <a:xfrm>
            <a:off x="467544" y="1052736"/>
            <a:ext cx="8487544" cy="50797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705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fld id="{655D70D7-014E-4D38-A7B8-7637CCA1495F}" type="datetimeFigureOut">
              <a:rPr lang="zh-CN" altLang="en-US"/>
              <a:pPr/>
              <a:t>2018/8/18</a:t>
            </a:fld>
            <a:endParaRPr lang="en-US" altLang="zh-CN"/>
          </a:p>
        </p:txBody>
      </p:sp>
      <p:sp>
        <p:nvSpPr>
          <p:cNvPr id="8705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8705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CFE55089-1618-481C-91B3-342517CE778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iming>
    <p:tnLst>
      <p:par>
        <p:cTn id="1" dur="indefinite" restart="never" nodeType="tmRoot"/>
      </p:par>
    </p:tnLst>
  </p:timing>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charset="-122"/>
        </a:defRPr>
      </a:lvl2pPr>
      <a:lvl3pPr algn="l" rtl="0" fontAlgn="base">
        <a:spcBef>
          <a:spcPct val="0"/>
        </a:spcBef>
        <a:spcAft>
          <a:spcPct val="0"/>
        </a:spcAft>
        <a:defRPr sz="4400">
          <a:solidFill>
            <a:schemeClr val="tx2"/>
          </a:solidFill>
          <a:latin typeface="Tahoma" pitchFamily="34" charset="0"/>
          <a:ea typeface="宋体" charset="-122"/>
        </a:defRPr>
      </a:lvl3pPr>
      <a:lvl4pPr algn="l" rtl="0" fontAlgn="base">
        <a:spcBef>
          <a:spcPct val="0"/>
        </a:spcBef>
        <a:spcAft>
          <a:spcPct val="0"/>
        </a:spcAft>
        <a:defRPr sz="4400">
          <a:solidFill>
            <a:schemeClr val="tx2"/>
          </a:solidFill>
          <a:latin typeface="Tahoma" pitchFamily="34" charset="0"/>
          <a:ea typeface="宋体" charset="-122"/>
        </a:defRPr>
      </a:lvl4pPr>
      <a:lvl5pPr algn="l" rtl="0" fontAlgn="base">
        <a:spcBef>
          <a:spcPct val="0"/>
        </a:spcBef>
        <a:spcAft>
          <a:spcPct val="0"/>
        </a:spcAft>
        <a:defRPr sz="4400">
          <a:solidFill>
            <a:schemeClr val="tx2"/>
          </a:solidFill>
          <a:latin typeface="Tahoma" pitchFamily="34" charset="0"/>
          <a:ea typeface="宋体" charset="-122"/>
        </a:defRPr>
      </a:lvl5pPr>
      <a:lvl6pPr marL="457200" algn="l" rtl="0" fontAlgn="base">
        <a:spcBef>
          <a:spcPct val="0"/>
        </a:spcBef>
        <a:spcAft>
          <a:spcPct val="0"/>
        </a:spcAft>
        <a:defRPr sz="4400">
          <a:solidFill>
            <a:schemeClr val="tx2"/>
          </a:solidFill>
          <a:latin typeface="Tahoma" pitchFamily="34" charset="0"/>
          <a:ea typeface="宋体" charset="-122"/>
        </a:defRPr>
      </a:lvl6pPr>
      <a:lvl7pPr marL="914400" algn="l" rtl="0" fontAlgn="base">
        <a:spcBef>
          <a:spcPct val="0"/>
        </a:spcBef>
        <a:spcAft>
          <a:spcPct val="0"/>
        </a:spcAft>
        <a:defRPr sz="4400">
          <a:solidFill>
            <a:schemeClr val="tx2"/>
          </a:solidFill>
          <a:latin typeface="Tahoma" pitchFamily="34" charset="0"/>
          <a:ea typeface="宋体" charset="-122"/>
        </a:defRPr>
      </a:lvl7pPr>
      <a:lvl8pPr marL="1371600" algn="l" rtl="0" fontAlgn="base">
        <a:spcBef>
          <a:spcPct val="0"/>
        </a:spcBef>
        <a:spcAft>
          <a:spcPct val="0"/>
        </a:spcAft>
        <a:defRPr sz="4400">
          <a:solidFill>
            <a:schemeClr val="tx2"/>
          </a:solidFill>
          <a:latin typeface="Tahoma" pitchFamily="34" charset="0"/>
          <a:ea typeface="宋体" charset="-122"/>
        </a:defRPr>
      </a:lvl8pPr>
      <a:lvl9pPr marL="1828800" algn="l" rtl="0" fontAlgn="base">
        <a:spcBef>
          <a:spcPct val="0"/>
        </a:spcBef>
        <a:spcAft>
          <a:spcPct val="0"/>
        </a:spcAft>
        <a:defRPr sz="4400">
          <a:solidFill>
            <a:schemeClr val="tx2"/>
          </a:solidFill>
          <a:latin typeface="Tahoma" pitchFamily="34" charset="0"/>
          <a:ea typeface="宋体"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baike.baidu.com/view/113003.htm" TargetMode="External"/><Relationship Id="rId2" Type="http://schemas.openxmlformats.org/officeDocument/2006/relationships/hyperlink" Target="http://baike.baidu.com/view/568908.ht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ctrTitle"/>
          </p:nvPr>
        </p:nvSpPr>
        <p:spPr/>
        <p:txBody>
          <a:bodyPr/>
          <a:lstStyle/>
          <a:p>
            <a:r>
              <a:rPr lang="zh-CN" altLang="en-US"/>
              <a:t>敏捷开发介绍</a:t>
            </a:r>
            <a:r>
              <a:rPr lang="en-US" altLang="zh-CN"/>
              <a:t>(Agile)</a:t>
            </a:r>
          </a:p>
        </p:txBody>
      </p:sp>
      <p:sp>
        <p:nvSpPr>
          <p:cNvPr id="16389" name="Text Box 5"/>
          <p:cNvSpPr txBox="1">
            <a:spLocks noChangeArrowheads="1"/>
          </p:cNvSpPr>
          <p:nvPr/>
        </p:nvSpPr>
        <p:spPr bwMode="auto">
          <a:xfrm>
            <a:off x="6227763" y="4508500"/>
            <a:ext cx="1347998" cy="646331"/>
          </a:xfrm>
          <a:prstGeom prst="rect">
            <a:avLst/>
          </a:prstGeom>
          <a:noFill/>
          <a:ln w="9525">
            <a:noFill/>
            <a:miter lim="800000"/>
            <a:headEnd/>
            <a:tailEnd/>
          </a:ln>
          <a:effectLst/>
        </p:spPr>
        <p:txBody>
          <a:bodyPr wrap="none">
            <a:spAutoFit/>
          </a:bodyPr>
          <a:lstStyle/>
          <a:p>
            <a:r>
              <a:rPr lang="en-US" altLang="zh-CN" dirty="0" smtClean="0"/>
              <a:t>Ravi Huang</a:t>
            </a:r>
            <a:endParaRPr lang="zh-CN" altLang="en-US" dirty="0"/>
          </a:p>
          <a:p>
            <a:r>
              <a:rPr lang="en-US" altLang="zh-CN" dirty="0" smtClean="0"/>
              <a:t>2013</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0" name="Picture 9" descr="Picture4"/>
          <p:cNvPicPr>
            <a:picLocks noChangeAspect="1" noChangeArrowheads="1"/>
          </p:cNvPicPr>
          <p:nvPr/>
        </p:nvPicPr>
        <p:blipFill>
          <a:blip r:embed="rId2" cstate="print"/>
          <a:srcRect/>
          <a:stretch>
            <a:fillRect/>
          </a:stretch>
        </p:blipFill>
        <p:spPr bwMode="auto">
          <a:xfrm>
            <a:off x="1312863" y="1466850"/>
            <a:ext cx="674687" cy="574675"/>
          </a:xfrm>
          <a:prstGeom prst="rect">
            <a:avLst/>
          </a:prstGeom>
          <a:noFill/>
          <a:ln w="9525">
            <a:noFill/>
            <a:miter lim="800000"/>
            <a:headEnd/>
            <a:tailEnd/>
          </a:ln>
        </p:spPr>
      </p:pic>
      <p:sp>
        <p:nvSpPr>
          <p:cNvPr id="23579" name="Text Box 27"/>
          <p:cNvSpPr txBox="1">
            <a:spLocks noChangeArrowheads="1"/>
          </p:cNvSpPr>
          <p:nvPr/>
        </p:nvSpPr>
        <p:spPr bwMode="auto">
          <a:xfrm>
            <a:off x="1043608" y="188640"/>
            <a:ext cx="3411538" cy="579438"/>
          </a:xfrm>
          <a:prstGeom prst="rect">
            <a:avLst/>
          </a:prstGeom>
          <a:noFill/>
          <a:ln w="9525">
            <a:noFill/>
            <a:miter lim="800000"/>
            <a:headEnd/>
            <a:tailEnd/>
          </a:ln>
          <a:effectLst/>
        </p:spPr>
        <p:txBody>
          <a:bodyPr wrap="none">
            <a:spAutoFit/>
          </a:bodyPr>
          <a:lstStyle/>
          <a:p>
            <a:r>
              <a:rPr lang="zh-CN" altLang="en-US" sz="3200" b="1" dirty="0">
                <a:solidFill>
                  <a:schemeClr val="accent1"/>
                </a:solidFill>
                <a:latin typeface="Dotum" pitchFamily="34" charset="-127"/>
                <a:ea typeface="Dotum" pitchFamily="34" charset="-127"/>
              </a:rPr>
              <a:t>解决开发中的风险</a:t>
            </a:r>
          </a:p>
        </p:txBody>
      </p:sp>
      <p:grpSp>
        <p:nvGrpSpPr>
          <p:cNvPr id="22" name="组合 21"/>
          <p:cNvGrpSpPr/>
          <p:nvPr/>
        </p:nvGrpSpPr>
        <p:grpSpPr>
          <a:xfrm>
            <a:off x="323528" y="1124744"/>
            <a:ext cx="8820472" cy="5472608"/>
            <a:chOff x="609600" y="1844675"/>
            <a:chExt cx="7924800" cy="4252913"/>
          </a:xfrm>
        </p:grpSpPr>
        <p:sp>
          <p:nvSpPr>
            <p:cNvPr id="51203" name="AutoShape 3"/>
            <p:cNvSpPr>
              <a:spLocks noChangeArrowheads="1"/>
            </p:cNvSpPr>
            <p:nvPr/>
          </p:nvSpPr>
          <p:spPr bwMode="gray">
            <a:xfrm>
              <a:off x="1835150" y="1844675"/>
              <a:ext cx="6697663" cy="72072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r>
                <a:rPr lang="zh-CN" altLang="en-US" dirty="0"/>
                <a:t> </a:t>
              </a:r>
              <a:r>
                <a:rPr lang="zh-CN" altLang="en-US" b="1" dirty="0">
                  <a:solidFill>
                    <a:srgbClr val="FEFFFF"/>
                  </a:solidFill>
                </a:rPr>
                <a:t>提倡短周期发布，这样任何延迟的范围都是有限的。</a:t>
              </a:r>
            </a:p>
            <a:p>
              <a:r>
                <a:rPr lang="zh-CN" altLang="en-US" b="1" dirty="0">
                  <a:solidFill>
                    <a:srgbClr val="FEFFFF"/>
                  </a:solidFill>
                </a:rPr>
                <a:t> 一个发布周期内，计划许多小任务以保证团队可以在该周期内解决问题。</a:t>
              </a:r>
            </a:p>
            <a:p>
              <a:r>
                <a:rPr lang="zh-CN" altLang="en-US" b="1" dirty="0">
                  <a:solidFill>
                    <a:srgbClr val="FEFFFF"/>
                  </a:solidFill>
                </a:rPr>
                <a:t> 提倡优先实现高优先级的功能。</a:t>
              </a:r>
            </a:p>
          </p:txBody>
        </p:sp>
        <p:sp>
          <p:nvSpPr>
            <p:cNvPr id="51204" name="AutoShape 4"/>
            <p:cNvSpPr>
              <a:spLocks noChangeArrowheads="1"/>
            </p:cNvSpPr>
            <p:nvPr/>
          </p:nvSpPr>
          <p:spPr bwMode="gray">
            <a:xfrm>
              <a:off x="1835150" y="2636838"/>
              <a:ext cx="6699250" cy="37941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FEFFFF"/>
                  </a:solidFill>
                </a:rPr>
                <a:t>最小发布必须是满足最大商业意义的，选择团队中面向业务的成员来承担。</a:t>
              </a:r>
            </a:p>
          </p:txBody>
        </p:sp>
        <p:sp>
          <p:nvSpPr>
            <p:cNvPr id="51205" name="AutoShape 5"/>
            <p:cNvSpPr>
              <a:spLocks noChangeArrowheads="1"/>
            </p:cNvSpPr>
            <p:nvPr/>
          </p:nvSpPr>
          <p:spPr bwMode="gray">
            <a:xfrm>
              <a:off x="1835150" y="3068638"/>
              <a:ext cx="6697663" cy="509587"/>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r>
                <a:rPr lang="zh-CN" altLang="en-US" b="1">
                  <a:solidFill>
                    <a:srgbClr val="FEFFFF"/>
                  </a:solidFill>
                </a:rPr>
                <a:t>自动化测试，每次代码改动后运行，确保质量底线。</a:t>
              </a:r>
            </a:p>
            <a:p>
              <a:r>
                <a:rPr lang="zh-CN" altLang="en-US" b="1">
                  <a:solidFill>
                    <a:srgbClr val="FEFFFF"/>
                  </a:solidFill>
                </a:rPr>
                <a:t>保证系统处于可部署状态，不允许出现问题的积累。</a:t>
              </a:r>
            </a:p>
          </p:txBody>
        </p:sp>
        <p:pic>
          <p:nvPicPr>
            <p:cNvPr id="23562" name="Picture 11" descr="Picture4"/>
            <p:cNvPicPr>
              <a:picLocks noChangeAspect="1" noChangeArrowheads="1"/>
            </p:cNvPicPr>
            <p:nvPr/>
          </p:nvPicPr>
          <p:blipFill>
            <a:blip r:embed="rId2" cstate="print"/>
            <a:srcRect/>
            <a:stretch>
              <a:fillRect/>
            </a:stretch>
          </p:blipFill>
          <p:spPr bwMode="auto">
            <a:xfrm>
              <a:off x="1314450" y="4329113"/>
              <a:ext cx="674688" cy="573087"/>
            </a:xfrm>
            <a:prstGeom prst="rect">
              <a:avLst/>
            </a:prstGeom>
            <a:noFill/>
            <a:ln w="9525">
              <a:noFill/>
              <a:miter lim="800000"/>
              <a:headEnd/>
              <a:tailEnd/>
            </a:ln>
          </p:spPr>
        </p:pic>
        <p:sp>
          <p:nvSpPr>
            <p:cNvPr id="23563" name="AutoShape 12"/>
            <p:cNvSpPr>
              <a:spLocks noChangeArrowheads="1"/>
            </p:cNvSpPr>
            <p:nvPr/>
          </p:nvSpPr>
          <p:spPr bwMode="gray">
            <a:xfrm>
              <a:off x="611188" y="2060575"/>
              <a:ext cx="1081087" cy="287338"/>
            </a:xfrm>
            <a:prstGeom prst="roundRect">
              <a:avLst>
                <a:gd name="adj" fmla="val 16667"/>
              </a:avLst>
            </a:prstGeom>
            <a:solidFill>
              <a:srgbClr val="FEFFFF"/>
            </a:solidFill>
            <a:ln w="28575">
              <a:solidFill>
                <a:schemeClr val="accent2"/>
              </a:solidFill>
              <a:round/>
              <a:headEnd/>
              <a:tailEnd/>
            </a:ln>
          </p:spPr>
          <p:txBody>
            <a:bodyPr wrap="none" anchor="ctr"/>
            <a:lstStyle/>
            <a:p>
              <a:pPr algn="ctr" eaLnBrk="0" hangingPunct="0">
                <a:buClr>
                  <a:srgbClr val="D7181F"/>
                </a:buClr>
                <a:buFont typeface="Wingdings" pitchFamily="2" charset="2"/>
                <a:buNone/>
              </a:pPr>
              <a:r>
                <a:rPr lang="zh-CN" altLang="en-US" b="1">
                  <a:solidFill>
                    <a:schemeClr val="accent2"/>
                  </a:solidFill>
                </a:rPr>
                <a:t>进度延迟</a:t>
              </a:r>
            </a:p>
          </p:txBody>
        </p:sp>
        <p:sp>
          <p:nvSpPr>
            <p:cNvPr id="23564" name="AutoShape 13"/>
            <p:cNvSpPr>
              <a:spLocks noChangeArrowheads="1"/>
            </p:cNvSpPr>
            <p:nvPr/>
          </p:nvSpPr>
          <p:spPr bwMode="gray">
            <a:xfrm>
              <a:off x="611188" y="2636838"/>
              <a:ext cx="1081087" cy="360362"/>
            </a:xfrm>
            <a:prstGeom prst="roundRect">
              <a:avLst>
                <a:gd name="adj" fmla="val 16667"/>
              </a:avLst>
            </a:prstGeom>
            <a:solidFill>
              <a:srgbClr val="FEFFFF"/>
            </a:solidFill>
            <a:ln w="28575">
              <a:solidFill>
                <a:schemeClr val="accent1"/>
              </a:solidFill>
              <a:round/>
              <a:headEnd/>
              <a:tailEnd/>
            </a:ln>
          </p:spPr>
          <p:txBody>
            <a:bodyPr wrap="none" anchor="ctr"/>
            <a:lstStyle/>
            <a:p>
              <a:pPr algn="ctr" eaLnBrk="0" hangingPunct="0">
                <a:buClr>
                  <a:srgbClr val="D7181F"/>
                </a:buClr>
                <a:buFont typeface="Wingdings" pitchFamily="2" charset="2"/>
                <a:buNone/>
              </a:pPr>
              <a:r>
                <a:rPr lang="zh-CN" altLang="en-US" b="1">
                  <a:solidFill>
                    <a:schemeClr val="accent1"/>
                  </a:solidFill>
                </a:rPr>
                <a:t>项目取消</a:t>
              </a:r>
            </a:p>
          </p:txBody>
        </p:sp>
        <p:sp>
          <p:nvSpPr>
            <p:cNvPr id="23565" name="AutoShape 14"/>
            <p:cNvSpPr>
              <a:spLocks noChangeArrowheads="1"/>
            </p:cNvSpPr>
            <p:nvPr/>
          </p:nvSpPr>
          <p:spPr bwMode="gray">
            <a:xfrm>
              <a:off x="611188" y="3213100"/>
              <a:ext cx="1081087" cy="360363"/>
            </a:xfrm>
            <a:prstGeom prst="roundRect">
              <a:avLst>
                <a:gd name="adj" fmla="val 16667"/>
              </a:avLst>
            </a:prstGeom>
            <a:solidFill>
              <a:srgbClr val="FEFFFF"/>
            </a:solidFill>
            <a:ln w="28575">
              <a:solidFill>
                <a:schemeClr val="hlink"/>
              </a:solidFill>
              <a:round/>
              <a:headEnd/>
              <a:tailEnd/>
            </a:ln>
          </p:spPr>
          <p:txBody>
            <a:bodyPr wrap="none" anchor="ctr"/>
            <a:lstStyle/>
            <a:p>
              <a:pPr algn="ctr">
                <a:lnSpc>
                  <a:spcPct val="120000"/>
                </a:lnSpc>
              </a:pPr>
              <a:r>
                <a:rPr lang="zh-CN" altLang="en-US" b="1">
                  <a:solidFill>
                    <a:schemeClr val="hlink"/>
                  </a:solidFill>
                </a:rPr>
                <a:t>系统恶化</a:t>
              </a:r>
              <a:endParaRPr lang="zh-CN" altLang="en-US" b="1">
                <a:solidFill>
                  <a:srgbClr val="000000"/>
                </a:solidFill>
                <a:latin typeface="Arial" charset="0"/>
              </a:endParaRPr>
            </a:p>
          </p:txBody>
        </p:sp>
        <p:sp>
          <p:nvSpPr>
            <p:cNvPr id="51221" name="AutoShape 21"/>
            <p:cNvSpPr>
              <a:spLocks noChangeArrowheads="1"/>
            </p:cNvSpPr>
            <p:nvPr/>
          </p:nvSpPr>
          <p:spPr bwMode="gray">
            <a:xfrm>
              <a:off x="1835150" y="3644900"/>
              <a:ext cx="6697663" cy="504825"/>
            </a:xfrm>
            <a:prstGeom prst="roundRect">
              <a:avLst>
                <a:gd name="adj" fmla="val 11921"/>
              </a:avLst>
            </a:prstGeom>
            <a:solidFill>
              <a:srgbClr val="008080"/>
            </a:solidFill>
            <a:ln w="25400">
              <a:solidFill>
                <a:srgbClr val="FEFEFE"/>
              </a:solidFill>
              <a:round/>
              <a:headEnd/>
              <a:tailEnd/>
            </a:ln>
            <a:effectLst>
              <a:outerShdw dist="53882" dir="2700000"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FEFFFF"/>
                  </a:solidFill>
                </a:rPr>
                <a:t>既包含每个函数的单元测试，也包含专门测试人员的功能测试。</a:t>
              </a:r>
            </a:p>
          </p:txBody>
        </p:sp>
        <p:pic>
          <p:nvPicPr>
            <p:cNvPr id="23574" name="Picture 23" descr="Picture4"/>
            <p:cNvPicPr>
              <a:picLocks noChangeAspect="1" noChangeArrowheads="1"/>
            </p:cNvPicPr>
            <p:nvPr/>
          </p:nvPicPr>
          <p:blipFill>
            <a:blip r:embed="rId2" cstate="print"/>
            <a:srcRect/>
            <a:stretch>
              <a:fillRect/>
            </a:stretch>
          </p:blipFill>
          <p:spPr bwMode="auto">
            <a:xfrm>
              <a:off x="1530350" y="5194300"/>
              <a:ext cx="674688" cy="573088"/>
            </a:xfrm>
            <a:prstGeom prst="rect">
              <a:avLst/>
            </a:prstGeom>
            <a:noFill/>
            <a:ln w="9525">
              <a:noFill/>
              <a:miter lim="800000"/>
              <a:headEnd/>
              <a:tailEnd/>
            </a:ln>
          </p:spPr>
        </p:pic>
        <p:sp>
          <p:nvSpPr>
            <p:cNvPr id="23575" name="AutoShape 24"/>
            <p:cNvSpPr>
              <a:spLocks noChangeArrowheads="1"/>
            </p:cNvSpPr>
            <p:nvPr/>
          </p:nvSpPr>
          <p:spPr bwMode="gray">
            <a:xfrm>
              <a:off x="611188" y="3716338"/>
              <a:ext cx="1079500" cy="360362"/>
            </a:xfrm>
            <a:prstGeom prst="roundRect">
              <a:avLst>
                <a:gd name="adj" fmla="val 16667"/>
              </a:avLst>
            </a:prstGeom>
            <a:solidFill>
              <a:srgbClr val="FEFFFF"/>
            </a:solidFill>
            <a:ln w="28575">
              <a:solidFill>
                <a:srgbClr val="008080"/>
              </a:solidFill>
              <a:round/>
              <a:headEnd/>
              <a:tailEnd/>
            </a:ln>
          </p:spPr>
          <p:txBody>
            <a:bodyPr wrap="none" anchor="ctr"/>
            <a:lstStyle/>
            <a:p>
              <a:pPr algn="ctr" eaLnBrk="0" hangingPunct="0">
                <a:buClr>
                  <a:srgbClr val="D7181F"/>
                </a:buClr>
                <a:buFont typeface="Wingdings" pitchFamily="2" charset="2"/>
                <a:buNone/>
              </a:pPr>
              <a:r>
                <a:rPr lang="zh-CN" altLang="en-US" b="1">
                  <a:solidFill>
                    <a:srgbClr val="009999"/>
                  </a:solidFill>
                </a:rPr>
                <a:t>缺陷率</a:t>
              </a:r>
            </a:p>
          </p:txBody>
        </p:sp>
        <p:sp>
          <p:nvSpPr>
            <p:cNvPr id="52227" name="AutoShape 3"/>
            <p:cNvSpPr>
              <a:spLocks noChangeArrowheads="1"/>
            </p:cNvSpPr>
            <p:nvPr/>
          </p:nvSpPr>
          <p:spPr bwMode="gray">
            <a:xfrm>
              <a:off x="1835150" y="4221163"/>
              <a:ext cx="6696075" cy="431800"/>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FEFFFF"/>
                  </a:solidFill>
                </a:rPr>
                <a:t>业务人员成为团队人员，项目规格说明在开发过程中不断改进</a:t>
              </a:r>
            </a:p>
          </p:txBody>
        </p:sp>
        <p:sp>
          <p:nvSpPr>
            <p:cNvPr id="52228" name="AutoShape 4"/>
            <p:cNvSpPr>
              <a:spLocks noChangeArrowheads="1"/>
            </p:cNvSpPr>
            <p:nvPr/>
          </p:nvSpPr>
          <p:spPr bwMode="gray">
            <a:xfrm>
              <a:off x="1835150" y="4724400"/>
              <a:ext cx="6697663" cy="522288"/>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r>
                <a:rPr lang="zh-CN" altLang="en-US" b="1">
                  <a:solidFill>
                    <a:srgbClr val="FEFFFF"/>
                  </a:solidFill>
                </a:rPr>
                <a:t>由于缩短了发布周期，因此极大减少变更带来的影响。</a:t>
              </a:r>
            </a:p>
            <a:p>
              <a:r>
                <a:rPr lang="zh-CN" altLang="en-US" b="1">
                  <a:solidFill>
                    <a:srgbClr val="FEFFFF"/>
                  </a:solidFill>
                </a:rPr>
                <a:t>拥抱变化，利用重构解决变更带来的技术问题。</a:t>
              </a:r>
            </a:p>
          </p:txBody>
        </p:sp>
        <p:sp>
          <p:nvSpPr>
            <p:cNvPr id="52229" name="AutoShape 5"/>
            <p:cNvSpPr>
              <a:spLocks noChangeArrowheads="1"/>
            </p:cNvSpPr>
            <p:nvPr/>
          </p:nvSpPr>
          <p:spPr bwMode="gray">
            <a:xfrm>
              <a:off x="1835150" y="5300663"/>
              <a:ext cx="6689725" cy="293687"/>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FEFFFF"/>
                  </a:solidFill>
                </a:rPr>
                <a:t>尽可能早的发现错误特性</a:t>
              </a:r>
            </a:p>
          </p:txBody>
        </p:sp>
        <p:sp>
          <p:nvSpPr>
            <p:cNvPr id="23583" name="AutoShape 12"/>
            <p:cNvSpPr>
              <a:spLocks noChangeArrowheads="1"/>
            </p:cNvSpPr>
            <p:nvPr/>
          </p:nvSpPr>
          <p:spPr bwMode="gray">
            <a:xfrm>
              <a:off x="609600" y="4292600"/>
              <a:ext cx="1082675" cy="314325"/>
            </a:xfrm>
            <a:prstGeom prst="roundRect">
              <a:avLst>
                <a:gd name="adj" fmla="val 16667"/>
              </a:avLst>
            </a:prstGeom>
            <a:solidFill>
              <a:srgbClr val="FEFFFF"/>
            </a:solidFill>
            <a:ln w="28575">
              <a:solidFill>
                <a:schemeClr val="accent2"/>
              </a:solidFill>
              <a:round/>
              <a:headEnd/>
              <a:tailEnd/>
            </a:ln>
          </p:spPr>
          <p:txBody>
            <a:bodyPr wrap="none" anchor="ctr"/>
            <a:lstStyle/>
            <a:p>
              <a:pPr algn="ctr" eaLnBrk="0" hangingPunct="0">
                <a:buClr>
                  <a:srgbClr val="D7181F"/>
                </a:buClr>
                <a:buFont typeface="Wingdings" pitchFamily="2" charset="2"/>
                <a:buNone/>
              </a:pPr>
              <a:r>
                <a:rPr lang="zh-CN" altLang="en-US" b="1">
                  <a:solidFill>
                    <a:schemeClr val="accent2"/>
                  </a:solidFill>
                </a:rPr>
                <a:t>业务误解</a:t>
              </a:r>
            </a:p>
          </p:txBody>
        </p:sp>
        <p:sp>
          <p:nvSpPr>
            <p:cNvPr id="23584" name="AutoShape 13"/>
            <p:cNvSpPr>
              <a:spLocks noChangeArrowheads="1"/>
            </p:cNvSpPr>
            <p:nvPr/>
          </p:nvSpPr>
          <p:spPr bwMode="gray">
            <a:xfrm>
              <a:off x="609600" y="4795838"/>
              <a:ext cx="1082675" cy="360362"/>
            </a:xfrm>
            <a:prstGeom prst="roundRect">
              <a:avLst>
                <a:gd name="adj" fmla="val 16667"/>
              </a:avLst>
            </a:prstGeom>
            <a:solidFill>
              <a:srgbClr val="FEFFFF"/>
            </a:solidFill>
            <a:ln w="28575">
              <a:solidFill>
                <a:schemeClr val="accent1"/>
              </a:solidFill>
              <a:round/>
              <a:headEnd/>
              <a:tailEnd/>
            </a:ln>
          </p:spPr>
          <p:txBody>
            <a:bodyPr wrap="none" anchor="ctr"/>
            <a:lstStyle/>
            <a:p>
              <a:pPr algn="ctr" eaLnBrk="0" hangingPunct="0">
                <a:buClr>
                  <a:srgbClr val="D7181F"/>
                </a:buClr>
                <a:buFont typeface="Wingdings" pitchFamily="2" charset="2"/>
                <a:buNone/>
              </a:pPr>
              <a:r>
                <a:rPr lang="zh-CN" altLang="en-US" b="1">
                  <a:solidFill>
                    <a:schemeClr val="accent1"/>
                  </a:solidFill>
                </a:rPr>
                <a:t>业务变更</a:t>
              </a:r>
            </a:p>
          </p:txBody>
        </p:sp>
        <p:sp>
          <p:nvSpPr>
            <p:cNvPr id="23585" name="AutoShape 14"/>
            <p:cNvSpPr>
              <a:spLocks noChangeArrowheads="1"/>
            </p:cNvSpPr>
            <p:nvPr/>
          </p:nvSpPr>
          <p:spPr bwMode="gray">
            <a:xfrm>
              <a:off x="609600" y="5372100"/>
              <a:ext cx="1082675" cy="287338"/>
            </a:xfrm>
            <a:prstGeom prst="roundRect">
              <a:avLst>
                <a:gd name="adj" fmla="val 16667"/>
              </a:avLst>
            </a:prstGeom>
            <a:solidFill>
              <a:srgbClr val="FEFFFF"/>
            </a:solidFill>
            <a:ln w="28575">
              <a:solidFill>
                <a:schemeClr val="hlink"/>
              </a:solidFill>
              <a:round/>
              <a:headEnd/>
              <a:tailEnd/>
            </a:ln>
          </p:spPr>
          <p:txBody>
            <a:bodyPr wrap="none" anchor="ctr"/>
            <a:lstStyle/>
            <a:p>
              <a:pPr algn="ctr">
                <a:lnSpc>
                  <a:spcPct val="120000"/>
                </a:lnSpc>
              </a:pPr>
              <a:r>
                <a:rPr lang="zh-CN" altLang="en-US" b="1">
                  <a:solidFill>
                    <a:schemeClr val="hlink"/>
                  </a:solidFill>
                </a:rPr>
                <a:t>错误特性</a:t>
              </a:r>
              <a:endParaRPr lang="zh-CN" altLang="en-US" b="1">
                <a:solidFill>
                  <a:srgbClr val="000000"/>
                </a:solidFill>
                <a:latin typeface="Arial" charset="0"/>
              </a:endParaRPr>
            </a:p>
          </p:txBody>
        </p:sp>
        <p:sp>
          <p:nvSpPr>
            <p:cNvPr id="52245" name="AutoShape 21"/>
            <p:cNvSpPr>
              <a:spLocks noChangeArrowheads="1"/>
            </p:cNvSpPr>
            <p:nvPr/>
          </p:nvSpPr>
          <p:spPr bwMode="gray">
            <a:xfrm>
              <a:off x="1835150" y="5661025"/>
              <a:ext cx="6689725" cy="436563"/>
            </a:xfrm>
            <a:prstGeom prst="roundRect">
              <a:avLst>
                <a:gd name="adj" fmla="val 11921"/>
              </a:avLst>
            </a:prstGeom>
            <a:solidFill>
              <a:srgbClr val="008080"/>
            </a:solidFill>
            <a:ln w="25400">
              <a:solidFill>
                <a:srgbClr val="FEFEFE"/>
              </a:solidFill>
              <a:round/>
              <a:headEnd/>
              <a:tailEnd/>
            </a:ln>
            <a:effectLst>
              <a:outerShdw dist="53882" dir="2700000" algn="ctr" rotWithShape="0">
                <a:srgbClr val="000000">
                  <a:alpha val="50000"/>
                </a:srgbClr>
              </a:outerShdw>
            </a:effectLst>
          </p:spPr>
          <p:txBody>
            <a:bodyPr wrap="none" anchor="ctr"/>
            <a:lstStyle/>
            <a:p>
              <a:r>
                <a:rPr lang="zh-CN" altLang="en-US" b="1">
                  <a:solidFill>
                    <a:srgbClr val="FEFFFF"/>
                  </a:solidFill>
                </a:rPr>
                <a:t>团队开发模式，鼓励新成员承担越来越多的责任，互相帮助。</a:t>
              </a:r>
            </a:p>
            <a:p>
              <a:r>
                <a:rPr lang="zh-CN" altLang="en-US" b="1">
                  <a:solidFill>
                    <a:srgbClr val="FEFFFF"/>
                  </a:solidFill>
                </a:rPr>
                <a:t>要求程序员自己估算自己的工作时间并完成。</a:t>
              </a:r>
            </a:p>
          </p:txBody>
        </p:sp>
        <p:sp>
          <p:nvSpPr>
            <p:cNvPr id="23587" name="AutoShape 24"/>
            <p:cNvSpPr>
              <a:spLocks noChangeArrowheads="1"/>
            </p:cNvSpPr>
            <p:nvPr/>
          </p:nvSpPr>
          <p:spPr bwMode="gray">
            <a:xfrm>
              <a:off x="609600" y="5803900"/>
              <a:ext cx="1082675" cy="288925"/>
            </a:xfrm>
            <a:prstGeom prst="roundRect">
              <a:avLst>
                <a:gd name="adj" fmla="val 16667"/>
              </a:avLst>
            </a:prstGeom>
            <a:solidFill>
              <a:srgbClr val="FEFFFF"/>
            </a:solidFill>
            <a:ln w="28575">
              <a:solidFill>
                <a:srgbClr val="008080"/>
              </a:solidFill>
              <a:round/>
              <a:headEnd/>
              <a:tailEnd/>
            </a:ln>
          </p:spPr>
          <p:txBody>
            <a:bodyPr wrap="none" anchor="ctr"/>
            <a:lstStyle/>
            <a:p>
              <a:pPr algn="ctr">
                <a:lnSpc>
                  <a:spcPct val="120000"/>
                </a:lnSpc>
              </a:pPr>
              <a:r>
                <a:rPr lang="zh-CN" altLang="en-US" b="1">
                  <a:solidFill>
                    <a:srgbClr val="009999"/>
                  </a:solidFill>
                </a:rPr>
                <a:t>人员流动</a:t>
              </a:r>
              <a:endParaRPr lang="zh-CN" altLang="en-US" b="1">
                <a:solidFill>
                  <a:srgbClr val="000000"/>
                </a:solidFill>
                <a:latin typeface="Arial"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79512" y="1268760"/>
            <a:ext cx="8784976" cy="5040560"/>
            <a:chOff x="827088" y="2276475"/>
            <a:chExt cx="7848600" cy="3600450"/>
          </a:xfrm>
        </p:grpSpPr>
        <p:sp>
          <p:nvSpPr>
            <p:cNvPr id="49155" name="AutoShape 3"/>
            <p:cNvSpPr>
              <a:spLocks noChangeArrowheads="1"/>
            </p:cNvSpPr>
            <p:nvPr/>
          </p:nvSpPr>
          <p:spPr bwMode="gray">
            <a:xfrm>
              <a:off x="1619250" y="2276475"/>
              <a:ext cx="7056438" cy="35877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000000"/>
                  </a:solidFill>
                </a:rPr>
                <a:t>短周期开发，提供及早的、具体的、持续的反馈</a:t>
              </a:r>
            </a:p>
          </p:txBody>
        </p:sp>
        <p:sp>
          <p:nvSpPr>
            <p:cNvPr id="49156" name="AutoShape 4"/>
            <p:cNvSpPr>
              <a:spLocks noChangeArrowheads="1"/>
            </p:cNvSpPr>
            <p:nvPr/>
          </p:nvSpPr>
          <p:spPr bwMode="gray">
            <a:xfrm>
              <a:off x="827088" y="2349500"/>
              <a:ext cx="792162" cy="358775"/>
            </a:xfrm>
            <a:prstGeom prst="roundRect">
              <a:avLst>
                <a:gd name="adj" fmla="val 11921"/>
              </a:avLst>
            </a:prstGeom>
            <a:gradFill rotWithShape="1">
              <a:gsLst>
                <a:gs pos="0">
                  <a:schemeClr val="accent2"/>
                </a:gs>
                <a:gs pos="100000">
                  <a:schemeClr val="accent2">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zh-CN" altLang="en-US" b="1">
                  <a:solidFill>
                    <a:srgbClr val="000000"/>
                  </a:solidFill>
                  <a:latin typeface="Arial" charset="0"/>
                </a:rPr>
                <a:t>周   期</a:t>
              </a:r>
            </a:p>
          </p:txBody>
        </p:sp>
        <p:sp>
          <p:nvSpPr>
            <p:cNvPr id="49160" name="AutoShape 8"/>
            <p:cNvSpPr>
              <a:spLocks noChangeArrowheads="1"/>
            </p:cNvSpPr>
            <p:nvPr/>
          </p:nvSpPr>
          <p:spPr bwMode="gray">
            <a:xfrm>
              <a:off x="1619250" y="2708275"/>
              <a:ext cx="7056438" cy="35877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000000"/>
                  </a:solidFill>
                </a:rPr>
                <a:t>增量开发。迅速地提出总体计划，并在项目生命周期中不断演化</a:t>
              </a:r>
            </a:p>
          </p:txBody>
        </p:sp>
        <p:sp>
          <p:nvSpPr>
            <p:cNvPr id="49161" name="AutoShape 9"/>
            <p:cNvSpPr>
              <a:spLocks noChangeArrowheads="1"/>
            </p:cNvSpPr>
            <p:nvPr/>
          </p:nvSpPr>
          <p:spPr bwMode="gray">
            <a:xfrm>
              <a:off x="827088" y="2781300"/>
              <a:ext cx="792162" cy="288925"/>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zh-CN" altLang="en-US" b="1">
                  <a:solidFill>
                    <a:srgbClr val="000000"/>
                  </a:solidFill>
                  <a:latin typeface="Arial" charset="0"/>
                </a:rPr>
                <a:t>增  量</a:t>
              </a:r>
            </a:p>
          </p:txBody>
        </p:sp>
        <p:sp>
          <p:nvSpPr>
            <p:cNvPr id="49164" name="AutoShape 12"/>
            <p:cNvSpPr>
              <a:spLocks noChangeArrowheads="1"/>
            </p:cNvSpPr>
            <p:nvPr/>
          </p:nvSpPr>
          <p:spPr bwMode="gray">
            <a:xfrm>
              <a:off x="1619250" y="3141663"/>
              <a:ext cx="7056438" cy="360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000000"/>
                  </a:solidFill>
                </a:rPr>
                <a:t>灵活安排功能地实现，以对变化的业务需求作出反应</a:t>
              </a:r>
            </a:p>
          </p:txBody>
        </p:sp>
        <p:sp>
          <p:nvSpPr>
            <p:cNvPr id="49165" name="AutoShape 13"/>
            <p:cNvSpPr>
              <a:spLocks noChangeArrowheads="1"/>
            </p:cNvSpPr>
            <p:nvPr/>
          </p:nvSpPr>
          <p:spPr bwMode="gray">
            <a:xfrm>
              <a:off x="827088" y="3141663"/>
              <a:ext cx="792162" cy="288925"/>
            </a:xfrm>
            <a:prstGeom prst="roundRect">
              <a:avLst>
                <a:gd name="adj" fmla="val 11921"/>
              </a:avLst>
            </a:prstGeom>
            <a:gradFill rotWithShape="1">
              <a:gsLst>
                <a:gs pos="0">
                  <a:schemeClr val="hlink"/>
                </a:gs>
                <a:gs pos="100000">
                  <a:schemeClr val="hlink">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zh-CN" altLang="en-US" b="1">
                  <a:solidFill>
                    <a:srgbClr val="000000"/>
                  </a:solidFill>
                  <a:latin typeface="Arial" charset="0"/>
                </a:rPr>
                <a:t>反  应</a:t>
              </a:r>
            </a:p>
          </p:txBody>
        </p:sp>
        <p:sp>
          <p:nvSpPr>
            <p:cNvPr id="49170" name="AutoShape 18"/>
            <p:cNvSpPr>
              <a:spLocks noChangeArrowheads="1"/>
            </p:cNvSpPr>
            <p:nvPr/>
          </p:nvSpPr>
          <p:spPr bwMode="gray">
            <a:xfrm>
              <a:off x="1619250" y="3573463"/>
              <a:ext cx="7056438" cy="287337"/>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000000"/>
                  </a:solidFill>
                </a:rPr>
                <a:t>自动化测试，自动化编译，自动化发布</a:t>
              </a:r>
              <a:r>
                <a:rPr lang="en-US" altLang="zh-CN" b="1">
                  <a:solidFill>
                    <a:srgbClr val="000000"/>
                  </a:solidFill>
                  <a:latin typeface="Arial"/>
                </a:rPr>
                <a:t>……</a:t>
              </a:r>
              <a:endParaRPr lang="zh-CN" altLang="en-US" b="1">
                <a:solidFill>
                  <a:srgbClr val="000000"/>
                </a:solidFill>
              </a:endParaRPr>
            </a:p>
          </p:txBody>
        </p:sp>
        <p:sp>
          <p:nvSpPr>
            <p:cNvPr id="21522" name="AutoShape 19"/>
            <p:cNvSpPr>
              <a:spLocks noChangeArrowheads="1"/>
            </p:cNvSpPr>
            <p:nvPr/>
          </p:nvSpPr>
          <p:spPr bwMode="gray">
            <a:xfrm>
              <a:off x="827088" y="3573463"/>
              <a:ext cx="792162" cy="287337"/>
            </a:xfrm>
            <a:prstGeom prst="roundRect">
              <a:avLst>
                <a:gd name="adj" fmla="val 11921"/>
              </a:avLst>
            </a:prstGeom>
            <a:solidFill>
              <a:srgbClr val="008080"/>
            </a:solidFill>
            <a:ln w="38100">
              <a:solidFill>
                <a:srgbClr val="FEFEFE"/>
              </a:solidFill>
              <a:round/>
              <a:headEnd/>
              <a:tailEnd/>
            </a:ln>
          </p:spPr>
          <p:txBody>
            <a:bodyPr wrap="none" anchor="ctr"/>
            <a:lstStyle/>
            <a:p>
              <a:pPr algn="ctr" eaLnBrk="0" hangingPunct="0">
                <a:buClr>
                  <a:srgbClr val="D7181F"/>
                </a:buClr>
                <a:buFont typeface="Wingdings" pitchFamily="2" charset="2"/>
                <a:buNone/>
              </a:pPr>
              <a:r>
                <a:rPr lang="zh-CN" altLang="en-US" b="1">
                  <a:solidFill>
                    <a:srgbClr val="000000"/>
                  </a:solidFill>
                  <a:latin typeface="Arial" charset="0"/>
                </a:rPr>
                <a:t>自  动</a:t>
              </a:r>
            </a:p>
          </p:txBody>
        </p:sp>
        <p:sp>
          <p:nvSpPr>
            <p:cNvPr id="2" name="AutoShape 3"/>
            <p:cNvSpPr>
              <a:spLocks noChangeArrowheads="1"/>
            </p:cNvSpPr>
            <p:nvPr/>
          </p:nvSpPr>
          <p:spPr bwMode="gray">
            <a:xfrm>
              <a:off x="1619250" y="4292600"/>
              <a:ext cx="7056438" cy="35877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000000"/>
                  </a:solidFill>
                </a:rPr>
                <a:t>通过口头沟通、测试和源代码来交流系统的结构和意图</a:t>
              </a:r>
            </a:p>
          </p:txBody>
        </p:sp>
        <p:sp>
          <p:nvSpPr>
            <p:cNvPr id="3" name="AutoShape 4"/>
            <p:cNvSpPr>
              <a:spLocks noChangeArrowheads="1"/>
            </p:cNvSpPr>
            <p:nvPr/>
          </p:nvSpPr>
          <p:spPr bwMode="gray">
            <a:xfrm>
              <a:off x="827088" y="4365625"/>
              <a:ext cx="792162" cy="358775"/>
            </a:xfrm>
            <a:prstGeom prst="roundRect">
              <a:avLst>
                <a:gd name="adj" fmla="val 11921"/>
              </a:avLst>
            </a:prstGeom>
            <a:gradFill rotWithShape="1">
              <a:gsLst>
                <a:gs pos="0">
                  <a:schemeClr val="accent2"/>
                </a:gs>
                <a:gs pos="100000">
                  <a:schemeClr val="accent2">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zh-CN" altLang="en-US" b="1">
                  <a:solidFill>
                    <a:srgbClr val="000000"/>
                  </a:solidFill>
                  <a:latin typeface="Arial" charset="0"/>
                </a:rPr>
                <a:t>交 流</a:t>
              </a:r>
            </a:p>
          </p:txBody>
        </p:sp>
        <p:sp>
          <p:nvSpPr>
            <p:cNvPr id="4" name="AutoShape 8"/>
            <p:cNvSpPr>
              <a:spLocks noChangeArrowheads="1"/>
            </p:cNvSpPr>
            <p:nvPr/>
          </p:nvSpPr>
          <p:spPr bwMode="gray">
            <a:xfrm>
              <a:off x="1619250" y="4724400"/>
              <a:ext cx="7056438" cy="35877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000000"/>
                  </a:solidFill>
                </a:rPr>
                <a:t>渐进式的设计过程贯穿整个系统生命周期</a:t>
              </a:r>
            </a:p>
          </p:txBody>
        </p:sp>
        <p:sp>
          <p:nvSpPr>
            <p:cNvPr id="5" name="AutoShape 9"/>
            <p:cNvSpPr>
              <a:spLocks noChangeArrowheads="1"/>
            </p:cNvSpPr>
            <p:nvPr/>
          </p:nvSpPr>
          <p:spPr bwMode="gray">
            <a:xfrm>
              <a:off x="827088" y="4797425"/>
              <a:ext cx="792162" cy="288925"/>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zh-CN" altLang="en-US" b="1">
                  <a:solidFill>
                    <a:srgbClr val="000000"/>
                  </a:solidFill>
                  <a:latin typeface="Arial" charset="0"/>
                </a:rPr>
                <a:t>设 计</a:t>
              </a:r>
            </a:p>
          </p:txBody>
        </p:sp>
        <p:sp>
          <p:nvSpPr>
            <p:cNvPr id="6" name="AutoShape 12"/>
            <p:cNvSpPr>
              <a:spLocks noChangeArrowheads="1"/>
            </p:cNvSpPr>
            <p:nvPr/>
          </p:nvSpPr>
          <p:spPr bwMode="gray">
            <a:xfrm>
              <a:off x="1619250" y="5157788"/>
              <a:ext cx="7056438" cy="36036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000000"/>
                  </a:solidFill>
                </a:rPr>
                <a:t>依赖于能力普通但能积极参与的程序员之间的紧密协作</a:t>
              </a:r>
            </a:p>
          </p:txBody>
        </p:sp>
        <p:sp>
          <p:nvSpPr>
            <p:cNvPr id="7" name="AutoShape 13"/>
            <p:cNvSpPr>
              <a:spLocks noChangeArrowheads="1"/>
            </p:cNvSpPr>
            <p:nvPr/>
          </p:nvSpPr>
          <p:spPr bwMode="gray">
            <a:xfrm>
              <a:off x="827088" y="5157788"/>
              <a:ext cx="792162" cy="288925"/>
            </a:xfrm>
            <a:prstGeom prst="roundRect">
              <a:avLst>
                <a:gd name="adj" fmla="val 11921"/>
              </a:avLst>
            </a:prstGeom>
            <a:gradFill rotWithShape="1">
              <a:gsLst>
                <a:gs pos="0">
                  <a:schemeClr val="hlink"/>
                </a:gs>
                <a:gs pos="100000">
                  <a:schemeClr val="hlink">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zh-CN" altLang="en-US" b="1">
                  <a:solidFill>
                    <a:srgbClr val="000000"/>
                  </a:solidFill>
                  <a:latin typeface="Arial" charset="0"/>
                </a:rPr>
                <a:t>协 作</a:t>
              </a:r>
            </a:p>
          </p:txBody>
        </p:sp>
        <p:sp>
          <p:nvSpPr>
            <p:cNvPr id="8" name="AutoShape 18"/>
            <p:cNvSpPr>
              <a:spLocks noChangeArrowheads="1"/>
            </p:cNvSpPr>
            <p:nvPr/>
          </p:nvSpPr>
          <p:spPr bwMode="gray">
            <a:xfrm>
              <a:off x="1619250" y="5589588"/>
              <a:ext cx="7056438" cy="287337"/>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b="1">
                  <a:solidFill>
                    <a:srgbClr val="000000"/>
                  </a:solidFill>
                </a:rPr>
                <a:t>各种实践兼顾项目成员的短期直觉和项目的长期利益</a:t>
              </a:r>
            </a:p>
          </p:txBody>
        </p:sp>
        <p:sp>
          <p:nvSpPr>
            <p:cNvPr id="21539" name="AutoShape 19"/>
            <p:cNvSpPr>
              <a:spLocks noChangeArrowheads="1"/>
            </p:cNvSpPr>
            <p:nvPr/>
          </p:nvSpPr>
          <p:spPr bwMode="gray">
            <a:xfrm>
              <a:off x="827088" y="5589588"/>
              <a:ext cx="792162" cy="287337"/>
            </a:xfrm>
            <a:prstGeom prst="roundRect">
              <a:avLst>
                <a:gd name="adj" fmla="val 11921"/>
              </a:avLst>
            </a:prstGeom>
            <a:solidFill>
              <a:srgbClr val="008080"/>
            </a:solidFill>
            <a:ln w="38100">
              <a:solidFill>
                <a:srgbClr val="FEFEFE"/>
              </a:solidFill>
              <a:round/>
              <a:headEnd/>
              <a:tailEnd/>
            </a:ln>
          </p:spPr>
          <p:txBody>
            <a:bodyPr wrap="none" anchor="ctr"/>
            <a:lstStyle/>
            <a:p>
              <a:pPr algn="ctr" eaLnBrk="0" hangingPunct="0">
                <a:buClr>
                  <a:srgbClr val="D7181F"/>
                </a:buClr>
                <a:buFont typeface="Wingdings" pitchFamily="2" charset="2"/>
                <a:buNone/>
              </a:pPr>
              <a:r>
                <a:rPr lang="zh-CN" altLang="en-US" b="1">
                  <a:solidFill>
                    <a:srgbClr val="000000"/>
                  </a:solidFill>
                  <a:latin typeface="Arial" charset="0"/>
                </a:rPr>
                <a:t>实 践</a:t>
              </a:r>
            </a:p>
          </p:txBody>
        </p:sp>
      </p:grpSp>
      <p:sp>
        <p:nvSpPr>
          <p:cNvPr id="21540" name="Text Box 36"/>
          <p:cNvSpPr txBox="1">
            <a:spLocks noChangeArrowheads="1"/>
          </p:cNvSpPr>
          <p:nvPr/>
        </p:nvSpPr>
        <p:spPr bwMode="auto">
          <a:xfrm>
            <a:off x="1115616" y="188640"/>
            <a:ext cx="4224338" cy="579438"/>
          </a:xfrm>
          <a:prstGeom prst="rect">
            <a:avLst/>
          </a:prstGeom>
          <a:noFill/>
          <a:ln w="9525">
            <a:noFill/>
            <a:miter lim="800000"/>
            <a:headEnd/>
            <a:tailEnd/>
          </a:ln>
          <a:effectLst/>
        </p:spPr>
        <p:txBody>
          <a:bodyPr wrap="none">
            <a:spAutoFit/>
          </a:bodyPr>
          <a:lstStyle/>
          <a:p>
            <a:r>
              <a:rPr lang="zh-CN" altLang="en-US" sz="3200" b="1" dirty="0">
                <a:solidFill>
                  <a:schemeClr val="accent1"/>
                </a:solidFill>
                <a:latin typeface="Dotum" pitchFamily="34" charset="-127"/>
                <a:ea typeface="Dotum" pitchFamily="34" charset="-127"/>
              </a:rPr>
              <a:t>与传统开发方式的区别</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4294967295"/>
          </p:nvPr>
        </p:nvSpPr>
        <p:spPr>
          <a:xfrm>
            <a:off x="395536" y="1196752"/>
            <a:ext cx="8208912" cy="1150938"/>
          </a:xfrm>
        </p:spPr>
        <p:txBody>
          <a:bodyPr/>
          <a:lstStyle/>
          <a:p>
            <a:pPr>
              <a:lnSpc>
                <a:spcPct val="90000"/>
              </a:lnSpc>
              <a:buClr>
                <a:schemeClr val="tx1"/>
              </a:buClr>
              <a:buSzTx/>
              <a:buFontTx/>
              <a:buChar char="•"/>
            </a:pPr>
            <a:r>
              <a:rPr lang="zh-CN" altLang="en-US" sz="2000" b="1" dirty="0"/>
              <a:t>什么是精益？</a:t>
            </a:r>
          </a:p>
          <a:p>
            <a:pPr lvl="1">
              <a:lnSpc>
                <a:spcPct val="90000"/>
              </a:lnSpc>
              <a:buClr>
                <a:schemeClr val="tx1"/>
              </a:buClr>
              <a:buFont typeface="Wingdings" pitchFamily="2" charset="2"/>
              <a:buChar char="u"/>
            </a:pPr>
            <a:r>
              <a:rPr lang="zh-CN" altLang="en-US" sz="2000" dirty="0"/>
              <a:t>利用杜绝浪费和无间断的作业流程──而非分批和排队等候──的一种生产方式。精益生产是衍生自</a:t>
            </a:r>
            <a:r>
              <a:rPr lang="zh-CN" altLang="en-US" sz="2000" dirty="0">
                <a:hlinkClick r:id="rId2"/>
              </a:rPr>
              <a:t>丰田生产方式</a:t>
            </a:r>
            <a:r>
              <a:rPr lang="zh-CN" altLang="en-US" sz="2000" dirty="0"/>
              <a:t>的一种管理哲学 </a:t>
            </a:r>
          </a:p>
          <a:p>
            <a:pPr lvl="1">
              <a:lnSpc>
                <a:spcPct val="90000"/>
              </a:lnSpc>
              <a:buClr>
                <a:schemeClr val="tx1"/>
              </a:buClr>
              <a:buFont typeface="Wingdings" pitchFamily="2" charset="2"/>
              <a:buChar char="u"/>
            </a:pPr>
            <a:r>
              <a:rPr lang="zh-CN" altLang="en-US" sz="2000" dirty="0"/>
              <a:t>站在终端用户的角度观察生产线，视任何非生产的增值活动为浪费，并通过持续地消除浪费达到快速交付，高质量和低成本地结果。</a:t>
            </a:r>
          </a:p>
          <a:p>
            <a:pPr lvl="1">
              <a:lnSpc>
                <a:spcPct val="90000"/>
              </a:lnSpc>
              <a:buClr>
                <a:schemeClr val="tx1"/>
              </a:buClr>
              <a:buFont typeface="Wingdings" pitchFamily="2" charset="2"/>
              <a:buChar char="u"/>
            </a:pPr>
            <a:endParaRPr lang="zh-CN" altLang="en-US" sz="2000" dirty="0"/>
          </a:p>
        </p:txBody>
      </p:sp>
      <p:sp>
        <p:nvSpPr>
          <p:cNvPr id="27651" name="Rectangle 6"/>
          <p:cNvSpPr>
            <a:spLocks noChangeArrowheads="1"/>
          </p:cNvSpPr>
          <p:nvPr/>
        </p:nvSpPr>
        <p:spPr bwMode="gray">
          <a:xfrm>
            <a:off x="395536" y="3429000"/>
            <a:ext cx="8208912" cy="863600"/>
          </a:xfrm>
          <a:prstGeom prst="rect">
            <a:avLst/>
          </a:prstGeom>
          <a:noFill/>
          <a:ln w="9525">
            <a:noFill/>
            <a:miter lim="800000"/>
            <a:headEnd/>
            <a:tailEnd/>
          </a:ln>
        </p:spPr>
        <p:txBody>
          <a:bodyPr/>
          <a:lstStyle/>
          <a:p>
            <a:pPr marL="342900" indent="-342900">
              <a:lnSpc>
                <a:spcPct val="90000"/>
              </a:lnSpc>
              <a:spcBef>
                <a:spcPct val="20000"/>
              </a:spcBef>
              <a:buFontTx/>
              <a:buChar char="•"/>
            </a:pPr>
            <a:r>
              <a:rPr lang="zh-CN" altLang="en-US" sz="2000" b="1" dirty="0">
                <a:latin typeface="Arial" charset="0"/>
              </a:rPr>
              <a:t>丰田精益制造的特点</a:t>
            </a:r>
          </a:p>
          <a:p>
            <a:pPr marL="742950" lvl="1" indent="-285750">
              <a:lnSpc>
                <a:spcPct val="90000"/>
              </a:lnSpc>
              <a:spcBef>
                <a:spcPct val="20000"/>
              </a:spcBef>
              <a:buSzPct val="55000"/>
              <a:buFont typeface="Wingdings" pitchFamily="2" charset="2"/>
              <a:buChar char="u"/>
            </a:pPr>
            <a:r>
              <a:rPr lang="zh-CN" altLang="en-US" sz="2000" dirty="0"/>
              <a:t>对市场变化的快速反应能力</a:t>
            </a:r>
          </a:p>
          <a:p>
            <a:pPr marL="742950" lvl="1" indent="-285750">
              <a:lnSpc>
                <a:spcPct val="90000"/>
              </a:lnSpc>
              <a:spcBef>
                <a:spcPct val="20000"/>
              </a:spcBef>
              <a:buSzPct val="55000"/>
              <a:buFont typeface="Wingdings" pitchFamily="2" charset="2"/>
              <a:buChar char="u"/>
            </a:pPr>
            <a:r>
              <a:rPr lang="zh-CN" altLang="en-US" sz="2000" dirty="0"/>
              <a:t>同一条流水线可以生产不同的产品、适时供应</a:t>
            </a:r>
          </a:p>
          <a:p>
            <a:pPr marL="742950" lvl="1" indent="-285750">
              <a:lnSpc>
                <a:spcPct val="90000"/>
              </a:lnSpc>
              <a:spcBef>
                <a:spcPct val="20000"/>
              </a:spcBef>
              <a:buSzPct val="55000"/>
              <a:buFont typeface="Wingdings" pitchFamily="2" charset="2"/>
              <a:buChar char="u"/>
            </a:pPr>
            <a:r>
              <a:rPr lang="zh-CN" altLang="en-US" sz="2000" dirty="0"/>
              <a:t>多技能和具有团队精神的劳动力</a:t>
            </a:r>
          </a:p>
          <a:p>
            <a:pPr marL="742950" lvl="1" indent="-285750">
              <a:lnSpc>
                <a:spcPct val="90000"/>
              </a:lnSpc>
              <a:spcBef>
                <a:spcPct val="20000"/>
              </a:spcBef>
              <a:buSzPct val="55000"/>
              <a:buFont typeface="Wingdings" pitchFamily="2" charset="2"/>
              <a:buChar char="u"/>
            </a:pPr>
            <a:r>
              <a:rPr lang="zh-CN" altLang="en-US" sz="2000" dirty="0"/>
              <a:t>对生产过程不断改进的动力与能力。 </a:t>
            </a:r>
            <a:endParaRPr lang="zh-CN" altLang="en-US" sz="2000" dirty="0">
              <a:latin typeface="Arial" charset="0"/>
            </a:endParaRPr>
          </a:p>
          <a:p>
            <a:pPr marL="742950" lvl="1" indent="-285750">
              <a:lnSpc>
                <a:spcPct val="90000"/>
              </a:lnSpc>
              <a:spcBef>
                <a:spcPct val="20000"/>
              </a:spcBef>
              <a:buSzPct val="55000"/>
              <a:buFont typeface="Wingdings" pitchFamily="2" charset="2"/>
              <a:buChar char="u"/>
            </a:pPr>
            <a:r>
              <a:rPr lang="zh-CN" altLang="en-US" sz="2000" dirty="0">
                <a:latin typeface="Arial" charset="0"/>
              </a:rPr>
              <a:t>通过减少浪费节约成本，“最大的浪费就是生产过剩的浪费”</a:t>
            </a:r>
          </a:p>
        </p:txBody>
      </p:sp>
      <p:sp>
        <p:nvSpPr>
          <p:cNvPr id="27653" name="Text Box 5"/>
          <p:cNvSpPr txBox="1">
            <a:spLocks noChangeArrowheads="1"/>
          </p:cNvSpPr>
          <p:nvPr/>
        </p:nvSpPr>
        <p:spPr bwMode="auto">
          <a:xfrm>
            <a:off x="1187624" y="188640"/>
            <a:ext cx="3386137" cy="579438"/>
          </a:xfrm>
          <a:prstGeom prst="rect">
            <a:avLst/>
          </a:prstGeom>
          <a:noFill/>
          <a:ln w="9525">
            <a:noFill/>
            <a:miter lim="800000"/>
            <a:headEnd/>
            <a:tailEnd/>
          </a:ln>
          <a:effectLst/>
        </p:spPr>
        <p:txBody>
          <a:bodyPr wrap="none">
            <a:spAutoFit/>
          </a:bodyPr>
          <a:lstStyle/>
          <a:p>
            <a:r>
              <a:rPr lang="zh-CN" altLang="en-US" sz="3200" b="1" dirty="0">
                <a:solidFill>
                  <a:schemeClr val="accent1"/>
                </a:solidFill>
                <a:latin typeface="Dotum" pitchFamily="34" charset="-127"/>
                <a:ea typeface="Dotum" pitchFamily="34" charset="-127"/>
              </a:rPr>
              <a:t>敏捷与精益</a:t>
            </a:r>
            <a:r>
              <a:rPr lang="en-US" altLang="zh-CN" sz="3200" b="1" dirty="0">
                <a:solidFill>
                  <a:schemeClr val="accent1"/>
                </a:solidFill>
                <a:latin typeface="Dotum" pitchFamily="34" charset="-127"/>
                <a:ea typeface="Dotum" pitchFamily="34" charset="-127"/>
              </a:rPr>
              <a:t>(Lean)</a:t>
            </a:r>
          </a:p>
        </p:txBody>
      </p:sp>
      <p:sp>
        <p:nvSpPr>
          <p:cNvPr id="27654" name="Text Box 6"/>
          <p:cNvSpPr txBox="1">
            <a:spLocks noChangeArrowheads="1"/>
          </p:cNvSpPr>
          <p:nvPr/>
        </p:nvSpPr>
        <p:spPr bwMode="auto">
          <a:xfrm>
            <a:off x="683568" y="5877272"/>
            <a:ext cx="7364412" cy="369332"/>
          </a:xfrm>
          <a:prstGeom prst="rect">
            <a:avLst/>
          </a:prstGeom>
          <a:solidFill>
            <a:srgbClr val="CCFFFF"/>
          </a:solidFill>
          <a:ln w="9525">
            <a:solidFill>
              <a:schemeClr val="tx1"/>
            </a:solidFill>
            <a:miter lim="800000"/>
            <a:headEnd/>
            <a:tailEnd/>
          </a:ln>
          <a:effectLst/>
        </p:spPr>
        <p:txBody>
          <a:bodyPr>
            <a:spAutoFit/>
          </a:bodyPr>
          <a:lstStyle/>
          <a:p>
            <a:r>
              <a:rPr lang="zh-CN" altLang="en-US"/>
              <a:t>百度百科： </a:t>
            </a:r>
            <a:r>
              <a:rPr lang="en-US" altLang="zh-CN">
                <a:hlinkClick r:id="rId3"/>
              </a:rPr>
              <a:t>http://baike.baidu.com/view/113003.htm</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box(in)">
                                      <p:cBhvr>
                                        <p:cTn id="7" dur="500"/>
                                        <p:tgtEl>
                                          <p:spTgt spid="276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box(in)">
                                      <p:cBhvr>
                                        <p:cTn id="12"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76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4294967295"/>
          </p:nvPr>
        </p:nvSpPr>
        <p:spPr>
          <a:xfrm>
            <a:off x="0" y="1124744"/>
            <a:ext cx="3527425" cy="719138"/>
          </a:xfrm>
        </p:spPr>
        <p:txBody>
          <a:bodyPr/>
          <a:lstStyle/>
          <a:p>
            <a:pPr>
              <a:lnSpc>
                <a:spcPct val="80000"/>
              </a:lnSpc>
              <a:buSzTx/>
              <a:buFont typeface="Wingdings" pitchFamily="2" charset="2"/>
              <a:buChar char="l"/>
            </a:pPr>
            <a:r>
              <a:rPr lang="zh-CN" altLang="en-US" sz="1800" b="1" dirty="0"/>
              <a:t>看板和故事墙</a:t>
            </a:r>
          </a:p>
          <a:p>
            <a:pPr lvl="1">
              <a:lnSpc>
                <a:spcPct val="80000"/>
              </a:lnSpc>
              <a:buFont typeface="Wingdings" pitchFamily="2" charset="2"/>
              <a:buChar char="u"/>
            </a:pPr>
            <a:r>
              <a:rPr lang="zh-CN" altLang="en-US" sz="1800" dirty="0"/>
              <a:t>全面了解任务，充满信息的空间。</a:t>
            </a:r>
          </a:p>
          <a:p>
            <a:pPr lvl="1">
              <a:lnSpc>
                <a:spcPct val="80000"/>
              </a:lnSpc>
              <a:buFont typeface="Wingdings" pitchFamily="2" charset="2"/>
              <a:buChar char="u"/>
            </a:pPr>
            <a:r>
              <a:rPr lang="zh-CN" altLang="en-US" sz="1800" dirty="0"/>
              <a:t>变</a:t>
            </a:r>
            <a:r>
              <a:rPr lang="en-US" altLang="zh-CN" sz="1800" dirty="0"/>
              <a:t>PUSH</a:t>
            </a:r>
            <a:r>
              <a:rPr lang="zh-CN" altLang="en-US" sz="1800" dirty="0"/>
              <a:t>为</a:t>
            </a:r>
            <a:r>
              <a:rPr lang="en-US" altLang="zh-CN" sz="1800" dirty="0"/>
              <a:t>PULL</a:t>
            </a:r>
            <a:r>
              <a:rPr lang="zh-CN" altLang="en-US" sz="1800" dirty="0"/>
              <a:t>。</a:t>
            </a:r>
          </a:p>
        </p:txBody>
      </p:sp>
      <p:sp>
        <p:nvSpPr>
          <p:cNvPr id="28675" name="Rectangle 6"/>
          <p:cNvSpPr>
            <a:spLocks noChangeArrowheads="1"/>
          </p:cNvSpPr>
          <p:nvPr/>
        </p:nvSpPr>
        <p:spPr bwMode="gray">
          <a:xfrm>
            <a:off x="4355976" y="1052736"/>
            <a:ext cx="4464496" cy="792162"/>
          </a:xfrm>
          <a:prstGeom prst="rect">
            <a:avLst/>
          </a:prstGeom>
          <a:noFill/>
          <a:ln w="9525">
            <a:noFill/>
            <a:miter lim="800000"/>
            <a:headEnd/>
            <a:tailEnd/>
          </a:ln>
        </p:spPr>
        <p:txBody>
          <a:bodyPr/>
          <a:lstStyle/>
          <a:p>
            <a:pPr marL="342900" indent="-342900">
              <a:spcBef>
                <a:spcPct val="20000"/>
              </a:spcBef>
              <a:buClr>
                <a:schemeClr val="folHlink"/>
              </a:buClr>
              <a:buFont typeface="Wingdings" pitchFamily="2" charset="2"/>
              <a:buChar char="l"/>
            </a:pPr>
            <a:r>
              <a:rPr lang="zh-CN" altLang="en-US" b="1" dirty="0">
                <a:latin typeface="Arial" charset="0"/>
              </a:rPr>
              <a:t>零件只是零件吗？</a:t>
            </a:r>
          </a:p>
          <a:p>
            <a:pPr marL="742950" lvl="1" indent="-285750">
              <a:spcBef>
                <a:spcPct val="20000"/>
              </a:spcBef>
              <a:buClr>
                <a:schemeClr val="hlink"/>
              </a:buClr>
              <a:buSzPct val="55000"/>
              <a:buFont typeface="Wingdings" pitchFamily="2" charset="2"/>
              <a:buChar char="u"/>
            </a:pPr>
            <a:r>
              <a:rPr lang="zh-CN" altLang="en-US" dirty="0">
                <a:latin typeface="Arial" charset="0"/>
              </a:rPr>
              <a:t>可以先生产零件吗？会增加甚么费用呢？</a:t>
            </a:r>
          </a:p>
          <a:p>
            <a:pPr marL="742950" lvl="1" indent="-285750">
              <a:spcBef>
                <a:spcPct val="20000"/>
              </a:spcBef>
              <a:buClr>
                <a:schemeClr val="hlink"/>
              </a:buClr>
              <a:buSzPct val="55000"/>
              <a:buFont typeface="Wingdings" pitchFamily="2" charset="2"/>
              <a:buChar char="u"/>
            </a:pPr>
            <a:r>
              <a:rPr lang="zh-CN" altLang="en-US" dirty="0">
                <a:latin typeface="Arial" charset="0"/>
              </a:rPr>
              <a:t>还知道些什么呢？</a:t>
            </a:r>
          </a:p>
        </p:txBody>
      </p:sp>
      <p:sp>
        <p:nvSpPr>
          <p:cNvPr id="28676" name="Rectangle 7"/>
          <p:cNvSpPr>
            <a:spLocks noChangeArrowheads="1"/>
          </p:cNvSpPr>
          <p:nvPr/>
        </p:nvSpPr>
        <p:spPr bwMode="gray">
          <a:xfrm>
            <a:off x="0" y="2348880"/>
            <a:ext cx="4105275" cy="863600"/>
          </a:xfrm>
          <a:prstGeom prst="rect">
            <a:avLst/>
          </a:prstGeom>
          <a:noFill/>
          <a:ln w="9525">
            <a:noFill/>
            <a:miter lim="800000"/>
            <a:headEnd/>
            <a:tailEnd/>
          </a:ln>
        </p:spPr>
        <p:txBody>
          <a:bodyPr/>
          <a:lstStyle/>
          <a:p>
            <a:pPr marL="342900" indent="-342900">
              <a:spcBef>
                <a:spcPct val="20000"/>
              </a:spcBef>
              <a:buFont typeface="Wingdings" pitchFamily="2" charset="2"/>
              <a:buChar char="l"/>
            </a:pPr>
            <a:r>
              <a:rPr lang="zh-CN" altLang="en-US" b="1" dirty="0">
                <a:latin typeface="Arial" charset="0"/>
              </a:rPr>
              <a:t>团队负责</a:t>
            </a:r>
          </a:p>
          <a:p>
            <a:pPr marL="742950" lvl="1" indent="-285750">
              <a:spcBef>
                <a:spcPct val="20000"/>
              </a:spcBef>
              <a:buSzPct val="55000"/>
              <a:buFont typeface="Wingdings" pitchFamily="2" charset="2"/>
              <a:buChar char="u"/>
            </a:pPr>
            <a:r>
              <a:rPr lang="zh-CN" altLang="en-US" dirty="0">
                <a:latin typeface="Arial" charset="0"/>
              </a:rPr>
              <a:t>团队来负责最终产品质量。生产线上任一环都需对质量负责。</a:t>
            </a:r>
          </a:p>
          <a:p>
            <a:pPr marL="742950" lvl="1" indent="-285750">
              <a:spcBef>
                <a:spcPct val="20000"/>
              </a:spcBef>
              <a:buSzPct val="55000"/>
              <a:buFont typeface="Wingdings" pitchFamily="2" charset="2"/>
              <a:buChar char="u"/>
            </a:pPr>
            <a:r>
              <a:rPr lang="zh-CN" altLang="en-US" dirty="0">
                <a:latin typeface="Arial" charset="0"/>
              </a:rPr>
              <a:t>都不做？价值观，配对，</a:t>
            </a:r>
            <a:r>
              <a:rPr lang="en-US" altLang="zh-CN" dirty="0">
                <a:latin typeface="Arial" charset="0"/>
              </a:rPr>
              <a:t>stand meeting</a:t>
            </a:r>
            <a:r>
              <a:rPr lang="zh-CN" altLang="en-US" dirty="0">
                <a:latin typeface="Arial" charset="0"/>
              </a:rPr>
              <a:t>。</a:t>
            </a:r>
          </a:p>
        </p:txBody>
      </p:sp>
      <p:sp>
        <p:nvSpPr>
          <p:cNvPr id="28677" name="Rectangle 8"/>
          <p:cNvSpPr>
            <a:spLocks noChangeArrowheads="1"/>
          </p:cNvSpPr>
          <p:nvPr/>
        </p:nvSpPr>
        <p:spPr bwMode="gray">
          <a:xfrm>
            <a:off x="4355976" y="2348880"/>
            <a:ext cx="4463801" cy="865188"/>
          </a:xfrm>
          <a:prstGeom prst="rect">
            <a:avLst/>
          </a:prstGeom>
          <a:noFill/>
          <a:ln w="9525">
            <a:noFill/>
            <a:miter lim="800000"/>
            <a:headEnd/>
            <a:tailEnd/>
          </a:ln>
        </p:spPr>
        <p:txBody>
          <a:bodyPr/>
          <a:lstStyle/>
          <a:p>
            <a:pPr marL="342900" indent="-342900">
              <a:spcBef>
                <a:spcPct val="20000"/>
              </a:spcBef>
              <a:buFont typeface="Wingdings" pitchFamily="2" charset="2"/>
              <a:buChar char="l"/>
            </a:pPr>
            <a:r>
              <a:rPr lang="zh-CN" altLang="en-US" b="1" dirty="0">
                <a:latin typeface="Arial" charset="0"/>
              </a:rPr>
              <a:t>脆弱化流程</a:t>
            </a:r>
          </a:p>
          <a:p>
            <a:pPr marL="742950" lvl="1" indent="-285750">
              <a:spcBef>
                <a:spcPct val="20000"/>
              </a:spcBef>
              <a:buSzPct val="55000"/>
              <a:buFont typeface="Wingdings" pitchFamily="2" charset="2"/>
              <a:buChar char="u"/>
            </a:pPr>
            <a:r>
              <a:rPr lang="zh-CN" altLang="en-US" dirty="0">
                <a:latin typeface="Arial" charset="0"/>
              </a:rPr>
              <a:t>流程的持续改进需要它是脆弱的。</a:t>
            </a:r>
          </a:p>
          <a:p>
            <a:pPr marL="742950" lvl="1" indent="-285750">
              <a:spcBef>
                <a:spcPct val="20000"/>
              </a:spcBef>
              <a:buSzPct val="55000"/>
              <a:buFont typeface="Wingdings" pitchFamily="2" charset="2"/>
              <a:buChar char="u"/>
            </a:pPr>
            <a:r>
              <a:rPr lang="zh-CN" altLang="en-US" dirty="0">
                <a:latin typeface="Arial" charset="0"/>
              </a:rPr>
              <a:t>事务是变化的：需求、团队、目标。</a:t>
            </a:r>
          </a:p>
          <a:p>
            <a:pPr marL="742950" lvl="1" indent="-285750">
              <a:spcBef>
                <a:spcPct val="20000"/>
              </a:spcBef>
              <a:buSzPct val="55000"/>
              <a:buFont typeface="Wingdings" pitchFamily="2" charset="2"/>
              <a:buChar char="u"/>
            </a:pPr>
            <a:r>
              <a:rPr lang="zh-CN" altLang="en-US" dirty="0">
                <a:latin typeface="Arial" charset="0"/>
              </a:rPr>
              <a:t>不等于不高效，不顺畅。</a:t>
            </a:r>
          </a:p>
          <a:p>
            <a:pPr marL="742950" lvl="1" indent="-285750">
              <a:spcBef>
                <a:spcPct val="20000"/>
              </a:spcBef>
              <a:buSzPct val="55000"/>
              <a:buFont typeface="Wingdings" pitchFamily="2" charset="2"/>
              <a:buChar char="u"/>
            </a:pPr>
            <a:r>
              <a:rPr lang="zh-CN" altLang="en-US" dirty="0">
                <a:latin typeface="Arial" charset="0"/>
              </a:rPr>
              <a:t>流程是可以被测量的。</a:t>
            </a:r>
          </a:p>
        </p:txBody>
      </p:sp>
      <p:sp>
        <p:nvSpPr>
          <p:cNvPr id="28679" name="Text Box 7"/>
          <p:cNvSpPr txBox="1">
            <a:spLocks noChangeArrowheads="1"/>
          </p:cNvSpPr>
          <p:nvPr/>
        </p:nvSpPr>
        <p:spPr bwMode="auto">
          <a:xfrm>
            <a:off x="1043608" y="188640"/>
            <a:ext cx="1778000" cy="579438"/>
          </a:xfrm>
          <a:prstGeom prst="rect">
            <a:avLst/>
          </a:prstGeom>
          <a:noFill/>
          <a:ln w="9525">
            <a:noFill/>
            <a:miter lim="800000"/>
            <a:headEnd/>
            <a:tailEnd/>
          </a:ln>
          <a:effectLst/>
        </p:spPr>
        <p:txBody>
          <a:bodyPr wrap="none">
            <a:spAutoFit/>
          </a:bodyPr>
          <a:lstStyle/>
          <a:p>
            <a:r>
              <a:rPr lang="zh-CN" altLang="en-US" sz="3200" b="1" dirty="0">
                <a:solidFill>
                  <a:schemeClr val="accent1"/>
                </a:solidFill>
                <a:latin typeface="Dotum" pitchFamily="34" charset="-127"/>
                <a:ea typeface="Dotum" pitchFamily="34" charset="-127"/>
              </a:rPr>
              <a:t>精益思考</a:t>
            </a:r>
            <a:endParaRPr lang="en-US" altLang="zh-CN" sz="3200" b="1" dirty="0">
              <a:solidFill>
                <a:schemeClr val="accent1"/>
              </a:solidFill>
              <a:latin typeface="Dotum" pitchFamily="34" charset="-127"/>
              <a:ea typeface="Dotum" pitchFamily="34" charset="-127"/>
            </a:endParaRPr>
          </a:p>
        </p:txBody>
      </p:sp>
      <p:sp>
        <p:nvSpPr>
          <p:cNvPr id="28680" name="Rectangle 3"/>
          <p:cNvSpPr>
            <a:spLocks noChangeArrowheads="1"/>
          </p:cNvSpPr>
          <p:nvPr/>
        </p:nvSpPr>
        <p:spPr bwMode="auto">
          <a:xfrm>
            <a:off x="0" y="4077072"/>
            <a:ext cx="4032250" cy="1838325"/>
          </a:xfrm>
          <a:prstGeom prst="rect">
            <a:avLst/>
          </a:prstGeom>
          <a:noFill/>
          <a:ln w="9525">
            <a:noFill/>
            <a:miter lim="800000"/>
            <a:headEnd/>
            <a:tailEnd/>
          </a:ln>
          <a:effectLst/>
        </p:spPr>
        <p:txBody>
          <a:bodyPr/>
          <a:lstStyle/>
          <a:p>
            <a:pPr marL="342900" indent="-342900">
              <a:spcBef>
                <a:spcPct val="20000"/>
              </a:spcBef>
              <a:buClr>
                <a:schemeClr val="folHlink"/>
              </a:buClr>
              <a:buFont typeface="Wingdings" pitchFamily="2" charset="2"/>
              <a:buChar char="l"/>
            </a:pPr>
            <a:r>
              <a:rPr lang="zh-CN" altLang="en-US" b="1" dirty="0"/>
              <a:t>什么是浪费</a:t>
            </a:r>
          </a:p>
          <a:p>
            <a:pPr marL="742950" lvl="1" indent="-285750">
              <a:spcBef>
                <a:spcPct val="20000"/>
              </a:spcBef>
              <a:buClr>
                <a:schemeClr val="hlink"/>
              </a:buClr>
              <a:buSzPct val="55000"/>
              <a:buFont typeface="Wingdings" pitchFamily="2" charset="2"/>
              <a:buChar char="u"/>
            </a:pPr>
            <a:r>
              <a:rPr lang="zh-CN" altLang="en-US" dirty="0"/>
              <a:t>很快就荒废了的臃肿的需求文档。</a:t>
            </a:r>
          </a:p>
          <a:p>
            <a:pPr marL="742950" lvl="1" indent="-285750">
              <a:spcBef>
                <a:spcPct val="20000"/>
              </a:spcBef>
              <a:buClr>
                <a:schemeClr val="hlink"/>
              </a:buClr>
              <a:buSzPct val="55000"/>
              <a:buFont typeface="Wingdings" pitchFamily="2" charset="2"/>
              <a:buChar char="u"/>
            </a:pPr>
            <a:r>
              <a:rPr lang="zh-CN" altLang="en-US" dirty="0"/>
              <a:t>从未用过的精心构思的架构。</a:t>
            </a:r>
          </a:p>
          <a:p>
            <a:pPr marL="742950" lvl="1" indent="-285750">
              <a:spcBef>
                <a:spcPct val="20000"/>
              </a:spcBef>
              <a:buClr>
                <a:schemeClr val="hlink"/>
              </a:buClr>
              <a:buSzPct val="55000"/>
              <a:buFont typeface="Wingdings" pitchFamily="2" charset="2"/>
              <a:buChar char="u"/>
            </a:pPr>
            <a:r>
              <a:rPr lang="zh-CN" altLang="en-US" dirty="0"/>
              <a:t>完成很久都没有在产品环境中集成，测试和执行的代码。</a:t>
            </a:r>
          </a:p>
          <a:p>
            <a:pPr marL="742950" lvl="1" indent="-285750">
              <a:spcBef>
                <a:spcPct val="20000"/>
              </a:spcBef>
              <a:buClr>
                <a:schemeClr val="hlink"/>
              </a:buClr>
              <a:buSzPct val="55000"/>
              <a:buFont typeface="Wingdings" pitchFamily="2" charset="2"/>
              <a:buChar char="u"/>
            </a:pPr>
            <a:r>
              <a:rPr lang="zh-CN" altLang="en-US" dirty="0"/>
              <a:t>直到无关轻重或是会引起误解时才被人阅读的文档。</a:t>
            </a:r>
          </a:p>
        </p:txBody>
      </p:sp>
      <p:sp>
        <p:nvSpPr>
          <p:cNvPr id="28681" name="Rectangle 6"/>
          <p:cNvSpPr>
            <a:spLocks noChangeArrowheads="1"/>
          </p:cNvSpPr>
          <p:nvPr/>
        </p:nvSpPr>
        <p:spPr bwMode="gray">
          <a:xfrm>
            <a:off x="4427984" y="4149080"/>
            <a:ext cx="4716016" cy="1152525"/>
          </a:xfrm>
          <a:prstGeom prst="rect">
            <a:avLst/>
          </a:prstGeom>
          <a:noFill/>
          <a:ln w="9525">
            <a:noFill/>
            <a:miter lim="800000"/>
            <a:headEnd/>
            <a:tailEnd/>
          </a:ln>
        </p:spPr>
        <p:txBody>
          <a:bodyPr/>
          <a:lstStyle/>
          <a:p>
            <a:pPr marL="342900" indent="-342900">
              <a:spcBef>
                <a:spcPct val="20000"/>
              </a:spcBef>
              <a:buClr>
                <a:schemeClr val="folHlink"/>
              </a:buClr>
              <a:buFont typeface="Wingdings" pitchFamily="2" charset="2"/>
              <a:buChar char="l"/>
            </a:pPr>
            <a:r>
              <a:rPr lang="zh-CN" altLang="en-US" b="1" dirty="0">
                <a:latin typeface="Arial" charset="0"/>
              </a:rPr>
              <a:t>举例</a:t>
            </a:r>
          </a:p>
          <a:p>
            <a:pPr marL="742950" lvl="1" indent="-285750">
              <a:spcBef>
                <a:spcPct val="20000"/>
              </a:spcBef>
              <a:buClr>
                <a:schemeClr val="hlink"/>
              </a:buClr>
              <a:buSzPct val="55000"/>
              <a:buFont typeface="Wingdings" pitchFamily="2" charset="2"/>
              <a:buChar char="u"/>
            </a:pPr>
            <a:r>
              <a:rPr lang="zh-CN" altLang="en-US" dirty="0">
                <a:latin typeface="Arial" charset="0"/>
              </a:rPr>
              <a:t>拥有更精细的需求获取过程是不会改进需求获取的。</a:t>
            </a:r>
          </a:p>
          <a:p>
            <a:pPr marL="742950" lvl="1" indent="-285750">
              <a:spcBef>
                <a:spcPct val="20000"/>
              </a:spcBef>
              <a:buClr>
                <a:schemeClr val="hlink"/>
              </a:buClr>
              <a:buSzPct val="55000"/>
              <a:buFont typeface="Wingdings" pitchFamily="2" charset="2"/>
              <a:buChar char="u"/>
            </a:pPr>
            <a:r>
              <a:rPr lang="zh-CN" altLang="en-US" dirty="0">
                <a:latin typeface="Arial" charset="0"/>
              </a:rPr>
              <a:t>通过缩短需求细节的产生与其相应的软件部署之间的路径是可以改善需求获取的。</a:t>
            </a:r>
          </a:p>
          <a:p>
            <a:pPr marL="742950" lvl="1" indent="-285750">
              <a:spcBef>
                <a:spcPct val="20000"/>
              </a:spcBef>
              <a:buClr>
                <a:schemeClr val="hlink"/>
              </a:buClr>
              <a:buSzPct val="55000"/>
              <a:buFont typeface="Wingdings" pitchFamily="2" charset="2"/>
              <a:buChar char="u"/>
            </a:pPr>
            <a:r>
              <a:rPr lang="zh-CN" altLang="en-US" dirty="0">
                <a:latin typeface="Arial" charset="0"/>
              </a:rPr>
              <a:t>这意味着需求获取不是产生一份静态文档的阶段，而是贯穿开发整个过程的。</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4294967295"/>
          </p:nvPr>
        </p:nvSpPr>
        <p:spPr>
          <a:xfrm>
            <a:off x="251520" y="1196752"/>
            <a:ext cx="8892480" cy="719138"/>
          </a:xfrm>
        </p:spPr>
        <p:txBody>
          <a:bodyPr/>
          <a:lstStyle/>
          <a:p>
            <a:pPr>
              <a:lnSpc>
                <a:spcPct val="80000"/>
              </a:lnSpc>
              <a:buClr>
                <a:schemeClr val="tx1"/>
              </a:buClr>
              <a:buSzTx/>
              <a:buNone/>
            </a:pPr>
            <a:r>
              <a:rPr lang="en-US" altLang="zh-CN" sz="2000" b="1" dirty="0"/>
              <a:t>1.</a:t>
            </a:r>
            <a:r>
              <a:rPr lang="en-US" altLang="zh-CN" sz="2000" b="1" dirty="0">
                <a:latin typeface="宋体" charset="-122"/>
              </a:rPr>
              <a:t> </a:t>
            </a:r>
            <a:r>
              <a:rPr lang="zh-CN" altLang="en-US" sz="2000" b="1" dirty="0">
                <a:latin typeface="宋体" charset="-122"/>
              </a:rPr>
              <a:t>以人为中心</a:t>
            </a:r>
            <a:endParaRPr lang="zh-CN" altLang="en-US" sz="2000" dirty="0">
              <a:latin typeface="宋体" charset="-122"/>
            </a:endParaRPr>
          </a:p>
          <a:p>
            <a:pPr lvl="1">
              <a:lnSpc>
                <a:spcPct val="80000"/>
              </a:lnSpc>
              <a:buClr>
                <a:schemeClr val="tx1"/>
              </a:buClr>
              <a:buFont typeface="Wingdings" pitchFamily="2" charset="2"/>
              <a:buChar char="u"/>
            </a:pPr>
            <a:r>
              <a:rPr lang="zh-CN" altLang="en-US" sz="2000" dirty="0"/>
              <a:t>强调每个人在生产中的积极参与性和主动性，强调员工之间的协调优化，用激励的手段来激发人的主动性和协作性，最大限度地发挥员工的个人能力和群体智慧。</a:t>
            </a:r>
          </a:p>
        </p:txBody>
      </p:sp>
      <p:sp>
        <p:nvSpPr>
          <p:cNvPr id="30723" name="Rectangle 6"/>
          <p:cNvSpPr>
            <a:spLocks noChangeArrowheads="1"/>
          </p:cNvSpPr>
          <p:nvPr/>
        </p:nvSpPr>
        <p:spPr bwMode="gray">
          <a:xfrm>
            <a:off x="251520" y="2636912"/>
            <a:ext cx="8892480" cy="649287"/>
          </a:xfrm>
          <a:prstGeom prst="rect">
            <a:avLst/>
          </a:prstGeom>
          <a:noFill/>
          <a:ln w="9525">
            <a:noFill/>
            <a:miter lim="800000"/>
            <a:headEnd/>
            <a:tailEnd/>
          </a:ln>
        </p:spPr>
        <p:txBody>
          <a:bodyPr/>
          <a:lstStyle/>
          <a:p>
            <a:pPr marL="342900" indent="-342900">
              <a:lnSpc>
                <a:spcPct val="80000"/>
              </a:lnSpc>
              <a:spcBef>
                <a:spcPct val="20000"/>
              </a:spcBef>
            </a:pPr>
            <a:r>
              <a:rPr lang="en-US" altLang="zh-CN" sz="2000" b="1" dirty="0">
                <a:latin typeface="Arial" charset="0"/>
              </a:rPr>
              <a:t>2. </a:t>
            </a:r>
            <a:r>
              <a:rPr lang="zh-CN" altLang="en-US" sz="2000" b="1" dirty="0">
                <a:latin typeface="Arial" charset="0"/>
              </a:rPr>
              <a:t>降低库存、消除浪费</a:t>
            </a:r>
            <a:endParaRPr lang="zh-CN" altLang="en-US" sz="2000" dirty="0">
              <a:latin typeface="宋体" charset="-122"/>
            </a:endParaRPr>
          </a:p>
          <a:p>
            <a:pPr marL="742950" lvl="1" indent="-285750">
              <a:lnSpc>
                <a:spcPct val="80000"/>
              </a:lnSpc>
              <a:spcBef>
                <a:spcPct val="20000"/>
              </a:spcBef>
              <a:buSzPct val="55000"/>
              <a:buFont typeface="Wingdings" pitchFamily="2" charset="2"/>
              <a:buChar char="u"/>
            </a:pPr>
            <a:r>
              <a:rPr lang="zh-CN" altLang="en-US" sz="2000" dirty="0">
                <a:latin typeface="宋体" charset="-122"/>
              </a:rPr>
              <a:t>将生产中的一切库存视为</a:t>
            </a:r>
            <a:r>
              <a:rPr lang="en-US" altLang="zh-CN" sz="2000" dirty="0">
                <a:latin typeface="宋体" charset="-122"/>
              </a:rPr>
              <a:t>"</a:t>
            </a:r>
            <a:r>
              <a:rPr lang="zh-CN" altLang="en-US" sz="2000" dirty="0">
                <a:latin typeface="宋体" charset="-122"/>
              </a:rPr>
              <a:t>浪费</a:t>
            </a:r>
            <a:r>
              <a:rPr lang="en-US" altLang="zh-CN" sz="2000" dirty="0">
                <a:latin typeface="宋体" charset="-122"/>
              </a:rPr>
              <a:t>"</a:t>
            </a:r>
            <a:r>
              <a:rPr lang="zh-CN" altLang="en-US" sz="2000" dirty="0">
                <a:latin typeface="宋体" charset="-122"/>
              </a:rPr>
              <a:t>，出发点是整个生产系统，认为库存掩盖了生产系统中的缺陷。</a:t>
            </a:r>
          </a:p>
        </p:txBody>
      </p:sp>
      <p:sp>
        <p:nvSpPr>
          <p:cNvPr id="30724" name="Rectangle 7"/>
          <p:cNvSpPr>
            <a:spLocks noChangeArrowheads="1"/>
          </p:cNvSpPr>
          <p:nvPr/>
        </p:nvSpPr>
        <p:spPr bwMode="gray">
          <a:xfrm>
            <a:off x="251520" y="3861048"/>
            <a:ext cx="8892480" cy="649288"/>
          </a:xfrm>
          <a:prstGeom prst="rect">
            <a:avLst/>
          </a:prstGeom>
          <a:noFill/>
          <a:ln w="9525">
            <a:noFill/>
            <a:miter lim="800000"/>
            <a:headEnd/>
            <a:tailEnd/>
          </a:ln>
        </p:spPr>
        <p:txBody>
          <a:bodyPr/>
          <a:lstStyle/>
          <a:p>
            <a:pPr marL="342900" indent="-342900">
              <a:lnSpc>
                <a:spcPct val="80000"/>
              </a:lnSpc>
              <a:spcBef>
                <a:spcPct val="20000"/>
              </a:spcBef>
            </a:pPr>
            <a:r>
              <a:rPr lang="en-US" altLang="zh-CN" sz="2000" b="1" dirty="0">
                <a:latin typeface="Arial" charset="0"/>
              </a:rPr>
              <a:t>3.</a:t>
            </a:r>
            <a:r>
              <a:rPr lang="zh-CN" altLang="en-US" sz="2000" b="1" dirty="0">
                <a:latin typeface="Arial" charset="0"/>
              </a:rPr>
              <a:t>严把质量关</a:t>
            </a:r>
            <a:endParaRPr lang="zh-CN" altLang="en-US" sz="2000" dirty="0">
              <a:latin typeface="Arial" charset="0"/>
            </a:endParaRPr>
          </a:p>
          <a:p>
            <a:pPr marL="742950" lvl="1" indent="-285750">
              <a:lnSpc>
                <a:spcPct val="80000"/>
              </a:lnSpc>
              <a:spcBef>
                <a:spcPct val="20000"/>
              </a:spcBef>
              <a:buSzPct val="55000"/>
              <a:buFont typeface="Wingdings" pitchFamily="2" charset="2"/>
              <a:buChar char="u"/>
            </a:pPr>
            <a:r>
              <a:rPr lang="zh-CN" altLang="en-US" sz="2000" dirty="0">
                <a:latin typeface="Arial" charset="0"/>
              </a:rPr>
              <a:t>产品质量是创造出来的不是检验出来的，认为</a:t>
            </a:r>
            <a:r>
              <a:rPr lang="en-US" altLang="zh-CN" sz="2000" dirty="0">
                <a:latin typeface="Arial" charset="0"/>
              </a:rPr>
              <a:t>“</a:t>
            </a:r>
            <a:r>
              <a:rPr lang="zh-CN" altLang="en-US" sz="2000" dirty="0">
                <a:latin typeface="Arial" charset="0"/>
              </a:rPr>
              <a:t>一切生产线外的检查、把关、返修都不能增加附加价值，反倒是增加了成本，是一种无效与浪费</a:t>
            </a:r>
            <a:r>
              <a:rPr lang="en-US" altLang="zh-CN" sz="2000" dirty="0">
                <a:latin typeface="Arial" charset="0"/>
              </a:rPr>
              <a:t>”</a:t>
            </a:r>
            <a:r>
              <a:rPr lang="zh-CN" altLang="en-US" sz="2000" dirty="0">
                <a:latin typeface="Arial" charset="0"/>
              </a:rPr>
              <a:t>。一次通过率。</a:t>
            </a:r>
            <a:endParaRPr lang="en-US" altLang="zh-CN" sz="2000" dirty="0">
              <a:latin typeface="Arial" charset="0"/>
            </a:endParaRPr>
          </a:p>
        </p:txBody>
      </p:sp>
      <p:sp>
        <p:nvSpPr>
          <p:cNvPr id="30725" name="Rectangle 8"/>
          <p:cNvSpPr>
            <a:spLocks noChangeArrowheads="1"/>
          </p:cNvSpPr>
          <p:nvPr/>
        </p:nvSpPr>
        <p:spPr bwMode="gray">
          <a:xfrm>
            <a:off x="251520" y="5229200"/>
            <a:ext cx="8892480" cy="936625"/>
          </a:xfrm>
          <a:prstGeom prst="rect">
            <a:avLst/>
          </a:prstGeom>
          <a:noFill/>
          <a:ln w="9525">
            <a:noFill/>
            <a:miter lim="800000"/>
            <a:headEnd/>
            <a:tailEnd/>
          </a:ln>
        </p:spPr>
        <p:txBody>
          <a:bodyPr/>
          <a:lstStyle/>
          <a:p>
            <a:pPr marL="342900" indent="-342900">
              <a:lnSpc>
                <a:spcPct val="80000"/>
              </a:lnSpc>
              <a:spcBef>
                <a:spcPct val="20000"/>
              </a:spcBef>
            </a:pPr>
            <a:r>
              <a:rPr lang="en-US" altLang="zh-CN" sz="2000" b="1" dirty="0">
                <a:latin typeface="Arial" charset="0"/>
              </a:rPr>
              <a:t>4.</a:t>
            </a:r>
            <a:r>
              <a:rPr lang="zh-CN" altLang="en-US" sz="2000" b="1" dirty="0">
                <a:latin typeface="Arial" charset="0"/>
              </a:rPr>
              <a:t>拉动管理</a:t>
            </a:r>
            <a:endParaRPr lang="zh-CN" altLang="en-US" sz="2000" dirty="0">
              <a:latin typeface="Arial" charset="0"/>
            </a:endParaRPr>
          </a:p>
          <a:p>
            <a:pPr marL="742950" lvl="1" indent="-285750">
              <a:lnSpc>
                <a:spcPct val="80000"/>
              </a:lnSpc>
              <a:spcBef>
                <a:spcPct val="20000"/>
              </a:spcBef>
              <a:buSzPct val="55000"/>
              <a:buFont typeface="Wingdings" pitchFamily="2" charset="2"/>
              <a:buChar char="u"/>
            </a:pPr>
            <a:r>
              <a:rPr lang="zh-CN" altLang="en-US" sz="2000" dirty="0">
                <a:latin typeface="Arial" charset="0"/>
              </a:rPr>
              <a:t>强调以最终用户的需求为生产起点。组织生产线依靠看板</a:t>
            </a:r>
            <a:r>
              <a:rPr lang="en-US" altLang="zh-CN" sz="2000" dirty="0">
                <a:latin typeface="Arial" charset="0"/>
              </a:rPr>
              <a:t>(</a:t>
            </a:r>
            <a:r>
              <a:rPr lang="en-US" altLang="zh-CN" sz="2000" dirty="0" err="1">
                <a:latin typeface="Arial" charset="0"/>
              </a:rPr>
              <a:t>Kanban</a:t>
            </a:r>
            <a:r>
              <a:rPr lang="en-US" altLang="zh-CN" sz="2000" dirty="0">
                <a:latin typeface="Arial" charset="0"/>
              </a:rPr>
              <a:t>)</a:t>
            </a:r>
            <a:r>
              <a:rPr lang="zh-CN" altLang="en-US" sz="2000" dirty="0">
                <a:latin typeface="Arial" charset="0"/>
              </a:rPr>
              <a:t>传递需求的信息。用后道工序开始按反工艺流程向前道工序，环环相连，层层连接，把生产紧密地联系起来，生产与市场需求数量一致的产品。</a:t>
            </a:r>
          </a:p>
        </p:txBody>
      </p:sp>
      <p:sp>
        <p:nvSpPr>
          <p:cNvPr id="30727" name="Text Box 7"/>
          <p:cNvSpPr txBox="1">
            <a:spLocks noChangeArrowheads="1"/>
          </p:cNvSpPr>
          <p:nvPr/>
        </p:nvSpPr>
        <p:spPr bwMode="auto">
          <a:xfrm>
            <a:off x="1115616" y="188640"/>
            <a:ext cx="2312987" cy="579438"/>
          </a:xfrm>
          <a:prstGeom prst="rect">
            <a:avLst/>
          </a:prstGeom>
          <a:noFill/>
          <a:ln w="9525">
            <a:noFill/>
            <a:miter lim="800000"/>
            <a:headEnd/>
            <a:tailEnd/>
          </a:ln>
          <a:effectLst/>
        </p:spPr>
        <p:txBody>
          <a:bodyPr wrap="none">
            <a:spAutoFit/>
          </a:bodyPr>
          <a:lstStyle/>
          <a:p>
            <a:r>
              <a:rPr lang="zh-CN" altLang="en-US" sz="3200" b="1" dirty="0">
                <a:solidFill>
                  <a:schemeClr val="accent1"/>
                </a:solidFill>
                <a:latin typeface="Dotum" pitchFamily="34" charset="-127"/>
                <a:ea typeface="Dotum" pitchFamily="34" charset="-127"/>
              </a:rPr>
              <a:t>精益思考</a:t>
            </a:r>
            <a:r>
              <a:rPr lang="en-US" altLang="zh-CN" sz="3200" b="1" dirty="0">
                <a:solidFill>
                  <a:schemeClr val="accent1"/>
                </a:solidFill>
                <a:latin typeface="Dotum" pitchFamily="34" charset="-127"/>
                <a:ea typeface="Dotum" pitchFamily="34" charset="-127"/>
              </a:rPr>
              <a:t>(2)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p:cNvSpPr>
            <a:spLocks noChangeArrowheads="1"/>
          </p:cNvSpPr>
          <p:nvPr/>
        </p:nvSpPr>
        <p:spPr bwMode="gray">
          <a:xfrm>
            <a:off x="683568" y="3284984"/>
            <a:ext cx="6985000" cy="648072"/>
          </a:xfrm>
          <a:prstGeom prst="roundRect">
            <a:avLst>
              <a:gd name="adj" fmla="val 19046"/>
            </a:avLst>
          </a:prstGeom>
          <a:gradFill rotWithShape="1">
            <a:gsLst>
              <a:gs pos="0">
                <a:srgbClr val="FFCC00"/>
              </a:gs>
              <a:gs pos="50000">
                <a:schemeClr val="bg1"/>
              </a:gs>
              <a:gs pos="100000">
                <a:srgbClr val="FFCC00"/>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zh-CN" sz="4000" b="1">
              <a:solidFill>
                <a:srgbClr val="000000"/>
              </a:solidFill>
              <a:latin typeface="Arial" charset="0"/>
              <a:ea typeface="宋体" pitchFamily="2" charset="-122"/>
            </a:endParaRPr>
          </a:p>
        </p:txBody>
      </p:sp>
      <p:sp>
        <p:nvSpPr>
          <p:cNvPr id="115715" name="Rectangle 3"/>
          <p:cNvSpPr>
            <a:spLocks noGrp="1" noChangeArrowheads="1"/>
          </p:cNvSpPr>
          <p:nvPr>
            <p:ph idx="4294967295"/>
          </p:nvPr>
        </p:nvSpPr>
        <p:spPr>
          <a:xfrm>
            <a:off x="755576" y="1340768"/>
            <a:ext cx="6265862" cy="1584325"/>
          </a:xfrm>
        </p:spPr>
        <p:txBody>
          <a:bodyPr/>
          <a:lstStyle/>
          <a:p>
            <a:pPr>
              <a:lnSpc>
                <a:spcPct val="90000"/>
              </a:lnSpc>
            </a:pPr>
            <a:r>
              <a:rPr lang="en-US" altLang="zh-CN" sz="4000" b="1" dirty="0"/>
              <a:t>What: </a:t>
            </a:r>
            <a:r>
              <a:rPr lang="zh-CN" altLang="en-US" sz="4000" b="1" dirty="0"/>
              <a:t>什么是敏捷？ </a:t>
            </a:r>
          </a:p>
          <a:p>
            <a:pPr>
              <a:lnSpc>
                <a:spcPct val="90000"/>
              </a:lnSpc>
            </a:pPr>
            <a:r>
              <a:rPr lang="en-US" altLang="zh-CN" sz="4000" b="1" dirty="0"/>
              <a:t>Why:  </a:t>
            </a:r>
            <a:r>
              <a:rPr lang="zh-CN" altLang="en-US" sz="4000" b="1" dirty="0"/>
              <a:t>为什么要敏捷？</a:t>
            </a:r>
          </a:p>
          <a:p>
            <a:pPr>
              <a:lnSpc>
                <a:spcPct val="90000"/>
              </a:lnSpc>
            </a:pPr>
            <a:r>
              <a:rPr lang="en-US" altLang="zh-CN" sz="4000" b="1" dirty="0"/>
              <a:t>How:  </a:t>
            </a:r>
            <a:r>
              <a:rPr lang="zh-CN" altLang="en-US" sz="4000" b="1" dirty="0"/>
              <a:t>如何敏捷？</a:t>
            </a:r>
          </a:p>
          <a:p>
            <a:pPr lvl="1">
              <a:lnSpc>
                <a:spcPct val="90000"/>
              </a:lnSpc>
            </a:pPr>
            <a:r>
              <a:rPr lang="zh-CN" altLang="en-US" sz="4000" b="1" dirty="0"/>
              <a:t>业界经验</a:t>
            </a:r>
          </a:p>
          <a:p>
            <a:pPr lvl="1">
              <a:lnSpc>
                <a:spcPct val="90000"/>
              </a:lnSpc>
            </a:pPr>
            <a:r>
              <a:rPr lang="zh-CN" altLang="en-US" sz="4000" b="1" dirty="0"/>
              <a:t>敏捷实施</a:t>
            </a:r>
          </a:p>
          <a:p>
            <a:pPr>
              <a:lnSpc>
                <a:spcPct val="90000"/>
              </a:lnSpc>
            </a:pPr>
            <a:endParaRPr lang="zh-CN" altLang="en-US" sz="4000" dirty="0"/>
          </a:p>
        </p:txBody>
      </p:sp>
      <p:sp>
        <p:nvSpPr>
          <p:cNvPr id="115716" name="Text Box 4"/>
          <p:cNvSpPr txBox="1">
            <a:spLocks noChangeArrowheads="1"/>
          </p:cNvSpPr>
          <p:nvPr/>
        </p:nvSpPr>
        <p:spPr bwMode="auto">
          <a:xfrm>
            <a:off x="1043608" y="260648"/>
            <a:ext cx="1717675" cy="579438"/>
          </a:xfrm>
          <a:prstGeom prst="rect">
            <a:avLst/>
          </a:prstGeom>
          <a:noFill/>
          <a:ln w="9525">
            <a:noFill/>
            <a:miter lim="800000"/>
            <a:headEnd/>
            <a:tailEnd/>
          </a:ln>
          <a:effectLst/>
        </p:spPr>
        <p:txBody>
          <a:bodyPr wrap="none">
            <a:spAutoFit/>
          </a:bodyPr>
          <a:lstStyle/>
          <a:p>
            <a:r>
              <a:rPr lang="en-US" altLang="zh-CN" sz="3200" b="1" dirty="0">
                <a:solidFill>
                  <a:schemeClr val="accent1"/>
                </a:solidFill>
                <a:ea typeface="Dotum" pitchFamily="34" charset="-127"/>
              </a:rPr>
              <a:t>Agenda</a:t>
            </a:r>
            <a:endParaRPr lang="en-US" altLang="zh-CN" sz="3200" b="1" dirty="0">
              <a:solidFill>
                <a:schemeClr val="accent1"/>
              </a:solidFill>
              <a:latin typeface="Dotum" pitchFamily="34" charset="-127"/>
              <a:ea typeface="Dotum"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fill="hold"/>
                                        <p:tgtEl>
                                          <p:spTgt spid="122882"/>
                                        </p:tgtEl>
                                        <p:attrNameLst>
                                          <p:attrName>ppt_x</p:attrName>
                                        </p:attrNameLst>
                                      </p:cBhvr>
                                      <p:tavLst>
                                        <p:tav tm="0">
                                          <p:val>
                                            <p:strVal val="0-#ppt_w/2"/>
                                          </p:val>
                                        </p:tav>
                                        <p:tav tm="100000">
                                          <p:val>
                                            <p:strVal val="#ppt_x"/>
                                          </p:val>
                                        </p:tav>
                                      </p:tavLst>
                                    </p:anim>
                                    <p:anim calcmode="lin" valueType="num">
                                      <p:cBhvr additive="base">
                                        <p:cTn id="8" dur="500" fill="hold"/>
                                        <p:tgtEl>
                                          <p:spTgt spid="122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8313" y="1052736"/>
            <a:ext cx="8496175" cy="5616624"/>
            <a:chOff x="468313" y="2133600"/>
            <a:chExt cx="7920037" cy="3816350"/>
          </a:xfrm>
        </p:grpSpPr>
        <p:sp>
          <p:nvSpPr>
            <p:cNvPr id="49155" name="AutoShape 3"/>
            <p:cNvSpPr>
              <a:spLocks noChangeArrowheads="1"/>
            </p:cNvSpPr>
            <p:nvPr/>
          </p:nvSpPr>
          <p:spPr bwMode="gray">
            <a:xfrm>
              <a:off x="1331913" y="2133600"/>
              <a:ext cx="7056437" cy="93662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sz="2400" b="1" dirty="0">
                  <a:solidFill>
                    <a:srgbClr val="000000"/>
                  </a:solidFill>
                </a:rPr>
                <a:t>流程强壮，保险众多，持续改进成本高，人力浪</a:t>
              </a:r>
            </a:p>
            <a:p>
              <a:pPr eaLnBrk="0" hangingPunct="0">
                <a:buClr>
                  <a:srgbClr val="D7181F"/>
                </a:buClr>
                <a:buFont typeface="Wingdings" pitchFamily="2" charset="2"/>
                <a:buNone/>
              </a:pPr>
              <a:r>
                <a:rPr lang="zh-CN" altLang="en-US" sz="2400" b="1" dirty="0">
                  <a:solidFill>
                    <a:srgbClr val="000000"/>
                  </a:solidFill>
                </a:rPr>
                <a:t>费严重</a:t>
              </a:r>
            </a:p>
          </p:txBody>
        </p:sp>
        <p:sp>
          <p:nvSpPr>
            <p:cNvPr id="49156" name="AutoShape 4"/>
            <p:cNvSpPr>
              <a:spLocks noChangeArrowheads="1"/>
            </p:cNvSpPr>
            <p:nvPr/>
          </p:nvSpPr>
          <p:spPr bwMode="gray">
            <a:xfrm>
              <a:off x="539750" y="2349500"/>
              <a:ext cx="792163" cy="358775"/>
            </a:xfrm>
            <a:prstGeom prst="roundRect">
              <a:avLst>
                <a:gd name="adj" fmla="val 11921"/>
              </a:avLst>
            </a:prstGeom>
            <a:gradFill rotWithShape="1">
              <a:gsLst>
                <a:gs pos="0">
                  <a:schemeClr val="accent2"/>
                </a:gs>
                <a:gs pos="100000">
                  <a:schemeClr val="accent2">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1</a:t>
              </a:r>
            </a:p>
          </p:txBody>
        </p:sp>
        <p:sp>
          <p:nvSpPr>
            <p:cNvPr id="49160" name="AutoShape 8"/>
            <p:cNvSpPr>
              <a:spLocks noChangeArrowheads="1"/>
            </p:cNvSpPr>
            <p:nvPr/>
          </p:nvSpPr>
          <p:spPr bwMode="gray">
            <a:xfrm>
              <a:off x="1331913" y="3214688"/>
              <a:ext cx="7056437" cy="865187"/>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sz="2400" b="1" dirty="0">
                  <a:solidFill>
                    <a:srgbClr val="000000"/>
                  </a:solidFill>
                </a:rPr>
                <a:t>很多文档是浪费的，不能为下阶段的开发提供帮助</a:t>
              </a:r>
            </a:p>
            <a:p>
              <a:pPr eaLnBrk="0" hangingPunct="0">
                <a:buClr>
                  <a:srgbClr val="D7181F"/>
                </a:buClr>
                <a:buFont typeface="Wingdings" pitchFamily="2" charset="2"/>
                <a:buNone/>
              </a:pPr>
              <a:r>
                <a:rPr lang="zh-CN" altLang="en-US" sz="2400" b="1" dirty="0">
                  <a:solidFill>
                    <a:srgbClr val="000000"/>
                  </a:solidFill>
                </a:rPr>
                <a:t>。好比生产的库存零部件</a:t>
              </a:r>
            </a:p>
          </p:txBody>
        </p:sp>
        <p:sp>
          <p:nvSpPr>
            <p:cNvPr id="49161" name="AutoShape 9"/>
            <p:cNvSpPr>
              <a:spLocks noChangeArrowheads="1"/>
            </p:cNvSpPr>
            <p:nvPr/>
          </p:nvSpPr>
          <p:spPr bwMode="gray">
            <a:xfrm>
              <a:off x="468313" y="3575050"/>
              <a:ext cx="792162" cy="288925"/>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2</a:t>
              </a:r>
            </a:p>
          </p:txBody>
        </p:sp>
        <p:sp>
          <p:nvSpPr>
            <p:cNvPr id="49164" name="AutoShape 12"/>
            <p:cNvSpPr>
              <a:spLocks noChangeArrowheads="1"/>
            </p:cNvSpPr>
            <p:nvPr/>
          </p:nvSpPr>
          <p:spPr bwMode="gray">
            <a:xfrm>
              <a:off x="1331913" y="4438650"/>
              <a:ext cx="7056437" cy="36036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r>
                <a:rPr lang="zh-CN" altLang="en-US" sz="2400" b="1">
                  <a:solidFill>
                    <a:srgbClr val="000000"/>
                  </a:solidFill>
                </a:rPr>
                <a:t>没有办法保障的流程是无用的，如</a:t>
              </a:r>
              <a:r>
                <a:rPr lang="en-US" altLang="zh-CN" sz="2400" b="1">
                  <a:solidFill>
                    <a:srgbClr val="000000"/>
                  </a:solidFill>
                  <a:latin typeface="Arial"/>
                </a:rPr>
                <a:t>……</a:t>
              </a:r>
              <a:endParaRPr lang="en-US" altLang="zh-CN" sz="2400" b="1">
                <a:solidFill>
                  <a:srgbClr val="000000"/>
                </a:solidFill>
              </a:endParaRPr>
            </a:p>
          </p:txBody>
        </p:sp>
        <p:sp>
          <p:nvSpPr>
            <p:cNvPr id="49165" name="AutoShape 13"/>
            <p:cNvSpPr>
              <a:spLocks noChangeArrowheads="1"/>
            </p:cNvSpPr>
            <p:nvPr/>
          </p:nvSpPr>
          <p:spPr bwMode="gray">
            <a:xfrm>
              <a:off x="468313" y="4510088"/>
              <a:ext cx="792162" cy="288925"/>
            </a:xfrm>
            <a:prstGeom prst="roundRect">
              <a:avLst>
                <a:gd name="adj" fmla="val 11921"/>
              </a:avLst>
            </a:prstGeom>
            <a:gradFill rotWithShape="1">
              <a:gsLst>
                <a:gs pos="0">
                  <a:schemeClr val="hlink"/>
                </a:gs>
                <a:gs pos="100000">
                  <a:schemeClr val="hlink">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3</a:t>
              </a:r>
            </a:p>
          </p:txBody>
        </p:sp>
        <p:sp>
          <p:nvSpPr>
            <p:cNvPr id="49170" name="AutoShape 18"/>
            <p:cNvSpPr>
              <a:spLocks noChangeArrowheads="1"/>
            </p:cNvSpPr>
            <p:nvPr/>
          </p:nvSpPr>
          <p:spPr bwMode="gray">
            <a:xfrm>
              <a:off x="1331913" y="5014913"/>
              <a:ext cx="7056437" cy="935037"/>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r>
                <a:rPr lang="zh-CN" altLang="en-US" sz="2400" b="1">
                  <a:solidFill>
                    <a:srgbClr val="000000"/>
                  </a:solidFill>
                </a:rPr>
                <a:t>流程本身没有问题，但倾向于让人产生惰性，</a:t>
              </a:r>
            </a:p>
            <a:p>
              <a:pPr eaLnBrk="0" hangingPunct="0"/>
              <a:r>
                <a:rPr lang="zh-CN" altLang="en-US" sz="2400" b="1">
                  <a:solidFill>
                    <a:srgbClr val="000000"/>
                  </a:solidFill>
                </a:rPr>
                <a:t>僵化，形式主义。</a:t>
              </a:r>
            </a:p>
          </p:txBody>
        </p:sp>
        <p:sp>
          <p:nvSpPr>
            <p:cNvPr id="89107" name="AutoShape 19"/>
            <p:cNvSpPr>
              <a:spLocks noChangeArrowheads="1"/>
            </p:cNvSpPr>
            <p:nvPr/>
          </p:nvSpPr>
          <p:spPr bwMode="gray">
            <a:xfrm>
              <a:off x="468313" y="5446713"/>
              <a:ext cx="792162" cy="287337"/>
            </a:xfrm>
            <a:prstGeom prst="roundRect">
              <a:avLst>
                <a:gd name="adj" fmla="val 11921"/>
              </a:avLst>
            </a:prstGeom>
            <a:solidFill>
              <a:srgbClr val="008080"/>
            </a:solidFill>
            <a:ln w="38100">
              <a:solidFill>
                <a:srgbClr val="FEFEFE"/>
              </a:solidFill>
              <a:round/>
              <a:headEnd/>
              <a:tailEnd/>
            </a:ln>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4</a:t>
              </a:r>
            </a:p>
          </p:txBody>
        </p:sp>
      </p:grpSp>
      <p:sp>
        <p:nvSpPr>
          <p:cNvPr id="89108" name="Text Box 20"/>
          <p:cNvSpPr txBox="1">
            <a:spLocks noChangeArrowheads="1"/>
          </p:cNvSpPr>
          <p:nvPr/>
        </p:nvSpPr>
        <p:spPr bwMode="auto">
          <a:xfrm>
            <a:off x="1043608" y="188640"/>
            <a:ext cx="6408738" cy="579438"/>
          </a:xfrm>
          <a:prstGeom prst="rect">
            <a:avLst/>
          </a:prstGeom>
          <a:noFill/>
          <a:ln w="9525">
            <a:noFill/>
            <a:miter lim="800000"/>
            <a:headEnd/>
            <a:tailEnd/>
          </a:ln>
          <a:effectLst/>
        </p:spPr>
        <p:txBody>
          <a:bodyPr>
            <a:spAutoFit/>
          </a:bodyPr>
          <a:lstStyle/>
          <a:p>
            <a:r>
              <a:rPr lang="en-US" altLang="zh-CN" sz="3200" b="1" dirty="0">
                <a:solidFill>
                  <a:schemeClr val="accent1"/>
                </a:solidFill>
                <a:latin typeface="Dotum" pitchFamily="34" charset="-127"/>
                <a:ea typeface="Dotum" pitchFamily="34" charset="-127"/>
              </a:rPr>
              <a:t>CMMI</a:t>
            </a:r>
            <a:r>
              <a:rPr lang="zh-CN" altLang="en-US" sz="3200" b="1" dirty="0">
                <a:solidFill>
                  <a:schemeClr val="accent1"/>
                </a:solidFill>
                <a:latin typeface="Dotum" pitchFamily="34" charset="-127"/>
                <a:ea typeface="Dotum" pitchFamily="34" charset="-127"/>
              </a:rPr>
              <a:t>的问题</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1124744"/>
            <a:ext cx="8892480" cy="5472607"/>
            <a:chOff x="788988" y="1916113"/>
            <a:chExt cx="7599362" cy="4249737"/>
          </a:xfrm>
        </p:grpSpPr>
        <p:grpSp>
          <p:nvGrpSpPr>
            <p:cNvPr id="113666" name="Group 2"/>
            <p:cNvGrpSpPr>
              <a:grpSpLocks/>
            </p:cNvGrpSpPr>
            <p:nvPr/>
          </p:nvGrpSpPr>
          <p:grpSpPr bwMode="auto">
            <a:xfrm>
              <a:off x="788988" y="1989138"/>
              <a:ext cx="3206750" cy="4176712"/>
              <a:chOff x="497" y="1253"/>
              <a:chExt cx="2020" cy="2631"/>
            </a:xfrm>
          </p:grpSpPr>
          <p:grpSp>
            <p:nvGrpSpPr>
              <p:cNvPr id="113667" name="Group 4"/>
              <p:cNvGrpSpPr>
                <a:grpSpLocks/>
              </p:cNvGrpSpPr>
              <p:nvPr/>
            </p:nvGrpSpPr>
            <p:grpSpPr bwMode="auto">
              <a:xfrm>
                <a:off x="497" y="1253"/>
                <a:ext cx="1975" cy="2631"/>
                <a:chOff x="528" y="1392"/>
                <a:chExt cx="1158" cy="2085"/>
              </a:xfrm>
            </p:grpSpPr>
            <p:sp>
              <p:nvSpPr>
                <p:cNvPr id="59397" name="AutoShape 5"/>
                <p:cNvSpPr>
                  <a:spLocks noChangeArrowheads="1"/>
                </p:cNvSpPr>
                <p:nvPr/>
              </p:nvSpPr>
              <p:spPr bwMode="ltGray">
                <a:xfrm>
                  <a:off x="528" y="1392"/>
                  <a:ext cx="1158" cy="2085"/>
                </a:xfrm>
                <a:prstGeom prst="roundRect">
                  <a:avLst>
                    <a:gd name="adj" fmla="val 16667"/>
                  </a:avLst>
                </a:prstGeom>
                <a:gradFill rotWithShape="1">
                  <a:gsLst>
                    <a:gs pos="0">
                      <a:schemeClr val="accent1"/>
                    </a:gs>
                    <a:gs pos="100000">
                      <a:schemeClr val="accent1">
                        <a:gamma/>
                        <a:tint val="44314"/>
                        <a:invGamma/>
                      </a:schemeClr>
                    </a:gs>
                  </a:gsLst>
                  <a:lin ang="5400000" scaled="1"/>
                </a:gradFill>
                <a:ln w="38100">
                  <a:solidFill>
                    <a:srgbClr val="FFFFFF"/>
                  </a:solidFill>
                  <a:round/>
                  <a:headEnd/>
                  <a:tailEnd/>
                </a:ln>
                <a:effectLst>
                  <a:outerShdw dist="107763" dir="2700000" algn="ctr" rotWithShape="0">
                    <a:srgbClr val="808080">
                      <a:alpha val="50000"/>
                    </a:srgbClr>
                  </a:outerShdw>
                </a:effectLst>
              </p:spPr>
              <p:txBody>
                <a:bodyPr wrap="none" anchor="ctr"/>
                <a:lstStyle/>
                <a:p>
                  <a:pPr algn="ctr" eaLnBrk="0" hangingPunct="0">
                    <a:buClr>
                      <a:srgbClr val="D7181F"/>
                    </a:buClr>
                    <a:buFont typeface="Wingdings" pitchFamily="2" charset="2"/>
                    <a:buNone/>
                    <a:defRPr/>
                  </a:pPr>
                  <a:endParaRPr lang="zh-CN" altLang="en-US" sz="1600" b="1">
                    <a:solidFill>
                      <a:srgbClr val="000000"/>
                    </a:solidFill>
                    <a:latin typeface="Arial" charset="0"/>
                    <a:ea typeface="宋体" pitchFamily="2" charset="-122"/>
                  </a:endParaRPr>
                </a:p>
              </p:txBody>
            </p:sp>
            <p:sp>
              <p:nvSpPr>
                <p:cNvPr id="113669" name="AutoShape 6"/>
                <p:cNvSpPr>
                  <a:spLocks noChangeArrowheads="1"/>
                </p:cNvSpPr>
                <p:nvPr/>
              </p:nvSpPr>
              <p:spPr bwMode="ltGray">
                <a:xfrm>
                  <a:off x="576" y="1416"/>
                  <a:ext cx="1063" cy="288"/>
                </a:xfrm>
                <a:prstGeom prst="roundRect">
                  <a:avLst>
                    <a:gd name="adj" fmla="val 50000"/>
                  </a:avLst>
                </a:prstGeom>
                <a:gradFill rotWithShape="1">
                  <a:gsLst>
                    <a:gs pos="0">
                      <a:srgbClr val="FFFFFF"/>
                    </a:gs>
                    <a:gs pos="100000">
                      <a:schemeClr val="accent1"/>
                    </a:gs>
                  </a:gsLst>
                  <a:lin ang="5400000" scaled="1"/>
                </a:gradFill>
                <a:ln w="9525">
                  <a:noFill/>
                  <a:round/>
                  <a:headEnd/>
                  <a:tailEnd/>
                </a:ln>
              </p:spPr>
              <p:txBody>
                <a:bodyPr wrap="none" anchor="ctr"/>
                <a:lstStyle/>
                <a:p>
                  <a:pPr algn="ctr" eaLnBrk="0" hangingPunct="0">
                    <a:buClr>
                      <a:srgbClr val="D7181F"/>
                    </a:buClr>
                    <a:buFont typeface="Wingdings" pitchFamily="2" charset="2"/>
                    <a:buNone/>
                  </a:pPr>
                  <a:r>
                    <a:rPr lang="zh-CN" altLang="en-US" sz="1600" b="1">
                      <a:solidFill>
                        <a:srgbClr val="000000"/>
                      </a:solidFill>
                      <a:latin typeface="Arial" charset="0"/>
                    </a:rPr>
                    <a:t>传统思维</a:t>
                  </a:r>
                </a:p>
              </p:txBody>
            </p:sp>
          </p:grpSp>
          <p:sp>
            <p:nvSpPr>
              <p:cNvPr id="113670" name="Text Box 13"/>
              <p:cNvSpPr txBox="1">
                <a:spLocks noChangeArrowheads="1"/>
              </p:cNvSpPr>
              <p:nvPr/>
            </p:nvSpPr>
            <p:spPr bwMode="gray">
              <a:xfrm>
                <a:off x="567" y="1661"/>
                <a:ext cx="1950" cy="1912"/>
              </a:xfrm>
              <a:prstGeom prst="rect">
                <a:avLst/>
              </a:prstGeom>
              <a:noFill/>
              <a:ln w="9525">
                <a:noFill/>
                <a:miter lim="800000"/>
                <a:headEnd/>
                <a:tailEnd/>
              </a:ln>
            </p:spPr>
            <p:txBody>
              <a:bodyPr>
                <a:spAutoFit/>
              </a:bodyPr>
              <a:lstStyle/>
              <a:p>
                <a:pPr marL="120650" indent="-120650">
                  <a:spcBef>
                    <a:spcPct val="50000"/>
                  </a:spcBef>
                  <a:buFontTx/>
                  <a:buChar char="•"/>
                </a:pPr>
                <a:r>
                  <a:rPr lang="zh-CN" altLang="en-US" sz="1600" b="1" dirty="0">
                    <a:latin typeface="Arial" charset="0"/>
                  </a:rPr>
                  <a:t>是员工的问题</a:t>
                </a:r>
              </a:p>
              <a:p>
                <a:pPr marL="120650" indent="-120650">
                  <a:spcBef>
                    <a:spcPct val="50000"/>
                  </a:spcBef>
                  <a:buFontTx/>
                  <a:buChar char="•"/>
                </a:pPr>
                <a:r>
                  <a:rPr lang="zh-CN" altLang="en-US" sz="1600" b="1" dirty="0">
                    <a:latin typeface="Arial" charset="0"/>
                  </a:rPr>
                  <a:t>尽量优化各部门的工作</a:t>
                </a:r>
              </a:p>
              <a:p>
                <a:pPr marL="120650" indent="-120650">
                  <a:spcBef>
                    <a:spcPct val="50000"/>
                  </a:spcBef>
                  <a:buFontTx/>
                  <a:buChar char="•"/>
                </a:pPr>
                <a:r>
                  <a:rPr lang="zh-CN" altLang="en-US" sz="1600" b="1" dirty="0">
                    <a:latin typeface="Arial" charset="0"/>
                  </a:rPr>
                  <a:t>快速交付和高质量意味着多花钱</a:t>
                </a:r>
              </a:p>
              <a:p>
                <a:pPr marL="120650" indent="-120650">
                  <a:spcBef>
                    <a:spcPct val="50000"/>
                  </a:spcBef>
                  <a:buFontTx/>
                  <a:buChar char="•"/>
                </a:pPr>
                <a:r>
                  <a:rPr lang="zh-CN" altLang="en-US" sz="1600" b="1" dirty="0">
                    <a:latin typeface="Arial" charset="0"/>
                  </a:rPr>
                  <a:t>流程应”强壮“一些，把所有的保险都打开，“小”问题会被吸收</a:t>
                </a:r>
              </a:p>
              <a:p>
                <a:pPr marL="120650" indent="-120650">
                  <a:spcBef>
                    <a:spcPct val="50000"/>
                  </a:spcBef>
                  <a:buFontTx/>
                  <a:buChar char="•"/>
                </a:pPr>
                <a:r>
                  <a:rPr lang="zh-CN" altLang="en-US" sz="1600" b="1" dirty="0">
                    <a:latin typeface="Arial" charset="0"/>
                  </a:rPr>
                  <a:t>针对个人进行考核</a:t>
                </a:r>
              </a:p>
              <a:p>
                <a:pPr marL="120650" indent="-120650">
                  <a:spcBef>
                    <a:spcPct val="50000"/>
                  </a:spcBef>
                  <a:buFontTx/>
                  <a:buChar char="•"/>
                </a:pPr>
                <a:r>
                  <a:rPr lang="zh-CN" altLang="en-US" sz="1600" b="1" dirty="0">
                    <a:latin typeface="Arial" charset="0"/>
                  </a:rPr>
                  <a:t>激励并管理员工</a:t>
                </a:r>
              </a:p>
              <a:p>
                <a:pPr marL="120650" indent="-120650">
                  <a:spcBef>
                    <a:spcPct val="50000"/>
                  </a:spcBef>
                  <a:buFontTx/>
                  <a:buChar char="•"/>
                </a:pPr>
                <a:r>
                  <a:rPr lang="zh-CN" altLang="en-US" sz="1600" b="1" dirty="0">
                    <a:latin typeface="Arial" charset="0"/>
                  </a:rPr>
                  <a:t>谁犯的这个错</a:t>
                </a:r>
              </a:p>
              <a:p>
                <a:pPr marL="120650" indent="-120650">
                  <a:spcBef>
                    <a:spcPct val="50000"/>
                  </a:spcBef>
                  <a:buFontTx/>
                  <a:buChar char="•"/>
                </a:pPr>
                <a:r>
                  <a:rPr lang="zh-CN" altLang="en-US" sz="1600" b="1" dirty="0">
                    <a:latin typeface="Arial" charset="0"/>
                  </a:rPr>
                  <a:t>了解并做好你的工作</a:t>
                </a:r>
              </a:p>
              <a:p>
                <a:pPr marL="120650" indent="-120650">
                  <a:spcBef>
                    <a:spcPct val="50000"/>
                  </a:spcBef>
                  <a:buFontTx/>
                  <a:buChar char="•"/>
                </a:pPr>
                <a:r>
                  <a:rPr lang="zh-CN" altLang="en-US" sz="1600" b="1" dirty="0">
                    <a:latin typeface="Arial" charset="0"/>
                  </a:rPr>
                  <a:t>为了更好的预测，做个全面的分析</a:t>
                </a:r>
              </a:p>
              <a:p>
                <a:pPr marL="120650" indent="-120650">
                  <a:spcBef>
                    <a:spcPct val="50000"/>
                  </a:spcBef>
                  <a:buFontTx/>
                  <a:buChar char="•"/>
                </a:pPr>
                <a:r>
                  <a:rPr lang="zh-CN" altLang="en-US" sz="1600" b="1" dirty="0">
                    <a:latin typeface="Arial" charset="0"/>
                  </a:rPr>
                  <a:t>大而集中能提高效率</a:t>
                </a:r>
              </a:p>
            </p:txBody>
          </p:sp>
        </p:grpSp>
        <p:grpSp>
          <p:nvGrpSpPr>
            <p:cNvPr id="113671" name="Group 16"/>
            <p:cNvGrpSpPr>
              <a:grpSpLocks/>
            </p:cNvGrpSpPr>
            <p:nvPr/>
          </p:nvGrpSpPr>
          <p:grpSpPr bwMode="auto">
            <a:xfrm>
              <a:off x="4284663" y="3789363"/>
              <a:ext cx="504825" cy="496887"/>
              <a:chOff x="1872" y="2352"/>
              <a:chExt cx="240" cy="240"/>
            </a:xfrm>
          </p:grpSpPr>
          <p:grpSp>
            <p:nvGrpSpPr>
              <p:cNvPr id="113672" name="Group 17"/>
              <p:cNvGrpSpPr>
                <a:grpSpLocks/>
              </p:cNvGrpSpPr>
              <p:nvPr/>
            </p:nvGrpSpPr>
            <p:grpSpPr bwMode="auto">
              <a:xfrm>
                <a:off x="1968" y="2352"/>
                <a:ext cx="144" cy="240"/>
                <a:chOff x="1968" y="2352"/>
                <a:chExt cx="144" cy="240"/>
              </a:xfrm>
            </p:grpSpPr>
            <p:sp>
              <p:nvSpPr>
                <p:cNvPr id="113673" name="Oval 18"/>
                <p:cNvSpPr>
                  <a:spLocks noChangeArrowheads="1"/>
                </p:cNvSpPr>
                <p:nvPr/>
              </p:nvSpPr>
              <p:spPr bwMode="gray">
                <a:xfrm>
                  <a:off x="1968" y="2352"/>
                  <a:ext cx="48" cy="48"/>
                </a:xfrm>
                <a:prstGeom prst="ellipse">
                  <a:avLst/>
                </a:prstGeom>
                <a:solidFill>
                  <a:srgbClr val="00FF00"/>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74" name="Oval 19"/>
                <p:cNvSpPr>
                  <a:spLocks noChangeArrowheads="1"/>
                </p:cNvSpPr>
                <p:nvPr/>
              </p:nvSpPr>
              <p:spPr bwMode="gray">
                <a:xfrm>
                  <a:off x="2016" y="2400"/>
                  <a:ext cx="48" cy="48"/>
                </a:xfrm>
                <a:prstGeom prst="ellipse">
                  <a:avLst/>
                </a:prstGeom>
                <a:solidFill>
                  <a:srgbClr val="00FF00"/>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75" name="Oval 20"/>
                <p:cNvSpPr>
                  <a:spLocks noChangeArrowheads="1"/>
                </p:cNvSpPr>
                <p:nvPr/>
              </p:nvSpPr>
              <p:spPr bwMode="gray">
                <a:xfrm>
                  <a:off x="2064" y="2448"/>
                  <a:ext cx="48" cy="48"/>
                </a:xfrm>
                <a:prstGeom prst="ellipse">
                  <a:avLst/>
                </a:prstGeom>
                <a:solidFill>
                  <a:srgbClr val="00FF00"/>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76" name="Oval 21"/>
                <p:cNvSpPr>
                  <a:spLocks noChangeArrowheads="1"/>
                </p:cNvSpPr>
                <p:nvPr/>
              </p:nvSpPr>
              <p:spPr bwMode="gray">
                <a:xfrm>
                  <a:off x="2016" y="2496"/>
                  <a:ext cx="48" cy="48"/>
                </a:xfrm>
                <a:prstGeom prst="ellipse">
                  <a:avLst/>
                </a:prstGeom>
                <a:solidFill>
                  <a:srgbClr val="00FF00"/>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77" name="Oval 22"/>
                <p:cNvSpPr>
                  <a:spLocks noChangeArrowheads="1"/>
                </p:cNvSpPr>
                <p:nvPr/>
              </p:nvSpPr>
              <p:spPr bwMode="gray">
                <a:xfrm>
                  <a:off x="1968" y="2544"/>
                  <a:ext cx="48" cy="48"/>
                </a:xfrm>
                <a:prstGeom prst="ellipse">
                  <a:avLst/>
                </a:prstGeom>
                <a:solidFill>
                  <a:srgbClr val="00FF00"/>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grpSp>
          <p:grpSp>
            <p:nvGrpSpPr>
              <p:cNvPr id="113678" name="Group 23"/>
              <p:cNvGrpSpPr>
                <a:grpSpLocks/>
              </p:cNvGrpSpPr>
              <p:nvPr/>
            </p:nvGrpSpPr>
            <p:grpSpPr bwMode="auto">
              <a:xfrm>
                <a:off x="1872" y="2352"/>
                <a:ext cx="144" cy="240"/>
                <a:chOff x="1968" y="2352"/>
                <a:chExt cx="144" cy="240"/>
              </a:xfrm>
            </p:grpSpPr>
            <p:sp>
              <p:nvSpPr>
                <p:cNvPr id="113679" name="Oval 24"/>
                <p:cNvSpPr>
                  <a:spLocks noChangeArrowheads="1"/>
                </p:cNvSpPr>
                <p:nvPr/>
              </p:nvSpPr>
              <p:spPr bwMode="gray">
                <a:xfrm>
                  <a:off x="1968" y="2352"/>
                  <a:ext cx="48" cy="48"/>
                </a:xfrm>
                <a:prstGeom prst="ellipse">
                  <a:avLst/>
                </a:prstGeom>
                <a:solidFill>
                  <a:srgbClr val="00FF00"/>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80" name="Oval 25"/>
                <p:cNvSpPr>
                  <a:spLocks noChangeArrowheads="1"/>
                </p:cNvSpPr>
                <p:nvPr/>
              </p:nvSpPr>
              <p:spPr bwMode="gray">
                <a:xfrm>
                  <a:off x="2016" y="2400"/>
                  <a:ext cx="48" cy="48"/>
                </a:xfrm>
                <a:prstGeom prst="ellipse">
                  <a:avLst/>
                </a:prstGeom>
                <a:solidFill>
                  <a:srgbClr val="00FF00"/>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81" name="Oval 26"/>
                <p:cNvSpPr>
                  <a:spLocks noChangeArrowheads="1"/>
                </p:cNvSpPr>
                <p:nvPr/>
              </p:nvSpPr>
              <p:spPr bwMode="gray">
                <a:xfrm>
                  <a:off x="2064" y="2448"/>
                  <a:ext cx="48" cy="48"/>
                </a:xfrm>
                <a:prstGeom prst="ellipse">
                  <a:avLst/>
                </a:prstGeom>
                <a:solidFill>
                  <a:srgbClr val="00FF00"/>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82" name="Oval 27"/>
                <p:cNvSpPr>
                  <a:spLocks noChangeArrowheads="1"/>
                </p:cNvSpPr>
                <p:nvPr/>
              </p:nvSpPr>
              <p:spPr bwMode="gray">
                <a:xfrm>
                  <a:off x="2016" y="2496"/>
                  <a:ext cx="48" cy="48"/>
                </a:xfrm>
                <a:prstGeom prst="ellipse">
                  <a:avLst/>
                </a:prstGeom>
                <a:solidFill>
                  <a:srgbClr val="00FF00"/>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83" name="Oval 28"/>
                <p:cNvSpPr>
                  <a:spLocks noChangeArrowheads="1"/>
                </p:cNvSpPr>
                <p:nvPr/>
              </p:nvSpPr>
              <p:spPr bwMode="gray">
                <a:xfrm>
                  <a:off x="1968" y="2544"/>
                  <a:ext cx="48" cy="48"/>
                </a:xfrm>
                <a:prstGeom prst="ellipse">
                  <a:avLst/>
                </a:prstGeom>
                <a:solidFill>
                  <a:srgbClr val="00FF00"/>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grpSp>
        </p:grpSp>
        <p:grpSp>
          <p:nvGrpSpPr>
            <p:cNvPr id="113684" name="Group 29"/>
            <p:cNvGrpSpPr>
              <a:grpSpLocks/>
            </p:cNvGrpSpPr>
            <p:nvPr/>
          </p:nvGrpSpPr>
          <p:grpSpPr bwMode="auto">
            <a:xfrm>
              <a:off x="5665788" y="3886200"/>
              <a:ext cx="504825" cy="496888"/>
              <a:chOff x="1872" y="2352"/>
              <a:chExt cx="240" cy="240"/>
            </a:xfrm>
          </p:grpSpPr>
          <p:grpSp>
            <p:nvGrpSpPr>
              <p:cNvPr id="113685" name="Group 30"/>
              <p:cNvGrpSpPr>
                <a:grpSpLocks/>
              </p:cNvGrpSpPr>
              <p:nvPr/>
            </p:nvGrpSpPr>
            <p:grpSpPr bwMode="auto">
              <a:xfrm>
                <a:off x="1968" y="2352"/>
                <a:ext cx="144" cy="240"/>
                <a:chOff x="1968" y="2352"/>
                <a:chExt cx="144" cy="240"/>
              </a:xfrm>
            </p:grpSpPr>
            <p:sp>
              <p:nvSpPr>
                <p:cNvPr id="113686" name="Oval 31"/>
                <p:cNvSpPr>
                  <a:spLocks noChangeArrowheads="1"/>
                </p:cNvSpPr>
                <p:nvPr/>
              </p:nvSpPr>
              <p:spPr bwMode="gray">
                <a:xfrm>
                  <a:off x="1968" y="2352"/>
                  <a:ext cx="48" cy="48"/>
                </a:xfrm>
                <a:prstGeom prst="ellipse">
                  <a:avLst/>
                </a:prstGeom>
                <a:solidFill>
                  <a:srgbClr val="FFFFFF"/>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87" name="Oval 32"/>
                <p:cNvSpPr>
                  <a:spLocks noChangeArrowheads="1"/>
                </p:cNvSpPr>
                <p:nvPr/>
              </p:nvSpPr>
              <p:spPr bwMode="gray">
                <a:xfrm>
                  <a:off x="2016" y="2400"/>
                  <a:ext cx="48" cy="48"/>
                </a:xfrm>
                <a:prstGeom prst="ellipse">
                  <a:avLst/>
                </a:prstGeom>
                <a:solidFill>
                  <a:srgbClr val="FFFFFF"/>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88" name="Oval 33"/>
                <p:cNvSpPr>
                  <a:spLocks noChangeArrowheads="1"/>
                </p:cNvSpPr>
                <p:nvPr/>
              </p:nvSpPr>
              <p:spPr bwMode="gray">
                <a:xfrm>
                  <a:off x="2064" y="2448"/>
                  <a:ext cx="48" cy="48"/>
                </a:xfrm>
                <a:prstGeom prst="ellipse">
                  <a:avLst/>
                </a:prstGeom>
                <a:solidFill>
                  <a:srgbClr val="FFFFFF"/>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89" name="Oval 34"/>
                <p:cNvSpPr>
                  <a:spLocks noChangeArrowheads="1"/>
                </p:cNvSpPr>
                <p:nvPr/>
              </p:nvSpPr>
              <p:spPr bwMode="gray">
                <a:xfrm>
                  <a:off x="2016" y="2496"/>
                  <a:ext cx="48" cy="48"/>
                </a:xfrm>
                <a:prstGeom prst="ellipse">
                  <a:avLst/>
                </a:prstGeom>
                <a:solidFill>
                  <a:srgbClr val="FFFFFF"/>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90" name="Oval 35"/>
                <p:cNvSpPr>
                  <a:spLocks noChangeArrowheads="1"/>
                </p:cNvSpPr>
                <p:nvPr/>
              </p:nvSpPr>
              <p:spPr bwMode="gray">
                <a:xfrm>
                  <a:off x="1968" y="2544"/>
                  <a:ext cx="48" cy="48"/>
                </a:xfrm>
                <a:prstGeom prst="ellipse">
                  <a:avLst/>
                </a:prstGeom>
                <a:solidFill>
                  <a:srgbClr val="FFFFFF"/>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grpSp>
          <p:grpSp>
            <p:nvGrpSpPr>
              <p:cNvPr id="113691" name="Group 36"/>
              <p:cNvGrpSpPr>
                <a:grpSpLocks/>
              </p:cNvGrpSpPr>
              <p:nvPr/>
            </p:nvGrpSpPr>
            <p:grpSpPr bwMode="auto">
              <a:xfrm>
                <a:off x="1872" y="2352"/>
                <a:ext cx="144" cy="240"/>
                <a:chOff x="1968" y="2352"/>
                <a:chExt cx="144" cy="240"/>
              </a:xfrm>
            </p:grpSpPr>
            <p:sp>
              <p:nvSpPr>
                <p:cNvPr id="113692" name="Oval 37"/>
                <p:cNvSpPr>
                  <a:spLocks noChangeArrowheads="1"/>
                </p:cNvSpPr>
                <p:nvPr/>
              </p:nvSpPr>
              <p:spPr bwMode="gray">
                <a:xfrm>
                  <a:off x="1968" y="2352"/>
                  <a:ext cx="48" cy="48"/>
                </a:xfrm>
                <a:prstGeom prst="ellipse">
                  <a:avLst/>
                </a:prstGeom>
                <a:solidFill>
                  <a:srgbClr val="FFFFFF"/>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93" name="Oval 38"/>
                <p:cNvSpPr>
                  <a:spLocks noChangeArrowheads="1"/>
                </p:cNvSpPr>
                <p:nvPr/>
              </p:nvSpPr>
              <p:spPr bwMode="gray">
                <a:xfrm>
                  <a:off x="2016" y="2400"/>
                  <a:ext cx="48" cy="48"/>
                </a:xfrm>
                <a:prstGeom prst="ellipse">
                  <a:avLst/>
                </a:prstGeom>
                <a:solidFill>
                  <a:srgbClr val="FFFFFF"/>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94" name="Oval 39"/>
                <p:cNvSpPr>
                  <a:spLocks noChangeArrowheads="1"/>
                </p:cNvSpPr>
                <p:nvPr/>
              </p:nvSpPr>
              <p:spPr bwMode="gray">
                <a:xfrm>
                  <a:off x="2064" y="2448"/>
                  <a:ext cx="48" cy="48"/>
                </a:xfrm>
                <a:prstGeom prst="ellipse">
                  <a:avLst/>
                </a:prstGeom>
                <a:solidFill>
                  <a:srgbClr val="FFFFFF"/>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95" name="Oval 40"/>
                <p:cNvSpPr>
                  <a:spLocks noChangeArrowheads="1"/>
                </p:cNvSpPr>
                <p:nvPr/>
              </p:nvSpPr>
              <p:spPr bwMode="gray">
                <a:xfrm>
                  <a:off x="2016" y="2496"/>
                  <a:ext cx="48" cy="48"/>
                </a:xfrm>
                <a:prstGeom prst="ellipse">
                  <a:avLst/>
                </a:prstGeom>
                <a:solidFill>
                  <a:srgbClr val="FFFFFF"/>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sp>
              <p:nvSpPr>
                <p:cNvPr id="113696" name="Oval 41"/>
                <p:cNvSpPr>
                  <a:spLocks noChangeArrowheads="1"/>
                </p:cNvSpPr>
                <p:nvPr/>
              </p:nvSpPr>
              <p:spPr bwMode="gray">
                <a:xfrm>
                  <a:off x="1968" y="2544"/>
                  <a:ext cx="48" cy="48"/>
                </a:xfrm>
                <a:prstGeom prst="ellipse">
                  <a:avLst/>
                </a:prstGeom>
                <a:solidFill>
                  <a:srgbClr val="FFFFFF"/>
                </a:solidFill>
                <a:ln w="9525">
                  <a:noFill/>
                  <a:round/>
                  <a:headEnd/>
                  <a:tailEnd/>
                </a:ln>
              </p:spPr>
              <p:txBody>
                <a:bodyPr wrap="none" anchor="ctr"/>
                <a:lstStyle/>
                <a:p>
                  <a:pPr algn="ctr" eaLnBrk="0" hangingPunct="0">
                    <a:buClr>
                      <a:srgbClr val="D7181F"/>
                    </a:buClr>
                    <a:buFont typeface="Wingdings" pitchFamily="2" charset="2"/>
                    <a:buNone/>
                  </a:pPr>
                  <a:endParaRPr lang="zh-CN" altLang="en-US" sz="1600" b="1">
                    <a:solidFill>
                      <a:srgbClr val="000000"/>
                    </a:solidFill>
                    <a:latin typeface="Arial" charset="0"/>
                  </a:endParaRPr>
                </a:p>
              </p:txBody>
            </p:sp>
          </p:grpSp>
        </p:grpSp>
        <p:grpSp>
          <p:nvGrpSpPr>
            <p:cNvPr id="113697" name="Group 33"/>
            <p:cNvGrpSpPr>
              <a:grpSpLocks/>
            </p:cNvGrpSpPr>
            <p:nvPr/>
          </p:nvGrpSpPr>
          <p:grpSpPr bwMode="auto">
            <a:xfrm>
              <a:off x="5076825" y="1916113"/>
              <a:ext cx="3311525" cy="4249737"/>
              <a:chOff x="3288" y="1480"/>
              <a:chExt cx="1905" cy="2677"/>
            </a:xfrm>
          </p:grpSpPr>
          <p:grpSp>
            <p:nvGrpSpPr>
              <p:cNvPr id="113698" name="Group 43"/>
              <p:cNvGrpSpPr>
                <a:grpSpLocks/>
              </p:cNvGrpSpPr>
              <p:nvPr/>
            </p:nvGrpSpPr>
            <p:grpSpPr bwMode="auto">
              <a:xfrm>
                <a:off x="3288" y="1480"/>
                <a:ext cx="1905" cy="2677"/>
                <a:chOff x="4074" y="1392"/>
                <a:chExt cx="1158" cy="2085"/>
              </a:xfrm>
            </p:grpSpPr>
            <p:sp>
              <p:nvSpPr>
                <p:cNvPr id="59436" name="AutoShape 44"/>
                <p:cNvSpPr>
                  <a:spLocks noChangeArrowheads="1"/>
                </p:cNvSpPr>
                <p:nvPr/>
              </p:nvSpPr>
              <p:spPr bwMode="ltGray">
                <a:xfrm>
                  <a:off x="4074" y="1392"/>
                  <a:ext cx="1158" cy="2085"/>
                </a:xfrm>
                <a:prstGeom prst="roundRect">
                  <a:avLst>
                    <a:gd name="adj" fmla="val 16667"/>
                  </a:avLst>
                </a:prstGeom>
                <a:solidFill>
                  <a:schemeClr val="accent2"/>
                </a:solidFill>
                <a:ln w="38100">
                  <a:solidFill>
                    <a:srgbClr val="FFFFFF"/>
                  </a:solidFill>
                  <a:round/>
                  <a:headEnd/>
                  <a:tailEnd/>
                </a:ln>
                <a:effectLst>
                  <a:outerShdw dist="107763" dir="2700000" algn="ctr" rotWithShape="0">
                    <a:srgbClr val="808080">
                      <a:alpha val="50000"/>
                    </a:srgbClr>
                  </a:outerShdw>
                </a:effectLst>
              </p:spPr>
              <p:txBody>
                <a:bodyPr wrap="none" anchor="ctr"/>
                <a:lstStyle/>
                <a:p>
                  <a:pPr algn="ctr" eaLnBrk="0" hangingPunct="0">
                    <a:buClr>
                      <a:srgbClr val="D7181F"/>
                    </a:buClr>
                    <a:buFont typeface="Wingdings" pitchFamily="2" charset="2"/>
                    <a:buNone/>
                    <a:defRPr/>
                  </a:pPr>
                  <a:endParaRPr lang="zh-CN" altLang="en-US" sz="1600" b="1">
                    <a:solidFill>
                      <a:srgbClr val="000000"/>
                    </a:solidFill>
                    <a:latin typeface="Arial" charset="0"/>
                    <a:ea typeface="宋体" pitchFamily="2" charset="-122"/>
                  </a:endParaRPr>
                </a:p>
              </p:txBody>
            </p:sp>
            <p:sp>
              <p:nvSpPr>
                <p:cNvPr id="113700" name="AutoShape 45"/>
                <p:cNvSpPr>
                  <a:spLocks noChangeArrowheads="1"/>
                </p:cNvSpPr>
                <p:nvPr/>
              </p:nvSpPr>
              <p:spPr bwMode="ltGray">
                <a:xfrm>
                  <a:off x="4122" y="1422"/>
                  <a:ext cx="1063" cy="288"/>
                </a:xfrm>
                <a:prstGeom prst="roundRect">
                  <a:avLst>
                    <a:gd name="adj" fmla="val 50000"/>
                  </a:avLst>
                </a:prstGeom>
                <a:gradFill rotWithShape="1">
                  <a:gsLst>
                    <a:gs pos="0">
                      <a:srgbClr val="FFFFFF"/>
                    </a:gs>
                    <a:gs pos="100000">
                      <a:srgbClr val="70A549"/>
                    </a:gs>
                  </a:gsLst>
                  <a:lin ang="5400000" scaled="1"/>
                </a:gradFill>
                <a:ln w="9525">
                  <a:noFill/>
                  <a:round/>
                  <a:headEnd/>
                  <a:tailEnd/>
                </a:ln>
              </p:spPr>
              <p:txBody>
                <a:bodyPr wrap="none" anchor="ctr"/>
                <a:lstStyle/>
                <a:p>
                  <a:pPr algn="ctr" eaLnBrk="0" hangingPunct="0">
                    <a:buClr>
                      <a:srgbClr val="D7181F"/>
                    </a:buClr>
                    <a:buFont typeface="Wingdings" pitchFamily="2" charset="2"/>
                    <a:buNone/>
                  </a:pPr>
                  <a:r>
                    <a:rPr lang="zh-CN" altLang="en-US" sz="1600" b="1">
                      <a:solidFill>
                        <a:srgbClr val="000000"/>
                      </a:solidFill>
                      <a:latin typeface="Arial" charset="0"/>
                    </a:rPr>
                    <a:t>精益思维</a:t>
                  </a:r>
                </a:p>
              </p:txBody>
            </p:sp>
          </p:grpSp>
          <p:sp>
            <p:nvSpPr>
              <p:cNvPr id="113701" name="Text Box 46"/>
              <p:cNvSpPr txBox="1">
                <a:spLocks noChangeArrowheads="1"/>
              </p:cNvSpPr>
              <p:nvPr/>
            </p:nvSpPr>
            <p:spPr bwMode="gray">
              <a:xfrm>
                <a:off x="3379" y="1888"/>
                <a:ext cx="1769" cy="1912"/>
              </a:xfrm>
              <a:prstGeom prst="rect">
                <a:avLst/>
              </a:prstGeom>
              <a:noFill/>
              <a:ln w="9525">
                <a:noFill/>
                <a:miter lim="800000"/>
                <a:headEnd/>
                <a:tailEnd/>
              </a:ln>
            </p:spPr>
            <p:txBody>
              <a:bodyPr>
                <a:spAutoFit/>
              </a:bodyPr>
              <a:lstStyle/>
              <a:p>
                <a:pPr marL="120650" indent="-120650">
                  <a:spcBef>
                    <a:spcPct val="50000"/>
                  </a:spcBef>
                  <a:buFontTx/>
                  <a:buChar char="•"/>
                </a:pPr>
                <a:r>
                  <a:rPr lang="zh-CN" altLang="en-US" sz="1600" b="1">
                    <a:latin typeface="Arial" charset="0"/>
                  </a:rPr>
                  <a:t>是流程的问题</a:t>
                </a:r>
              </a:p>
              <a:p>
                <a:pPr marL="120650" indent="-120650">
                  <a:spcBef>
                    <a:spcPct val="50000"/>
                  </a:spcBef>
                  <a:buFontTx/>
                  <a:buChar char="•"/>
                </a:pPr>
                <a:r>
                  <a:rPr lang="zh-CN" altLang="en-US" sz="1600" b="1">
                    <a:latin typeface="Arial" charset="0"/>
                  </a:rPr>
                  <a:t>系统思考，优化整体</a:t>
                </a:r>
              </a:p>
              <a:p>
                <a:pPr marL="120650" indent="-120650">
                  <a:spcBef>
                    <a:spcPct val="50000"/>
                  </a:spcBef>
                  <a:buFontTx/>
                  <a:buChar char="•"/>
                </a:pPr>
                <a:r>
                  <a:rPr lang="zh-CN" altLang="en-US" sz="1600" b="1">
                    <a:latin typeface="Arial" charset="0"/>
                  </a:rPr>
                  <a:t>快速交付和高质量互为手段目的</a:t>
                </a:r>
              </a:p>
              <a:p>
                <a:pPr marL="120650" indent="-120650">
                  <a:spcBef>
                    <a:spcPct val="50000"/>
                  </a:spcBef>
                  <a:buFontTx/>
                  <a:buChar char="•"/>
                </a:pPr>
                <a:r>
                  <a:rPr lang="zh-CN" altLang="en-US" sz="1600" b="1">
                    <a:latin typeface="Arial" charset="0"/>
                  </a:rPr>
                  <a:t>流程应”脆弱“一些，任何小问题都可以迫使它终止</a:t>
                </a:r>
              </a:p>
              <a:p>
                <a:pPr marL="120650" indent="-120650">
                  <a:spcBef>
                    <a:spcPct val="50000"/>
                  </a:spcBef>
                  <a:buFontTx/>
                  <a:buChar char="•"/>
                </a:pPr>
                <a:r>
                  <a:rPr lang="zh-CN" altLang="en-US" sz="1600" b="1">
                    <a:latin typeface="Arial" charset="0"/>
                  </a:rPr>
                  <a:t>针对流程进行考核</a:t>
                </a:r>
              </a:p>
              <a:p>
                <a:pPr marL="120650" indent="-120650">
                  <a:spcBef>
                    <a:spcPct val="50000"/>
                  </a:spcBef>
                  <a:buFontTx/>
                  <a:buChar char="•"/>
                </a:pPr>
                <a:r>
                  <a:rPr lang="zh-CN" altLang="en-US" sz="1600" b="1">
                    <a:latin typeface="Arial" charset="0"/>
                  </a:rPr>
                  <a:t>清除员工面临的障碍，开发员工</a:t>
                </a:r>
              </a:p>
              <a:p>
                <a:pPr marL="120650" indent="-120650">
                  <a:spcBef>
                    <a:spcPct val="50000"/>
                  </a:spcBef>
                  <a:buFontTx/>
                  <a:buChar char="•"/>
                </a:pPr>
                <a:r>
                  <a:rPr lang="zh-CN" altLang="en-US" sz="1600" b="1">
                    <a:latin typeface="Arial" charset="0"/>
                  </a:rPr>
                  <a:t>是甚么让错误发生了</a:t>
                </a:r>
              </a:p>
              <a:p>
                <a:pPr marL="120650" indent="-120650">
                  <a:spcBef>
                    <a:spcPct val="50000"/>
                  </a:spcBef>
                  <a:buFontTx/>
                  <a:buChar char="•"/>
                </a:pPr>
                <a:r>
                  <a:rPr lang="zh-CN" altLang="en-US" sz="1600" b="1">
                    <a:latin typeface="Arial" charset="0"/>
                  </a:rPr>
                  <a:t>我的工作如何配合其它部分</a:t>
                </a:r>
              </a:p>
              <a:p>
                <a:pPr marL="120650" indent="-120650">
                  <a:spcBef>
                    <a:spcPct val="50000"/>
                  </a:spcBef>
                  <a:buFontTx/>
                  <a:buChar char="•"/>
                </a:pPr>
                <a:r>
                  <a:rPr lang="zh-CN" altLang="en-US" sz="1600" b="1">
                    <a:latin typeface="Arial" charset="0"/>
                  </a:rPr>
                  <a:t>只有频繁的预测才是可依赖的方法</a:t>
                </a:r>
              </a:p>
              <a:p>
                <a:pPr marL="120650" indent="-120650">
                  <a:spcBef>
                    <a:spcPct val="50000"/>
                  </a:spcBef>
                  <a:buFontTx/>
                  <a:buChar char="•"/>
                </a:pPr>
                <a:r>
                  <a:rPr lang="zh-CN" altLang="en-US" sz="1600" b="1">
                    <a:latin typeface="Arial" charset="0"/>
                  </a:rPr>
                  <a:t>小而灵活才是美</a:t>
                </a:r>
              </a:p>
            </p:txBody>
          </p:sp>
        </p:grpSp>
      </p:grpSp>
      <p:sp>
        <p:nvSpPr>
          <p:cNvPr id="113702" name="Text Box 38"/>
          <p:cNvSpPr txBox="1">
            <a:spLocks noChangeArrowheads="1"/>
          </p:cNvSpPr>
          <p:nvPr/>
        </p:nvSpPr>
        <p:spPr bwMode="auto">
          <a:xfrm>
            <a:off x="1043608" y="188640"/>
            <a:ext cx="6911975" cy="579438"/>
          </a:xfrm>
          <a:prstGeom prst="rect">
            <a:avLst/>
          </a:prstGeom>
          <a:noFill/>
          <a:ln w="9525">
            <a:noFill/>
            <a:miter lim="800000"/>
            <a:headEnd/>
            <a:tailEnd/>
          </a:ln>
          <a:effectLst/>
        </p:spPr>
        <p:txBody>
          <a:bodyPr>
            <a:spAutoFit/>
          </a:bodyPr>
          <a:lstStyle/>
          <a:p>
            <a:r>
              <a:rPr lang="zh-CN" altLang="en-US" sz="3200" b="1" dirty="0">
                <a:solidFill>
                  <a:schemeClr val="accent1"/>
                </a:solidFill>
                <a:latin typeface="Dotum" pitchFamily="34" charset="-127"/>
                <a:ea typeface="Dotum" pitchFamily="34" charset="-127"/>
              </a:rPr>
              <a:t>敏捷与传统思维的比较</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68313" y="1268760"/>
            <a:ext cx="7920037" cy="4608512"/>
            <a:chOff x="468313" y="2708275"/>
            <a:chExt cx="7920037" cy="2305050"/>
          </a:xfrm>
        </p:grpSpPr>
        <p:sp>
          <p:nvSpPr>
            <p:cNvPr id="49155" name="AutoShape 3"/>
            <p:cNvSpPr>
              <a:spLocks noChangeArrowheads="1"/>
            </p:cNvSpPr>
            <p:nvPr/>
          </p:nvSpPr>
          <p:spPr bwMode="gray">
            <a:xfrm>
              <a:off x="1331913" y="2708275"/>
              <a:ext cx="7056437" cy="50482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sz="2400" b="1">
                  <a:solidFill>
                    <a:srgbClr val="000000"/>
                  </a:solidFill>
                </a:rPr>
                <a:t>小粒度，快速反馈，迭代</a:t>
              </a:r>
            </a:p>
          </p:txBody>
        </p:sp>
        <p:sp>
          <p:nvSpPr>
            <p:cNvPr id="49156" name="AutoShape 4"/>
            <p:cNvSpPr>
              <a:spLocks noChangeArrowheads="1"/>
            </p:cNvSpPr>
            <p:nvPr/>
          </p:nvSpPr>
          <p:spPr bwMode="gray">
            <a:xfrm>
              <a:off x="468313" y="2852738"/>
              <a:ext cx="792162" cy="358775"/>
            </a:xfrm>
            <a:prstGeom prst="roundRect">
              <a:avLst>
                <a:gd name="adj" fmla="val 11921"/>
              </a:avLst>
            </a:prstGeom>
            <a:gradFill rotWithShape="1">
              <a:gsLst>
                <a:gs pos="0">
                  <a:schemeClr val="accent2"/>
                </a:gs>
                <a:gs pos="100000">
                  <a:schemeClr val="accent2">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1</a:t>
              </a:r>
            </a:p>
          </p:txBody>
        </p:sp>
        <p:sp>
          <p:nvSpPr>
            <p:cNvPr id="49160" name="AutoShape 8"/>
            <p:cNvSpPr>
              <a:spLocks noChangeArrowheads="1"/>
            </p:cNvSpPr>
            <p:nvPr/>
          </p:nvSpPr>
          <p:spPr bwMode="gray">
            <a:xfrm>
              <a:off x="1331913" y="3357563"/>
              <a:ext cx="7056437" cy="503237"/>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sz="2400" b="1">
                  <a:solidFill>
                    <a:srgbClr val="000000"/>
                  </a:solidFill>
                </a:rPr>
                <a:t>简单设计，复杂问题简单化</a:t>
              </a:r>
            </a:p>
          </p:txBody>
        </p:sp>
        <p:sp>
          <p:nvSpPr>
            <p:cNvPr id="49161" name="AutoShape 9"/>
            <p:cNvSpPr>
              <a:spLocks noChangeArrowheads="1"/>
            </p:cNvSpPr>
            <p:nvPr/>
          </p:nvSpPr>
          <p:spPr bwMode="gray">
            <a:xfrm>
              <a:off x="468313" y="3500438"/>
              <a:ext cx="792162" cy="288925"/>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2</a:t>
              </a:r>
            </a:p>
          </p:txBody>
        </p:sp>
        <p:sp>
          <p:nvSpPr>
            <p:cNvPr id="49164" name="AutoShape 12"/>
            <p:cNvSpPr>
              <a:spLocks noChangeArrowheads="1"/>
            </p:cNvSpPr>
            <p:nvPr/>
          </p:nvSpPr>
          <p:spPr bwMode="gray">
            <a:xfrm>
              <a:off x="1331913" y="4005263"/>
              <a:ext cx="7056437" cy="50482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r>
                <a:rPr lang="zh-CN" altLang="en-US" sz="2400" b="1" dirty="0">
                  <a:solidFill>
                    <a:srgbClr val="000000"/>
                  </a:solidFill>
                </a:rPr>
                <a:t>自动化，持续集成，测试自动化</a:t>
              </a:r>
            </a:p>
          </p:txBody>
        </p:sp>
        <p:sp>
          <p:nvSpPr>
            <p:cNvPr id="49165" name="AutoShape 13"/>
            <p:cNvSpPr>
              <a:spLocks noChangeArrowheads="1"/>
            </p:cNvSpPr>
            <p:nvPr/>
          </p:nvSpPr>
          <p:spPr bwMode="gray">
            <a:xfrm>
              <a:off x="468313" y="4149725"/>
              <a:ext cx="792162" cy="288925"/>
            </a:xfrm>
            <a:prstGeom prst="roundRect">
              <a:avLst>
                <a:gd name="adj" fmla="val 11921"/>
              </a:avLst>
            </a:prstGeom>
            <a:gradFill rotWithShape="1">
              <a:gsLst>
                <a:gs pos="0">
                  <a:schemeClr val="hlink"/>
                </a:gs>
                <a:gs pos="100000">
                  <a:schemeClr val="hlink">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3</a:t>
              </a:r>
            </a:p>
          </p:txBody>
        </p:sp>
        <p:sp>
          <p:nvSpPr>
            <p:cNvPr id="49170" name="AutoShape 18"/>
            <p:cNvSpPr>
              <a:spLocks noChangeArrowheads="1"/>
            </p:cNvSpPr>
            <p:nvPr/>
          </p:nvSpPr>
          <p:spPr bwMode="gray">
            <a:xfrm>
              <a:off x="1331913" y="4581525"/>
              <a:ext cx="7056437" cy="431800"/>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r>
                <a:rPr lang="zh-CN" altLang="en-US" sz="2400" b="1">
                  <a:solidFill>
                    <a:srgbClr val="000000"/>
                  </a:solidFill>
                </a:rPr>
                <a:t>随机应变，响应变化，自适应计划</a:t>
              </a:r>
            </a:p>
          </p:txBody>
        </p:sp>
        <p:sp>
          <p:nvSpPr>
            <p:cNvPr id="90122" name="AutoShape 19"/>
            <p:cNvSpPr>
              <a:spLocks noChangeArrowheads="1"/>
            </p:cNvSpPr>
            <p:nvPr/>
          </p:nvSpPr>
          <p:spPr bwMode="gray">
            <a:xfrm>
              <a:off x="468313" y="4652963"/>
              <a:ext cx="792162" cy="287337"/>
            </a:xfrm>
            <a:prstGeom prst="roundRect">
              <a:avLst>
                <a:gd name="adj" fmla="val 11921"/>
              </a:avLst>
            </a:prstGeom>
            <a:solidFill>
              <a:srgbClr val="008080"/>
            </a:solidFill>
            <a:ln w="38100">
              <a:solidFill>
                <a:srgbClr val="FEFEFE"/>
              </a:solidFill>
              <a:round/>
              <a:headEnd/>
              <a:tailEnd/>
            </a:ln>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4</a:t>
              </a:r>
            </a:p>
          </p:txBody>
        </p:sp>
      </p:grpSp>
      <p:sp>
        <p:nvSpPr>
          <p:cNvPr id="90125" name="Text Box 13"/>
          <p:cNvSpPr txBox="1">
            <a:spLocks noChangeArrowheads="1"/>
          </p:cNvSpPr>
          <p:nvPr/>
        </p:nvSpPr>
        <p:spPr bwMode="auto">
          <a:xfrm>
            <a:off x="971600" y="188640"/>
            <a:ext cx="6553200" cy="579437"/>
          </a:xfrm>
          <a:prstGeom prst="rect">
            <a:avLst/>
          </a:prstGeom>
          <a:noFill/>
          <a:ln w="9525">
            <a:noFill/>
            <a:miter lim="800000"/>
            <a:headEnd/>
            <a:tailEnd/>
          </a:ln>
          <a:effectLst/>
        </p:spPr>
        <p:txBody>
          <a:bodyPr>
            <a:spAutoFit/>
          </a:bodyPr>
          <a:lstStyle/>
          <a:p>
            <a:r>
              <a:rPr lang="zh-CN" altLang="en-US" sz="3200" b="1" dirty="0">
                <a:solidFill>
                  <a:schemeClr val="accent1"/>
                </a:solidFill>
              </a:rPr>
              <a:t>敏捷</a:t>
            </a:r>
            <a:r>
              <a:rPr lang="zh-CN" altLang="en-US" sz="3200" b="1" dirty="0">
                <a:solidFill>
                  <a:schemeClr val="accent1"/>
                </a:solidFill>
                <a:latin typeface="Dotum" pitchFamily="34" charset="-127"/>
                <a:ea typeface="Dotum" pitchFamily="34" charset="-127"/>
              </a:rPr>
              <a:t>做事方式</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AutoShape 3"/>
          <p:cNvSpPr>
            <a:spLocks noChangeArrowheads="1"/>
          </p:cNvSpPr>
          <p:nvPr/>
        </p:nvSpPr>
        <p:spPr bwMode="gray">
          <a:xfrm>
            <a:off x="1403350" y="1556792"/>
            <a:ext cx="7056438" cy="720079"/>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sz="2400" b="1">
                <a:solidFill>
                  <a:srgbClr val="000000"/>
                </a:solidFill>
              </a:rPr>
              <a:t>以人为本，自我驱动，持续改进（个人和组织）</a:t>
            </a:r>
          </a:p>
        </p:txBody>
      </p:sp>
      <p:sp>
        <p:nvSpPr>
          <p:cNvPr id="49156" name="AutoShape 4"/>
          <p:cNvSpPr>
            <a:spLocks noChangeArrowheads="1"/>
          </p:cNvSpPr>
          <p:nvPr/>
        </p:nvSpPr>
        <p:spPr bwMode="gray">
          <a:xfrm>
            <a:off x="539552" y="1527535"/>
            <a:ext cx="792163" cy="759866"/>
          </a:xfrm>
          <a:prstGeom prst="roundRect">
            <a:avLst>
              <a:gd name="adj" fmla="val 11921"/>
            </a:avLst>
          </a:prstGeom>
          <a:gradFill rotWithShape="1">
            <a:gsLst>
              <a:gs pos="0">
                <a:schemeClr val="accent2"/>
              </a:gs>
              <a:gs pos="100000">
                <a:schemeClr val="accent2">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1</a:t>
            </a:r>
          </a:p>
        </p:txBody>
      </p:sp>
      <p:sp>
        <p:nvSpPr>
          <p:cNvPr id="49160" name="AutoShape 8"/>
          <p:cNvSpPr>
            <a:spLocks noChangeArrowheads="1"/>
          </p:cNvSpPr>
          <p:nvPr/>
        </p:nvSpPr>
        <p:spPr bwMode="gray">
          <a:xfrm>
            <a:off x="1403350" y="2708920"/>
            <a:ext cx="7056438" cy="64807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buClr>
                <a:srgbClr val="D7181F"/>
              </a:buClr>
              <a:buFont typeface="Wingdings" pitchFamily="2" charset="2"/>
              <a:buNone/>
            </a:pPr>
            <a:r>
              <a:rPr lang="zh-CN" altLang="en-US" sz="2400" b="1" dirty="0" smtClean="0">
                <a:solidFill>
                  <a:srgbClr val="000000"/>
                </a:solidFill>
              </a:rPr>
              <a:t>不是</a:t>
            </a:r>
            <a:r>
              <a:rPr lang="zh-CN" altLang="en-US" sz="2400" b="1" dirty="0">
                <a:solidFill>
                  <a:srgbClr val="000000"/>
                </a:solidFill>
              </a:rPr>
              <a:t>凡事都由主管</a:t>
            </a:r>
            <a:r>
              <a:rPr lang="zh-CN" altLang="en-US" sz="2400" b="1" dirty="0" smtClean="0">
                <a:solidFill>
                  <a:srgbClr val="000000"/>
                </a:solidFill>
              </a:rPr>
              <a:t>决定，</a:t>
            </a:r>
            <a:r>
              <a:rPr lang="zh-CN" altLang="en-US" sz="2400" b="1" dirty="0">
                <a:solidFill>
                  <a:srgbClr val="000000"/>
                </a:solidFill>
              </a:rPr>
              <a:t>人人都是</a:t>
            </a:r>
            <a:r>
              <a:rPr lang="zh-CN" altLang="en-US" sz="2400" b="1" dirty="0" smtClean="0">
                <a:solidFill>
                  <a:srgbClr val="000000"/>
                </a:solidFill>
              </a:rPr>
              <a:t>专家</a:t>
            </a:r>
            <a:endParaRPr lang="zh-CN" altLang="en-US" sz="2400" b="1" dirty="0">
              <a:solidFill>
                <a:srgbClr val="000000"/>
              </a:solidFill>
            </a:endParaRPr>
          </a:p>
        </p:txBody>
      </p:sp>
      <p:sp>
        <p:nvSpPr>
          <p:cNvPr id="49161" name="AutoShape 9"/>
          <p:cNvSpPr>
            <a:spLocks noChangeArrowheads="1"/>
          </p:cNvSpPr>
          <p:nvPr/>
        </p:nvSpPr>
        <p:spPr bwMode="gray">
          <a:xfrm>
            <a:off x="539552" y="2724972"/>
            <a:ext cx="792163" cy="611928"/>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2</a:t>
            </a:r>
          </a:p>
        </p:txBody>
      </p:sp>
      <p:sp>
        <p:nvSpPr>
          <p:cNvPr id="49164" name="AutoShape 12"/>
          <p:cNvSpPr>
            <a:spLocks noChangeArrowheads="1"/>
          </p:cNvSpPr>
          <p:nvPr/>
        </p:nvSpPr>
        <p:spPr bwMode="gray">
          <a:xfrm>
            <a:off x="1403350" y="3933056"/>
            <a:ext cx="7056438" cy="64807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r>
              <a:rPr lang="zh-CN" altLang="en-US" sz="2400" b="1" dirty="0">
                <a:solidFill>
                  <a:srgbClr val="000000"/>
                </a:solidFill>
              </a:rPr>
              <a:t>敏捷是方法论，所保障的只是理念和思想</a:t>
            </a:r>
          </a:p>
        </p:txBody>
      </p:sp>
      <p:sp>
        <p:nvSpPr>
          <p:cNvPr id="49165" name="AutoShape 13"/>
          <p:cNvSpPr>
            <a:spLocks noChangeArrowheads="1"/>
          </p:cNvSpPr>
          <p:nvPr/>
        </p:nvSpPr>
        <p:spPr bwMode="gray">
          <a:xfrm>
            <a:off x="539552" y="3933056"/>
            <a:ext cx="792163" cy="611928"/>
          </a:xfrm>
          <a:prstGeom prst="roundRect">
            <a:avLst>
              <a:gd name="adj" fmla="val 11921"/>
            </a:avLst>
          </a:prstGeom>
          <a:gradFill rotWithShape="1">
            <a:gsLst>
              <a:gs pos="0">
                <a:schemeClr val="hlink"/>
              </a:gs>
              <a:gs pos="100000">
                <a:schemeClr val="hlink">
                  <a:gamma/>
                  <a:shade val="69804"/>
                  <a:invGamma/>
                </a:schemeClr>
              </a:gs>
            </a:gsLst>
            <a:lin ang="5400000" scaled="1"/>
          </a:gradFill>
          <a:ln w="38100">
            <a:solidFill>
              <a:srgbClr val="FEFEFE"/>
            </a:solidFill>
            <a:round/>
            <a:headEnd/>
            <a:tailEnd/>
          </a:ln>
          <a:effectLst/>
          <a:extLst>
            <a:ext uri="{AF507438-7753-43E0-B8FC-AC1667EBCBE1}"/>
          </a:extLst>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3</a:t>
            </a:r>
          </a:p>
        </p:txBody>
      </p:sp>
      <p:sp>
        <p:nvSpPr>
          <p:cNvPr id="49170" name="AutoShape 18"/>
          <p:cNvSpPr>
            <a:spLocks noChangeArrowheads="1"/>
          </p:cNvSpPr>
          <p:nvPr/>
        </p:nvSpPr>
        <p:spPr bwMode="gray">
          <a:xfrm>
            <a:off x="1403350" y="5085185"/>
            <a:ext cx="7056438" cy="64807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eaLnBrk="0" hangingPunct="0"/>
            <a:r>
              <a:rPr lang="zh-CN" altLang="en-US" sz="2400" b="1">
                <a:solidFill>
                  <a:srgbClr val="000000"/>
                </a:solidFill>
              </a:rPr>
              <a:t>没有银弹，随机应变</a:t>
            </a:r>
          </a:p>
        </p:txBody>
      </p:sp>
      <p:sp>
        <p:nvSpPr>
          <p:cNvPr id="91146" name="AutoShape 19"/>
          <p:cNvSpPr>
            <a:spLocks noChangeArrowheads="1"/>
          </p:cNvSpPr>
          <p:nvPr/>
        </p:nvSpPr>
        <p:spPr bwMode="gray">
          <a:xfrm>
            <a:off x="539552" y="5123211"/>
            <a:ext cx="792163" cy="608567"/>
          </a:xfrm>
          <a:prstGeom prst="roundRect">
            <a:avLst>
              <a:gd name="adj" fmla="val 11921"/>
            </a:avLst>
          </a:prstGeom>
          <a:solidFill>
            <a:srgbClr val="008080"/>
          </a:solidFill>
          <a:ln w="38100">
            <a:solidFill>
              <a:srgbClr val="FEFEFE"/>
            </a:solidFill>
            <a:round/>
            <a:headEnd/>
            <a:tailEnd/>
          </a:ln>
        </p:spPr>
        <p:txBody>
          <a:bodyPr wrap="none" anchor="ctr"/>
          <a:lstStyle/>
          <a:p>
            <a:pPr algn="ctr" eaLnBrk="0" hangingPunct="0">
              <a:buClr>
                <a:srgbClr val="D7181F"/>
              </a:buClr>
              <a:buFont typeface="Wingdings" pitchFamily="2" charset="2"/>
              <a:buNone/>
            </a:pPr>
            <a:r>
              <a:rPr lang="en-US" altLang="zh-CN" sz="2400" b="1">
                <a:solidFill>
                  <a:srgbClr val="000000"/>
                </a:solidFill>
                <a:latin typeface="Arial" charset="0"/>
              </a:rPr>
              <a:t>4</a:t>
            </a:r>
          </a:p>
        </p:txBody>
      </p:sp>
      <p:sp>
        <p:nvSpPr>
          <p:cNvPr id="91147" name="Text Box 11"/>
          <p:cNvSpPr txBox="1">
            <a:spLocks noChangeArrowheads="1"/>
          </p:cNvSpPr>
          <p:nvPr/>
        </p:nvSpPr>
        <p:spPr bwMode="auto">
          <a:xfrm>
            <a:off x="1043608" y="188640"/>
            <a:ext cx="6697662" cy="579437"/>
          </a:xfrm>
          <a:prstGeom prst="rect">
            <a:avLst/>
          </a:prstGeom>
          <a:noFill/>
          <a:ln w="9525">
            <a:noFill/>
            <a:miter lim="800000"/>
            <a:headEnd/>
            <a:tailEnd/>
          </a:ln>
          <a:effectLst/>
        </p:spPr>
        <p:txBody>
          <a:bodyPr>
            <a:spAutoFit/>
          </a:bodyPr>
          <a:lstStyle/>
          <a:p>
            <a:r>
              <a:rPr lang="zh-CN" altLang="en-US" sz="3200" b="1" dirty="0">
                <a:solidFill>
                  <a:schemeClr val="accent1"/>
                </a:solidFill>
                <a:ea typeface="Dotum" pitchFamily="34" charset="-127"/>
              </a:rPr>
              <a:t>敏捷</a:t>
            </a:r>
            <a:r>
              <a:rPr lang="zh-CN" altLang="en-US" sz="3200" b="1" dirty="0">
                <a:solidFill>
                  <a:schemeClr val="accent1"/>
                </a:solidFill>
                <a:latin typeface="Dotum" pitchFamily="34" charset="-127"/>
                <a:ea typeface="Dotum" pitchFamily="34" charset="-127"/>
              </a:rPr>
              <a:t>做事理念</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p:cNvSpPr>
            <a:spLocks noChangeArrowheads="1"/>
          </p:cNvSpPr>
          <p:nvPr/>
        </p:nvSpPr>
        <p:spPr bwMode="gray">
          <a:xfrm>
            <a:off x="971153" y="1196752"/>
            <a:ext cx="6985000" cy="648072"/>
          </a:xfrm>
          <a:prstGeom prst="roundRect">
            <a:avLst>
              <a:gd name="adj" fmla="val 19046"/>
            </a:avLst>
          </a:prstGeom>
          <a:gradFill rotWithShape="1">
            <a:gsLst>
              <a:gs pos="0">
                <a:srgbClr val="FFCC00"/>
              </a:gs>
              <a:gs pos="50000">
                <a:schemeClr val="bg1"/>
              </a:gs>
              <a:gs pos="100000">
                <a:srgbClr val="FFCC00"/>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zh-CN" sz="4000" b="1">
              <a:solidFill>
                <a:srgbClr val="000000"/>
              </a:solidFill>
              <a:latin typeface="+mj-ea"/>
              <a:ea typeface="+mj-ea"/>
            </a:endParaRPr>
          </a:p>
        </p:txBody>
      </p:sp>
      <p:sp>
        <p:nvSpPr>
          <p:cNvPr id="18434" name="Rectangle 3"/>
          <p:cNvSpPr>
            <a:spLocks noGrp="1" noChangeArrowheads="1"/>
          </p:cNvSpPr>
          <p:nvPr>
            <p:ph idx="4294967295"/>
          </p:nvPr>
        </p:nvSpPr>
        <p:spPr>
          <a:xfrm>
            <a:off x="971153" y="1195908"/>
            <a:ext cx="6265862" cy="1584325"/>
          </a:xfrm>
        </p:spPr>
        <p:txBody>
          <a:bodyPr/>
          <a:lstStyle/>
          <a:p>
            <a:pPr>
              <a:lnSpc>
                <a:spcPct val="90000"/>
              </a:lnSpc>
            </a:pPr>
            <a:r>
              <a:rPr lang="en-US" altLang="zh-CN" sz="4000" b="1" dirty="0">
                <a:latin typeface="+mj-ea"/>
                <a:ea typeface="+mj-ea"/>
              </a:rPr>
              <a:t>What: </a:t>
            </a:r>
            <a:r>
              <a:rPr lang="zh-CN" altLang="en-US" sz="4000" b="1" dirty="0">
                <a:latin typeface="+mj-ea"/>
                <a:ea typeface="+mj-ea"/>
              </a:rPr>
              <a:t>什么是敏捷？ </a:t>
            </a:r>
          </a:p>
          <a:p>
            <a:pPr>
              <a:lnSpc>
                <a:spcPct val="90000"/>
              </a:lnSpc>
            </a:pPr>
            <a:r>
              <a:rPr lang="en-US" altLang="zh-CN" sz="4000" b="1" dirty="0">
                <a:latin typeface="+mj-ea"/>
                <a:ea typeface="+mj-ea"/>
              </a:rPr>
              <a:t>Why:  </a:t>
            </a:r>
            <a:r>
              <a:rPr lang="zh-CN" altLang="en-US" sz="4000" b="1" dirty="0">
                <a:latin typeface="+mj-ea"/>
                <a:ea typeface="+mj-ea"/>
              </a:rPr>
              <a:t>为什么要敏捷？</a:t>
            </a:r>
          </a:p>
          <a:p>
            <a:pPr>
              <a:lnSpc>
                <a:spcPct val="90000"/>
              </a:lnSpc>
            </a:pPr>
            <a:r>
              <a:rPr lang="en-US" altLang="zh-CN" sz="4000" b="1" dirty="0">
                <a:latin typeface="+mj-ea"/>
                <a:ea typeface="+mj-ea"/>
              </a:rPr>
              <a:t>How:  </a:t>
            </a:r>
            <a:r>
              <a:rPr lang="zh-CN" altLang="en-US" sz="4000" b="1" dirty="0">
                <a:latin typeface="+mj-ea"/>
                <a:ea typeface="+mj-ea"/>
              </a:rPr>
              <a:t>如何敏捷？</a:t>
            </a:r>
          </a:p>
          <a:p>
            <a:pPr lvl="1">
              <a:lnSpc>
                <a:spcPct val="90000"/>
              </a:lnSpc>
            </a:pPr>
            <a:r>
              <a:rPr lang="zh-CN" altLang="en-US" sz="4000" b="1" dirty="0">
                <a:latin typeface="+mj-ea"/>
                <a:ea typeface="+mj-ea"/>
              </a:rPr>
              <a:t>业界经验</a:t>
            </a:r>
          </a:p>
          <a:p>
            <a:pPr lvl="1">
              <a:lnSpc>
                <a:spcPct val="90000"/>
              </a:lnSpc>
            </a:pPr>
            <a:r>
              <a:rPr lang="zh-CN" altLang="en-US" sz="4000" b="1" dirty="0">
                <a:latin typeface="+mj-ea"/>
                <a:ea typeface="+mj-ea"/>
              </a:rPr>
              <a:t>敏捷实施</a:t>
            </a:r>
          </a:p>
          <a:p>
            <a:pPr>
              <a:lnSpc>
                <a:spcPct val="90000"/>
              </a:lnSpc>
            </a:pPr>
            <a:endParaRPr lang="zh-CN" altLang="en-US" sz="4000" dirty="0">
              <a:latin typeface="+mj-ea"/>
              <a:ea typeface="+mj-ea"/>
            </a:endParaRPr>
          </a:p>
        </p:txBody>
      </p:sp>
      <p:sp>
        <p:nvSpPr>
          <p:cNvPr id="18437" name="Text Box 5"/>
          <p:cNvSpPr txBox="1">
            <a:spLocks noChangeArrowheads="1"/>
          </p:cNvSpPr>
          <p:nvPr/>
        </p:nvSpPr>
        <p:spPr bwMode="auto">
          <a:xfrm>
            <a:off x="1187624" y="188640"/>
            <a:ext cx="1717675" cy="579438"/>
          </a:xfrm>
          <a:prstGeom prst="rect">
            <a:avLst/>
          </a:prstGeom>
          <a:noFill/>
          <a:ln w="9525">
            <a:noFill/>
            <a:miter lim="800000"/>
            <a:headEnd/>
            <a:tailEnd/>
          </a:ln>
          <a:effectLst/>
        </p:spPr>
        <p:txBody>
          <a:bodyPr wrap="none">
            <a:spAutoFit/>
          </a:bodyPr>
          <a:lstStyle/>
          <a:p>
            <a:r>
              <a:rPr lang="en-US" altLang="zh-CN" sz="3200" b="1" dirty="0">
                <a:solidFill>
                  <a:schemeClr val="accent1"/>
                </a:solidFill>
                <a:ea typeface="Dotum" pitchFamily="34" charset="-127"/>
              </a:rPr>
              <a:t>Agenda</a:t>
            </a:r>
            <a:endParaRPr lang="en-US" altLang="zh-CN" sz="3200" b="1" dirty="0">
              <a:solidFill>
                <a:schemeClr val="accent1"/>
              </a:solidFill>
              <a:latin typeface="Dotum" pitchFamily="34" charset="-127"/>
              <a:ea typeface="Dotum" pitchFamily="34" charset="-127"/>
            </a:endParaRPr>
          </a:p>
        </p:txBody>
      </p:sp>
      <p:pic>
        <p:nvPicPr>
          <p:cNvPr id="18439" name="Picture 7"/>
          <p:cNvPicPr>
            <a:picLocks noChangeAspect="1" noChangeArrowheads="1"/>
          </p:cNvPicPr>
          <p:nvPr/>
        </p:nvPicPr>
        <p:blipFill>
          <a:blip r:embed="rId2" cstate="print"/>
          <a:srcRect/>
          <a:stretch>
            <a:fillRect/>
          </a:stretch>
        </p:blipFill>
        <p:spPr bwMode="auto">
          <a:xfrm>
            <a:off x="6300192" y="3212976"/>
            <a:ext cx="1647825" cy="20859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fill="hold"/>
                                        <p:tgtEl>
                                          <p:spTgt spid="122882"/>
                                        </p:tgtEl>
                                        <p:attrNameLst>
                                          <p:attrName>ppt_x</p:attrName>
                                        </p:attrNameLst>
                                      </p:cBhvr>
                                      <p:tavLst>
                                        <p:tav tm="0">
                                          <p:val>
                                            <p:strVal val="0-#ppt_w/2"/>
                                          </p:val>
                                        </p:tav>
                                        <p:tav tm="100000">
                                          <p:val>
                                            <p:strVal val="#ppt_x"/>
                                          </p:val>
                                        </p:tav>
                                      </p:tavLst>
                                    </p:anim>
                                    <p:anim calcmode="lin" valueType="num">
                                      <p:cBhvr additive="base">
                                        <p:cTn id="8" dur="500" fill="hold"/>
                                        <p:tgtEl>
                                          <p:spTgt spid="1228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8439"/>
                                        </p:tgtEl>
                                        <p:attrNameLst>
                                          <p:attrName>style.visibility</p:attrName>
                                        </p:attrNameLst>
                                      </p:cBhvr>
                                      <p:to>
                                        <p:strVal val="visible"/>
                                      </p:to>
                                    </p:set>
                                    <p:animEffect transition="in" filter="box(in)">
                                      <p:cBhvr>
                                        <p:cTn id="13"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p:cNvSpPr>
            <a:spLocks noChangeArrowheads="1"/>
          </p:cNvSpPr>
          <p:nvPr/>
        </p:nvSpPr>
        <p:spPr bwMode="gray">
          <a:xfrm>
            <a:off x="971600" y="3861048"/>
            <a:ext cx="7344816" cy="720080"/>
          </a:xfrm>
          <a:prstGeom prst="roundRect">
            <a:avLst>
              <a:gd name="adj" fmla="val 19046"/>
            </a:avLst>
          </a:prstGeom>
          <a:gradFill rotWithShape="1">
            <a:gsLst>
              <a:gs pos="0">
                <a:srgbClr val="FFCC00"/>
              </a:gs>
              <a:gs pos="50000">
                <a:schemeClr val="bg1"/>
              </a:gs>
              <a:gs pos="100000">
                <a:srgbClr val="FFCC00"/>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zh-CN" sz="4000" b="1">
              <a:solidFill>
                <a:srgbClr val="000000"/>
              </a:solidFill>
              <a:latin typeface="Arial" charset="0"/>
              <a:ea typeface="宋体" pitchFamily="2" charset="-122"/>
            </a:endParaRPr>
          </a:p>
        </p:txBody>
      </p:sp>
      <p:sp>
        <p:nvSpPr>
          <p:cNvPr id="116739" name="Rectangle 3"/>
          <p:cNvSpPr>
            <a:spLocks noGrp="1" noChangeArrowheads="1"/>
          </p:cNvSpPr>
          <p:nvPr>
            <p:ph idx="4294967295"/>
          </p:nvPr>
        </p:nvSpPr>
        <p:spPr>
          <a:xfrm>
            <a:off x="971600" y="1196752"/>
            <a:ext cx="6265862" cy="1584325"/>
          </a:xfrm>
        </p:spPr>
        <p:txBody>
          <a:bodyPr/>
          <a:lstStyle/>
          <a:p>
            <a:pPr>
              <a:lnSpc>
                <a:spcPct val="90000"/>
              </a:lnSpc>
            </a:pPr>
            <a:r>
              <a:rPr lang="en-US" altLang="zh-CN" sz="4000" b="1" dirty="0"/>
              <a:t>What: </a:t>
            </a:r>
            <a:r>
              <a:rPr lang="zh-CN" altLang="en-US" sz="4000" b="1" dirty="0"/>
              <a:t>什么是敏捷？ </a:t>
            </a:r>
          </a:p>
          <a:p>
            <a:pPr>
              <a:lnSpc>
                <a:spcPct val="90000"/>
              </a:lnSpc>
            </a:pPr>
            <a:r>
              <a:rPr lang="en-US" altLang="zh-CN" sz="4000" b="1" dirty="0"/>
              <a:t>Why:  </a:t>
            </a:r>
            <a:r>
              <a:rPr lang="zh-CN" altLang="en-US" sz="4000" b="1" dirty="0"/>
              <a:t>为什么要敏捷？</a:t>
            </a:r>
          </a:p>
          <a:p>
            <a:pPr>
              <a:lnSpc>
                <a:spcPct val="90000"/>
              </a:lnSpc>
            </a:pPr>
            <a:r>
              <a:rPr lang="en-US" altLang="zh-CN" sz="4000" b="1" dirty="0"/>
              <a:t>How:  </a:t>
            </a:r>
            <a:r>
              <a:rPr lang="zh-CN" altLang="en-US" sz="4000" b="1" dirty="0"/>
              <a:t>如何敏捷？</a:t>
            </a:r>
          </a:p>
          <a:p>
            <a:pPr lvl="1">
              <a:lnSpc>
                <a:spcPct val="90000"/>
              </a:lnSpc>
            </a:pPr>
            <a:r>
              <a:rPr lang="zh-CN" altLang="en-US" sz="4000" b="1" dirty="0"/>
              <a:t>业界经验</a:t>
            </a:r>
          </a:p>
          <a:p>
            <a:pPr lvl="1">
              <a:lnSpc>
                <a:spcPct val="90000"/>
              </a:lnSpc>
            </a:pPr>
            <a:r>
              <a:rPr lang="zh-CN" altLang="en-US" sz="4000" b="1" dirty="0"/>
              <a:t>敏捷实施</a:t>
            </a:r>
          </a:p>
          <a:p>
            <a:pPr>
              <a:lnSpc>
                <a:spcPct val="90000"/>
              </a:lnSpc>
            </a:pPr>
            <a:endParaRPr lang="zh-CN" altLang="en-US" sz="4000" dirty="0"/>
          </a:p>
        </p:txBody>
      </p:sp>
      <p:sp>
        <p:nvSpPr>
          <p:cNvPr id="116740" name="Text Box 4"/>
          <p:cNvSpPr txBox="1">
            <a:spLocks noChangeArrowheads="1"/>
          </p:cNvSpPr>
          <p:nvPr/>
        </p:nvSpPr>
        <p:spPr bwMode="auto">
          <a:xfrm>
            <a:off x="1187624" y="188640"/>
            <a:ext cx="1717675" cy="579438"/>
          </a:xfrm>
          <a:prstGeom prst="rect">
            <a:avLst/>
          </a:prstGeom>
          <a:noFill/>
          <a:ln w="9525">
            <a:noFill/>
            <a:miter lim="800000"/>
            <a:headEnd/>
            <a:tailEnd/>
          </a:ln>
          <a:effectLst/>
        </p:spPr>
        <p:txBody>
          <a:bodyPr wrap="none">
            <a:spAutoFit/>
          </a:bodyPr>
          <a:lstStyle/>
          <a:p>
            <a:r>
              <a:rPr lang="en-US" altLang="zh-CN" sz="3200" b="1" dirty="0">
                <a:solidFill>
                  <a:schemeClr val="accent1"/>
                </a:solidFill>
                <a:ea typeface="Dotum" pitchFamily="34" charset="-127"/>
              </a:rPr>
              <a:t>Agenda</a:t>
            </a:r>
            <a:endParaRPr lang="en-US" altLang="zh-CN" sz="3200" b="1" dirty="0">
              <a:solidFill>
                <a:schemeClr val="accent1"/>
              </a:solidFill>
              <a:latin typeface="Dotum" pitchFamily="34" charset="-127"/>
              <a:ea typeface="Dotum"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fill="hold"/>
                                        <p:tgtEl>
                                          <p:spTgt spid="122882"/>
                                        </p:tgtEl>
                                        <p:attrNameLst>
                                          <p:attrName>ppt_x</p:attrName>
                                        </p:attrNameLst>
                                      </p:cBhvr>
                                      <p:tavLst>
                                        <p:tav tm="0">
                                          <p:val>
                                            <p:strVal val="0-#ppt_w/2"/>
                                          </p:val>
                                        </p:tav>
                                        <p:tav tm="100000">
                                          <p:val>
                                            <p:strVal val="#ppt_x"/>
                                          </p:val>
                                        </p:tav>
                                      </p:tavLst>
                                    </p:anim>
                                    <p:anim calcmode="lin" valueType="num">
                                      <p:cBhvr additive="base">
                                        <p:cTn id="8" dur="500" fill="hold"/>
                                        <p:tgtEl>
                                          <p:spTgt spid="122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504" name="Group 32"/>
          <p:cNvGrpSpPr>
            <a:grpSpLocks/>
          </p:cNvGrpSpPr>
          <p:nvPr/>
        </p:nvGrpSpPr>
        <p:grpSpPr bwMode="auto">
          <a:xfrm>
            <a:off x="250825" y="1196752"/>
            <a:ext cx="8428038" cy="3024411"/>
            <a:chOff x="158" y="1344"/>
            <a:chExt cx="5309" cy="2283"/>
          </a:xfrm>
        </p:grpSpPr>
        <p:sp>
          <p:nvSpPr>
            <p:cNvPr id="53269" name="AutoShape 21"/>
            <p:cNvSpPr>
              <a:spLocks noChangeArrowheads="1"/>
            </p:cNvSpPr>
            <p:nvPr/>
          </p:nvSpPr>
          <p:spPr bwMode="gray">
            <a:xfrm>
              <a:off x="158" y="1933"/>
              <a:ext cx="1632" cy="288"/>
            </a:xfrm>
            <a:prstGeom prst="roundRect">
              <a:avLst>
                <a:gd name="adj" fmla="val 16667"/>
              </a:avLst>
            </a:prstGeom>
            <a:gradFill rotWithShape="1">
              <a:gsLst>
                <a:gs pos="0">
                  <a:schemeClr val="hlink"/>
                </a:gs>
                <a:gs pos="100000">
                  <a:schemeClr va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富含信息的空间</a:t>
              </a:r>
            </a:p>
          </p:txBody>
        </p:sp>
        <p:sp>
          <p:nvSpPr>
            <p:cNvPr id="53251" name="AutoShape 3"/>
            <p:cNvSpPr>
              <a:spLocks noChangeArrowheads="1"/>
            </p:cNvSpPr>
            <p:nvPr/>
          </p:nvSpPr>
          <p:spPr bwMode="invGray">
            <a:xfrm rot="-3626814">
              <a:off x="2946" y="1702"/>
              <a:ext cx="499" cy="182"/>
            </a:xfrm>
            <a:prstGeom prst="rightArrow">
              <a:avLst>
                <a:gd name="adj1" fmla="val 35167"/>
                <a:gd name="adj2" fmla="val 111029"/>
              </a:avLst>
            </a:prstGeom>
            <a:gradFill rotWithShape="1">
              <a:gsLst>
                <a:gs pos="0">
                  <a:srgbClr val="003E3E">
                    <a:alpha val="0"/>
                  </a:srgbClr>
                </a:gs>
                <a:gs pos="100000">
                  <a:schemeClr val="bg2"/>
                </a:gs>
              </a:gsLst>
              <a:lin ang="0" scaled="1"/>
            </a:gradFill>
            <a:ln w="9525">
              <a:noFill/>
              <a:miter lim="800000"/>
              <a:headEnd/>
              <a:tailEnd/>
            </a:ln>
          </p:spPr>
          <p:txBody>
            <a:bodyPr vert="eaVert"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3252" name="AutoShape 4"/>
            <p:cNvSpPr>
              <a:spLocks noChangeArrowheads="1"/>
            </p:cNvSpPr>
            <p:nvPr/>
          </p:nvSpPr>
          <p:spPr bwMode="invGray">
            <a:xfrm rot="3465783">
              <a:off x="2946" y="3065"/>
              <a:ext cx="499" cy="182"/>
            </a:xfrm>
            <a:prstGeom prst="rightArrow">
              <a:avLst>
                <a:gd name="adj1" fmla="val 35167"/>
                <a:gd name="adj2" fmla="val 111029"/>
              </a:avLst>
            </a:prstGeom>
            <a:gradFill rotWithShape="1">
              <a:gsLst>
                <a:gs pos="0">
                  <a:srgbClr val="003E3E">
                    <a:alpha val="0"/>
                  </a:srgbClr>
                </a:gs>
                <a:gs pos="100000">
                  <a:schemeClr val="bg2"/>
                </a:gs>
              </a:gsLst>
              <a:lin ang="0" scaled="1"/>
            </a:gradFill>
            <a:ln w="9525">
              <a:noFill/>
              <a:miter lim="800000"/>
              <a:headEnd/>
              <a:tailEnd/>
            </a:ln>
          </p:spPr>
          <p:txBody>
            <a:bodyPr rot="10800000" vert="eaVert"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3253" name="AutoShape 5"/>
            <p:cNvSpPr>
              <a:spLocks noChangeArrowheads="1"/>
            </p:cNvSpPr>
            <p:nvPr/>
          </p:nvSpPr>
          <p:spPr bwMode="invGray">
            <a:xfrm rot="-7230978">
              <a:off x="2164" y="1736"/>
              <a:ext cx="499" cy="182"/>
            </a:xfrm>
            <a:prstGeom prst="rightArrow">
              <a:avLst>
                <a:gd name="adj1" fmla="val 35167"/>
                <a:gd name="adj2" fmla="val 111029"/>
              </a:avLst>
            </a:prstGeom>
            <a:gradFill rotWithShape="1">
              <a:gsLst>
                <a:gs pos="0">
                  <a:srgbClr val="003E3E">
                    <a:alpha val="0"/>
                  </a:srgbClr>
                </a:gs>
                <a:gs pos="100000">
                  <a:schemeClr val="bg2"/>
                </a:gs>
              </a:gsLst>
              <a:lin ang="0" scaled="1"/>
            </a:gradFill>
            <a:ln w="9525">
              <a:noFill/>
              <a:miter lim="800000"/>
              <a:headEnd/>
              <a:tailEnd/>
            </a:ln>
          </p:spPr>
          <p:txBody>
            <a:bodyPr vert="eaVert"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3254" name="AutoShape 6"/>
            <p:cNvSpPr>
              <a:spLocks noChangeArrowheads="1"/>
            </p:cNvSpPr>
            <p:nvPr/>
          </p:nvSpPr>
          <p:spPr bwMode="invGray">
            <a:xfrm rot="6961495">
              <a:off x="2224" y="3094"/>
              <a:ext cx="499" cy="182"/>
            </a:xfrm>
            <a:prstGeom prst="rightArrow">
              <a:avLst>
                <a:gd name="adj1" fmla="val 35167"/>
                <a:gd name="adj2" fmla="val 111029"/>
              </a:avLst>
            </a:prstGeom>
            <a:gradFill rotWithShape="1">
              <a:gsLst>
                <a:gs pos="0">
                  <a:srgbClr val="003E3E">
                    <a:alpha val="0"/>
                  </a:srgbClr>
                </a:gs>
                <a:gs pos="100000">
                  <a:schemeClr val="bg2"/>
                </a:gs>
              </a:gsLst>
              <a:lin ang="0" scaled="1"/>
            </a:gradFill>
            <a:ln w="9525">
              <a:noFill/>
              <a:miter lim="800000"/>
              <a:headEnd/>
              <a:tailEnd/>
            </a:ln>
          </p:spPr>
          <p:txBody>
            <a:bodyPr rot="10800000" vert="eaVert"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3255" name="AutoShape 7"/>
            <p:cNvSpPr>
              <a:spLocks noChangeArrowheads="1"/>
            </p:cNvSpPr>
            <p:nvPr/>
          </p:nvSpPr>
          <p:spPr bwMode="invGray">
            <a:xfrm rot="-1068322">
              <a:off x="3335" y="2118"/>
              <a:ext cx="499" cy="182"/>
            </a:xfrm>
            <a:prstGeom prst="rightArrow">
              <a:avLst>
                <a:gd name="adj1" fmla="val 35167"/>
                <a:gd name="adj2" fmla="val 111029"/>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ext uri="{AF507438-7753-43E0-B8FC-AC1667EBCBE1}"/>
            </a:extLst>
          </p:spPr>
          <p:txBody>
            <a:bodyPr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3256" name="AutoShape 8"/>
            <p:cNvSpPr>
              <a:spLocks noChangeArrowheads="1"/>
            </p:cNvSpPr>
            <p:nvPr/>
          </p:nvSpPr>
          <p:spPr bwMode="invGray">
            <a:xfrm rot="-10051827">
              <a:off x="1793" y="2164"/>
              <a:ext cx="544" cy="182"/>
            </a:xfrm>
            <a:prstGeom prst="rightArrow">
              <a:avLst>
                <a:gd name="adj1" fmla="val 35167"/>
                <a:gd name="adj2" fmla="val 121041"/>
              </a:avLst>
            </a:prstGeom>
            <a:gradFill rotWithShape="1">
              <a:gsLst>
                <a:gs pos="0">
                  <a:srgbClr val="003E3E">
                    <a:alpha val="0"/>
                  </a:srgbClr>
                </a:gs>
                <a:gs pos="100000">
                  <a:schemeClr val="bg2"/>
                </a:gs>
              </a:gsLst>
              <a:lin ang="0" scaled="1"/>
            </a:gradFill>
            <a:ln w="9525">
              <a:noFill/>
              <a:miter lim="800000"/>
              <a:headEnd/>
              <a:tailEnd/>
            </a:ln>
          </p:spPr>
          <p:txBody>
            <a:bodyPr rot="10800000"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105482" name="Oval 9"/>
            <p:cNvSpPr>
              <a:spLocks noChangeArrowheads="1"/>
            </p:cNvSpPr>
            <p:nvPr/>
          </p:nvSpPr>
          <p:spPr bwMode="gray">
            <a:xfrm>
              <a:off x="1633" y="2265"/>
              <a:ext cx="2357" cy="425"/>
            </a:xfrm>
            <a:prstGeom prst="ellipse">
              <a:avLst/>
            </a:prstGeom>
            <a:noFill/>
            <a:ln w="38100" algn="ctr">
              <a:solidFill>
                <a:srgbClr val="808080"/>
              </a:solidFill>
              <a:round/>
              <a:headEnd/>
              <a:tailEnd/>
            </a:ln>
          </p:spPr>
          <p:txBody>
            <a:bodyPr anchor="ctr">
              <a:spAutoFit/>
            </a:bodyP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grpSp>
          <p:nvGrpSpPr>
            <p:cNvPr id="105483" name="Group 10"/>
            <p:cNvGrpSpPr>
              <a:grpSpLocks/>
            </p:cNvGrpSpPr>
            <p:nvPr/>
          </p:nvGrpSpPr>
          <p:grpSpPr bwMode="auto">
            <a:xfrm>
              <a:off x="2230" y="1977"/>
              <a:ext cx="1185" cy="1031"/>
              <a:chOff x="2326" y="1929"/>
              <a:chExt cx="1185" cy="1031"/>
            </a:xfrm>
          </p:grpSpPr>
          <p:sp>
            <p:nvSpPr>
              <p:cNvPr id="105484" name="Oval 11"/>
              <p:cNvSpPr>
                <a:spLocks noChangeArrowheads="1"/>
              </p:cNvSpPr>
              <p:nvPr/>
            </p:nvSpPr>
            <p:spPr bwMode="gray">
              <a:xfrm>
                <a:off x="2837" y="2239"/>
                <a:ext cx="164" cy="425"/>
              </a:xfrm>
              <a:prstGeom prst="ellipse">
                <a:avLst/>
              </a:prstGeom>
              <a:gradFill rotWithShape="1">
                <a:gsLst>
                  <a:gs pos="0">
                    <a:srgbClr val="93D4E9"/>
                  </a:gs>
                  <a:gs pos="50000">
                    <a:srgbClr val="0099CC"/>
                  </a:gs>
                  <a:gs pos="100000">
                    <a:srgbClr val="93D4E9"/>
                  </a:gs>
                </a:gsLst>
                <a:lin ang="2700000" scaled="1"/>
              </a:gradFill>
              <a:ln w="9525">
                <a:noFill/>
                <a:round/>
                <a:headEnd/>
                <a:tailEnd/>
              </a:ln>
            </p:spPr>
            <p:txBody>
              <a:bodyPr wrap="none" anchor="ctr">
                <a:spAutoFit/>
              </a:bodyP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5485" name="Oval 12"/>
              <p:cNvSpPr>
                <a:spLocks noChangeArrowheads="1"/>
              </p:cNvSpPr>
              <p:nvPr/>
            </p:nvSpPr>
            <p:spPr bwMode="gray">
              <a:xfrm>
                <a:off x="2326" y="2240"/>
                <a:ext cx="1184" cy="425"/>
              </a:xfrm>
              <a:prstGeom prst="ellipse">
                <a:avLst/>
              </a:prstGeom>
              <a:gradFill rotWithShape="1">
                <a:gsLst>
                  <a:gs pos="0">
                    <a:srgbClr val="00536E"/>
                  </a:gs>
                  <a:gs pos="50000">
                    <a:srgbClr val="0099CC"/>
                  </a:gs>
                  <a:gs pos="100000">
                    <a:srgbClr val="00536E"/>
                  </a:gs>
                </a:gsLst>
                <a:lin ang="18900000" scaled="1"/>
              </a:gradFill>
              <a:ln w="9525">
                <a:noFill/>
                <a:round/>
                <a:headEnd/>
                <a:tailEnd/>
              </a:ln>
            </p:spPr>
            <p:txBody>
              <a:bodyPr anchor="ctr">
                <a:spAutoFit/>
              </a:bodyP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5486" name="Oval 13"/>
              <p:cNvSpPr>
                <a:spLocks noChangeArrowheads="1"/>
              </p:cNvSpPr>
              <p:nvPr/>
            </p:nvSpPr>
            <p:spPr bwMode="gray">
              <a:xfrm>
                <a:off x="2327" y="2242"/>
                <a:ext cx="1184" cy="425"/>
              </a:xfrm>
              <a:prstGeom prst="ellipse">
                <a:avLst/>
              </a:prstGeom>
              <a:gradFill rotWithShape="1">
                <a:gsLst>
                  <a:gs pos="0">
                    <a:srgbClr val="006182"/>
                  </a:gs>
                  <a:gs pos="100000">
                    <a:srgbClr val="0099CC">
                      <a:alpha val="0"/>
                    </a:srgbClr>
                  </a:gs>
                </a:gsLst>
                <a:lin ang="2700000" scaled="1"/>
              </a:gradFill>
              <a:ln w="9525">
                <a:noFill/>
                <a:round/>
                <a:headEnd/>
                <a:tailEnd/>
              </a:ln>
            </p:spPr>
            <p:txBody>
              <a:bodyPr anchor="ctr">
                <a:spAutoFit/>
              </a:bodyP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5487" name="Oval 14"/>
              <p:cNvSpPr>
                <a:spLocks noChangeArrowheads="1"/>
              </p:cNvSpPr>
              <p:nvPr/>
            </p:nvSpPr>
            <p:spPr bwMode="gray">
              <a:xfrm>
                <a:off x="2391" y="2240"/>
                <a:ext cx="1065" cy="425"/>
              </a:xfrm>
              <a:prstGeom prst="ellipse">
                <a:avLst/>
              </a:prstGeom>
              <a:solidFill>
                <a:srgbClr val="333333"/>
              </a:solidFill>
              <a:ln w="9525">
                <a:noFill/>
                <a:round/>
                <a:headEnd/>
                <a:tailEnd/>
              </a:ln>
            </p:spPr>
            <p:txBody>
              <a:bodyPr anchor="ctr">
                <a:spAutoFit/>
              </a:bodyP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grpSp>
            <p:nvGrpSpPr>
              <p:cNvPr id="105488" name="Group 15"/>
              <p:cNvGrpSpPr>
                <a:grpSpLocks/>
              </p:cNvGrpSpPr>
              <p:nvPr/>
            </p:nvGrpSpPr>
            <p:grpSpPr bwMode="auto">
              <a:xfrm>
                <a:off x="2410" y="1929"/>
                <a:ext cx="1031" cy="1031"/>
                <a:chOff x="4166" y="1706"/>
                <a:chExt cx="1252" cy="1252"/>
              </a:xfrm>
            </p:grpSpPr>
            <p:sp>
              <p:nvSpPr>
                <p:cNvPr id="105489" name="Oval 1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headEnd/>
                  <a:tailEnd/>
                </a:ln>
              </p:spPr>
              <p:txBody>
                <a:bodyPr vert="eaVert" wrap="none" anchor="ct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5490"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headEnd/>
                  <a:tailEnd/>
                </a:ln>
              </p:spPr>
              <p:txBody>
                <a:bodyPr vert="eaVert" wrap="none" anchor="ct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5491" name="Oval 1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5492" name="Oval 1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grpSp>
          <p:sp>
            <p:nvSpPr>
              <p:cNvPr id="105493" name="Text Box 20"/>
              <p:cNvSpPr txBox="1">
                <a:spLocks noChangeArrowheads="1"/>
              </p:cNvSpPr>
              <p:nvPr/>
            </p:nvSpPr>
            <p:spPr bwMode="gray">
              <a:xfrm>
                <a:off x="2709" y="2298"/>
                <a:ext cx="439" cy="302"/>
              </a:xfrm>
              <a:prstGeom prst="rect">
                <a:avLst/>
              </a:prstGeom>
              <a:noFill/>
              <a:ln w="9525">
                <a:noFill/>
                <a:miter lim="800000"/>
                <a:headEnd/>
                <a:tailEnd/>
              </a:ln>
            </p:spPr>
            <p:txBody>
              <a:bodyPr wrap="none">
                <a:spAutoFit/>
              </a:bodyPr>
              <a:lstStyle/>
              <a:p>
                <a:pPr algn="ctr" eaLnBrk="0" hangingPunct="0"/>
                <a:r>
                  <a:rPr lang="zh-CN" altLang="en-US" sz="2000">
                    <a:solidFill>
                      <a:srgbClr val="080808"/>
                    </a:solidFill>
                    <a:latin typeface="Arial" charset="0"/>
                  </a:rPr>
                  <a:t>基本</a:t>
                </a:r>
              </a:p>
            </p:txBody>
          </p:sp>
        </p:grpSp>
        <p:sp>
          <p:nvSpPr>
            <p:cNvPr id="53270" name="AutoShape 22"/>
            <p:cNvSpPr>
              <a:spLocks noChangeArrowheads="1"/>
            </p:cNvSpPr>
            <p:nvPr/>
          </p:nvSpPr>
          <p:spPr bwMode="gray">
            <a:xfrm>
              <a:off x="567" y="1353"/>
              <a:ext cx="1632" cy="288"/>
            </a:xfrm>
            <a:prstGeom prst="roundRect">
              <a:avLst>
                <a:gd name="adj" fmla="val 16667"/>
              </a:avLst>
            </a:prstGeom>
            <a:gradFill rotWithShape="1">
              <a:gsLst>
                <a:gs pos="0">
                  <a:schemeClr val="accent1"/>
                </a:gs>
                <a:gs pos="100000">
                  <a:schemeClr val="accent1">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坐到一起</a:t>
              </a:r>
            </a:p>
          </p:txBody>
        </p:sp>
        <p:sp>
          <p:nvSpPr>
            <p:cNvPr id="53271" name="AutoShape 23"/>
            <p:cNvSpPr>
              <a:spLocks noChangeArrowheads="1"/>
            </p:cNvSpPr>
            <p:nvPr/>
          </p:nvSpPr>
          <p:spPr bwMode="gray">
            <a:xfrm>
              <a:off x="703" y="3339"/>
              <a:ext cx="1632" cy="288"/>
            </a:xfrm>
            <a:prstGeom prst="roundRect">
              <a:avLst>
                <a:gd name="adj" fmla="val 16667"/>
              </a:avLst>
            </a:prstGeom>
            <a:gradFill rotWithShape="1">
              <a:gsLst>
                <a:gs pos="0">
                  <a:schemeClr val="folHlink"/>
                </a:gs>
                <a:gs pos="100000">
                  <a:schemeClr val="fo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迭代</a:t>
              </a:r>
            </a:p>
          </p:txBody>
        </p:sp>
        <p:sp>
          <p:nvSpPr>
            <p:cNvPr id="53272" name="AutoShape 24"/>
            <p:cNvSpPr>
              <a:spLocks noChangeArrowheads="1"/>
            </p:cNvSpPr>
            <p:nvPr/>
          </p:nvSpPr>
          <p:spPr bwMode="gray">
            <a:xfrm>
              <a:off x="3787" y="1979"/>
              <a:ext cx="1680" cy="288"/>
            </a:xfrm>
            <a:prstGeom prst="roundRect">
              <a:avLst>
                <a:gd name="adj" fmla="val 16667"/>
              </a:avLst>
            </a:prstGeom>
            <a:gradFill rotWithShape="1">
              <a:gsLst>
                <a:gs pos="0">
                  <a:schemeClr val="hlink">
                    <a:gamma/>
                    <a:shade val="46275"/>
                    <a:invGamma/>
                  </a:schemeClr>
                </a:gs>
                <a:gs pos="100000">
                  <a:schemeClr val="hlink"/>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结对编程</a:t>
              </a:r>
            </a:p>
          </p:txBody>
        </p:sp>
        <p:sp>
          <p:nvSpPr>
            <p:cNvPr id="53273" name="AutoShape 25"/>
            <p:cNvSpPr>
              <a:spLocks noChangeArrowheads="1"/>
            </p:cNvSpPr>
            <p:nvPr/>
          </p:nvSpPr>
          <p:spPr bwMode="gray">
            <a:xfrm>
              <a:off x="3288" y="1344"/>
              <a:ext cx="1680" cy="288"/>
            </a:xfrm>
            <a:prstGeom prst="roundRect">
              <a:avLst>
                <a:gd name="adj" fmla="val 16667"/>
              </a:avLst>
            </a:prstGeom>
            <a:gradFill rotWithShape="1">
              <a:gsLst>
                <a:gs pos="0">
                  <a:schemeClr val="accent1">
                    <a:gamma/>
                    <a:shade val="46275"/>
                    <a:invGamma/>
                  </a:schemeClr>
                </a:gs>
                <a:gs pos="100000">
                  <a:schemeClr val="accent1"/>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完整团队</a:t>
              </a:r>
            </a:p>
          </p:txBody>
        </p:sp>
        <p:sp>
          <p:nvSpPr>
            <p:cNvPr id="53274" name="AutoShape 26"/>
            <p:cNvSpPr>
              <a:spLocks noChangeArrowheads="1"/>
            </p:cNvSpPr>
            <p:nvPr/>
          </p:nvSpPr>
          <p:spPr bwMode="gray">
            <a:xfrm>
              <a:off x="3288" y="3339"/>
              <a:ext cx="1680" cy="288"/>
            </a:xfrm>
            <a:prstGeom prst="roundRect">
              <a:avLst>
                <a:gd name="adj" fmla="val 16667"/>
              </a:avLst>
            </a:prstGeom>
            <a:gradFill rotWithShape="1">
              <a:gsLst>
                <a:gs pos="0">
                  <a:schemeClr val="folHlink">
                    <a:gamma/>
                    <a:shade val="46275"/>
                    <a:invGamma/>
                  </a:schemeClr>
                </a:gs>
                <a:gs pos="100000">
                  <a:schemeClr val="folHlink"/>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增量设计</a:t>
              </a:r>
            </a:p>
          </p:txBody>
        </p:sp>
        <p:sp>
          <p:nvSpPr>
            <p:cNvPr id="53276" name="AutoShape 28"/>
            <p:cNvSpPr>
              <a:spLocks noChangeArrowheads="1"/>
            </p:cNvSpPr>
            <p:nvPr/>
          </p:nvSpPr>
          <p:spPr bwMode="invGray">
            <a:xfrm rot="1241953">
              <a:off x="3335" y="2709"/>
              <a:ext cx="499" cy="181"/>
            </a:xfrm>
            <a:prstGeom prst="rightArrow">
              <a:avLst>
                <a:gd name="adj1" fmla="val 35167"/>
                <a:gd name="adj2" fmla="val 111029"/>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ext uri="{AF507438-7753-43E0-B8FC-AC1667EBCBE1}"/>
            </a:extLst>
          </p:spPr>
          <p:txBody>
            <a:bodyPr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3277" name="AutoShape 29"/>
            <p:cNvSpPr>
              <a:spLocks noChangeArrowheads="1"/>
            </p:cNvSpPr>
            <p:nvPr/>
          </p:nvSpPr>
          <p:spPr bwMode="gray">
            <a:xfrm>
              <a:off x="3742" y="2703"/>
              <a:ext cx="1680" cy="288"/>
            </a:xfrm>
            <a:prstGeom prst="roundRect">
              <a:avLst>
                <a:gd name="adj" fmla="val 16667"/>
              </a:avLst>
            </a:prstGeom>
            <a:solidFill>
              <a:srgbClr val="008080"/>
            </a:soli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持续集成</a:t>
              </a:r>
            </a:p>
          </p:txBody>
        </p:sp>
        <p:sp>
          <p:nvSpPr>
            <p:cNvPr id="53278" name="AutoShape 30"/>
            <p:cNvSpPr>
              <a:spLocks noChangeArrowheads="1"/>
            </p:cNvSpPr>
            <p:nvPr/>
          </p:nvSpPr>
          <p:spPr bwMode="invGray">
            <a:xfrm rot="9579490">
              <a:off x="1838" y="2753"/>
              <a:ext cx="544" cy="182"/>
            </a:xfrm>
            <a:prstGeom prst="rightArrow">
              <a:avLst>
                <a:gd name="adj1" fmla="val 35167"/>
                <a:gd name="adj2" fmla="val 121041"/>
              </a:avLst>
            </a:prstGeom>
            <a:gradFill rotWithShape="1">
              <a:gsLst>
                <a:gs pos="0">
                  <a:srgbClr val="003E3E">
                    <a:alpha val="0"/>
                  </a:srgbClr>
                </a:gs>
                <a:gs pos="100000">
                  <a:schemeClr val="bg2"/>
                </a:gs>
              </a:gsLst>
              <a:lin ang="0" scaled="1"/>
            </a:gradFill>
            <a:ln w="9525">
              <a:noFill/>
              <a:miter lim="800000"/>
              <a:headEnd/>
              <a:tailEnd/>
            </a:ln>
          </p:spPr>
          <p:txBody>
            <a:bodyPr rot="10800000"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3279" name="AutoShape 31"/>
            <p:cNvSpPr>
              <a:spLocks noChangeArrowheads="1"/>
            </p:cNvSpPr>
            <p:nvPr/>
          </p:nvSpPr>
          <p:spPr bwMode="gray">
            <a:xfrm>
              <a:off x="204" y="2750"/>
              <a:ext cx="1680" cy="288"/>
            </a:xfrm>
            <a:prstGeom prst="roundRect">
              <a:avLst>
                <a:gd name="adj" fmla="val 16667"/>
              </a:avLst>
            </a:prstGeom>
            <a:solidFill>
              <a:srgbClr val="008080"/>
            </a:soli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en-US" altLang="zh-CN" sz="2000" b="1">
                  <a:solidFill>
                    <a:srgbClr val="FEFEFE"/>
                  </a:solidFill>
                  <a:latin typeface="Arial" charset="0"/>
                </a:rPr>
                <a:t>TDD</a:t>
              </a:r>
            </a:p>
          </p:txBody>
        </p:sp>
      </p:grpSp>
      <p:sp>
        <p:nvSpPr>
          <p:cNvPr id="105503" name="Text Box 31"/>
          <p:cNvSpPr txBox="1">
            <a:spLocks noChangeArrowheads="1"/>
          </p:cNvSpPr>
          <p:nvPr/>
        </p:nvSpPr>
        <p:spPr bwMode="auto">
          <a:xfrm>
            <a:off x="1187624" y="188640"/>
            <a:ext cx="6048375" cy="579438"/>
          </a:xfrm>
          <a:prstGeom prst="rect">
            <a:avLst/>
          </a:prstGeom>
          <a:noFill/>
          <a:ln w="9525">
            <a:noFill/>
            <a:miter lim="800000"/>
            <a:headEnd/>
            <a:tailEnd/>
          </a:ln>
          <a:effectLst/>
        </p:spPr>
        <p:txBody>
          <a:bodyPr>
            <a:spAutoFit/>
          </a:bodyPr>
          <a:lstStyle/>
          <a:p>
            <a:pPr eaLnBrk="0" hangingPunct="0"/>
            <a:r>
              <a:rPr lang="zh-CN" altLang="en-US" sz="3200" b="1" dirty="0">
                <a:solidFill>
                  <a:schemeClr val="accent1"/>
                </a:solidFill>
                <a:latin typeface="Dotum" pitchFamily="34" charset="-127"/>
                <a:ea typeface="Dotum" pitchFamily="34" charset="-127"/>
              </a:rPr>
              <a:t>基本方法</a:t>
            </a:r>
          </a:p>
        </p:txBody>
      </p:sp>
      <p:pic>
        <p:nvPicPr>
          <p:cNvPr id="105510" name="Picture 38"/>
          <p:cNvPicPr>
            <a:picLocks noChangeAspect="1" noChangeArrowheads="1"/>
          </p:cNvPicPr>
          <p:nvPr/>
        </p:nvPicPr>
        <p:blipFill>
          <a:blip r:embed="rId2" cstate="print"/>
          <a:srcRect/>
          <a:stretch>
            <a:fillRect/>
          </a:stretch>
        </p:blipFill>
        <p:spPr bwMode="auto">
          <a:xfrm>
            <a:off x="5003800" y="4508500"/>
            <a:ext cx="1800225" cy="2066925"/>
          </a:xfrm>
          <a:prstGeom prst="rect">
            <a:avLst/>
          </a:prstGeom>
          <a:noFill/>
        </p:spPr>
      </p:pic>
      <p:pic>
        <p:nvPicPr>
          <p:cNvPr id="105511" name="Picture 39"/>
          <p:cNvPicPr>
            <a:picLocks noChangeAspect="1" noChangeArrowheads="1"/>
          </p:cNvPicPr>
          <p:nvPr/>
        </p:nvPicPr>
        <p:blipFill>
          <a:blip r:embed="rId3" cstate="print"/>
          <a:srcRect/>
          <a:stretch>
            <a:fillRect/>
          </a:stretch>
        </p:blipFill>
        <p:spPr bwMode="auto">
          <a:xfrm>
            <a:off x="755650" y="4437063"/>
            <a:ext cx="2171700" cy="2305050"/>
          </a:xfrm>
          <a:prstGeom prst="rect">
            <a:avLst/>
          </a:prstGeom>
          <a:noFill/>
        </p:spPr>
      </p:pic>
      <p:pic>
        <p:nvPicPr>
          <p:cNvPr id="105513" name="图片 11" descr="image013"/>
          <p:cNvPicPr>
            <a:picLocks noChangeAspect="1" noChangeArrowheads="1"/>
          </p:cNvPicPr>
          <p:nvPr/>
        </p:nvPicPr>
        <p:blipFill>
          <a:blip r:embed="rId4" cstate="print"/>
          <a:srcRect/>
          <a:stretch>
            <a:fillRect/>
          </a:stretch>
        </p:blipFill>
        <p:spPr bwMode="auto">
          <a:xfrm>
            <a:off x="3059113" y="4437063"/>
            <a:ext cx="1790700" cy="2198687"/>
          </a:xfrm>
          <a:prstGeom prst="rect">
            <a:avLst/>
          </a:prstGeom>
          <a:noFill/>
          <a:ln w="9525">
            <a:noFill/>
            <a:miter lim="800000"/>
            <a:headEnd/>
            <a:tailEnd/>
          </a:ln>
        </p:spPr>
      </p:pic>
      <p:pic>
        <p:nvPicPr>
          <p:cNvPr id="105514" name="图片 12" descr="image014"/>
          <p:cNvPicPr>
            <a:picLocks noChangeAspect="1" noChangeArrowheads="1"/>
          </p:cNvPicPr>
          <p:nvPr/>
        </p:nvPicPr>
        <p:blipFill>
          <a:blip r:embed="rId5" cstate="print"/>
          <a:srcRect/>
          <a:stretch>
            <a:fillRect/>
          </a:stretch>
        </p:blipFill>
        <p:spPr bwMode="auto">
          <a:xfrm>
            <a:off x="7019925" y="4508500"/>
            <a:ext cx="1719263" cy="21050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5511"/>
                                        </p:tgtEl>
                                        <p:attrNameLst>
                                          <p:attrName>style.visibility</p:attrName>
                                        </p:attrNameLst>
                                      </p:cBhvr>
                                      <p:to>
                                        <p:strVal val="visible"/>
                                      </p:to>
                                    </p:set>
                                    <p:animEffect transition="in" filter="box(in)">
                                      <p:cBhvr>
                                        <p:cTn id="7" dur="500"/>
                                        <p:tgtEl>
                                          <p:spTgt spid="1055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5510"/>
                                        </p:tgtEl>
                                        <p:attrNameLst>
                                          <p:attrName>style.visibility</p:attrName>
                                        </p:attrNameLst>
                                      </p:cBhvr>
                                      <p:to>
                                        <p:strVal val="visible"/>
                                      </p:to>
                                    </p:set>
                                    <p:animEffect transition="in" filter="box(in)">
                                      <p:cBhvr>
                                        <p:cTn id="12" dur="500"/>
                                        <p:tgtEl>
                                          <p:spTgt spid="105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525" name="Group 29"/>
          <p:cNvGrpSpPr>
            <a:grpSpLocks/>
          </p:cNvGrpSpPr>
          <p:nvPr/>
        </p:nvGrpSpPr>
        <p:grpSpPr bwMode="auto">
          <a:xfrm>
            <a:off x="395288" y="1052736"/>
            <a:ext cx="8210550" cy="3096989"/>
            <a:chOff x="204" y="1570"/>
            <a:chExt cx="5172" cy="2148"/>
          </a:xfrm>
        </p:grpSpPr>
        <p:sp>
          <p:nvSpPr>
            <p:cNvPr id="54275" name="AutoShape 3"/>
            <p:cNvSpPr>
              <a:spLocks noChangeArrowheads="1"/>
            </p:cNvSpPr>
            <p:nvPr/>
          </p:nvSpPr>
          <p:spPr bwMode="invGray">
            <a:xfrm rot="-3626814">
              <a:off x="2879" y="1929"/>
              <a:ext cx="499" cy="182"/>
            </a:xfrm>
            <a:prstGeom prst="rightArrow">
              <a:avLst>
                <a:gd name="adj1" fmla="val 35167"/>
                <a:gd name="adj2" fmla="val 111029"/>
              </a:avLst>
            </a:prstGeom>
            <a:gradFill rotWithShape="1">
              <a:gsLst>
                <a:gs pos="0">
                  <a:srgbClr val="003E3E">
                    <a:alpha val="0"/>
                  </a:srgbClr>
                </a:gs>
                <a:gs pos="100000">
                  <a:schemeClr val="bg2"/>
                </a:gs>
              </a:gsLst>
              <a:lin ang="0" scaled="1"/>
            </a:gradFill>
            <a:ln w="9525">
              <a:noFill/>
              <a:miter lim="800000"/>
              <a:headEnd/>
              <a:tailEnd/>
            </a:ln>
          </p:spPr>
          <p:txBody>
            <a:bodyPr vert="eaVert"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4276" name="AutoShape 4"/>
            <p:cNvSpPr>
              <a:spLocks noChangeArrowheads="1"/>
            </p:cNvSpPr>
            <p:nvPr/>
          </p:nvSpPr>
          <p:spPr bwMode="invGray">
            <a:xfrm rot="3465783">
              <a:off x="2879" y="3292"/>
              <a:ext cx="499" cy="182"/>
            </a:xfrm>
            <a:prstGeom prst="rightArrow">
              <a:avLst>
                <a:gd name="adj1" fmla="val 35167"/>
                <a:gd name="adj2" fmla="val 111029"/>
              </a:avLst>
            </a:prstGeom>
            <a:gradFill rotWithShape="1">
              <a:gsLst>
                <a:gs pos="0">
                  <a:srgbClr val="003E3E">
                    <a:alpha val="0"/>
                  </a:srgbClr>
                </a:gs>
                <a:gs pos="100000">
                  <a:schemeClr val="bg2"/>
                </a:gs>
              </a:gsLst>
              <a:lin ang="0" scaled="1"/>
            </a:gradFill>
            <a:ln w="9525">
              <a:noFill/>
              <a:miter lim="800000"/>
              <a:headEnd/>
              <a:tailEnd/>
            </a:ln>
          </p:spPr>
          <p:txBody>
            <a:bodyPr rot="10800000" vert="eaVert"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4277" name="AutoShape 5"/>
            <p:cNvSpPr>
              <a:spLocks noChangeArrowheads="1"/>
            </p:cNvSpPr>
            <p:nvPr/>
          </p:nvSpPr>
          <p:spPr bwMode="invGray">
            <a:xfrm rot="-7230978">
              <a:off x="2097" y="1963"/>
              <a:ext cx="499" cy="182"/>
            </a:xfrm>
            <a:prstGeom prst="rightArrow">
              <a:avLst>
                <a:gd name="adj1" fmla="val 35167"/>
                <a:gd name="adj2" fmla="val 111029"/>
              </a:avLst>
            </a:prstGeom>
            <a:gradFill rotWithShape="1">
              <a:gsLst>
                <a:gs pos="0">
                  <a:srgbClr val="003E3E">
                    <a:alpha val="0"/>
                  </a:srgbClr>
                </a:gs>
                <a:gs pos="100000">
                  <a:schemeClr val="bg2"/>
                </a:gs>
              </a:gsLst>
              <a:lin ang="0" scaled="1"/>
            </a:gradFill>
            <a:ln w="9525">
              <a:noFill/>
              <a:miter lim="800000"/>
              <a:headEnd/>
              <a:tailEnd/>
            </a:ln>
          </p:spPr>
          <p:txBody>
            <a:bodyPr vert="eaVert"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4278" name="AutoShape 6"/>
            <p:cNvSpPr>
              <a:spLocks noChangeArrowheads="1"/>
            </p:cNvSpPr>
            <p:nvPr/>
          </p:nvSpPr>
          <p:spPr bwMode="invGray">
            <a:xfrm rot="7535209">
              <a:off x="2087" y="3271"/>
              <a:ext cx="499" cy="182"/>
            </a:xfrm>
            <a:prstGeom prst="rightArrow">
              <a:avLst>
                <a:gd name="adj1" fmla="val 35167"/>
                <a:gd name="adj2" fmla="val 111029"/>
              </a:avLst>
            </a:prstGeom>
            <a:gradFill rotWithShape="1">
              <a:gsLst>
                <a:gs pos="0">
                  <a:srgbClr val="003E3E">
                    <a:alpha val="0"/>
                  </a:srgbClr>
                </a:gs>
                <a:gs pos="100000">
                  <a:schemeClr val="bg2"/>
                </a:gs>
              </a:gsLst>
              <a:lin ang="0" scaled="1"/>
            </a:gradFill>
            <a:ln w="9525">
              <a:noFill/>
              <a:miter lim="800000"/>
              <a:headEnd/>
              <a:tailEnd/>
            </a:ln>
          </p:spPr>
          <p:txBody>
            <a:bodyPr rot="10800000" vert="eaVert"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4279" name="AutoShape 7"/>
            <p:cNvSpPr>
              <a:spLocks noChangeArrowheads="1"/>
            </p:cNvSpPr>
            <p:nvPr/>
          </p:nvSpPr>
          <p:spPr bwMode="invGray">
            <a:xfrm>
              <a:off x="3251" y="2640"/>
              <a:ext cx="499" cy="181"/>
            </a:xfrm>
            <a:prstGeom prst="rightArrow">
              <a:avLst>
                <a:gd name="adj1" fmla="val 35167"/>
                <a:gd name="adj2" fmla="val 111028"/>
              </a:avLst>
            </a:prstGeom>
            <a:gradFill rotWithShape="1">
              <a:gsLst>
                <a:gs pos="0">
                  <a:schemeClr val="bg2">
                    <a:gamma/>
                    <a:shade val="89020"/>
                    <a:invGamma/>
                    <a:alpha val="0"/>
                  </a:schemeClr>
                </a:gs>
                <a:gs pos="100000">
                  <a:schemeClr val="bg2"/>
                </a:gs>
              </a:gsLst>
              <a:lin ang="0" scaled="1"/>
            </a:gradFill>
            <a:ln>
              <a:noFill/>
            </a:ln>
            <a:effectLst/>
            <a:extLst>
              <a:ext uri="{91240B29-F687-4F45-9708-019B960494DF}"/>
              <a:ext uri="{AF507438-7753-43E0-B8FC-AC1667EBCBE1}"/>
            </a:extLst>
          </p:spPr>
          <p:txBody>
            <a:bodyPr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54280" name="AutoShape 8"/>
            <p:cNvSpPr>
              <a:spLocks noChangeArrowheads="1"/>
            </p:cNvSpPr>
            <p:nvPr/>
          </p:nvSpPr>
          <p:spPr bwMode="invGray">
            <a:xfrm rot="10800000">
              <a:off x="1740" y="2635"/>
              <a:ext cx="544" cy="182"/>
            </a:xfrm>
            <a:prstGeom prst="rightArrow">
              <a:avLst>
                <a:gd name="adj1" fmla="val 35167"/>
                <a:gd name="adj2" fmla="val 121041"/>
              </a:avLst>
            </a:prstGeom>
            <a:gradFill rotWithShape="1">
              <a:gsLst>
                <a:gs pos="0">
                  <a:srgbClr val="003E3E">
                    <a:alpha val="0"/>
                  </a:srgbClr>
                </a:gs>
                <a:gs pos="100000">
                  <a:schemeClr val="bg2"/>
                </a:gs>
              </a:gsLst>
              <a:lin ang="0" scaled="1"/>
            </a:gradFill>
            <a:ln w="9525">
              <a:noFill/>
              <a:miter lim="800000"/>
              <a:headEnd/>
              <a:tailEnd/>
            </a:ln>
          </p:spPr>
          <p:txBody>
            <a:bodyPr rot="10800000" wrap="none" anchor="ctr"/>
            <a:lstStyle/>
            <a:p>
              <a:pPr algn="ctr" eaLnBrk="0" hangingPunct="0">
                <a:buClr>
                  <a:srgbClr val="D7181F"/>
                </a:buClr>
                <a:buFont typeface="Wingdings" pitchFamily="2" charset="2"/>
                <a:buNone/>
                <a:defRPr/>
              </a:pPr>
              <a:endParaRPr lang="zh-CN" altLang="en-US" sz="2000" b="1">
                <a:solidFill>
                  <a:srgbClr val="000000"/>
                </a:solidFill>
                <a:latin typeface="Arial" charset="0"/>
                <a:ea typeface="宋体" pitchFamily="2" charset="-122"/>
              </a:endParaRPr>
            </a:p>
          </p:txBody>
        </p:sp>
        <p:sp>
          <p:nvSpPr>
            <p:cNvPr id="106505" name="Oval 9"/>
            <p:cNvSpPr>
              <a:spLocks noChangeArrowheads="1"/>
            </p:cNvSpPr>
            <p:nvPr/>
          </p:nvSpPr>
          <p:spPr bwMode="gray">
            <a:xfrm>
              <a:off x="1566" y="2511"/>
              <a:ext cx="2357" cy="390"/>
            </a:xfrm>
            <a:prstGeom prst="ellipse">
              <a:avLst/>
            </a:prstGeom>
            <a:noFill/>
            <a:ln w="38100" algn="ctr">
              <a:solidFill>
                <a:srgbClr val="808080"/>
              </a:solidFill>
              <a:round/>
              <a:headEnd/>
              <a:tailEnd/>
            </a:ln>
          </p:spPr>
          <p:txBody>
            <a:bodyPr anchor="ctr">
              <a:spAutoFit/>
            </a:bodyP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grpSp>
          <p:nvGrpSpPr>
            <p:cNvPr id="106506" name="Group 10"/>
            <p:cNvGrpSpPr>
              <a:grpSpLocks/>
            </p:cNvGrpSpPr>
            <p:nvPr/>
          </p:nvGrpSpPr>
          <p:grpSpPr bwMode="auto">
            <a:xfrm>
              <a:off x="2163" y="2204"/>
              <a:ext cx="1185" cy="1031"/>
              <a:chOff x="2326" y="1929"/>
              <a:chExt cx="1185" cy="1031"/>
            </a:xfrm>
          </p:grpSpPr>
          <p:sp>
            <p:nvSpPr>
              <p:cNvPr id="106507" name="Oval 11"/>
              <p:cNvSpPr>
                <a:spLocks noChangeArrowheads="1"/>
              </p:cNvSpPr>
              <p:nvPr/>
            </p:nvSpPr>
            <p:spPr bwMode="gray">
              <a:xfrm>
                <a:off x="2837" y="2255"/>
                <a:ext cx="164" cy="390"/>
              </a:xfrm>
              <a:prstGeom prst="ellipse">
                <a:avLst/>
              </a:prstGeom>
              <a:gradFill rotWithShape="1">
                <a:gsLst>
                  <a:gs pos="0">
                    <a:srgbClr val="93D4E9"/>
                  </a:gs>
                  <a:gs pos="50000">
                    <a:srgbClr val="0099CC"/>
                  </a:gs>
                  <a:gs pos="100000">
                    <a:srgbClr val="93D4E9"/>
                  </a:gs>
                </a:gsLst>
                <a:lin ang="2700000" scaled="1"/>
              </a:gradFill>
              <a:ln w="9525">
                <a:noFill/>
                <a:round/>
                <a:headEnd/>
                <a:tailEnd/>
              </a:ln>
            </p:spPr>
            <p:txBody>
              <a:bodyPr wrap="none" anchor="ctr">
                <a:spAutoFit/>
              </a:bodyP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6508" name="Oval 12"/>
              <p:cNvSpPr>
                <a:spLocks noChangeArrowheads="1"/>
              </p:cNvSpPr>
              <p:nvPr/>
            </p:nvSpPr>
            <p:spPr bwMode="gray">
              <a:xfrm>
                <a:off x="2326" y="2256"/>
                <a:ext cx="1184" cy="390"/>
              </a:xfrm>
              <a:prstGeom prst="ellipse">
                <a:avLst/>
              </a:prstGeom>
              <a:gradFill rotWithShape="1">
                <a:gsLst>
                  <a:gs pos="0">
                    <a:srgbClr val="00536E"/>
                  </a:gs>
                  <a:gs pos="50000">
                    <a:srgbClr val="0099CC"/>
                  </a:gs>
                  <a:gs pos="100000">
                    <a:srgbClr val="00536E"/>
                  </a:gs>
                </a:gsLst>
                <a:lin ang="18900000" scaled="1"/>
              </a:gradFill>
              <a:ln w="9525">
                <a:noFill/>
                <a:round/>
                <a:headEnd/>
                <a:tailEnd/>
              </a:ln>
            </p:spPr>
            <p:txBody>
              <a:bodyPr anchor="ctr">
                <a:spAutoFit/>
              </a:bodyP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6509" name="Oval 13"/>
              <p:cNvSpPr>
                <a:spLocks noChangeArrowheads="1"/>
              </p:cNvSpPr>
              <p:nvPr/>
            </p:nvSpPr>
            <p:spPr bwMode="gray">
              <a:xfrm>
                <a:off x="2327" y="2258"/>
                <a:ext cx="1184" cy="390"/>
              </a:xfrm>
              <a:prstGeom prst="ellipse">
                <a:avLst/>
              </a:prstGeom>
              <a:gradFill rotWithShape="1">
                <a:gsLst>
                  <a:gs pos="0">
                    <a:srgbClr val="006182"/>
                  </a:gs>
                  <a:gs pos="100000">
                    <a:srgbClr val="0099CC">
                      <a:alpha val="0"/>
                    </a:srgbClr>
                  </a:gs>
                </a:gsLst>
                <a:lin ang="2700000" scaled="1"/>
              </a:gradFill>
              <a:ln w="9525">
                <a:noFill/>
                <a:round/>
                <a:headEnd/>
                <a:tailEnd/>
              </a:ln>
            </p:spPr>
            <p:txBody>
              <a:bodyPr anchor="ctr">
                <a:spAutoFit/>
              </a:bodyP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6510" name="Oval 14"/>
              <p:cNvSpPr>
                <a:spLocks noChangeArrowheads="1"/>
              </p:cNvSpPr>
              <p:nvPr/>
            </p:nvSpPr>
            <p:spPr bwMode="gray">
              <a:xfrm>
                <a:off x="2391" y="2256"/>
                <a:ext cx="1065" cy="390"/>
              </a:xfrm>
              <a:prstGeom prst="ellipse">
                <a:avLst/>
              </a:prstGeom>
              <a:solidFill>
                <a:srgbClr val="333333"/>
              </a:solidFill>
              <a:ln w="9525">
                <a:noFill/>
                <a:round/>
                <a:headEnd/>
                <a:tailEnd/>
              </a:ln>
            </p:spPr>
            <p:txBody>
              <a:bodyPr anchor="ctr">
                <a:spAutoFit/>
              </a:bodyP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grpSp>
            <p:nvGrpSpPr>
              <p:cNvPr id="106511" name="Group 15"/>
              <p:cNvGrpSpPr>
                <a:grpSpLocks/>
              </p:cNvGrpSpPr>
              <p:nvPr/>
            </p:nvGrpSpPr>
            <p:grpSpPr bwMode="auto">
              <a:xfrm>
                <a:off x="2410" y="1929"/>
                <a:ext cx="1031" cy="1031"/>
                <a:chOff x="4166" y="1706"/>
                <a:chExt cx="1252" cy="1252"/>
              </a:xfrm>
            </p:grpSpPr>
            <p:sp>
              <p:nvSpPr>
                <p:cNvPr id="106512" name="Oval 1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headEnd/>
                  <a:tailEnd/>
                </a:ln>
              </p:spPr>
              <p:txBody>
                <a:bodyPr vert="eaVert" wrap="none" anchor="ct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6513"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headEnd/>
                  <a:tailEnd/>
                </a:ln>
              </p:spPr>
              <p:txBody>
                <a:bodyPr vert="eaVert" wrap="none" anchor="ct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6514" name="Oval 1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sp>
              <p:nvSpPr>
                <p:cNvPr id="106515" name="Oval 1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grpSp>
          <p:sp>
            <p:nvSpPr>
              <p:cNvPr id="106516" name="Text Box 20"/>
              <p:cNvSpPr txBox="1">
                <a:spLocks noChangeArrowheads="1"/>
              </p:cNvSpPr>
              <p:nvPr/>
            </p:nvSpPr>
            <p:spPr bwMode="gray">
              <a:xfrm>
                <a:off x="2709" y="2297"/>
                <a:ext cx="439" cy="278"/>
              </a:xfrm>
              <a:prstGeom prst="rect">
                <a:avLst/>
              </a:prstGeom>
              <a:noFill/>
              <a:ln w="9525">
                <a:noFill/>
                <a:miter lim="800000"/>
                <a:headEnd/>
                <a:tailEnd/>
              </a:ln>
            </p:spPr>
            <p:txBody>
              <a:bodyPr wrap="none">
                <a:spAutoFit/>
              </a:bodyPr>
              <a:lstStyle/>
              <a:p>
                <a:pPr algn="ctr" eaLnBrk="0" hangingPunct="0"/>
                <a:r>
                  <a:rPr lang="zh-CN" altLang="en-US" sz="2000">
                    <a:solidFill>
                      <a:srgbClr val="080808"/>
                    </a:solidFill>
                    <a:latin typeface="Arial" charset="0"/>
                  </a:rPr>
                  <a:t>扩展</a:t>
                </a:r>
              </a:p>
            </p:txBody>
          </p:sp>
        </p:grpSp>
        <p:sp>
          <p:nvSpPr>
            <p:cNvPr id="54293" name="AutoShape 21"/>
            <p:cNvSpPr>
              <a:spLocks noChangeArrowheads="1"/>
            </p:cNvSpPr>
            <p:nvPr/>
          </p:nvSpPr>
          <p:spPr bwMode="gray">
            <a:xfrm>
              <a:off x="204" y="2568"/>
              <a:ext cx="1632" cy="288"/>
            </a:xfrm>
            <a:prstGeom prst="roundRect">
              <a:avLst>
                <a:gd name="adj" fmla="val 16667"/>
              </a:avLst>
            </a:prstGeom>
            <a:gradFill rotWithShape="1">
              <a:gsLst>
                <a:gs pos="0">
                  <a:schemeClr val="hlink"/>
                </a:gs>
                <a:gs pos="100000">
                  <a:schemeClr va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团队连续性</a:t>
              </a:r>
            </a:p>
          </p:txBody>
        </p:sp>
        <p:sp>
          <p:nvSpPr>
            <p:cNvPr id="54294" name="AutoShape 22"/>
            <p:cNvSpPr>
              <a:spLocks noChangeArrowheads="1"/>
            </p:cNvSpPr>
            <p:nvPr/>
          </p:nvSpPr>
          <p:spPr bwMode="gray">
            <a:xfrm>
              <a:off x="657" y="1616"/>
              <a:ext cx="1632" cy="288"/>
            </a:xfrm>
            <a:prstGeom prst="roundRect">
              <a:avLst>
                <a:gd name="adj" fmla="val 16667"/>
              </a:avLst>
            </a:prstGeom>
            <a:gradFill rotWithShape="1">
              <a:gsLst>
                <a:gs pos="0">
                  <a:schemeClr val="accent1"/>
                </a:gs>
                <a:gs pos="100000">
                  <a:schemeClr val="accent1">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真实客户参与</a:t>
              </a:r>
            </a:p>
          </p:txBody>
        </p:sp>
        <p:sp>
          <p:nvSpPr>
            <p:cNvPr id="54295" name="AutoShape 23"/>
            <p:cNvSpPr>
              <a:spLocks noChangeArrowheads="1"/>
            </p:cNvSpPr>
            <p:nvPr/>
          </p:nvSpPr>
          <p:spPr bwMode="gray">
            <a:xfrm>
              <a:off x="612" y="3430"/>
              <a:ext cx="1632" cy="288"/>
            </a:xfrm>
            <a:prstGeom prst="roundRect">
              <a:avLst>
                <a:gd name="adj" fmla="val 16667"/>
              </a:avLst>
            </a:prstGeom>
            <a:gradFill rotWithShape="1">
              <a:gsLst>
                <a:gs pos="0">
                  <a:schemeClr val="folHlink"/>
                </a:gs>
                <a:gs pos="100000">
                  <a:schemeClr val="fo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单一代码库</a:t>
              </a:r>
            </a:p>
          </p:txBody>
        </p:sp>
        <p:sp>
          <p:nvSpPr>
            <p:cNvPr id="54296" name="AutoShape 24"/>
            <p:cNvSpPr>
              <a:spLocks noChangeArrowheads="1"/>
            </p:cNvSpPr>
            <p:nvPr/>
          </p:nvSpPr>
          <p:spPr bwMode="gray">
            <a:xfrm>
              <a:off x="3696" y="2568"/>
              <a:ext cx="1680" cy="288"/>
            </a:xfrm>
            <a:prstGeom prst="roundRect">
              <a:avLst>
                <a:gd name="adj" fmla="val 16667"/>
              </a:avLst>
            </a:prstGeom>
            <a:gradFill rotWithShape="1">
              <a:gsLst>
                <a:gs pos="0">
                  <a:schemeClr val="hlink">
                    <a:gamma/>
                    <a:shade val="46275"/>
                    <a:invGamma/>
                  </a:schemeClr>
                </a:gs>
                <a:gs pos="100000">
                  <a:schemeClr val="hlink"/>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共享代码</a:t>
              </a:r>
            </a:p>
          </p:txBody>
        </p:sp>
        <p:sp>
          <p:nvSpPr>
            <p:cNvPr id="54297" name="AutoShape 25"/>
            <p:cNvSpPr>
              <a:spLocks noChangeArrowheads="1"/>
            </p:cNvSpPr>
            <p:nvPr/>
          </p:nvSpPr>
          <p:spPr bwMode="gray">
            <a:xfrm>
              <a:off x="3198" y="1570"/>
              <a:ext cx="1680" cy="288"/>
            </a:xfrm>
            <a:prstGeom prst="roundRect">
              <a:avLst>
                <a:gd name="adj" fmla="val 16667"/>
              </a:avLst>
            </a:prstGeom>
            <a:gradFill rotWithShape="1">
              <a:gsLst>
                <a:gs pos="0">
                  <a:schemeClr val="accent1">
                    <a:gamma/>
                    <a:shade val="46275"/>
                    <a:invGamma/>
                  </a:schemeClr>
                </a:gs>
                <a:gs pos="100000">
                  <a:schemeClr val="accent1"/>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增量部署</a:t>
              </a:r>
            </a:p>
          </p:txBody>
        </p:sp>
        <p:sp>
          <p:nvSpPr>
            <p:cNvPr id="54298" name="AutoShape 26"/>
            <p:cNvSpPr>
              <a:spLocks noChangeArrowheads="1"/>
            </p:cNvSpPr>
            <p:nvPr/>
          </p:nvSpPr>
          <p:spPr bwMode="gray">
            <a:xfrm>
              <a:off x="3243" y="3430"/>
              <a:ext cx="1680" cy="288"/>
            </a:xfrm>
            <a:prstGeom prst="roundRect">
              <a:avLst>
                <a:gd name="adj" fmla="val 16667"/>
              </a:avLst>
            </a:prstGeom>
            <a:gradFill rotWithShape="1">
              <a:gsLst>
                <a:gs pos="0">
                  <a:schemeClr val="folHlink">
                    <a:gamma/>
                    <a:shade val="46275"/>
                    <a:invGamma/>
                  </a:schemeClr>
                </a:gs>
                <a:gs pos="100000">
                  <a:schemeClr val="folHlink"/>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000" b="1">
                  <a:solidFill>
                    <a:srgbClr val="FEFEFE"/>
                  </a:solidFill>
                  <a:latin typeface="Arial" charset="0"/>
                </a:rPr>
                <a:t>代码和测试</a:t>
              </a:r>
            </a:p>
          </p:txBody>
        </p:sp>
      </p:grpSp>
      <p:sp>
        <p:nvSpPr>
          <p:cNvPr id="106523" name="Text Box 27"/>
          <p:cNvSpPr txBox="1">
            <a:spLocks noChangeArrowheads="1"/>
          </p:cNvSpPr>
          <p:nvPr/>
        </p:nvSpPr>
        <p:spPr bwMode="auto">
          <a:xfrm>
            <a:off x="1115616" y="188640"/>
            <a:ext cx="7704137" cy="579438"/>
          </a:xfrm>
          <a:prstGeom prst="rect">
            <a:avLst/>
          </a:prstGeom>
          <a:noFill/>
          <a:ln w="9525">
            <a:noFill/>
            <a:miter lim="800000"/>
            <a:headEnd/>
            <a:tailEnd/>
          </a:ln>
          <a:effectLst/>
        </p:spPr>
        <p:txBody>
          <a:bodyPr>
            <a:spAutoFit/>
          </a:bodyPr>
          <a:lstStyle/>
          <a:p>
            <a:r>
              <a:rPr lang="zh-CN" altLang="en-US" sz="3200" b="1" dirty="0">
                <a:solidFill>
                  <a:schemeClr val="accent1"/>
                </a:solidFill>
                <a:latin typeface="Dotum" pitchFamily="34" charset="-127"/>
                <a:ea typeface="Dotum" pitchFamily="34" charset="-127"/>
              </a:rPr>
              <a:t>可扩展方法</a:t>
            </a:r>
          </a:p>
        </p:txBody>
      </p:sp>
      <p:pic>
        <p:nvPicPr>
          <p:cNvPr id="106526" name="Picture 30"/>
          <p:cNvPicPr>
            <a:picLocks noChangeAspect="1" noChangeArrowheads="1"/>
          </p:cNvPicPr>
          <p:nvPr/>
        </p:nvPicPr>
        <p:blipFill>
          <a:blip r:embed="rId2" cstate="print"/>
          <a:srcRect/>
          <a:stretch>
            <a:fillRect/>
          </a:stretch>
        </p:blipFill>
        <p:spPr bwMode="auto">
          <a:xfrm>
            <a:off x="5580063" y="4365625"/>
            <a:ext cx="2838450" cy="2200275"/>
          </a:xfrm>
          <a:prstGeom prst="rect">
            <a:avLst/>
          </a:prstGeom>
          <a:noFill/>
        </p:spPr>
      </p:pic>
      <p:pic>
        <p:nvPicPr>
          <p:cNvPr id="106529" name="Picture 33"/>
          <p:cNvPicPr>
            <a:picLocks noChangeAspect="1" noChangeArrowheads="1"/>
          </p:cNvPicPr>
          <p:nvPr/>
        </p:nvPicPr>
        <p:blipFill>
          <a:blip r:embed="rId3" cstate="print"/>
          <a:srcRect/>
          <a:stretch>
            <a:fillRect/>
          </a:stretch>
        </p:blipFill>
        <p:spPr bwMode="auto">
          <a:xfrm>
            <a:off x="971550" y="4365625"/>
            <a:ext cx="1905000" cy="23241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6529"/>
                                        </p:tgtEl>
                                        <p:attrNameLst>
                                          <p:attrName>style.visibility</p:attrName>
                                        </p:attrNameLst>
                                      </p:cBhvr>
                                      <p:to>
                                        <p:strVal val="visible"/>
                                      </p:to>
                                    </p:set>
                                    <p:animEffect transition="in" filter="box(in)">
                                      <p:cBhvr>
                                        <p:cTn id="7" dur="500"/>
                                        <p:tgtEl>
                                          <p:spTgt spid="1065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6526"/>
                                        </p:tgtEl>
                                        <p:attrNameLst>
                                          <p:attrName>style.visibility</p:attrName>
                                        </p:attrNameLst>
                                      </p:cBhvr>
                                      <p:to>
                                        <p:strVal val="visible"/>
                                      </p:to>
                                    </p:set>
                                    <p:animEffect transition="in" filter="box(in)">
                                      <p:cBhvr>
                                        <p:cTn id="12" dur="500"/>
                                        <p:tgtEl>
                                          <p:spTgt spid="106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4294967295"/>
          </p:nvPr>
        </p:nvSpPr>
        <p:spPr>
          <a:xfrm>
            <a:off x="251520" y="1196752"/>
            <a:ext cx="3600450" cy="792162"/>
          </a:xfrm>
        </p:spPr>
        <p:txBody>
          <a:bodyPr/>
          <a:lstStyle/>
          <a:p>
            <a:pPr>
              <a:lnSpc>
                <a:spcPct val="80000"/>
              </a:lnSpc>
              <a:buClr>
                <a:schemeClr val="tx1"/>
              </a:buClr>
              <a:buSzTx/>
              <a:buFontTx/>
              <a:buChar char="•"/>
            </a:pPr>
            <a:r>
              <a:rPr lang="zh-CN" altLang="en-US" sz="1800" b="1" dirty="0" smtClean="0"/>
              <a:t>认同</a:t>
            </a:r>
            <a:endParaRPr lang="zh-CN" altLang="en-US" sz="1800" dirty="0"/>
          </a:p>
          <a:p>
            <a:pPr lvl="1">
              <a:lnSpc>
                <a:spcPct val="80000"/>
              </a:lnSpc>
              <a:buClr>
                <a:schemeClr val="tx1"/>
              </a:buClr>
              <a:buFont typeface="Wingdings" pitchFamily="2" charset="2"/>
              <a:buChar char="u"/>
            </a:pPr>
            <a:r>
              <a:rPr lang="zh-CN" altLang="en-US" sz="1800" dirty="0"/>
              <a:t>主管对敏捷的认同是至关重要的。</a:t>
            </a:r>
          </a:p>
        </p:txBody>
      </p:sp>
      <p:sp>
        <p:nvSpPr>
          <p:cNvPr id="110595" name="Rectangle 6"/>
          <p:cNvSpPr>
            <a:spLocks noChangeArrowheads="1"/>
          </p:cNvSpPr>
          <p:nvPr/>
        </p:nvSpPr>
        <p:spPr bwMode="gray">
          <a:xfrm>
            <a:off x="251520" y="1915889"/>
            <a:ext cx="3816350" cy="719138"/>
          </a:xfrm>
          <a:prstGeom prst="rect">
            <a:avLst/>
          </a:prstGeom>
          <a:noFill/>
          <a:ln w="9525">
            <a:noFill/>
            <a:miter lim="800000"/>
            <a:headEnd/>
            <a:tailEnd/>
          </a:ln>
        </p:spPr>
        <p:txBody>
          <a:bodyPr/>
          <a:lstStyle/>
          <a:p>
            <a:pPr marL="342900" indent="-342900">
              <a:spcBef>
                <a:spcPct val="20000"/>
              </a:spcBef>
              <a:buFontTx/>
              <a:buChar char="•"/>
            </a:pPr>
            <a:r>
              <a:rPr lang="zh-CN" altLang="en-US" b="1" dirty="0">
                <a:latin typeface="Arial" charset="0"/>
              </a:rPr>
              <a:t>质量和进度冲突？</a:t>
            </a:r>
          </a:p>
          <a:p>
            <a:pPr marL="742950" lvl="1" indent="-285750">
              <a:spcBef>
                <a:spcPct val="20000"/>
              </a:spcBef>
              <a:buSzPct val="55000"/>
              <a:buFont typeface="Wingdings" pitchFamily="2" charset="2"/>
              <a:buChar char="u"/>
            </a:pPr>
            <a:r>
              <a:rPr lang="zh-CN" altLang="en-US" dirty="0">
                <a:latin typeface="Arial" charset="0"/>
              </a:rPr>
              <a:t>主管承担</a:t>
            </a:r>
            <a:r>
              <a:rPr lang="zh-CN" altLang="en-US" dirty="0"/>
              <a:t>决策和市场压力</a:t>
            </a:r>
            <a:r>
              <a:rPr lang="zh-CN" altLang="en-US" dirty="0">
                <a:latin typeface="Arial" charset="0"/>
              </a:rPr>
              <a:t>，员工只负责产品质量。</a:t>
            </a:r>
          </a:p>
          <a:p>
            <a:pPr marL="742950" lvl="1" indent="-285750">
              <a:spcBef>
                <a:spcPct val="20000"/>
              </a:spcBef>
            </a:pPr>
            <a:endParaRPr lang="zh-CN" altLang="en-US" dirty="0">
              <a:latin typeface="Arial" charset="0"/>
            </a:endParaRPr>
          </a:p>
        </p:txBody>
      </p:sp>
      <p:sp>
        <p:nvSpPr>
          <p:cNvPr id="110596" name="Rectangle 7"/>
          <p:cNvSpPr>
            <a:spLocks noChangeArrowheads="1"/>
          </p:cNvSpPr>
          <p:nvPr/>
        </p:nvSpPr>
        <p:spPr bwMode="gray">
          <a:xfrm>
            <a:off x="3994845" y="1268189"/>
            <a:ext cx="4681611" cy="576263"/>
          </a:xfrm>
          <a:prstGeom prst="rect">
            <a:avLst/>
          </a:prstGeom>
          <a:noFill/>
          <a:ln w="9525">
            <a:noFill/>
            <a:miter lim="800000"/>
            <a:headEnd/>
            <a:tailEnd/>
          </a:ln>
        </p:spPr>
        <p:txBody>
          <a:bodyPr/>
          <a:lstStyle/>
          <a:p>
            <a:pPr marL="342900" indent="-342900">
              <a:spcBef>
                <a:spcPct val="20000"/>
              </a:spcBef>
              <a:buFontTx/>
              <a:buChar char="•"/>
            </a:pPr>
            <a:r>
              <a:rPr lang="zh-CN" altLang="en-US" b="1" dirty="0" smtClean="0">
                <a:latin typeface="Arial" charset="0"/>
              </a:rPr>
              <a:t>敏捷教练</a:t>
            </a:r>
            <a:r>
              <a:rPr lang="zh-CN" altLang="en-US" b="1" dirty="0">
                <a:latin typeface="Arial" charset="0"/>
              </a:rPr>
              <a:t>？</a:t>
            </a:r>
          </a:p>
          <a:p>
            <a:pPr marL="742950" lvl="1" indent="-285750">
              <a:spcBef>
                <a:spcPct val="20000"/>
              </a:spcBef>
              <a:buSzPct val="55000"/>
              <a:buFont typeface="Wingdings" pitchFamily="2" charset="2"/>
              <a:buChar char="u"/>
            </a:pPr>
            <a:r>
              <a:rPr lang="zh-CN" altLang="en-US" dirty="0">
                <a:latin typeface="Arial" charset="0"/>
              </a:rPr>
              <a:t>教练参与项目，协调沟通，编程</a:t>
            </a:r>
            <a:r>
              <a:rPr lang="en-US" altLang="zh-CN" dirty="0">
                <a:latin typeface="Arial" charset="0"/>
              </a:rPr>
              <a:t>……</a:t>
            </a:r>
          </a:p>
        </p:txBody>
      </p:sp>
      <p:sp>
        <p:nvSpPr>
          <p:cNvPr id="110597" name="Text Box 5"/>
          <p:cNvSpPr txBox="1">
            <a:spLocks noChangeArrowheads="1"/>
          </p:cNvSpPr>
          <p:nvPr/>
        </p:nvSpPr>
        <p:spPr bwMode="auto">
          <a:xfrm>
            <a:off x="1115616" y="188640"/>
            <a:ext cx="5329238" cy="579438"/>
          </a:xfrm>
          <a:prstGeom prst="rect">
            <a:avLst/>
          </a:prstGeom>
          <a:noFill/>
          <a:ln w="9525">
            <a:noFill/>
            <a:miter lim="800000"/>
            <a:headEnd/>
            <a:tailEnd/>
          </a:ln>
          <a:effectLst/>
        </p:spPr>
        <p:txBody>
          <a:bodyPr>
            <a:spAutoFit/>
          </a:bodyPr>
          <a:lstStyle/>
          <a:p>
            <a:r>
              <a:rPr lang="zh-CN" altLang="en-US" sz="3200" b="1" dirty="0">
                <a:solidFill>
                  <a:schemeClr val="accent1"/>
                </a:solidFill>
              </a:rPr>
              <a:t>最佳实践</a:t>
            </a:r>
            <a:endParaRPr lang="zh-CN" altLang="en-US" sz="3200" b="1" dirty="0">
              <a:solidFill>
                <a:schemeClr val="accent1"/>
              </a:solidFill>
              <a:latin typeface="Dotum" pitchFamily="34" charset="-127"/>
              <a:ea typeface="Dotum" pitchFamily="34" charset="-127"/>
            </a:endParaRPr>
          </a:p>
        </p:txBody>
      </p:sp>
      <p:sp>
        <p:nvSpPr>
          <p:cNvPr id="110598" name="Rectangle 3"/>
          <p:cNvSpPr>
            <a:spLocks noChangeArrowheads="1"/>
          </p:cNvSpPr>
          <p:nvPr/>
        </p:nvSpPr>
        <p:spPr bwMode="auto">
          <a:xfrm>
            <a:off x="251520" y="2852514"/>
            <a:ext cx="3644900" cy="75882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FontTx/>
              <a:buChar char="•"/>
            </a:pPr>
            <a:r>
              <a:rPr lang="zh-CN" altLang="en-US" b="1" dirty="0" smtClean="0"/>
              <a:t>持续</a:t>
            </a:r>
            <a:endParaRPr lang="zh-CN" altLang="en-US" dirty="0"/>
          </a:p>
          <a:p>
            <a:pPr marL="742950" lvl="1" indent="-285750">
              <a:lnSpc>
                <a:spcPct val="90000"/>
              </a:lnSpc>
              <a:spcBef>
                <a:spcPct val="20000"/>
              </a:spcBef>
              <a:buClr>
                <a:schemeClr val="tx1"/>
              </a:buClr>
              <a:buSzPct val="55000"/>
              <a:buFont typeface="Wingdings" pitchFamily="2" charset="2"/>
              <a:buChar char="u"/>
            </a:pPr>
            <a:r>
              <a:rPr lang="zh-CN" altLang="en-US" dirty="0"/>
              <a:t>持续坚持，持续优化</a:t>
            </a:r>
          </a:p>
        </p:txBody>
      </p:sp>
      <p:sp>
        <p:nvSpPr>
          <p:cNvPr id="110599" name="Rectangle 5"/>
          <p:cNvSpPr>
            <a:spLocks noChangeArrowheads="1"/>
          </p:cNvSpPr>
          <p:nvPr/>
        </p:nvSpPr>
        <p:spPr bwMode="gray">
          <a:xfrm>
            <a:off x="3994844" y="1915889"/>
            <a:ext cx="4321571" cy="719138"/>
          </a:xfrm>
          <a:prstGeom prst="rect">
            <a:avLst/>
          </a:prstGeom>
          <a:noFill/>
          <a:ln w="9525">
            <a:noFill/>
            <a:miter lim="800000"/>
            <a:headEnd/>
            <a:tailEnd/>
          </a:ln>
        </p:spPr>
        <p:txBody>
          <a:bodyPr/>
          <a:lstStyle/>
          <a:p>
            <a:pPr marL="342900" indent="-342900">
              <a:spcBef>
                <a:spcPct val="20000"/>
              </a:spcBef>
              <a:buFontTx/>
              <a:buChar char="•"/>
            </a:pPr>
            <a:r>
              <a:rPr lang="en-US" altLang="zh-CN" b="1" dirty="0">
                <a:latin typeface="Arial" charset="0"/>
              </a:rPr>
              <a:t>Code review</a:t>
            </a:r>
            <a:endParaRPr lang="zh-CN" altLang="en-US" b="1" dirty="0">
              <a:latin typeface="Arial" charset="0"/>
            </a:endParaRPr>
          </a:p>
          <a:p>
            <a:pPr marL="742950" lvl="1" indent="-285750">
              <a:spcBef>
                <a:spcPct val="20000"/>
              </a:spcBef>
              <a:buSzPct val="55000"/>
              <a:buFont typeface="Wingdings" pitchFamily="2" charset="2"/>
              <a:buChar char="u"/>
            </a:pPr>
            <a:r>
              <a:rPr lang="zh-CN" altLang="en-US" dirty="0">
                <a:latin typeface="Arial" charset="0"/>
              </a:rPr>
              <a:t>代码复查很重要，可通过结对实现</a:t>
            </a:r>
          </a:p>
        </p:txBody>
      </p:sp>
      <p:sp>
        <p:nvSpPr>
          <p:cNvPr id="110600" name="Rectangle 6"/>
          <p:cNvSpPr>
            <a:spLocks noChangeArrowheads="1"/>
          </p:cNvSpPr>
          <p:nvPr/>
        </p:nvSpPr>
        <p:spPr bwMode="gray">
          <a:xfrm>
            <a:off x="251520" y="3500214"/>
            <a:ext cx="3816350" cy="1008063"/>
          </a:xfrm>
          <a:prstGeom prst="rect">
            <a:avLst/>
          </a:prstGeom>
          <a:noFill/>
          <a:ln w="9525">
            <a:noFill/>
            <a:miter lim="800000"/>
            <a:headEnd/>
            <a:tailEnd/>
          </a:ln>
        </p:spPr>
        <p:txBody>
          <a:bodyPr/>
          <a:lstStyle/>
          <a:p>
            <a:pPr marL="342900" indent="-342900">
              <a:spcBef>
                <a:spcPct val="20000"/>
              </a:spcBef>
              <a:buFontTx/>
              <a:buChar char="•"/>
            </a:pPr>
            <a:r>
              <a:rPr lang="en-US" altLang="zh-CN" b="1">
                <a:latin typeface="Arial" charset="0"/>
              </a:rPr>
              <a:t>TDD</a:t>
            </a:r>
            <a:endParaRPr lang="zh-CN" altLang="en-US" b="1">
              <a:latin typeface="Arial" charset="0"/>
            </a:endParaRPr>
          </a:p>
          <a:p>
            <a:pPr marL="742950" lvl="1" indent="-285750">
              <a:spcBef>
                <a:spcPct val="20000"/>
              </a:spcBef>
              <a:buSzPct val="55000"/>
              <a:buFont typeface="Wingdings" pitchFamily="2" charset="2"/>
              <a:buChar char="u"/>
            </a:pPr>
            <a:r>
              <a:rPr lang="zh-CN" altLang="en-US">
                <a:latin typeface="Arial" charset="0"/>
              </a:rPr>
              <a:t>灵活的测试方法很重要</a:t>
            </a:r>
          </a:p>
          <a:p>
            <a:pPr marL="742950" lvl="1" indent="-285750">
              <a:spcBef>
                <a:spcPct val="20000"/>
              </a:spcBef>
              <a:buSzPct val="55000"/>
              <a:buFont typeface="Wingdings" pitchFamily="2" charset="2"/>
              <a:buChar char="u"/>
            </a:pPr>
            <a:r>
              <a:rPr lang="en-US" altLang="zh-CN">
                <a:latin typeface="Arial" charset="0"/>
              </a:rPr>
              <a:t>TDD</a:t>
            </a:r>
            <a:r>
              <a:rPr lang="zh-CN" altLang="en-US">
                <a:latin typeface="Arial" charset="0"/>
              </a:rPr>
              <a:t>需要考虑可维护性</a:t>
            </a:r>
          </a:p>
        </p:txBody>
      </p:sp>
      <p:sp>
        <p:nvSpPr>
          <p:cNvPr id="110601" name="Rectangle 7"/>
          <p:cNvSpPr>
            <a:spLocks noChangeArrowheads="1"/>
          </p:cNvSpPr>
          <p:nvPr/>
        </p:nvSpPr>
        <p:spPr bwMode="gray">
          <a:xfrm>
            <a:off x="251520" y="4508277"/>
            <a:ext cx="3887787" cy="901700"/>
          </a:xfrm>
          <a:prstGeom prst="rect">
            <a:avLst/>
          </a:prstGeom>
          <a:noFill/>
          <a:ln w="9525">
            <a:noFill/>
            <a:miter lim="800000"/>
            <a:headEnd/>
            <a:tailEnd/>
          </a:ln>
        </p:spPr>
        <p:txBody>
          <a:bodyPr/>
          <a:lstStyle/>
          <a:p>
            <a:pPr marL="342900" indent="-342900">
              <a:spcBef>
                <a:spcPct val="20000"/>
              </a:spcBef>
              <a:buFontTx/>
              <a:buChar char="•"/>
            </a:pPr>
            <a:r>
              <a:rPr lang="zh-CN" altLang="en-US" b="1">
                <a:latin typeface="Arial" charset="0"/>
              </a:rPr>
              <a:t>机器</a:t>
            </a:r>
          </a:p>
          <a:p>
            <a:pPr marL="742950" lvl="1" indent="-285750">
              <a:spcBef>
                <a:spcPct val="20000"/>
              </a:spcBef>
              <a:buSzPct val="55000"/>
              <a:buFont typeface="Wingdings" pitchFamily="2" charset="2"/>
              <a:buChar char="u"/>
            </a:pPr>
            <a:r>
              <a:rPr lang="zh-CN" altLang="en-US">
                <a:latin typeface="Arial" charset="0"/>
              </a:rPr>
              <a:t>能让机器做的事情就不要让人来做，人只作创造性的工作。</a:t>
            </a:r>
            <a:endParaRPr lang="en-US" altLang="zh-CN">
              <a:latin typeface="Arial" charset="0"/>
            </a:endParaRPr>
          </a:p>
        </p:txBody>
      </p:sp>
      <p:grpSp>
        <p:nvGrpSpPr>
          <p:cNvPr id="15" name="组合 14"/>
          <p:cNvGrpSpPr/>
          <p:nvPr/>
        </p:nvGrpSpPr>
        <p:grpSpPr>
          <a:xfrm>
            <a:off x="3995936" y="3717032"/>
            <a:ext cx="4441825" cy="2395537"/>
            <a:chOff x="3994845" y="3428777"/>
            <a:chExt cx="4441825" cy="2395537"/>
          </a:xfrm>
        </p:grpSpPr>
        <p:pic>
          <p:nvPicPr>
            <p:cNvPr id="110602" name="Picture 10"/>
            <p:cNvPicPr>
              <a:picLocks noChangeAspect="1" noChangeArrowheads="1"/>
            </p:cNvPicPr>
            <p:nvPr/>
          </p:nvPicPr>
          <p:blipFill>
            <a:blip r:embed="rId2" cstate="print"/>
            <a:srcRect/>
            <a:stretch>
              <a:fillRect/>
            </a:stretch>
          </p:blipFill>
          <p:spPr bwMode="auto">
            <a:xfrm>
              <a:off x="6083995" y="3500214"/>
              <a:ext cx="2352675" cy="2276475"/>
            </a:xfrm>
            <a:prstGeom prst="rect">
              <a:avLst/>
            </a:prstGeom>
            <a:noFill/>
          </p:spPr>
        </p:pic>
        <p:sp>
          <p:nvSpPr>
            <p:cNvPr id="110603" name="Text Box 11"/>
            <p:cNvSpPr txBox="1">
              <a:spLocks noChangeArrowheads="1"/>
            </p:cNvSpPr>
            <p:nvPr/>
          </p:nvSpPr>
          <p:spPr bwMode="auto">
            <a:xfrm>
              <a:off x="3994845" y="3428777"/>
              <a:ext cx="1720850" cy="369887"/>
            </a:xfrm>
            <a:prstGeom prst="rect">
              <a:avLst/>
            </a:prstGeom>
            <a:noFill/>
            <a:ln w="9525">
              <a:noFill/>
              <a:miter lim="800000"/>
              <a:headEnd/>
              <a:tailEnd/>
            </a:ln>
            <a:effectLst/>
          </p:spPr>
          <p:txBody>
            <a:bodyPr wrap="none">
              <a:spAutoFit/>
            </a:bodyPr>
            <a:lstStyle/>
            <a:p>
              <a:pPr>
                <a:buFontTx/>
                <a:buChar char="•"/>
              </a:pPr>
              <a:r>
                <a:rPr lang="zh-CN" altLang="en-US" b="1"/>
                <a:t>    无障碍工位</a:t>
              </a:r>
            </a:p>
          </p:txBody>
        </p:sp>
        <p:pic>
          <p:nvPicPr>
            <p:cNvPr id="110604" name="Picture 12"/>
            <p:cNvPicPr>
              <a:picLocks noChangeAspect="1" noChangeArrowheads="1"/>
            </p:cNvPicPr>
            <p:nvPr/>
          </p:nvPicPr>
          <p:blipFill>
            <a:blip r:embed="rId3" cstate="print"/>
            <a:srcRect/>
            <a:stretch>
              <a:fillRect/>
            </a:stretch>
          </p:blipFill>
          <p:spPr bwMode="auto">
            <a:xfrm>
              <a:off x="4426645" y="4005039"/>
              <a:ext cx="1752600" cy="1819275"/>
            </a:xfrm>
            <a:prstGeom prst="rect">
              <a:avLst/>
            </a:prstGeom>
            <a:noFill/>
          </p:spPr>
        </p:pic>
      </p:grpSp>
      <p:sp>
        <p:nvSpPr>
          <p:cNvPr id="110605" name="Text Box 13"/>
          <p:cNvSpPr txBox="1">
            <a:spLocks noChangeArrowheads="1"/>
          </p:cNvSpPr>
          <p:nvPr/>
        </p:nvSpPr>
        <p:spPr bwMode="auto">
          <a:xfrm>
            <a:off x="4067944" y="2852936"/>
            <a:ext cx="4392488" cy="646331"/>
          </a:xfrm>
          <a:prstGeom prst="rect">
            <a:avLst/>
          </a:prstGeom>
          <a:noFill/>
          <a:ln w="9525">
            <a:noFill/>
            <a:miter lim="800000"/>
            <a:headEnd/>
            <a:tailEnd/>
          </a:ln>
          <a:effectLst/>
        </p:spPr>
        <p:txBody>
          <a:bodyPr wrap="square">
            <a:spAutoFit/>
          </a:bodyPr>
          <a:lstStyle/>
          <a:p>
            <a:pPr>
              <a:buFontTx/>
              <a:buChar char="•"/>
            </a:pPr>
            <a:r>
              <a:rPr lang="zh-CN" altLang="en-US" b="1" dirty="0"/>
              <a:t>    工作量估算</a:t>
            </a:r>
          </a:p>
          <a:p>
            <a:pPr lvl="1">
              <a:buSzPct val="55000"/>
              <a:buFont typeface="Wingdings" pitchFamily="2" charset="2"/>
              <a:buChar char="u"/>
            </a:pPr>
            <a:r>
              <a:rPr lang="zh-CN" altLang="en-US" dirty="0"/>
              <a:t> 扑克牌估算，</a:t>
            </a:r>
            <a:r>
              <a:rPr lang="en-US" altLang="zh-CN" dirty="0"/>
              <a:t>T-Shirt</a:t>
            </a:r>
            <a:r>
              <a:rPr lang="zh-CN" altLang="en-US" dirty="0"/>
              <a:t>估算</a:t>
            </a:r>
            <a:r>
              <a:rPr lang="en-US" altLang="zh-CN" dirty="0">
                <a:latin typeface="Arial"/>
              </a:rPr>
              <a:t>……</a:t>
            </a:r>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9" name="Picture 9" descr="Picture4"/>
          <p:cNvPicPr>
            <a:picLocks noChangeAspect="1" noChangeArrowheads="1"/>
          </p:cNvPicPr>
          <p:nvPr/>
        </p:nvPicPr>
        <p:blipFill>
          <a:blip r:embed="rId2" cstate="print"/>
          <a:srcRect/>
          <a:stretch>
            <a:fillRect/>
          </a:stretch>
        </p:blipFill>
        <p:spPr bwMode="auto">
          <a:xfrm>
            <a:off x="1312863" y="1466850"/>
            <a:ext cx="674687" cy="798379"/>
          </a:xfrm>
          <a:prstGeom prst="rect">
            <a:avLst/>
          </a:prstGeom>
          <a:noFill/>
          <a:ln w="9525">
            <a:noFill/>
            <a:miter lim="800000"/>
            <a:headEnd/>
            <a:tailEnd/>
          </a:ln>
        </p:spPr>
      </p:pic>
      <p:sp>
        <p:nvSpPr>
          <p:cNvPr id="51203" name="AutoShape 3"/>
          <p:cNvSpPr>
            <a:spLocks noChangeArrowheads="1"/>
          </p:cNvSpPr>
          <p:nvPr/>
        </p:nvSpPr>
        <p:spPr bwMode="gray">
          <a:xfrm>
            <a:off x="1835151" y="1052736"/>
            <a:ext cx="6697663" cy="1756831"/>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buFontTx/>
              <a:buChar char="•"/>
            </a:pPr>
            <a:r>
              <a:rPr lang="zh-CN" altLang="en-US" sz="2000" b="1" dirty="0">
                <a:solidFill>
                  <a:srgbClr val="FEFFFF"/>
                </a:solidFill>
              </a:rPr>
              <a:t>自上而下驱动的公司领导支持很重要</a:t>
            </a:r>
          </a:p>
          <a:p>
            <a:pPr>
              <a:buFontTx/>
              <a:buChar char="•"/>
            </a:pPr>
            <a:r>
              <a:rPr lang="zh-CN" altLang="en-US" sz="2000" b="1" dirty="0">
                <a:solidFill>
                  <a:srgbClr val="FEFFFF"/>
                </a:solidFill>
              </a:rPr>
              <a:t>认识是反复的，过程是反复的。</a:t>
            </a:r>
          </a:p>
          <a:p>
            <a:pPr>
              <a:buFontTx/>
              <a:buChar char="•"/>
            </a:pPr>
            <a:r>
              <a:rPr lang="zh-CN" altLang="en-US" sz="2000" b="1" dirty="0">
                <a:solidFill>
                  <a:srgbClr val="FEFFFF"/>
                </a:solidFill>
              </a:rPr>
              <a:t>思想准备充分，组织动员充分</a:t>
            </a:r>
          </a:p>
        </p:txBody>
      </p:sp>
      <p:sp>
        <p:nvSpPr>
          <p:cNvPr id="51205" name="AutoShape 5"/>
          <p:cNvSpPr>
            <a:spLocks noChangeArrowheads="1"/>
          </p:cNvSpPr>
          <p:nvPr/>
        </p:nvSpPr>
        <p:spPr bwMode="gray">
          <a:xfrm>
            <a:off x="1835151" y="2934067"/>
            <a:ext cx="6697663" cy="125606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buFontTx/>
              <a:buChar char="•"/>
            </a:pPr>
            <a:r>
              <a:rPr lang="zh-CN" altLang="en-US" sz="2000" b="1">
                <a:solidFill>
                  <a:srgbClr val="FEFFFF"/>
                </a:solidFill>
              </a:rPr>
              <a:t>教练</a:t>
            </a:r>
          </a:p>
          <a:p>
            <a:pPr>
              <a:buFontTx/>
              <a:buChar char="•"/>
            </a:pPr>
            <a:r>
              <a:rPr lang="zh-CN" altLang="en-US" sz="2000" b="1">
                <a:solidFill>
                  <a:srgbClr val="FEFFFF"/>
                </a:solidFill>
              </a:rPr>
              <a:t>通过敏捷培训</a:t>
            </a:r>
          </a:p>
          <a:p>
            <a:pPr>
              <a:buFontTx/>
              <a:buChar char="•"/>
            </a:pPr>
            <a:r>
              <a:rPr lang="zh-CN" altLang="en-US" sz="2000" b="1">
                <a:solidFill>
                  <a:srgbClr val="FEFFFF"/>
                </a:solidFill>
              </a:rPr>
              <a:t>通过一周实践的敏捷方法，理解并应用敏捷</a:t>
            </a:r>
          </a:p>
        </p:txBody>
      </p:sp>
      <p:pic>
        <p:nvPicPr>
          <p:cNvPr id="93190" name="Picture 11" descr="Picture4"/>
          <p:cNvPicPr>
            <a:picLocks noChangeAspect="1" noChangeArrowheads="1"/>
          </p:cNvPicPr>
          <p:nvPr/>
        </p:nvPicPr>
        <p:blipFill>
          <a:blip r:embed="rId2" cstate="print"/>
          <a:srcRect/>
          <a:stretch>
            <a:fillRect/>
          </a:stretch>
        </p:blipFill>
        <p:spPr bwMode="auto">
          <a:xfrm>
            <a:off x="1314451" y="5382563"/>
            <a:ext cx="674688" cy="998765"/>
          </a:xfrm>
          <a:prstGeom prst="rect">
            <a:avLst/>
          </a:prstGeom>
          <a:noFill/>
          <a:ln w="9525">
            <a:noFill/>
            <a:miter lim="800000"/>
            <a:headEnd/>
            <a:tailEnd/>
          </a:ln>
        </p:spPr>
      </p:pic>
      <p:sp>
        <p:nvSpPr>
          <p:cNvPr id="93191" name="AutoShape 12"/>
          <p:cNvSpPr>
            <a:spLocks noChangeArrowheads="1"/>
          </p:cNvSpPr>
          <p:nvPr/>
        </p:nvSpPr>
        <p:spPr bwMode="gray">
          <a:xfrm>
            <a:off x="611560" y="1628800"/>
            <a:ext cx="1081088" cy="500766"/>
          </a:xfrm>
          <a:prstGeom prst="roundRect">
            <a:avLst>
              <a:gd name="adj" fmla="val 16667"/>
            </a:avLst>
          </a:prstGeom>
          <a:solidFill>
            <a:srgbClr val="FEFFFF"/>
          </a:solidFill>
          <a:ln w="28575">
            <a:solidFill>
              <a:schemeClr val="accent2"/>
            </a:solidFill>
            <a:round/>
            <a:headEnd/>
            <a:tailEnd/>
          </a:ln>
        </p:spPr>
        <p:txBody>
          <a:bodyPr wrap="none" anchor="ctr"/>
          <a:lstStyle/>
          <a:p>
            <a:pPr algn="ctr" eaLnBrk="0" hangingPunct="0">
              <a:buClr>
                <a:srgbClr val="D7181F"/>
              </a:buClr>
              <a:buFont typeface="Wingdings" pitchFamily="2" charset="2"/>
              <a:buNone/>
            </a:pPr>
            <a:r>
              <a:rPr lang="zh-CN" altLang="en-US" sz="2000" b="1" dirty="0">
                <a:solidFill>
                  <a:schemeClr val="accent2"/>
                </a:solidFill>
              </a:rPr>
              <a:t>领导支持</a:t>
            </a:r>
          </a:p>
        </p:txBody>
      </p:sp>
      <p:sp>
        <p:nvSpPr>
          <p:cNvPr id="93193" name="AutoShape 14"/>
          <p:cNvSpPr>
            <a:spLocks noChangeArrowheads="1"/>
          </p:cNvSpPr>
          <p:nvPr/>
        </p:nvSpPr>
        <p:spPr bwMode="gray">
          <a:xfrm>
            <a:off x="611560" y="3212976"/>
            <a:ext cx="1081088" cy="628032"/>
          </a:xfrm>
          <a:prstGeom prst="roundRect">
            <a:avLst>
              <a:gd name="adj" fmla="val 16667"/>
            </a:avLst>
          </a:prstGeom>
          <a:solidFill>
            <a:srgbClr val="FEFFFF"/>
          </a:solidFill>
          <a:ln w="28575">
            <a:solidFill>
              <a:schemeClr val="hlink"/>
            </a:solidFill>
            <a:round/>
            <a:headEnd/>
            <a:tailEnd/>
          </a:ln>
        </p:spPr>
        <p:txBody>
          <a:bodyPr wrap="none" anchor="ctr"/>
          <a:lstStyle/>
          <a:p>
            <a:pPr algn="ctr">
              <a:lnSpc>
                <a:spcPct val="120000"/>
              </a:lnSpc>
            </a:pPr>
            <a:r>
              <a:rPr lang="zh-CN" altLang="en-US" sz="2000" b="1">
                <a:solidFill>
                  <a:schemeClr val="hlink"/>
                </a:solidFill>
              </a:rPr>
              <a:t>熟悉敏捷</a:t>
            </a:r>
          </a:p>
        </p:txBody>
      </p:sp>
      <p:sp>
        <p:nvSpPr>
          <p:cNvPr id="51221" name="AutoShape 21"/>
          <p:cNvSpPr>
            <a:spLocks noChangeArrowheads="1"/>
          </p:cNvSpPr>
          <p:nvPr/>
        </p:nvSpPr>
        <p:spPr bwMode="gray">
          <a:xfrm>
            <a:off x="1835151" y="4693664"/>
            <a:ext cx="6697663" cy="879799"/>
          </a:xfrm>
          <a:prstGeom prst="roundRect">
            <a:avLst>
              <a:gd name="adj" fmla="val 11921"/>
            </a:avLst>
          </a:prstGeom>
          <a:solidFill>
            <a:srgbClr val="008080"/>
          </a:solidFill>
          <a:ln w="25400">
            <a:solidFill>
              <a:srgbClr val="FEFEFE"/>
            </a:solidFill>
            <a:round/>
            <a:headEnd/>
            <a:tailEnd/>
          </a:ln>
          <a:effectLst>
            <a:outerShdw dist="53882" dir="2700000" algn="ctr" rotWithShape="0">
              <a:srgbClr val="000000">
                <a:alpha val="50000"/>
              </a:srgbClr>
            </a:outerShdw>
          </a:effectLst>
        </p:spPr>
        <p:txBody>
          <a:bodyPr wrap="none" anchor="ctr"/>
          <a:lstStyle/>
          <a:p>
            <a:pPr>
              <a:buFontTx/>
              <a:buChar char="•"/>
            </a:pPr>
            <a:r>
              <a:rPr lang="zh-CN" altLang="en-US" sz="2000" b="1">
                <a:solidFill>
                  <a:srgbClr val="FEFFFF"/>
                </a:solidFill>
              </a:rPr>
              <a:t>需要建立完善的软件工程工作组。</a:t>
            </a:r>
          </a:p>
          <a:p>
            <a:pPr>
              <a:buFontTx/>
              <a:buChar char="•"/>
            </a:pPr>
            <a:r>
              <a:rPr lang="zh-CN" altLang="en-US" sz="2000" b="1">
                <a:solidFill>
                  <a:srgbClr val="FEFFFF"/>
                </a:solidFill>
              </a:rPr>
              <a:t>需要在项目中尽量建立完善的团队角色。</a:t>
            </a:r>
          </a:p>
        </p:txBody>
      </p:sp>
      <p:sp>
        <p:nvSpPr>
          <p:cNvPr id="93196" name="AutoShape 24"/>
          <p:cNvSpPr>
            <a:spLocks noChangeArrowheads="1"/>
          </p:cNvSpPr>
          <p:nvPr/>
        </p:nvSpPr>
        <p:spPr bwMode="gray">
          <a:xfrm>
            <a:off x="611560" y="4797152"/>
            <a:ext cx="1079500" cy="628032"/>
          </a:xfrm>
          <a:prstGeom prst="roundRect">
            <a:avLst>
              <a:gd name="adj" fmla="val 16667"/>
            </a:avLst>
          </a:prstGeom>
          <a:solidFill>
            <a:srgbClr val="FEFFFF"/>
          </a:solidFill>
          <a:ln w="28575">
            <a:solidFill>
              <a:srgbClr val="008080"/>
            </a:solidFill>
            <a:round/>
            <a:headEnd/>
            <a:tailEnd/>
          </a:ln>
        </p:spPr>
        <p:txBody>
          <a:bodyPr wrap="none" anchor="ctr"/>
          <a:lstStyle/>
          <a:p>
            <a:pPr algn="ctr" eaLnBrk="0" hangingPunct="0">
              <a:buClr>
                <a:srgbClr val="D7181F"/>
              </a:buClr>
              <a:buFont typeface="Wingdings" pitchFamily="2" charset="2"/>
              <a:buNone/>
            </a:pPr>
            <a:r>
              <a:rPr lang="zh-CN" altLang="en-US" sz="2000" b="1">
                <a:solidFill>
                  <a:srgbClr val="009999"/>
                </a:solidFill>
              </a:rPr>
              <a:t>人员调整</a:t>
            </a:r>
          </a:p>
        </p:txBody>
      </p:sp>
      <p:sp>
        <p:nvSpPr>
          <p:cNvPr id="93206" name="Text Box 22"/>
          <p:cNvSpPr txBox="1">
            <a:spLocks noChangeArrowheads="1"/>
          </p:cNvSpPr>
          <p:nvPr/>
        </p:nvSpPr>
        <p:spPr bwMode="auto">
          <a:xfrm>
            <a:off x="1187624" y="188640"/>
            <a:ext cx="1793875" cy="579437"/>
          </a:xfrm>
          <a:prstGeom prst="rect">
            <a:avLst/>
          </a:prstGeom>
          <a:noFill/>
          <a:ln w="9525">
            <a:noFill/>
            <a:miter lim="800000"/>
            <a:headEnd/>
            <a:tailEnd/>
          </a:ln>
          <a:effectLst/>
        </p:spPr>
        <p:txBody>
          <a:bodyPr wrap="none">
            <a:spAutoFit/>
          </a:bodyPr>
          <a:lstStyle/>
          <a:p>
            <a:r>
              <a:rPr lang="zh-CN" altLang="en-US" sz="3200" b="1" dirty="0">
                <a:solidFill>
                  <a:schemeClr val="accent1"/>
                </a:solidFill>
                <a:latin typeface="Dotum" pitchFamily="34" charset="-127"/>
                <a:ea typeface="Dotum" pitchFamily="34" charset="-127"/>
              </a:rPr>
              <a:t>启动前提</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4294967295"/>
          </p:nvPr>
        </p:nvSpPr>
        <p:spPr>
          <a:xfrm>
            <a:off x="468883" y="1124744"/>
            <a:ext cx="4608512" cy="1152525"/>
          </a:xfrm>
        </p:spPr>
        <p:txBody>
          <a:bodyPr/>
          <a:lstStyle/>
          <a:p>
            <a:pPr>
              <a:lnSpc>
                <a:spcPct val="80000"/>
              </a:lnSpc>
              <a:buClr>
                <a:schemeClr val="tx1"/>
              </a:buClr>
              <a:buSzTx/>
              <a:buFontTx/>
              <a:buChar char="•"/>
            </a:pPr>
            <a:r>
              <a:rPr lang="zh-CN" altLang="en-US" sz="1800" b="1"/>
              <a:t>持续集成</a:t>
            </a:r>
            <a:endParaRPr lang="zh-CN" altLang="en-US" sz="1800"/>
          </a:p>
          <a:p>
            <a:pPr lvl="1">
              <a:lnSpc>
                <a:spcPct val="80000"/>
              </a:lnSpc>
              <a:buClr>
                <a:schemeClr val="tx1"/>
              </a:buClr>
              <a:buFont typeface="Wingdings" pitchFamily="2" charset="2"/>
              <a:buChar char="u"/>
            </a:pPr>
            <a:r>
              <a:rPr lang="en-US" altLang="zh-CN" sz="1800"/>
              <a:t>CI</a:t>
            </a:r>
            <a:r>
              <a:rPr lang="zh-CN" altLang="en-US" sz="1800"/>
              <a:t>功能和配置； </a:t>
            </a:r>
          </a:p>
          <a:p>
            <a:pPr lvl="1">
              <a:lnSpc>
                <a:spcPct val="80000"/>
              </a:lnSpc>
              <a:buClr>
                <a:schemeClr val="tx1"/>
              </a:buClr>
              <a:buFont typeface="Wingdings" pitchFamily="2" charset="2"/>
              <a:buChar char="u"/>
            </a:pPr>
            <a:r>
              <a:rPr lang="zh-CN" altLang="en-US" sz="1800"/>
              <a:t>熟悉和编写各种脚本语言：</a:t>
            </a:r>
            <a:r>
              <a:rPr lang="en-US" altLang="zh-CN" sz="1800"/>
              <a:t>xml</a:t>
            </a:r>
            <a:r>
              <a:rPr lang="zh-CN" altLang="en-US" sz="1800"/>
              <a:t>等；</a:t>
            </a:r>
          </a:p>
          <a:p>
            <a:pPr lvl="1">
              <a:lnSpc>
                <a:spcPct val="80000"/>
              </a:lnSpc>
              <a:buClr>
                <a:schemeClr val="tx1"/>
              </a:buClr>
              <a:buFont typeface="Wingdings" pitchFamily="2" charset="2"/>
              <a:buChar char="u"/>
            </a:pPr>
            <a:r>
              <a:rPr lang="zh-CN" altLang="en-US" sz="1800"/>
              <a:t>熟悉和配置编译脚本：</a:t>
            </a:r>
            <a:r>
              <a:rPr lang="en-US" altLang="zh-CN" sz="1800"/>
              <a:t>ANT</a:t>
            </a:r>
            <a:r>
              <a:rPr lang="zh-CN" altLang="en-US" sz="1800"/>
              <a:t>，</a:t>
            </a:r>
            <a:r>
              <a:rPr lang="en-US" altLang="zh-CN" sz="1800"/>
              <a:t>Makefile</a:t>
            </a:r>
            <a:r>
              <a:rPr lang="zh-CN" altLang="en-US" sz="1800"/>
              <a:t>等。</a:t>
            </a:r>
          </a:p>
          <a:p>
            <a:pPr lvl="1">
              <a:lnSpc>
                <a:spcPct val="80000"/>
              </a:lnSpc>
              <a:buClr>
                <a:schemeClr val="tx1"/>
              </a:buClr>
              <a:buFont typeface="Wingdings" pitchFamily="2" charset="2"/>
              <a:buChar char="u"/>
            </a:pPr>
            <a:r>
              <a:rPr lang="zh-CN" altLang="en-US" sz="1800"/>
              <a:t>分布式编译</a:t>
            </a:r>
          </a:p>
        </p:txBody>
      </p:sp>
      <p:sp>
        <p:nvSpPr>
          <p:cNvPr id="39940" name="Rectangle 10"/>
          <p:cNvSpPr>
            <a:spLocks noChangeArrowheads="1"/>
          </p:cNvSpPr>
          <p:nvPr/>
        </p:nvSpPr>
        <p:spPr bwMode="gray">
          <a:xfrm>
            <a:off x="395536" y="2780928"/>
            <a:ext cx="4608512" cy="1081088"/>
          </a:xfrm>
          <a:prstGeom prst="rect">
            <a:avLst/>
          </a:prstGeom>
          <a:noFill/>
          <a:ln w="9525">
            <a:noFill/>
            <a:miter lim="800000"/>
            <a:headEnd/>
            <a:tailEnd/>
          </a:ln>
        </p:spPr>
        <p:txBody>
          <a:bodyPr/>
          <a:lstStyle/>
          <a:p>
            <a:pPr marL="342900" indent="-342900">
              <a:lnSpc>
                <a:spcPct val="80000"/>
              </a:lnSpc>
              <a:spcBef>
                <a:spcPct val="20000"/>
              </a:spcBef>
              <a:buFontTx/>
              <a:buChar char="•"/>
            </a:pPr>
            <a:r>
              <a:rPr lang="zh-CN" altLang="en-US" b="1" dirty="0" smtClean="0">
                <a:latin typeface="Arial" charset="0"/>
              </a:rPr>
              <a:t>自动化测试</a:t>
            </a:r>
            <a:endParaRPr lang="zh-CN" altLang="en-US" dirty="0">
              <a:latin typeface="Arial" charset="0"/>
            </a:endParaRPr>
          </a:p>
          <a:p>
            <a:pPr marL="742950" lvl="1" indent="-285750">
              <a:lnSpc>
                <a:spcPct val="80000"/>
              </a:lnSpc>
              <a:spcBef>
                <a:spcPct val="20000"/>
              </a:spcBef>
              <a:buSzPct val="55000"/>
              <a:buFont typeface="Wingdings" pitchFamily="2" charset="2"/>
              <a:buChar char="u"/>
            </a:pPr>
            <a:r>
              <a:rPr lang="zh-CN" altLang="en-US" dirty="0">
                <a:latin typeface="Arial" charset="0"/>
              </a:rPr>
              <a:t>单元测试，功能测试，自动化测试</a:t>
            </a:r>
          </a:p>
          <a:p>
            <a:pPr marL="742950" lvl="1" indent="-285750">
              <a:lnSpc>
                <a:spcPct val="80000"/>
              </a:lnSpc>
              <a:spcBef>
                <a:spcPct val="20000"/>
              </a:spcBef>
              <a:buSzPct val="55000"/>
              <a:buFont typeface="Wingdings" pitchFamily="2" charset="2"/>
              <a:buChar char="u"/>
            </a:pPr>
            <a:r>
              <a:rPr lang="zh-CN" altLang="en-US" dirty="0">
                <a:latin typeface="Arial" charset="0"/>
              </a:rPr>
              <a:t>可以和开发人员进行需求和功能的探讨；</a:t>
            </a:r>
          </a:p>
          <a:p>
            <a:pPr marL="742950" lvl="1" indent="-285750">
              <a:lnSpc>
                <a:spcPct val="80000"/>
              </a:lnSpc>
              <a:spcBef>
                <a:spcPct val="20000"/>
              </a:spcBef>
              <a:buSzPct val="55000"/>
              <a:buFont typeface="Wingdings" pitchFamily="2" charset="2"/>
              <a:buChar char="u"/>
            </a:pPr>
            <a:r>
              <a:rPr lang="zh-CN" altLang="en-US" dirty="0">
                <a:latin typeface="Arial" charset="0"/>
              </a:rPr>
              <a:t>熟悉测试流程和理念，</a:t>
            </a:r>
            <a:r>
              <a:rPr lang="en-US" altLang="zh-CN" dirty="0">
                <a:latin typeface="Arial" charset="0"/>
              </a:rPr>
              <a:t>TDD</a:t>
            </a:r>
          </a:p>
          <a:p>
            <a:pPr marL="742950" lvl="1" indent="-285750">
              <a:lnSpc>
                <a:spcPct val="80000"/>
              </a:lnSpc>
              <a:spcBef>
                <a:spcPct val="20000"/>
              </a:spcBef>
              <a:buSzPct val="55000"/>
              <a:buFont typeface="Wingdings" pitchFamily="2" charset="2"/>
              <a:buChar char="u"/>
            </a:pPr>
            <a:r>
              <a:rPr lang="zh-CN" altLang="en-US" dirty="0"/>
              <a:t>熟悉各种知名静态和动态检测工具</a:t>
            </a:r>
          </a:p>
          <a:p>
            <a:pPr marL="742950" lvl="1" indent="-285750">
              <a:lnSpc>
                <a:spcPct val="80000"/>
              </a:lnSpc>
              <a:spcBef>
                <a:spcPct val="20000"/>
              </a:spcBef>
              <a:buSzPct val="55000"/>
              <a:buFont typeface="Wingdings" pitchFamily="2" charset="2"/>
              <a:buChar char="u"/>
            </a:pPr>
            <a:r>
              <a:rPr lang="zh-CN" altLang="en-US" dirty="0"/>
              <a:t>熟悉各种脚本语言，自动化工具</a:t>
            </a:r>
          </a:p>
        </p:txBody>
      </p:sp>
      <p:sp>
        <p:nvSpPr>
          <p:cNvPr id="39943" name="Text Box 7"/>
          <p:cNvSpPr txBox="1">
            <a:spLocks noChangeArrowheads="1"/>
          </p:cNvSpPr>
          <p:nvPr/>
        </p:nvSpPr>
        <p:spPr bwMode="auto">
          <a:xfrm>
            <a:off x="1115616" y="188640"/>
            <a:ext cx="1778000" cy="579437"/>
          </a:xfrm>
          <a:prstGeom prst="rect">
            <a:avLst/>
          </a:prstGeom>
          <a:noFill/>
          <a:ln w="9525">
            <a:noFill/>
            <a:miter lim="800000"/>
            <a:headEnd/>
            <a:tailEnd/>
          </a:ln>
          <a:effectLst/>
        </p:spPr>
        <p:txBody>
          <a:bodyPr wrap="none">
            <a:spAutoFit/>
          </a:bodyPr>
          <a:lstStyle/>
          <a:p>
            <a:r>
              <a:rPr lang="zh-CN" altLang="en-US" sz="3200" b="1" dirty="0">
                <a:solidFill>
                  <a:schemeClr val="accent1"/>
                </a:solidFill>
                <a:latin typeface="Dotum" pitchFamily="34" charset="-127"/>
                <a:ea typeface="Dotum" pitchFamily="34" charset="-127"/>
              </a:rPr>
              <a:t>技能需求</a:t>
            </a:r>
          </a:p>
        </p:txBody>
      </p:sp>
      <p:sp>
        <p:nvSpPr>
          <p:cNvPr id="39944" name="Rectangle 3"/>
          <p:cNvSpPr>
            <a:spLocks noChangeArrowheads="1"/>
          </p:cNvSpPr>
          <p:nvPr/>
        </p:nvSpPr>
        <p:spPr bwMode="auto">
          <a:xfrm>
            <a:off x="4644008" y="1124744"/>
            <a:ext cx="4176712" cy="1152525"/>
          </a:xfrm>
          <a:prstGeom prst="rect">
            <a:avLst/>
          </a:prstGeom>
          <a:noFill/>
          <a:ln w="9525">
            <a:noFill/>
            <a:miter lim="800000"/>
            <a:headEnd/>
            <a:tailEnd/>
          </a:ln>
          <a:effectLst/>
        </p:spPr>
        <p:txBody>
          <a:bodyPr/>
          <a:lstStyle/>
          <a:p>
            <a:pPr marL="342900" indent="-342900">
              <a:lnSpc>
                <a:spcPct val="80000"/>
              </a:lnSpc>
              <a:spcBef>
                <a:spcPct val="20000"/>
              </a:spcBef>
              <a:buClr>
                <a:schemeClr val="tx1"/>
              </a:buClr>
              <a:buFontTx/>
              <a:buChar char="•"/>
            </a:pPr>
            <a:r>
              <a:rPr lang="zh-CN" altLang="en-US" b="1" dirty="0"/>
              <a:t>软件配置管理</a:t>
            </a:r>
            <a:endParaRPr lang="zh-CN" altLang="en-US" dirty="0"/>
          </a:p>
          <a:p>
            <a:pPr marL="742950" lvl="1" indent="-285750">
              <a:lnSpc>
                <a:spcPct val="80000"/>
              </a:lnSpc>
              <a:spcBef>
                <a:spcPct val="20000"/>
              </a:spcBef>
              <a:buClr>
                <a:schemeClr val="tx1"/>
              </a:buClr>
              <a:buSzPct val="55000"/>
              <a:buFont typeface="Wingdings" pitchFamily="2" charset="2"/>
              <a:buChar char="u"/>
            </a:pPr>
            <a:r>
              <a:rPr lang="zh-CN" altLang="en-US" dirty="0"/>
              <a:t>深入理解软件版本管理思想</a:t>
            </a:r>
            <a:r>
              <a:rPr lang="en-US" altLang="zh-CN" dirty="0"/>
              <a:t>; </a:t>
            </a:r>
          </a:p>
          <a:p>
            <a:pPr marL="742950" lvl="1" indent="-285750">
              <a:lnSpc>
                <a:spcPct val="80000"/>
              </a:lnSpc>
              <a:spcBef>
                <a:spcPct val="20000"/>
              </a:spcBef>
              <a:buClr>
                <a:schemeClr val="tx1"/>
              </a:buClr>
              <a:buSzPct val="55000"/>
              <a:buFont typeface="Wingdings" pitchFamily="2" charset="2"/>
              <a:buChar char="u"/>
            </a:pPr>
            <a:r>
              <a:rPr lang="zh-CN" altLang="en-US" dirty="0"/>
              <a:t>精通</a:t>
            </a:r>
            <a:r>
              <a:rPr lang="en-US" altLang="zh-CN" dirty="0" err="1"/>
              <a:t>svn</a:t>
            </a:r>
            <a:r>
              <a:rPr lang="zh-CN" altLang="en-US" dirty="0"/>
              <a:t>等工具的使用</a:t>
            </a:r>
            <a:r>
              <a:rPr lang="en-US" altLang="zh-CN" dirty="0"/>
              <a:t>;</a:t>
            </a:r>
          </a:p>
        </p:txBody>
      </p:sp>
      <p:sp>
        <p:nvSpPr>
          <p:cNvPr id="39945" name="Rectangle 6"/>
          <p:cNvSpPr>
            <a:spLocks noChangeArrowheads="1"/>
          </p:cNvSpPr>
          <p:nvPr/>
        </p:nvSpPr>
        <p:spPr bwMode="gray">
          <a:xfrm>
            <a:off x="4716016" y="2564904"/>
            <a:ext cx="4249737" cy="1081088"/>
          </a:xfrm>
          <a:prstGeom prst="rect">
            <a:avLst/>
          </a:prstGeom>
          <a:noFill/>
          <a:ln w="9525">
            <a:noFill/>
            <a:miter lim="800000"/>
            <a:headEnd/>
            <a:tailEnd/>
          </a:ln>
        </p:spPr>
        <p:txBody>
          <a:bodyPr/>
          <a:lstStyle/>
          <a:p>
            <a:pPr marL="342900" indent="-342900">
              <a:lnSpc>
                <a:spcPct val="80000"/>
              </a:lnSpc>
              <a:spcBef>
                <a:spcPct val="20000"/>
              </a:spcBef>
              <a:buFontTx/>
              <a:buChar char="•"/>
            </a:pPr>
            <a:r>
              <a:rPr lang="zh-CN" altLang="en-US" b="1" dirty="0">
                <a:latin typeface="Arial" charset="0"/>
              </a:rPr>
              <a:t>编码规范和代码检查</a:t>
            </a:r>
            <a:endParaRPr lang="zh-CN" altLang="en-US" dirty="0">
              <a:latin typeface="Arial" charset="0"/>
            </a:endParaRPr>
          </a:p>
          <a:p>
            <a:pPr marL="742950" lvl="1" indent="-285750">
              <a:lnSpc>
                <a:spcPct val="80000"/>
              </a:lnSpc>
              <a:spcBef>
                <a:spcPct val="20000"/>
              </a:spcBef>
              <a:buSzPct val="55000"/>
              <a:buFont typeface="Wingdings" pitchFamily="2" charset="2"/>
              <a:buChar char="u"/>
            </a:pPr>
            <a:r>
              <a:rPr lang="zh-CN" altLang="en-US" dirty="0">
                <a:latin typeface="Arial" charset="0"/>
              </a:rPr>
              <a:t>熟悉风格和命名，编码规范</a:t>
            </a:r>
          </a:p>
          <a:p>
            <a:pPr marL="742950" lvl="1" indent="-285750">
              <a:lnSpc>
                <a:spcPct val="80000"/>
              </a:lnSpc>
              <a:spcBef>
                <a:spcPct val="20000"/>
              </a:spcBef>
              <a:buSzPct val="55000"/>
              <a:buFont typeface="Wingdings" pitchFamily="2" charset="2"/>
              <a:buChar char="u"/>
            </a:pPr>
            <a:r>
              <a:rPr lang="zh-CN" altLang="en-US" dirty="0">
                <a:latin typeface="Arial" charset="0"/>
              </a:rPr>
              <a:t>熟悉和理解</a:t>
            </a:r>
            <a:r>
              <a:rPr lang="en-US" altLang="zh-CN" dirty="0">
                <a:latin typeface="Arial" charset="0"/>
              </a:rPr>
              <a:t>C</a:t>
            </a:r>
            <a:r>
              <a:rPr lang="zh-CN" altLang="en-US" dirty="0">
                <a:latin typeface="Arial" charset="0"/>
              </a:rPr>
              <a:t>语言规范；</a:t>
            </a:r>
          </a:p>
          <a:p>
            <a:pPr marL="742950" lvl="1" indent="-285750">
              <a:lnSpc>
                <a:spcPct val="80000"/>
              </a:lnSpc>
              <a:spcBef>
                <a:spcPct val="20000"/>
              </a:spcBef>
              <a:buSzPct val="55000"/>
              <a:buFont typeface="Wingdings" pitchFamily="2" charset="2"/>
              <a:buChar char="u"/>
            </a:pPr>
            <a:r>
              <a:rPr lang="zh-CN" altLang="en-US" dirty="0">
                <a:latin typeface="Arial" charset="0"/>
              </a:rPr>
              <a:t>熟悉各种代码检查工具的使用，以及和各种</a:t>
            </a:r>
            <a:r>
              <a:rPr lang="en-US" altLang="zh-CN" dirty="0">
                <a:latin typeface="Arial" charset="0"/>
              </a:rPr>
              <a:t>IDE</a:t>
            </a:r>
            <a:r>
              <a:rPr lang="zh-CN" altLang="en-US" dirty="0">
                <a:latin typeface="Arial" charset="0"/>
              </a:rPr>
              <a:t>的融合。</a:t>
            </a:r>
            <a:r>
              <a:rPr lang="en-US" altLang="zh-CN" dirty="0">
                <a:latin typeface="Arial" charset="0"/>
              </a:rPr>
              <a:t> </a:t>
            </a:r>
          </a:p>
        </p:txBody>
      </p:sp>
      <p:sp>
        <p:nvSpPr>
          <p:cNvPr id="39947" name="Rectangle 8"/>
          <p:cNvSpPr>
            <a:spLocks noChangeArrowheads="1"/>
          </p:cNvSpPr>
          <p:nvPr/>
        </p:nvSpPr>
        <p:spPr bwMode="gray">
          <a:xfrm>
            <a:off x="468313" y="4797425"/>
            <a:ext cx="7993062" cy="863600"/>
          </a:xfrm>
          <a:prstGeom prst="rect">
            <a:avLst/>
          </a:prstGeom>
          <a:noFill/>
          <a:ln w="9525">
            <a:noFill/>
            <a:miter lim="800000"/>
            <a:headEnd/>
            <a:tailEnd/>
          </a:ln>
        </p:spPr>
        <p:txBody>
          <a:bodyPr/>
          <a:lstStyle/>
          <a:p>
            <a:pPr marL="342900" indent="-342900">
              <a:lnSpc>
                <a:spcPct val="80000"/>
              </a:lnSpc>
              <a:spcBef>
                <a:spcPct val="20000"/>
              </a:spcBef>
              <a:buFontTx/>
              <a:buChar char="•"/>
            </a:pPr>
            <a:r>
              <a:rPr lang="zh-CN" altLang="en-US" b="1" dirty="0">
                <a:latin typeface="Arial" charset="0"/>
              </a:rPr>
              <a:t>敏捷实践</a:t>
            </a:r>
            <a:endParaRPr lang="zh-CN" altLang="en-US" dirty="0">
              <a:latin typeface="Arial" charset="0"/>
            </a:endParaRPr>
          </a:p>
          <a:p>
            <a:pPr marL="742950" lvl="1" indent="-285750">
              <a:lnSpc>
                <a:spcPct val="80000"/>
              </a:lnSpc>
              <a:spcBef>
                <a:spcPct val="20000"/>
              </a:spcBef>
              <a:buSzPct val="55000"/>
              <a:buFont typeface="Wingdings" pitchFamily="2" charset="2"/>
              <a:buChar char="u"/>
            </a:pPr>
            <a:r>
              <a:rPr lang="zh-CN" altLang="en-US" dirty="0">
                <a:latin typeface="Arial" charset="0"/>
              </a:rPr>
              <a:t>精确理解和掌握敏捷思想和各种实践，熟悉</a:t>
            </a:r>
            <a:r>
              <a:rPr lang="en-US" altLang="zh-CN" dirty="0">
                <a:latin typeface="Arial" charset="0"/>
              </a:rPr>
              <a:t>CMMI</a:t>
            </a:r>
            <a:r>
              <a:rPr lang="zh-CN" altLang="en-US" dirty="0">
                <a:latin typeface="Arial" charset="0"/>
              </a:rPr>
              <a:t>；</a:t>
            </a:r>
          </a:p>
          <a:p>
            <a:pPr marL="742950" lvl="1" indent="-285750">
              <a:lnSpc>
                <a:spcPct val="80000"/>
              </a:lnSpc>
              <a:spcBef>
                <a:spcPct val="20000"/>
              </a:spcBef>
              <a:buSzPct val="55000"/>
              <a:buFont typeface="Wingdings" pitchFamily="2" charset="2"/>
              <a:buChar char="u"/>
            </a:pPr>
            <a:r>
              <a:rPr lang="zh-CN" altLang="en-US" dirty="0">
                <a:latin typeface="Arial" charset="0"/>
              </a:rPr>
              <a:t>丰富的开发经验，具备项目管理能力以及一定的领导能力；</a:t>
            </a:r>
          </a:p>
          <a:p>
            <a:pPr marL="742950" lvl="1" indent="-285750">
              <a:lnSpc>
                <a:spcPct val="80000"/>
              </a:lnSpc>
              <a:spcBef>
                <a:spcPct val="20000"/>
              </a:spcBef>
              <a:buSzPct val="55000"/>
              <a:buFont typeface="Wingdings" pitchFamily="2" charset="2"/>
              <a:buChar char="u"/>
            </a:pPr>
            <a:r>
              <a:rPr lang="zh-CN" altLang="en-US" dirty="0">
                <a:latin typeface="Arial" charset="0"/>
              </a:rPr>
              <a:t>思维开拓，善于总结经验，发掘新的适用于我公司的实践。</a:t>
            </a:r>
            <a:endParaRPr lang="en-US" altLang="zh-CN" dirty="0">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3" name="Text Box 39"/>
          <p:cNvSpPr txBox="1">
            <a:spLocks noChangeArrowheads="1"/>
          </p:cNvSpPr>
          <p:nvPr/>
        </p:nvSpPr>
        <p:spPr bwMode="auto">
          <a:xfrm>
            <a:off x="1187624" y="188640"/>
            <a:ext cx="1809750" cy="579437"/>
          </a:xfrm>
          <a:prstGeom prst="rect">
            <a:avLst/>
          </a:prstGeom>
          <a:noFill/>
          <a:ln w="9525">
            <a:noFill/>
            <a:miter lim="800000"/>
            <a:headEnd/>
            <a:tailEnd/>
          </a:ln>
          <a:effectLst/>
        </p:spPr>
        <p:txBody>
          <a:bodyPr wrap="none">
            <a:spAutoFit/>
          </a:bodyPr>
          <a:lstStyle/>
          <a:p>
            <a:r>
              <a:rPr lang="zh-CN" altLang="en-US" sz="3200" b="1" dirty="0">
                <a:solidFill>
                  <a:schemeClr val="accent1"/>
                </a:solidFill>
                <a:latin typeface="Dotum" pitchFamily="34" charset="-127"/>
                <a:ea typeface="Dotum" pitchFamily="34" charset="-127"/>
              </a:rPr>
              <a:t>组织结构</a:t>
            </a:r>
          </a:p>
        </p:txBody>
      </p:sp>
      <p:grpSp>
        <p:nvGrpSpPr>
          <p:cNvPr id="18" name="组合 17"/>
          <p:cNvGrpSpPr/>
          <p:nvPr/>
        </p:nvGrpSpPr>
        <p:grpSpPr>
          <a:xfrm>
            <a:off x="539552" y="1700808"/>
            <a:ext cx="8208912" cy="4032448"/>
            <a:chOff x="900113" y="2997200"/>
            <a:chExt cx="7272337" cy="2160588"/>
          </a:xfrm>
        </p:grpSpPr>
        <p:cxnSp>
          <p:nvCxnSpPr>
            <p:cNvPr id="42021" name="AutoShape 5"/>
            <p:cNvCxnSpPr>
              <a:cxnSpLocks noChangeShapeType="1"/>
            </p:cNvCxnSpPr>
            <p:nvPr/>
          </p:nvCxnSpPr>
          <p:spPr bwMode="auto">
            <a:xfrm rot="5400000" flipV="1">
              <a:off x="4591844" y="718344"/>
              <a:ext cx="1587" cy="5045075"/>
            </a:xfrm>
            <a:prstGeom prst="bentConnector3">
              <a:avLst>
                <a:gd name="adj1" fmla="val -14400005"/>
              </a:avLst>
            </a:prstGeom>
            <a:noFill/>
            <a:ln w="19050">
              <a:solidFill>
                <a:schemeClr val="tx1"/>
              </a:solidFill>
              <a:miter lim="800000"/>
              <a:headEnd/>
              <a:tailEnd/>
            </a:ln>
          </p:spPr>
        </p:cxnSp>
        <p:grpSp>
          <p:nvGrpSpPr>
            <p:cNvPr id="41989" name="Group 9"/>
            <p:cNvGrpSpPr>
              <a:grpSpLocks/>
            </p:cNvGrpSpPr>
            <p:nvPr/>
          </p:nvGrpSpPr>
          <p:grpSpPr bwMode="auto">
            <a:xfrm>
              <a:off x="933450" y="3249613"/>
              <a:ext cx="2414588" cy="536575"/>
              <a:chOff x="3964" y="2071"/>
              <a:chExt cx="1484" cy="330"/>
            </a:xfrm>
          </p:grpSpPr>
          <p:sp>
            <p:nvSpPr>
              <p:cNvPr id="42017" name="AutoShape 10"/>
              <p:cNvSpPr>
                <a:spLocks noChangeArrowheads="1"/>
              </p:cNvSpPr>
              <p:nvPr/>
            </p:nvSpPr>
            <p:spPr bwMode="ltGray">
              <a:xfrm>
                <a:off x="3964" y="2071"/>
                <a:ext cx="1484" cy="330"/>
              </a:xfrm>
              <a:prstGeom prst="roundRect">
                <a:avLst>
                  <a:gd name="adj" fmla="val 16667"/>
                </a:avLst>
              </a:prstGeom>
              <a:solidFill>
                <a:schemeClr val="accent1"/>
              </a:solidFill>
              <a:ln w="12700" algn="ctr">
                <a:solidFill>
                  <a:srgbClr val="808080"/>
                </a:solidFill>
                <a:round/>
                <a:headEnd/>
                <a:tailEnd/>
              </a:ln>
            </p:spPr>
            <p:txBody>
              <a:bodyPr wrap="none" anchor="ctr"/>
              <a:lstStyle/>
              <a:p>
                <a:pPr algn="ctr" eaLnBrk="0" hangingPunct="0">
                  <a:buClr>
                    <a:srgbClr val="D7181F"/>
                  </a:buClr>
                  <a:buFont typeface="Wingdings" pitchFamily="2" charset="2"/>
                  <a:buNone/>
                </a:pPr>
                <a:r>
                  <a:rPr lang="zh-CN" altLang="en-US" sz="2000" b="1">
                    <a:solidFill>
                      <a:srgbClr val="000000"/>
                    </a:solidFill>
                    <a:latin typeface="Arial" charset="0"/>
                  </a:rPr>
                  <a:t>开发团队</a:t>
                </a:r>
              </a:p>
            </p:txBody>
          </p:sp>
          <p:sp>
            <p:nvSpPr>
              <p:cNvPr id="42018" name="AutoShape 11"/>
              <p:cNvSpPr>
                <a:spLocks noChangeArrowheads="1"/>
              </p:cNvSpPr>
              <p:nvPr/>
            </p:nvSpPr>
            <p:spPr bwMode="ltGray">
              <a:xfrm>
                <a:off x="3987" y="2091"/>
                <a:ext cx="1432" cy="134"/>
              </a:xfrm>
              <a:prstGeom prst="roundRect">
                <a:avLst>
                  <a:gd name="adj" fmla="val 28356"/>
                </a:avLst>
              </a:prstGeom>
              <a:solidFill>
                <a:schemeClr val="accent1">
                  <a:alpha val="70000"/>
                </a:schemeClr>
              </a:solidFill>
              <a:ln w="9525">
                <a:noFill/>
                <a:round/>
                <a:headEnd/>
                <a:tailEnd/>
              </a:ln>
            </p:spPr>
            <p:txBody>
              <a:bodyPr wrap="none" anchor="ct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grpSp>
        <p:grpSp>
          <p:nvGrpSpPr>
            <p:cNvPr id="41990" name="Group 12"/>
            <p:cNvGrpSpPr>
              <a:grpSpLocks/>
            </p:cNvGrpSpPr>
            <p:nvPr/>
          </p:nvGrpSpPr>
          <p:grpSpPr bwMode="auto">
            <a:xfrm>
              <a:off x="6011863" y="3213100"/>
              <a:ext cx="2160587" cy="536575"/>
              <a:chOff x="3964" y="2071"/>
              <a:chExt cx="1484" cy="330"/>
            </a:xfrm>
          </p:grpSpPr>
          <p:sp>
            <p:nvSpPr>
              <p:cNvPr id="42015" name="AutoShape 13"/>
              <p:cNvSpPr>
                <a:spLocks noChangeArrowheads="1"/>
              </p:cNvSpPr>
              <p:nvPr/>
            </p:nvSpPr>
            <p:spPr bwMode="ltGray">
              <a:xfrm>
                <a:off x="3964" y="2071"/>
                <a:ext cx="1484" cy="330"/>
              </a:xfrm>
              <a:prstGeom prst="roundRect">
                <a:avLst>
                  <a:gd name="adj" fmla="val 16667"/>
                </a:avLst>
              </a:prstGeom>
              <a:solidFill>
                <a:schemeClr val="accent2"/>
              </a:solidFill>
              <a:ln w="12700" algn="ctr">
                <a:solidFill>
                  <a:srgbClr val="808080"/>
                </a:solidFill>
                <a:round/>
                <a:headEnd/>
                <a:tailEnd/>
              </a:ln>
            </p:spPr>
            <p:txBody>
              <a:bodyPr wrap="none" anchor="ctr"/>
              <a:lstStyle/>
              <a:p>
                <a:pPr algn="ctr" eaLnBrk="0" hangingPunct="0">
                  <a:buClr>
                    <a:srgbClr val="D7181F"/>
                  </a:buClr>
                  <a:buFont typeface="Wingdings" pitchFamily="2" charset="2"/>
                  <a:buNone/>
                </a:pPr>
                <a:r>
                  <a:rPr lang="zh-CN" altLang="en-US" sz="2000" b="1">
                    <a:solidFill>
                      <a:srgbClr val="000000"/>
                    </a:solidFill>
                    <a:latin typeface="Arial" charset="0"/>
                  </a:rPr>
                  <a:t>支撑团队</a:t>
                </a:r>
              </a:p>
            </p:txBody>
          </p:sp>
          <p:sp>
            <p:nvSpPr>
              <p:cNvPr id="42016" name="AutoShape 14"/>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noFill/>
                <a:round/>
                <a:headEnd/>
                <a:tailEnd/>
              </a:ln>
            </p:spPr>
            <p:txBody>
              <a:bodyPr wrap="none" anchor="ctr"/>
              <a:lstStyle/>
              <a:p>
                <a:pPr algn="ctr" eaLnBrk="0" hangingPunct="0">
                  <a:buClr>
                    <a:srgbClr val="D7181F"/>
                  </a:buClr>
                  <a:buFont typeface="Wingdings" pitchFamily="2" charset="2"/>
                  <a:buNone/>
                </a:pPr>
                <a:endParaRPr lang="zh-CN" altLang="en-US" sz="2000" b="1">
                  <a:solidFill>
                    <a:srgbClr val="000000"/>
                  </a:solidFill>
                  <a:latin typeface="Arial" charset="0"/>
                </a:endParaRPr>
              </a:p>
            </p:txBody>
          </p:sp>
        </p:grpSp>
        <p:sp>
          <p:nvSpPr>
            <p:cNvPr id="71705" name="Rectangle 25"/>
            <p:cNvSpPr>
              <a:spLocks noChangeArrowheads="1"/>
            </p:cNvSpPr>
            <p:nvPr/>
          </p:nvSpPr>
          <p:spPr bwMode="ltGray">
            <a:xfrm>
              <a:off x="1763713" y="4005263"/>
              <a:ext cx="720725" cy="1152525"/>
            </a:xfrm>
            <a:prstGeom prst="rect">
              <a:avLst/>
            </a:prstGeom>
            <a:gradFill rotWithShape="1">
              <a:gsLst>
                <a:gs pos="0">
                  <a:schemeClr val="accent1"/>
                </a:gs>
                <a:gs pos="100000">
                  <a:schemeClr val="accent1">
                    <a:gamma/>
                    <a:shade val="72549"/>
                    <a:invGamma/>
                  </a:schemeClr>
                </a:gs>
              </a:gsLst>
              <a:lin ang="5400000" scaled="1"/>
            </a:gradFill>
            <a:ln w="9525" algn="ctr">
              <a:solidFill>
                <a:srgbClr val="FFFFFF"/>
              </a:solidFill>
              <a:miter lim="800000"/>
              <a:headEnd/>
              <a:tailEnd/>
            </a:ln>
            <a:effectLst>
              <a:outerShdw sy="50000" rotWithShape="0">
                <a:schemeClr val="bg2">
                  <a:alpha val="50000"/>
                </a:schemeClr>
              </a:outerShdw>
            </a:effectLst>
          </p:spPr>
          <p:txBody>
            <a:bodyPr wrap="none" anchor="ctr"/>
            <a:lstStyle/>
            <a:p>
              <a:pPr algn="ctr" eaLnBrk="0" hangingPunct="0">
                <a:buClr>
                  <a:srgbClr val="D7181F"/>
                </a:buClr>
                <a:buFont typeface="Wingdings" pitchFamily="2" charset="2"/>
                <a:buNone/>
              </a:pPr>
              <a:r>
                <a:rPr lang="zh-CN" altLang="en-US" sz="2000" b="1">
                  <a:solidFill>
                    <a:srgbClr val="000000"/>
                  </a:solidFill>
                  <a:latin typeface="Arial" charset="0"/>
                </a:rPr>
                <a:t>单元</a:t>
              </a:r>
            </a:p>
            <a:p>
              <a:pPr algn="ctr" eaLnBrk="0" hangingPunct="0">
                <a:buClr>
                  <a:srgbClr val="D7181F"/>
                </a:buClr>
                <a:buFont typeface="Wingdings" pitchFamily="2" charset="2"/>
                <a:buNone/>
              </a:pPr>
              <a:r>
                <a:rPr lang="zh-CN" altLang="en-US" sz="2000" b="1">
                  <a:solidFill>
                    <a:srgbClr val="000000"/>
                  </a:solidFill>
                  <a:latin typeface="Arial" charset="0"/>
                </a:rPr>
                <a:t>集成</a:t>
              </a:r>
            </a:p>
            <a:p>
              <a:pPr algn="ctr" eaLnBrk="0" hangingPunct="0">
                <a:buClr>
                  <a:srgbClr val="D7181F"/>
                </a:buClr>
                <a:buFont typeface="Wingdings" pitchFamily="2" charset="2"/>
                <a:buNone/>
              </a:pPr>
              <a:r>
                <a:rPr lang="zh-CN" altLang="en-US" sz="2000" b="1">
                  <a:solidFill>
                    <a:srgbClr val="000000"/>
                  </a:solidFill>
                  <a:latin typeface="Arial" charset="0"/>
                </a:rPr>
                <a:t>测试</a:t>
              </a:r>
            </a:p>
          </p:txBody>
        </p:sp>
        <p:sp>
          <p:nvSpPr>
            <p:cNvPr id="2" name="Rectangle 25"/>
            <p:cNvSpPr>
              <a:spLocks noChangeArrowheads="1"/>
            </p:cNvSpPr>
            <p:nvPr/>
          </p:nvSpPr>
          <p:spPr bwMode="ltGray">
            <a:xfrm>
              <a:off x="6084888" y="3933825"/>
              <a:ext cx="936625" cy="1223963"/>
            </a:xfrm>
            <a:prstGeom prst="rect">
              <a:avLst/>
            </a:prstGeom>
            <a:gradFill rotWithShape="1">
              <a:gsLst>
                <a:gs pos="0">
                  <a:schemeClr val="accent1"/>
                </a:gs>
                <a:gs pos="100000">
                  <a:schemeClr val="accent1">
                    <a:gamma/>
                    <a:shade val="72549"/>
                    <a:invGamma/>
                  </a:schemeClr>
                </a:gs>
              </a:gsLst>
              <a:lin ang="5400000" scaled="1"/>
            </a:gradFill>
            <a:ln w="9525" algn="ctr">
              <a:solidFill>
                <a:srgbClr val="FFFFFF"/>
              </a:solidFill>
              <a:miter lim="800000"/>
              <a:headEnd/>
              <a:tailEnd/>
            </a:ln>
            <a:effectLst>
              <a:outerShdw sy="50000" rotWithShape="0">
                <a:schemeClr val="bg2">
                  <a:alpha val="50000"/>
                </a:schemeClr>
              </a:outerShdw>
            </a:effectLst>
          </p:spPr>
          <p:txBody>
            <a:bodyPr wrap="none" anchor="ctr"/>
            <a:lstStyle/>
            <a:p>
              <a:pPr algn="ctr" eaLnBrk="0" hangingPunct="0">
                <a:buClr>
                  <a:srgbClr val="D7181F"/>
                </a:buClr>
                <a:buFont typeface="Wingdings" pitchFamily="2" charset="2"/>
                <a:buNone/>
              </a:pPr>
              <a:r>
                <a:rPr lang="zh-CN" altLang="en-US" sz="2000" b="1">
                  <a:solidFill>
                    <a:srgbClr val="000000"/>
                  </a:solidFill>
                  <a:latin typeface="Arial" charset="0"/>
                </a:rPr>
                <a:t>持续集成</a:t>
              </a:r>
            </a:p>
            <a:p>
              <a:pPr algn="ctr" eaLnBrk="0" hangingPunct="0">
                <a:buClr>
                  <a:srgbClr val="D7181F"/>
                </a:buClr>
                <a:buFont typeface="Wingdings" pitchFamily="2" charset="2"/>
                <a:buNone/>
              </a:pPr>
              <a:r>
                <a:rPr lang="zh-CN" altLang="en-US" sz="2000" b="1">
                  <a:solidFill>
                    <a:srgbClr val="000000"/>
                  </a:solidFill>
                  <a:latin typeface="Arial" charset="0"/>
                </a:rPr>
                <a:t>工具开发</a:t>
              </a:r>
            </a:p>
          </p:txBody>
        </p:sp>
        <p:sp>
          <p:nvSpPr>
            <p:cNvPr id="3" name="Rectangle 25"/>
            <p:cNvSpPr>
              <a:spLocks noChangeArrowheads="1"/>
            </p:cNvSpPr>
            <p:nvPr/>
          </p:nvSpPr>
          <p:spPr bwMode="ltGray">
            <a:xfrm>
              <a:off x="900113" y="4005263"/>
              <a:ext cx="792162" cy="1152525"/>
            </a:xfrm>
            <a:prstGeom prst="rect">
              <a:avLst/>
            </a:prstGeom>
            <a:gradFill rotWithShape="1">
              <a:gsLst>
                <a:gs pos="0">
                  <a:schemeClr val="accent1"/>
                </a:gs>
                <a:gs pos="100000">
                  <a:schemeClr val="accent1">
                    <a:gamma/>
                    <a:shade val="72549"/>
                    <a:invGamma/>
                  </a:schemeClr>
                </a:gs>
              </a:gsLst>
              <a:lin ang="5400000" scaled="1"/>
            </a:gradFill>
            <a:ln w="9525" algn="ctr">
              <a:solidFill>
                <a:srgbClr val="FFFFFF"/>
              </a:solidFill>
              <a:miter lim="800000"/>
              <a:headEnd/>
              <a:tailEnd/>
            </a:ln>
            <a:effectLst>
              <a:outerShdw sy="50000" rotWithShape="0">
                <a:schemeClr val="bg2">
                  <a:alpha val="50000"/>
                </a:schemeClr>
              </a:outerShdw>
            </a:effectLst>
          </p:spPr>
          <p:txBody>
            <a:bodyPr wrap="none" anchor="ctr"/>
            <a:lstStyle/>
            <a:p>
              <a:pPr algn="ctr" eaLnBrk="0" hangingPunct="0">
                <a:buClr>
                  <a:srgbClr val="D7181F"/>
                </a:buClr>
                <a:buFont typeface="Wingdings" pitchFamily="2" charset="2"/>
                <a:buNone/>
              </a:pPr>
              <a:r>
                <a:rPr lang="zh-CN" altLang="en-US" sz="2000" b="1">
                  <a:solidFill>
                    <a:srgbClr val="000000"/>
                  </a:solidFill>
                  <a:latin typeface="Arial" charset="0"/>
                </a:rPr>
                <a:t>开发</a:t>
              </a:r>
            </a:p>
          </p:txBody>
        </p:sp>
        <p:sp>
          <p:nvSpPr>
            <p:cNvPr id="4" name="Rectangle 25"/>
            <p:cNvSpPr>
              <a:spLocks noChangeArrowheads="1"/>
            </p:cNvSpPr>
            <p:nvPr/>
          </p:nvSpPr>
          <p:spPr bwMode="ltGray">
            <a:xfrm>
              <a:off x="2555875" y="4005263"/>
              <a:ext cx="936625" cy="1152525"/>
            </a:xfrm>
            <a:prstGeom prst="rect">
              <a:avLst/>
            </a:prstGeom>
            <a:gradFill rotWithShape="1">
              <a:gsLst>
                <a:gs pos="0">
                  <a:schemeClr val="accent1"/>
                </a:gs>
                <a:gs pos="100000">
                  <a:schemeClr val="accent1">
                    <a:gamma/>
                    <a:shade val="72549"/>
                    <a:invGamma/>
                  </a:schemeClr>
                </a:gs>
              </a:gsLst>
              <a:lin ang="5400000" scaled="1"/>
            </a:gradFill>
            <a:ln w="9525" algn="ctr">
              <a:solidFill>
                <a:srgbClr val="FFFFFF"/>
              </a:solidFill>
              <a:miter lim="800000"/>
              <a:headEnd/>
              <a:tailEnd/>
            </a:ln>
            <a:effectLst>
              <a:outerShdw sy="50000" rotWithShape="0">
                <a:schemeClr val="bg2">
                  <a:alpha val="50000"/>
                </a:schemeClr>
              </a:outerShdw>
            </a:effectLst>
          </p:spPr>
          <p:txBody>
            <a:bodyPr wrap="none" anchor="ctr"/>
            <a:lstStyle/>
            <a:p>
              <a:pPr algn="ctr" eaLnBrk="0" hangingPunct="0">
                <a:buClr>
                  <a:srgbClr val="D7181F"/>
                </a:buClr>
                <a:buFont typeface="Wingdings" pitchFamily="2" charset="2"/>
                <a:buNone/>
              </a:pPr>
              <a:r>
                <a:rPr lang="zh-CN" altLang="en-US" sz="2000" b="1">
                  <a:solidFill>
                    <a:srgbClr val="000000"/>
                  </a:solidFill>
                  <a:latin typeface="Arial" charset="0"/>
                </a:rPr>
                <a:t>配置</a:t>
              </a:r>
            </a:p>
            <a:p>
              <a:pPr algn="ctr" eaLnBrk="0" hangingPunct="0">
                <a:buClr>
                  <a:srgbClr val="D7181F"/>
                </a:buClr>
                <a:buFont typeface="Wingdings" pitchFamily="2" charset="2"/>
                <a:buNone/>
              </a:pPr>
              <a:r>
                <a:rPr lang="zh-CN" altLang="en-US" sz="2000" b="1">
                  <a:solidFill>
                    <a:srgbClr val="000000"/>
                  </a:solidFill>
                  <a:latin typeface="Arial" charset="0"/>
                </a:rPr>
                <a:t>管理</a:t>
              </a:r>
            </a:p>
          </p:txBody>
        </p:sp>
        <p:sp>
          <p:nvSpPr>
            <p:cNvPr id="5" name="Rectangle 25"/>
            <p:cNvSpPr>
              <a:spLocks noChangeArrowheads="1"/>
            </p:cNvSpPr>
            <p:nvPr/>
          </p:nvSpPr>
          <p:spPr bwMode="ltGray">
            <a:xfrm>
              <a:off x="7235825" y="3933825"/>
              <a:ext cx="936625" cy="1223963"/>
            </a:xfrm>
            <a:prstGeom prst="rect">
              <a:avLst/>
            </a:prstGeom>
            <a:gradFill rotWithShape="1">
              <a:gsLst>
                <a:gs pos="0">
                  <a:schemeClr val="accent1"/>
                </a:gs>
                <a:gs pos="100000">
                  <a:schemeClr val="accent1">
                    <a:gamma/>
                    <a:shade val="72549"/>
                    <a:invGamma/>
                  </a:schemeClr>
                </a:gs>
              </a:gsLst>
              <a:lin ang="5400000" scaled="1"/>
            </a:gradFill>
            <a:ln w="9525" algn="ctr">
              <a:solidFill>
                <a:srgbClr val="FFFFFF"/>
              </a:solidFill>
              <a:miter lim="800000"/>
              <a:headEnd/>
              <a:tailEnd/>
            </a:ln>
            <a:effectLst>
              <a:outerShdw sy="50000" rotWithShape="0">
                <a:schemeClr val="bg2">
                  <a:alpha val="50000"/>
                </a:schemeClr>
              </a:outerShdw>
            </a:effectLst>
          </p:spPr>
          <p:txBody>
            <a:bodyPr wrap="none" anchor="ctr"/>
            <a:lstStyle/>
            <a:p>
              <a:pPr algn="ctr" eaLnBrk="0" hangingPunct="0">
                <a:buClr>
                  <a:srgbClr val="D7181F"/>
                </a:buClr>
                <a:buFont typeface="Wingdings" pitchFamily="2" charset="2"/>
                <a:buNone/>
              </a:pPr>
              <a:r>
                <a:rPr lang="zh-CN" altLang="en-US" sz="2000" b="1">
                  <a:solidFill>
                    <a:srgbClr val="000000"/>
                  </a:solidFill>
                  <a:latin typeface="Arial" charset="0"/>
                </a:rPr>
                <a:t>静态测试</a:t>
              </a:r>
            </a:p>
            <a:p>
              <a:pPr algn="ctr" eaLnBrk="0" hangingPunct="0">
                <a:buClr>
                  <a:srgbClr val="D7181F"/>
                </a:buClr>
                <a:buFont typeface="Wingdings" pitchFamily="2" charset="2"/>
                <a:buNone/>
              </a:pPr>
              <a:r>
                <a:rPr lang="zh-CN" altLang="en-US" sz="2000" b="1">
                  <a:solidFill>
                    <a:srgbClr val="000000"/>
                  </a:solidFill>
                  <a:latin typeface="Arial" charset="0"/>
                </a:rPr>
                <a:t>流程优化</a:t>
              </a:r>
            </a:p>
          </p:txBody>
        </p:sp>
        <p:sp>
          <p:nvSpPr>
            <p:cNvPr id="42032" name="AutoShape 10"/>
            <p:cNvSpPr>
              <a:spLocks noChangeArrowheads="1"/>
            </p:cNvSpPr>
            <p:nvPr/>
          </p:nvSpPr>
          <p:spPr bwMode="ltGray">
            <a:xfrm>
              <a:off x="3563938" y="3213100"/>
              <a:ext cx="2232025" cy="536575"/>
            </a:xfrm>
            <a:prstGeom prst="roundRect">
              <a:avLst>
                <a:gd name="adj" fmla="val 16667"/>
              </a:avLst>
            </a:prstGeom>
            <a:solidFill>
              <a:srgbClr val="FFFF00"/>
            </a:solidFill>
            <a:ln w="12700" algn="ctr">
              <a:solidFill>
                <a:srgbClr val="808080"/>
              </a:solidFill>
              <a:round/>
              <a:headEnd/>
              <a:tailEnd/>
            </a:ln>
          </p:spPr>
          <p:txBody>
            <a:bodyPr wrap="none" anchor="ctr"/>
            <a:lstStyle/>
            <a:p>
              <a:pPr algn="ctr" eaLnBrk="0" hangingPunct="0">
                <a:buClr>
                  <a:srgbClr val="D7181F"/>
                </a:buClr>
                <a:buFont typeface="Wingdings" pitchFamily="2" charset="2"/>
                <a:buNone/>
              </a:pPr>
              <a:r>
                <a:rPr lang="zh-CN" altLang="en-US" sz="2000" b="1">
                  <a:solidFill>
                    <a:srgbClr val="000000"/>
                  </a:solidFill>
                  <a:latin typeface="Arial" charset="0"/>
                </a:rPr>
                <a:t>验证团队</a:t>
              </a:r>
            </a:p>
          </p:txBody>
        </p:sp>
        <p:sp>
          <p:nvSpPr>
            <p:cNvPr id="6" name="Rectangle 25"/>
            <p:cNvSpPr>
              <a:spLocks noChangeArrowheads="1"/>
            </p:cNvSpPr>
            <p:nvPr/>
          </p:nvSpPr>
          <p:spPr bwMode="ltGray">
            <a:xfrm>
              <a:off x="4211638" y="4005263"/>
              <a:ext cx="1152525" cy="1152525"/>
            </a:xfrm>
            <a:prstGeom prst="rect">
              <a:avLst/>
            </a:prstGeom>
            <a:solidFill>
              <a:srgbClr val="99CC00"/>
            </a:solidFill>
            <a:ln w="9525" algn="ctr">
              <a:solidFill>
                <a:srgbClr val="FFFFFF"/>
              </a:solidFill>
              <a:miter lim="800000"/>
              <a:headEnd/>
              <a:tailEnd/>
            </a:ln>
            <a:effectLst>
              <a:outerShdw sy="50000" rotWithShape="0">
                <a:schemeClr val="bg2">
                  <a:alpha val="50000"/>
                </a:schemeClr>
              </a:outerShdw>
            </a:effectLst>
          </p:spPr>
          <p:txBody>
            <a:bodyPr wrap="none" anchor="ctr"/>
            <a:lstStyle/>
            <a:p>
              <a:pPr algn="ctr" eaLnBrk="0" hangingPunct="0">
                <a:buClr>
                  <a:srgbClr val="D7181F"/>
                </a:buClr>
                <a:buFont typeface="Wingdings" pitchFamily="2" charset="2"/>
                <a:buNone/>
              </a:pPr>
              <a:r>
                <a:rPr lang="zh-CN" altLang="en-US" sz="2000" b="1">
                  <a:solidFill>
                    <a:srgbClr val="000000"/>
                  </a:solidFill>
                  <a:latin typeface="Arial" charset="0"/>
                </a:rPr>
                <a:t>系统</a:t>
              </a:r>
            </a:p>
            <a:p>
              <a:pPr algn="ctr" eaLnBrk="0" hangingPunct="0">
                <a:buClr>
                  <a:srgbClr val="D7181F"/>
                </a:buClr>
                <a:buFont typeface="Wingdings" pitchFamily="2" charset="2"/>
                <a:buNone/>
              </a:pPr>
              <a:r>
                <a:rPr lang="zh-CN" altLang="en-US" sz="2000" b="1">
                  <a:solidFill>
                    <a:srgbClr val="000000"/>
                  </a:solidFill>
                  <a:latin typeface="Arial" charset="0"/>
                </a:rPr>
                <a:t>测试</a:t>
              </a:r>
            </a:p>
          </p:txBody>
        </p:sp>
        <p:sp>
          <p:nvSpPr>
            <p:cNvPr id="42036" name="Line 52"/>
            <p:cNvSpPr>
              <a:spLocks noChangeShapeType="1"/>
            </p:cNvSpPr>
            <p:nvPr/>
          </p:nvSpPr>
          <p:spPr bwMode="auto">
            <a:xfrm flipV="1">
              <a:off x="4643438" y="2997200"/>
              <a:ext cx="0" cy="215900"/>
            </a:xfrm>
            <a:prstGeom prst="line">
              <a:avLst/>
            </a:prstGeom>
            <a:noFill/>
            <a:ln w="9525">
              <a:solidFill>
                <a:schemeClr val="tx1"/>
              </a:solidFill>
              <a:round/>
              <a:headEnd/>
              <a:tailEnd/>
            </a:ln>
            <a:effectLst/>
          </p:spPr>
          <p:txBody>
            <a:bodyPr/>
            <a:lstStyle/>
            <a:p>
              <a:endParaRPr lang="zh-CN" altLang="en-US" sz="2000"/>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idx="4294967295"/>
          </p:nvPr>
        </p:nvSpPr>
        <p:spPr>
          <a:xfrm>
            <a:off x="3175" y="2932097"/>
            <a:ext cx="7772400" cy="1470025"/>
          </a:xfrm>
          <a:noFill/>
          <a:ln/>
        </p:spPr>
        <p:txBody>
          <a:bodyPr rtlCol="0" anchor="ctr">
            <a:normAutofit/>
            <a:scene3d>
              <a:camera prst="orthographicFront"/>
              <a:lightRig rig="soft" dir="t"/>
            </a:scene3d>
            <a:sp3d prstMaterial="matte">
              <a:bevelT w="12700" h="12700"/>
            </a:sp3d>
          </a:bodyPr>
          <a:lstStyle/>
          <a:p>
            <a:pPr algn="ctr" fontAlgn="auto">
              <a:spcAft>
                <a:spcPts val="0"/>
              </a:spcAft>
              <a:defRPr/>
            </a:pPr>
            <a:r>
              <a:rPr lang="en-US" altLang="zh-CN" sz="4800" kern="1200" spc="50">
                <a:ln w="12700">
                  <a:noFill/>
                  <a:prstDash val="solid"/>
                </a:ln>
                <a:solidFill>
                  <a:schemeClr val="accent4"/>
                </a:solidFill>
                <a:effectLst>
                  <a:outerShdw blurRad="38100" dist="20320" dir="2700000" algn="tl" rotWithShape="0">
                    <a:srgbClr val="000000">
                      <a:alpha val="70000"/>
                    </a:srgbClr>
                  </a:outerShdw>
                </a:effectLst>
                <a:latin typeface="+mj-lt"/>
                <a:ea typeface="宋体" pitchFamily="2" charset="-122"/>
                <a:cs typeface="+mj-cs"/>
              </a:rPr>
              <a:t>           </a:t>
            </a:r>
            <a:r>
              <a:rPr lang="en-US" altLang="zh-CN" sz="5400" kern="1200" spc="50">
                <a:ln w="12700">
                  <a:noFill/>
                  <a:prstDash val="solid"/>
                </a:ln>
                <a:solidFill>
                  <a:schemeClr val="accent4"/>
                </a:solidFill>
                <a:effectLst>
                  <a:outerShdw blurRad="38100" dist="20320" dir="2700000" algn="tl" rotWithShape="0">
                    <a:srgbClr val="000000">
                      <a:alpha val="70000"/>
                    </a:srgbClr>
                  </a:outerShdw>
                </a:effectLst>
                <a:latin typeface="+mj-lt"/>
                <a:ea typeface="宋体" pitchFamily="2" charset="-122"/>
                <a:cs typeface="+mj-cs"/>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71" name="Group 15"/>
          <p:cNvGrpSpPr>
            <a:grpSpLocks/>
          </p:cNvGrpSpPr>
          <p:nvPr/>
        </p:nvGrpSpPr>
        <p:grpSpPr bwMode="auto">
          <a:xfrm>
            <a:off x="827584" y="980728"/>
            <a:ext cx="7353300" cy="1303338"/>
            <a:chOff x="528" y="1248"/>
            <a:chExt cx="4632" cy="1364"/>
          </a:xfrm>
        </p:grpSpPr>
        <p:pic>
          <p:nvPicPr>
            <p:cNvPr id="19458" name="Picture 3" descr="RY_circle001"/>
            <p:cNvPicPr>
              <a:picLocks noChangeAspect="1" noChangeArrowheads="1"/>
            </p:cNvPicPr>
            <p:nvPr/>
          </p:nvPicPr>
          <p:blipFill>
            <a:blip r:embed="rId3" cstate="print"/>
            <a:srcRect/>
            <a:stretch>
              <a:fillRect/>
            </a:stretch>
          </p:blipFill>
          <p:spPr bwMode="auto">
            <a:xfrm>
              <a:off x="3909" y="1259"/>
              <a:ext cx="1251" cy="1252"/>
            </a:xfrm>
            <a:prstGeom prst="rect">
              <a:avLst/>
            </a:prstGeom>
            <a:noFill/>
            <a:ln w="9525">
              <a:noFill/>
              <a:miter lim="800000"/>
              <a:headEnd/>
              <a:tailEnd/>
            </a:ln>
          </p:spPr>
        </p:pic>
        <p:pic>
          <p:nvPicPr>
            <p:cNvPr id="19459" name="Picture 4" descr="LB_circle001"/>
            <p:cNvPicPr>
              <a:picLocks noChangeAspect="1" noChangeArrowheads="1"/>
            </p:cNvPicPr>
            <p:nvPr/>
          </p:nvPicPr>
          <p:blipFill>
            <a:blip r:embed="rId4" cstate="print"/>
            <a:srcRect/>
            <a:stretch>
              <a:fillRect/>
            </a:stretch>
          </p:blipFill>
          <p:spPr bwMode="auto">
            <a:xfrm>
              <a:off x="528" y="1248"/>
              <a:ext cx="1327" cy="1326"/>
            </a:xfrm>
            <a:prstGeom prst="rect">
              <a:avLst/>
            </a:prstGeom>
            <a:noFill/>
            <a:ln w="9525">
              <a:noFill/>
              <a:miter lim="800000"/>
              <a:headEnd/>
              <a:tailEnd/>
            </a:ln>
          </p:spPr>
        </p:pic>
        <p:pic>
          <p:nvPicPr>
            <p:cNvPr id="19460" name="Picture 5" descr="O_chevron001"/>
            <p:cNvPicPr>
              <a:picLocks noChangeAspect="1" noChangeArrowheads="1"/>
            </p:cNvPicPr>
            <p:nvPr/>
          </p:nvPicPr>
          <p:blipFill>
            <a:blip r:embed="rId5" cstate="print">
              <a:lum bright="6000" contrast="42000"/>
              <a:grayscl/>
            </a:blip>
            <a:srcRect/>
            <a:stretch>
              <a:fillRect/>
            </a:stretch>
          </p:blipFill>
          <p:spPr bwMode="auto">
            <a:xfrm>
              <a:off x="1866" y="1762"/>
              <a:ext cx="319" cy="361"/>
            </a:xfrm>
            <a:prstGeom prst="rect">
              <a:avLst/>
            </a:prstGeom>
            <a:noFill/>
            <a:ln w="9525">
              <a:noFill/>
              <a:miter lim="800000"/>
              <a:headEnd/>
              <a:tailEnd/>
            </a:ln>
          </p:spPr>
        </p:pic>
        <p:pic>
          <p:nvPicPr>
            <p:cNvPr id="19461" name="Picture 6" descr="O_chevron001"/>
            <p:cNvPicPr>
              <a:picLocks noChangeAspect="1" noChangeArrowheads="1"/>
            </p:cNvPicPr>
            <p:nvPr/>
          </p:nvPicPr>
          <p:blipFill>
            <a:blip r:embed="rId5" cstate="print">
              <a:lum bright="6000" contrast="42000"/>
              <a:grayscl/>
            </a:blip>
            <a:srcRect/>
            <a:stretch>
              <a:fillRect/>
            </a:stretch>
          </p:blipFill>
          <p:spPr bwMode="auto">
            <a:xfrm>
              <a:off x="3583" y="1714"/>
              <a:ext cx="320" cy="361"/>
            </a:xfrm>
            <a:prstGeom prst="rect">
              <a:avLst/>
            </a:prstGeom>
            <a:noFill/>
            <a:ln w="9525">
              <a:noFill/>
              <a:miter lim="800000"/>
              <a:headEnd/>
              <a:tailEnd/>
            </a:ln>
          </p:spPr>
        </p:pic>
        <p:pic>
          <p:nvPicPr>
            <p:cNvPr id="19462" name="Picture 7" descr="YG_circle001"/>
            <p:cNvPicPr>
              <a:picLocks noChangeAspect="1" noChangeArrowheads="1"/>
            </p:cNvPicPr>
            <p:nvPr/>
          </p:nvPicPr>
          <p:blipFill>
            <a:blip r:embed="rId6" cstate="print"/>
            <a:srcRect/>
            <a:stretch>
              <a:fillRect/>
            </a:stretch>
          </p:blipFill>
          <p:spPr bwMode="auto">
            <a:xfrm>
              <a:off x="2210" y="1263"/>
              <a:ext cx="1349" cy="1349"/>
            </a:xfrm>
            <a:prstGeom prst="rect">
              <a:avLst/>
            </a:prstGeom>
            <a:noFill/>
            <a:ln w="9525">
              <a:noFill/>
              <a:miter lim="800000"/>
              <a:headEnd/>
              <a:tailEnd/>
            </a:ln>
          </p:spPr>
        </p:pic>
        <p:sp>
          <p:nvSpPr>
            <p:cNvPr id="19463" name="Text Box 8"/>
            <p:cNvSpPr txBox="1">
              <a:spLocks noChangeArrowheads="1"/>
            </p:cNvSpPr>
            <p:nvPr/>
          </p:nvSpPr>
          <p:spPr bwMode="gray">
            <a:xfrm>
              <a:off x="709" y="1625"/>
              <a:ext cx="991" cy="612"/>
            </a:xfrm>
            <a:prstGeom prst="rect">
              <a:avLst/>
            </a:prstGeom>
            <a:noFill/>
            <a:ln w="9525">
              <a:noFill/>
              <a:miter lim="800000"/>
              <a:headEnd/>
              <a:tailEnd/>
            </a:ln>
          </p:spPr>
          <p:txBody>
            <a:bodyPr>
              <a:spAutoFit/>
            </a:bodyPr>
            <a:lstStyle/>
            <a:p>
              <a:pPr algn="ctr" eaLnBrk="0" hangingPunct="0"/>
              <a:r>
                <a:rPr lang="zh-CN" altLang="en-US" sz="3200" b="1" dirty="0">
                  <a:latin typeface="Arial" charset="0"/>
                </a:rPr>
                <a:t>团队</a:t>
              </a:r>
            </a:p>
          </p:txBody>
        </p:sp>
        <p:sp>
          <p:nvSpPr>
            <p:cNvPr id="19464" name="Text Box 9"/>
            <p:cNvSpPr txBox="1">
              <a:spLocks noChangeArrowheads="1"/>
            </p:cNvSpPr>
            <p:nvPr/>
          </p:nvSpPr>
          <p:spPr bwMode="gray">
            <a:xfrm>
              <a:off x="2388" y="1625"/>
              <a:ext cx="998" cy="612"/>
            </a:xfrm>
            <a:prstGeom prst="rect">
              <a:avLst/>
            </a:prstGeom>
            <a:noFill/>
            <a:ln w="9525">
              <a:noFill/>
              <a:miter lim="800000"/>
              <a:headEnd/>
              <a:tailEnd/>
            </a:ln>
          </p:spPr>
          <p:txBody>
            <a:bodyPr>
              <a:spAutoFit/>
            </a:bodyPr>
            <a:lstStyle/>
            <a:p>
              <a:pPr algn="ctr" eaLnBrk="0" hangingPunct="0"/>
              <a:r>
                <a:rPr lang="zh-CN" altLang="en-US" sz="3200" b="1" dirty="0">
                  <a:latin typeface="Arial" charset="0"/>
                </a:rPr>
                <a:t>方法论</a:t>
              </a:r>
            </a:p>
          </p:txBody>
        </p:sp>
        <p:sp>
          <p:nvSpPr>
            <p:cNvPr id="19465" name="Text Box 10"/>
            <p:cNvSpPr txBox="1">
              <a:spLocks noChangeArrowheads="1"/>
            </p:cNvSpPr>
            <p:nvPr/>
          </p:nvSpPr>
          <p:spPr bwMode="gray">
            <a:xfrm>
              <a:off x="4066" y="1625"/>
              <a:ext cx="991" cy="612"/>
            </a:xfrm>
            <a:prstGeom prst="rect">
              <a:avLst/>
            </a:prstGeom>
            <a:noFill/>
            <a:ln w="9525">
              <a:noFill/>
              <a:miter lim="800000"/>
              <a:headEnd/>
              <a:tailEnd/>
            </a:ln>
          </p:spPr>
          <p:txBody>
            <a:bodyPr>
              <a:spAutoFit/>
            </a:bodyPr>
            <a:lstStyle/>
            <a:p>
              <a:pPr algn="ctr" eaLnBrk="0" hangingPunct="0"/>
              <a:r>
                <a:rPr lang="zh-CN" altLang="en-US" sz="3200" b="1" dirty="0">
                  <a:latin typeface="Arial" charset="0"/>
                </a:rPr>
                <a:t>工具</a:t>
              </a:r>
            </a:p>
          </p:txBody>
        </p:sp>
      </p:grpSp>
      <p:sp>
        <p:nvSpPr>
          <p:cNvPr id="19466" name="Rectangle 11"/>
          <p:cNvSpPr>
            <a:spLocks noChangeArrowheads="1"/>
          </p:cNvSpPr>
          <p:nvPr/>
        </p:nvSpPr>
        <p:spPr bwMode="black">
          <a:xfrm>
            <a:off x="467544" y="2348880"/>
            <a:ext cx="5040560" cy="2462213"/>
          </a:xfrm>
          <a:prstGeom prst="rect">
            <a:avLst/>
          </a:prstGeom>
          <a:noFill/>
          <a:ln w="9525">
            <a:noFill/>
            <a:miter lim="800000"/>
            <a:headEnd/>
            <a:tailEnd/>
          </a:ln>
        </p:spPr>
        <p:txBody>
          <a:bodyPr wrap="square">
            <a:spAutoFit/>
          </a:bodyPr>
          <a:lstStyle/>
          <a:p>
            <a:pPr eaLnBrk="0" hangingPunct="0">
              <a:lnSpc>
                <a:spcPct val="110000"/>
              </a:lnSpc>
              <a:buFontTx/>
              <a:buChar char="•"/>
            </a:pPr>
            <a:r>
              <a:rPr lang="zh-CN" altLang="en-US" sz="2000" b="1" dirty="0">
                <a:latin typeface="Arial" charset="0"/>
              </a:rPr>
              <a:t> 敏捷宣言</a:t>
            </a:r>
          </a:p>
          <a:p>
            <a:pPr marL="742950" lvl="1" indent="-285750" eaLnBrk="0" hangingPunct="0">
              <a:lnSpc>
                <a:spcPct val="110000"/>
              </a:lnSpc>
              <a:buSzPct val="55000"/>
              <a:buFont typeface="Wingdings" pitchFamily="2" charset="2"/>
              <a:buChar char="u"/>
            </a:pPr>
            <a:r>
              <a:rPr lang="zh-CN" altLang="en-US" sz="2000" dirty="0">
                <a:latin typeface="Arial" charset="0"/>
              </a:rPr>
              <a:t> 人和交互重于过程和工具。</a:t>
            </a:r>
          </a:p>
          <a:p>
            <a:pPr marL="742950" lvl="1" indent="-285750" eaLnBrk="0" hangingPunct="0">
              <a:lnSpc>
                <a:spcPct val="110000"/>
              </a:lnSpc>
              <a:buSzPct val="55000"/>
              <a:buFont typeface="Wingdings" pitchFamily="2" charset="2"/>
              <a:buChar char="u"/>
            </a:pPr>
            <a:r>
              <a:rPr lang="zh-CN" altLang="en-US" sz="2000" dirty="0">
                <a:latin typeface="Arial" charset="0"/>
              </a:rPr>
              <a:t> </a:t>
            </a:r>
            <a:r>
              <a:rPr lang="zh-CN" altLang="en-US" sz="2000" dirty="0"/>
              <a:t>可工作的软件重于复杂的文档</a:t>
            </a:r>
            <a:endParaRPr lang="zh-CN" altLang="en-US" sz="2000" dirty="0">
              <a:latin typeface="Arial" charset="0"/>
            </a:endParaRPr>
          </a:p>
          <a:p>
            <a:pPr marL="742950" lvl="1" indent="-285750" eaLnBrk="0" hangingPunct="0">
              <a:lnSpc>
                <a:spcPct val="110000"/>
              </a:lnSpc>
              <a:buSzPct val="55000"/>
              <a:buFont typeface="Wingdings" pitchFamily="2" charset="2"/>
              <a:buChar char="u"/>
            </a:pPr>
            <a:r>
              <a:rPr lang="zh-CN" altLang="en-US" sz="2000" dirty="0">
                <a:latin typeface="Arial" charset="0"/>
              </a:rPr>
              <a:t>客户合作重于合同谈判</a:t>
            </a:r>
          </a:p>
          <a:p>
            <a:pPr marL="742950" lvl="1" indent="-285750" eaLnBrk="0" hangingPunct="0">
              <a:lnSpc>
                <a:spcPct val="110000"/>
              </a:lnSpc>
              <a:buSzPct val="55000"/>
              <a:buFont typeface="Wingdings" pitchFamily="2" charset="2"/>
              <a:buChar char="u"/>
            </a:pPr>
            <a:r>
              <a:rPr lang="zh-CN" altLang="en-US" sz="2000" dirty="0">
                <a:latin typeface="Arial" charset="0"/>
              </a:rPr>
              <a:t>拥抱变化重于跟随计划。</a:t>
            </a:r>
          </a:p>
          <a:p>
            <a:pPr eaLnBrk="0" hangingPunct="0">
              <a:lnSpc>
                <a:spcPct val="110000"/>
              </a:lnSpc>
              <a:buFontTx/>
              <a:buChar char="•"/>
            </a:pPr>
            <a:r>
              <a:rPr lang="zh-CN" altLang="en-US" sz="2000" dirty="0">
                <a:latin typeface="Arial" charset="0"/>
              </a:rPr>
              <a:t> </a:t>
            </a:r>
            <a:r>
              <a:rPr lang="zh-CN" altLang="en-US" sz="2000" b="1" dirty="0">
                <a:latin typeface="Arial" charset="0"/>
              </a:rPr>
              <a:t>核心价值观</a:t>
            </a:r>
            <a:endParaRPr lang="en-US" altLang="zh-CN" sz="2000" dirty="0">
              <a:latin typeface="Arial" charset="0"/>
            </a:endParaRPr>
          </a:p>
          <a:p>
            <a:pPr eaLnBrk="0" hangingPunct="0">
              <a:lnSpc>
                <a:spcPct val="110000"/>
              </a:lnSpc>
            </a:pPr>
            <a:r>
              <a:rPr lang="zh-CN" altLang="en-US" sz="2000" dirty="0">
                <a:latin typeface="Arial" charset="0"/>
              </a:rPr>
              <a:t>       沟通，简单，反馈，勇气，尊重</a:t>
            </a:r>
          </a:p>
        </p:txBody>
      </p:sp>
      <p:sp>
        <p:nvSpPr>
          <p:cNvPr id="19468" name="Text Box 12"/>
          <p:cNvSpPr txBox="1">
            <a:spLocks noChangeArrowheads="1"/>
          </p:cNvSpPr>
          <p:nvPr/>
        </p:nvSpPr>
        <p:spPr bwMode="auto">
          <a:xfrm>
            <a:off x="1043608" y="188640"/>
            <a:ext cx="5400675" cy="579438"/>
          </a:xfrm>
          <a:prstGeom prst="rect">
            <a:avLst/>
          </a:prstGeom>
          <a:noFill/>
          <a:ln w="9525">
            <a:noFill/>
            <a:miter lim="800000"/>
            <a:headEnd/>
            <a:tailEnd/>
          </a:ln>
          <a:effectLst/>
        </p:spPr>
        <p:txBody>
          <a:bodyPr>
            <a:spAutoFit/>
          </a:bodyPr>
          <a:lstStyle/>
          <a:p>
            <a:r>
              <a:rPr lang="zh-CN" altLang="en-US" sz="3200" b="1" dirty="0">
                <a:solidFill>
                  <a:schemeClr val="accent1"/>
                </a:solidFill>
              </a:rPr>
              <a:t>什么是敏捷</a:t>
            </a:r>
            <a:endParaRPr lang="zh-CN" altLang="en-US" sz="3200" b="1" dirty="0">
              <a:solidFill>
                <a:schemeClr val="accent1"/>
              </a:solidFill>
              <a:latin typeface="Dotum" pitchFamily="34" charset="-127"/>
              <a:ea typeface="Dotum" pitchFamily="34" charset="-127"/>
            </a:endParaRPr>
          </a:p>
        </p:txBody>
      </p:sp>
      <p:sp>
        <p:nvSpPr>
          <p:cNvPr id="19469" name="Rectangle 4"/>
          <p:cNvSpPr>
            <a:spLocks noChangeArrowheads="1"/>
          </p:cNvSpPr>
          <p:nvPr/>
        </p:nvSpPr>
        <p:spPr bwMode="auto">
          <a:xfrm>
            <a:off x="755576" y="5085184"/>
            <a:ext cx="7200900" cy="1323439"/>
          </a:xfrm>
          <a:prstGeom prst="rect">
            <a:avLst/>
          </a:prstGeom>
          <a:solidFill>
            <a:srgbClr val="CCFFFF"/>
          </a:solidFill>
          <a:ln w="9525">
            <a:solidFill>
              <a:schemeClr val="tx1"/>
            </a:solidFill>
            <a:miter lim="800000"/>
            <a:headEnd/>
            <a:tailEnd/>
          </a:ln>
        </p:spPr>
        <p:txBody>
          <a:bodyPr>
            <a:spAutoFit/>
          </a:bodyPr>
          <a:lstStyle/>
          <a:p>
            <a:pPr>
              <a:buFontTx/>
              <a:buChar char="•"/>
            </a:pPr>
            <a:r>
              <a:rPr lang="zh-CN" altLang="en-US" sz="2000"/>
              <a:t>    只有正确理解敏捷，才能确定是否真正需要它，才能对比目前所面临的问题确定如何去实施它</a:t>
            </a:r>
          </a:p>
          <a:p>
            <a:pPr>
              <a:buFontTx/>
              <a:buChar char="•"/>
            </a:pPr>
            <a:r>
              <a:rPr lang="zh-CN" altLang="en-US" sz="2000">
                <a:solidFill>
                  <a:srgbClr val="000000"/>
                </a:solidFill>
              </a:rPr>
              <a:t>    在敏捷实践以外，我们是否还需要别的方式或者流程来帮助我们进行进一步的改善？</a:t>
            </a:r>
            <a:endParaRPr lang="zh-CN" altLang="en-US" sz="2000"/>
          </a:p>
        </p:txBody>
      </p:sp>
      <p:pic>
        <p:nvPicPr>
          <p:cNvPr id="19473" name="Picture 17"/>
          <p:cNvPicPr>
            <a:picLocks noChangeAspect="1" noChangeArrowheads="1"/>
          </p:cNvPicPr>
          <p:nvPr/>
        </p:nvPicPr>
        <p:blipFill>
          <a:blip r:embed="rId7" cstate="print"/>
          <a:srcRect/>
          <a:stretch>
            <a:fillRect/>
          </a:stretch>
        </p:blipFill>
        <p:spPr bwMode="auto">
          <a:xfrm>
            <a:off x="5940152" y="2348880"/>
            <a:ext cx="2085975" cy="22955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6"/>
                                        </p:tgtEl>
                                        <p:attrNameLst>
                                          <p:attrName>style.visibility</p:attrName>
                                        </p:attrNameLst>
                                      </p:cBhvr>
                                      <p:to>
                                        <p:strVal val="visible"/>
                                      </p:to>
                                    </p:set>
                                    <p:anim calcmode="lin" valueType="num">
                                      <p:cBhvr additive="base">
                                        <p:cTn id="7" dur="500" fill="hold"/>
                                        <p:tgtEl>
                                          <p:spTgt spid="19466"/>
                                        </p:tgtEl>
                                        <p:attrNameLst>
                                          <p:attrName>ppt_x</p:attrName>
                                        </p:attrNameLst>
                                      </p:cBhvr>
                                      <p:tavLst>
                                        <p:tav tm="0">
                                          <p:val>
                                            <p:strVal val="#ppt_x"/>
                                          </p:val>
                                        </p:tav>
                                        <p:tav tm="100000">
                                          <p:val>
                                            <p:strVal val="#ppt_x"/>
                                          </p:val>
                                        </p:tav>
                                      </p:tavLst>
                                    </p:anim>
                                    <p:anim calcmode="lin" valueType="num">
                                      <p:cBhvr additive="base">
                                        <p:cTn id="8" dur="500" fill="hold"/>
                                        <p:tgtEl>
                                          <p:spTgt spid="194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9473"/>
                                        </p:tgtEl>
                                        <p:attrNameLst>
                                          <p:attrName>style.visibility</p:attrName>
                                        </p:attrNameLst>
                                      </p:cBhvr>
                                      <p:to>
                                        <p:strVal val="visible"/>
                                      </p:to>
                                    </p:set>
                                    <p:animEffect transition="in" filter="box(in)">
                                      <p:cBhvr>
                                        <p:cTn id="13" dur="500"/>
                                        <p:tgtEl>
                                          <p:spTgt spid="1947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9469"/>
                                        </p:tgtEl>
                                        <p:attrNameLst>
                                          <p:attrName>style.visibility</p:attrName>
                                        </p:attrNameLst>
                                      </p:cBhvr>
                                      <p:to>
                                        <p:strVal val="visible"/>
                                      </p:to>
                                    </p:set>
                                    <p:animEffect transition="in" filter="box(in)">
                                      <p:cBhvr>
                                        <p:cTn id="18" dur="500"/>
                                        <p:tgtEl>
                                          <p:spTgt spid="1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 grpId="0"/>
      <p:bldP spid="194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z="3200" b="1">
                <a:solidFill>
                  <a:schemeClr val="accent1"/>
                </a:solidFill>
                <a:latin typeface="Dotum" pitchFamily="34" charset="-127"/>
                <a:ea typeface="Dotum" pitchFamily="34" charset="-127"/>
              </a:rPr>
              <a:t>敏捷开发原则</a:t>
            </a:r>
            <a:r>
              <a:rPr lang="en-US" altLang="zh-CN" sz="3200" b="1">
                <a:solidFill>
                  <a:schemeClr val="accent1"/>
                </a:solidFill>
                <a:latin typeface="Dotum" pitchFamily="34" charset="-127"/>
                <a:ea typeface="Dotum" pitchFamily="34" charset="-127"/>
              </a:rPr>
              <a:t>(Principles)</a:t>
            </a:r>
          </a:p>
        </p:txBody>
      </p:sp>
      <p:sp>
        <p:nvSpPr>
          <p:cNvPr id="94211" name="Rectangle 3"/>
          <p:cNvSpPr>
            <a:spLocks noGrp="1" noChangeArrowheads="1"/>
          </p:cNvSpPr>
          <p:nvPr>
            <p:ph type="body" idx="1"/>
          </p:nvPr>
        </p:nvSpPr>
        <p:spPr>
          <a:xfrm>
            <a:off x="251520" y="1124744"/>
            <a:ext cx="6912768" cy="4114800"/>
          </a:xfrm>
        </p:spPr>
        <p:txBody>
          <a:bodyPr/>
          <a:lstStyle/>
          <a:p>
            <a:pPr marL="457200" indent="-457200">
              <a:lnSpc>
                <a:spcPct val="80000"/>
              </a:lnSpc>
              <a:buClr>
                <a:schemeClr val="tx1"/>
              </a:buClr>
              <a:buFont typeface="+mj-ea"/>
              <a:buAutoNum type="circleNumDbPlain"/>
            </a:pPr>
            <a:r>
              <a:rPr lang="zh-CN" altLang="en-US" sz="2800" dirty="0"/>
              <a:t>最高目标是通过</a:t>
            </a:r>
            <a:r>
              <a:rPr lang="zh-CN" altLang="en-US" sz="2800" b="1" dirty="0"/>
              <a:t>快速的和经常的</a:t>
            </a:r>
            <a:r>
              <a:rPr lang="zh-CN" altLang="en-US" sz="2800" dirty="0"/>
              <a:t>发布软件满足客户的需要</a:t>
            </a:r>
          </a:p>
          <a:p>
            <a:pPr marL="457200" indent="-457200">
              <a:lnSpc>
                <a:spcPct val="80000"/>
              </a:lnSpc>
              <a:buClr>
                <a:schemeClr val="tx1"/>
              </a:buClr>
              <a:buFont typeface="+mj-ea"/>
              <a:buAutoNum type="circleNumDbPlain"/>
            </a:pPr>
            <a:r>
              <a:rPr lang="zh-CN" altLang="en-US" sz="2800" dirty="0"/>
              <a:t>提交软件的周期为几个星期到几个月</a:t>
            </a:r>
          </a:p>
          <a:p>
            <a:pPr marL="457200" indent="-457200">
              <a:lnSpc>
                <a:spcPct val="80000"/>
              </a:lnSpc>
              <a:buClr>
                <a:schemeClr val="tx1"/>
              </a:buClr>
              <a:buFont typeface="+mj-ea"/>
              <a:buAutoNum type="circleNumDbPlain"/>
            </a:pPr>
            <a:r>
              <a:rPr lang="zh-CN" altLang="en-US" sz="2800" dirty="0"/>
              <a:t>产生正确的软件是衡量进度的首要标准</a:t>
            </a:r>
          </a:p>
          <a:p>
            <a:pPr marL="457200" indent="-457200">
              <a:lnSpc>
                <a:spcPct val="80000"/>
              </a:lnSpc>
              <a:buClr>
                <a:schemeClr val="tx1"/>
              </a:buClr>
              <a:buFont typeface="+mj-ea"/>
              <a:buAutoNum type="circleNumDbPlain"/>
            </a:pPr>
            <a:r>
              <a:rPr lang="zh-CN" altLang="en-US" sz="2800" dirty="0"/>
              <a:t>主动接受需求的改变而不是拒绝</a:t>
            </a:r>
          </a:p>
          <a:p>
            <a:pPr marL="457200" indent="-457200">
              <a:lnSpc>
                <a:spcPct val="80000"/>
              </a:lnSpc>
              <a:buClr>
                <a:schemeClr val="tx1"/>
              </a:buClr>
              <a:buFont typeface="+mj-ea"/>
              <a:buAutoNum type="circleNumDbPlain"/>
            </a:pPr>
            <a:r>
              <a:rPr lang="zh-CN" altLang="en-US" sz="2800" dirty="0"/>
              <a:t>商务人员和开发人员工作在一起</a:t>
            </a:r>
          </a:p>
          <a:p>
            <a:pPr marL="457200" indent="-457200">
              <a:lnSpc>
                <a:spcPct val="80000"/>
              </a:lnSpc>
              <a:buClr>
                <a:schemeClr val="tx1"/>
              </a:buClr>
              <a:buFont typeface="+mj-ea"/>
              <a:buAutoNum type="circleNumDbPlain"/>
            </a:pPr>
            <a:r>
              <a:rPr lang="zh-CN" altLang="en-US" sz="2800" dirty="0"/>
              <a:t>个人必须有动力，要创造环境支持他们的要求，</a:t>
            </a:r>
            <a:r>
              <a:rPr lang="zh-CN" altLang="en-US" sz="2800" b="1" dirty="0"/>
              <a:t>信任</a:t>
            </a:r>
            <a:r>
              <a:rPr lang="zh-CN" altLang="en-US" sz="2800" dirty="0"/>
              <a:t>他们</a:t>
            </a:r>
          </a:p>
          <a:p>
            <a:pPr marL="457200" indent="-457200">
              <a:lnSpc>
                <a:spcPct val="80000"/>
              </a:lnSpc>
              <a:buClr>
                <a:schemeClr val="tx1"/>
              </a:buClr>
              <a:buFont typeface="+mj-ea"/>
              <a:buAutoNum type="circleNumDbPlain"/>
            </a:pPr>
            <a:r>
              <a:rPr lang="zh-CN" altLang="en-US" sz="2800" dirty="0"/>
              <a:t>最有效的交流方法是</a:t>
            </a:r>
            <a:r>
              <a:rPr lang="zh-CN" altLang="en-US" sz="2800" b="1" dirty="0"/>
              <a:t>面对面的交流</a:t>
            </a:r>
          </a:p>
          <a:p>
            <a:pPr marL="457200" indent="-457200">
              <a:lnSpc>
                <a:spcPct val="80000"/>
              </a:lnSpc>
              <a:buClr>
                <a:schemeClr val="tx1"/>
              </a:buClr>
              <a:buFont typeface="+mj-ea"/>
              <a:buAutoNum type="circleNumDbPlain"/>
            </a:pPr>
            <a:r>
              <a:rPr lang="zh-CN" altLang="en-US" sz="2800" dirty="0"/>
              <a:t>最好的结构，需求和设计来自于</a:t>
            </a:r>
            <a:r>
              <a:rPr lang="zh-CN" altLang="en-US" sz="2800" b="1" dirty="0"/>
              <a:t>自组织的团队</a:t>
            </a:r>
            <a:r>
              <a:rPr lang="zh-CN" altLang="en-US" sz="2800" dirty="0"/>
              <a:t>，允许任何人提出想法和建议</a:t>
            </a:r>
          </a:p>
          <a:p>
            <a:pPr marL="457200" indent="-457200">
              <a:lnSpc>
                <a:spcPct val="80000"/>
              </a:lnSpc>
              <a:buClr>
                <a:schemeClr val="tx1"/>
              </a:buClr>
              <a:buFont typeface="+mj-ea"/>
              <a:buAutoNum type="circleNumDbPlain"/>
            </a:pPr>
            <a:r>
              <a:rPr lang="zh-CN" altLang="en-US" sz="2800" b="1" dirty="0"/>
              <a:t>持续改进</a:t>
            </a:r>
            <a:r>
              <a:rPr lang="zh-CN" altLang="en-US" sz="2800" dirty="0"/>
              <a:t>设计、编码、流程、工具</a:t>
            </a:r>
            <a:r>
              <a:rPr lang="en-US" altLang="zh-CN" sz="2800" dirty="0">
                <a:latin typeface="Arial"/>
              </a:rPr>
              <a:t>……</a:t>
            </a:r>
            <a:endParaRPr lang="en-US" altLang="zh-CN" sz="2800" dirty="0"/>
          </a:p>
          <a:p>
            <a:pPr marL="457200" indent="-457200">
              <a:lnSpc>
                <a:spcPct val="80000"/>
              </a:lnSpc>
              <a:buClr>
                <a:schemeClr val="tx1"/>
              </a:buClr>
              <a:buFont typeface="+mj-ea"/>
              <a:buAutoNum type="circleNumDbPlain"/>
            </a:pPr>
            <a:r>
              <a:rPr lang="zh-CN" altLang="en-US" sz="2800" dirty="0"/>
              <a:t>减少过度</a:t>
            </a:r>
            <a:r>
              <a:rPr lang="zh-CN" altLang="en-US" sz="2800" b="1" dirty="0"/>
              <a:t>设计</a:t>
            </a:r>
            <a:r>
              <a:rPr lang="zh-CN" altLang="en-US" sz="2800" dirty="0"/>
              <a:t>：保持简单，但不要太简单</a:t>
            </a:r>
          </a:p>
        </p:txBody>
      </p:sp>
      <p:pic>
        <p:nvPicPr>
          <p:cNvPr id="94212" name="Picture 4"/>
          <p:cNvPicPr>
            <a:picLocks noChangeAspect="1" noChangeArrowheads="1"/>
          </p:cNvPicPr>
          <p:nvPr/>
        </p:nvPicPr>
        <p:blipFill>
          <a:blip r:embed="rId2" cstate="print"/>
          <a:srcRect/>
          <a:stretch>
            <a:fillRect/>
          </a:stretch>
        </p:blipFill>
        <p:spPr bwMode="auto">
          <a:xfrm>
            <a:off x="7092280" y="2996952"/>
            <a:ext cx="1666875" cy="22574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box(in)">
                                      <p:cBhvr>
                                        <p:cTn id="7"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3200">
                <a:solidFill>
                  <a:schemeClr val="accent1"/>
                </a:solidFill>
                <a:latin typeface="Dotum" pitchFamily="34" charset="-127"/>
                <a:ea typeface="Dotum" pitchFamily="34" charset="-127"/>
              </a:rPr>
              <a:t>敏捷开发</a:t>
            </a:r>
            <a:r>
              <a:rPr lang="en-US" altLang="zh-CN" sz="3200">
                <a:solidFill>
                  <a:schemeClr val="accent1"/>
                </a:solidFill>
                <a:latin typeface="Dotum" pitchFamily="34" charset="-127"/>
                <a:ea typeface="Dotum" pitchFamily="34" charset="-127"/>
              </a:rPr>
              <a:t>-</a:t>
            </a:r>
            <a:r>
              <a:rPr lang="zh-CN" altLang="en-US" sz="3200">
                <a:solidFill>
                  <a:schemeClr val="accent1"/>
                </a:solidFill>
                <a:latin typeface="Dotum" pitchFamily="34" charset="-127"/>
                <a:ea typeface="Dotum" pitchFamily="34" charset="-127"/>
              </a:rPr>
              <a:t>迭代计划</a:t>
            </a:r>
          </a:p>
        </p:txBody>
      </p:sp>
      <p:pic>
        <p:nvPicPr>
          <p:cNvPr id="98307" name="Picture 3"/>
          <p:cNvPicPr>
            <a:picLocks noChangeAspect="1" noChangeArrowheads="1"/>
          </p:cNvPicPr>
          <p:nvPr/>
        </p:nvPicPr>
        <p:blipFill>
          <a:blip r:embed="rId2" cstate="print"/>
          <a:srcRect/>
          <a:stretch>
            <a:fillRect/>
          </a:stretch>
        </p:blipFill>
        <p:spPr bwMode="auto">
          <a:xfrm>
            <a:off x="539552" y="1124744"/>
            <a:ext cx="8153400" cy="2592288"/>
          </a:xfrm>
          <a:prstGeom prst="rect">
            <a:avLst/>
          </a:prstGeom>
          <a:noFill/>
        </p:spPr>
      </p:pic>
      <p:pic>
        <p:nvPicPr>
          <p:cNvPr id="98308" name="Picture 4"/>
          <p:cNvPicPr>
            <a:picLocks noChangeAspect="1" noChangeArrowheads="1"/>
          </p:cNvPicPr>
          <p:nvPr/>
        </p:nvPicPr>
        <p:blipFill>
          <a:blip r:embed="rId3" cstate="print"/>
          <a:srcRect/>
          <a:stretch>
            <a:fillRect/>
          </a:stretch>
        </p:blipFill>
        <p:spPr bwMode="auto">
          <a:xfrm>
            <a:off x="683568" y="3789040"/>
            <a:ext cx="1419225" cy="2371725"/>
          </a:xfrm>
          <a:prstGeom prst="rect">
            <a:avLst/>
          </a:prstGeom>
          <a:noFill/>
        </p:spPr>
      </p:pic>
      <p:pic>
        <p:nvPicPr>
          <p:cNvPr id="98311" name="Picture 7"/>
          <p:cNvPicPr>
            <a:picLocks noChangeAspect="1" noChangeArrowheads="1"/>
          </p:cNvPicPr>
          <p:nvPr/>
        </p:nvPicPr>
        <p:blipFill>
          <a:blip r:embed="rId4" cstate="print"/>
          <a:srcRect/>
          <a:stretch>
            <a:fillRect/>
          </a:stretch>
        </p:blipFill>
        <p:spPr bwMode="auto">
          <a:xfrm>
            <a:off x="2771800" y="3933056"/>
            <a:ext cx="1609725" cy="2057400"/>
          </a:xfrm>
          <a:prstGeom prst="rect">
            <a:avLst/>
          </a:prstGeom>
          <a:noFill/>
        </p:spPr>
      </p:pic>
      <p:pic>
        <p:nvPicPr>
          <p:cNvPr id="98314" name="Picture 10"/>
          <p:cNvPicPr>
            <a:picLocks noChangeAspect="1" noChangeArrowheads="1"/>
          </p:cNvPicPr>
          <p:nvPr/>
        </p:nvPicPr>
        <p:blipFill>
          <a:blip r:embed="rId5" cstate="print"/>
          <a:srcRect/>
          <a:stretch>
            <a:fillRect/>
          </a:stretch>
        </p:blipFill>
        <p:spPr bwMode="auto">
          <a:xfrm>
            <a:off x="7236296" y="3861048"/>
            <a:ext cx="1504950" cy="2352675"/>
          </a:xfrm>
          <a:prstGeom prst="rect">
            <a:avLst/>
          </a:prstGeom>
          <a:noFill/>
        </p:spPr>
      </p:pic>
      <p:pic>
        <p:nvPicPr>
          <p:cNvPr id="98315" name="Picture 11"/>
          <p:cNvPicPr>
            <a:picLocks noChangeAspect="1" noChangeArrowheads="1"/>
          </p:cNvPicPr>
          <p:nvPr/>
        </p:nvPicPr>
        <p:blipFill>
          <a:blip r:embed="rId6" cstate="print"/>
          <a:srcRect/>
          <a:stretch>
            <a:fillRect/>
          </a:stretch>
        </p:blipFill>
        <p:spPr bwMode="auto">
          <a:xfrm>
            <a:off x="4716016" y="3933056"/>
            <a:ext cx="2305050" cy="191293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ppt_x"/>
                                          </p:val>
                                        </p:tav>
                                        <p:tav tm="100000">
                                          <p:val>
                                            <p:strVal val="#ppt_x"/>
                                          </p:val>
                                        </p:tav>
                                      </p:tavLst>
                                    </p:anim>
                                    <p:anim calcmode="lin" valueType="num">
                                      <p:cBhvr additive="base">
                                        <p:cTn id="8" dur="500" fill="hold"/>
                                        <p:tgtEl>
                                          <p:spTgt spid="983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8311"/>
                                        </p:tgtEl>
                                        <p:attrNameLst>
                                          <p:attrName>style.visibility</p:attrName>
                                        </p:attrNameLst>
                                      </p:cBhvr>
                                      <p:to>
                                        <p:strVal val="visible"/>
                                      </p:to>
                                    </p:set>
                                    <p:anim calcmode="lin" valueType="num">
                                      <p:cBhvr additive="base">
                                        <p:cTn id="13" dur="500" fill="hold"/>
                                        <p:tgtEl>
                                          <p:spTgt spid="98311"/>
                                        </p:tgtEl>
                                        <p:attrNameLst>
                                          <p:attrName>ppt_x</p:attrName>
                                        </p:attrNameLst>
                                      </p:cBhvr>
                                      <p:tavLst>
                                        <p:tav tm="0">
                                          <p:val>
                                            <p:strVal val="#ppt_x"/>
                                          </p:val>
                                        </p:tav>
                                        <p:tav tm="100000">
                                          <p:val>
                                            <p:strVal val="#ppt_x"/>
                                          </p:val>
                                        </p:tav>
                                      </p:tavLst>
                                    </p:anim>
                                    <p:anim calcmode="lin" valueType="num">
                                      <p:cBhvr additive="base">
                                        <p:cTn id="14" dur="500" fill="hold"/>
                                        <p:tgtEl>
                                          <p:spTgt spid="983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8315"/>
                                        </p:tgtEl>
                                        <p:attrNameLst>
                                          <p:attrName>style.visibility</p:attrName>
                                        </p:attrNameLst>
                                      </p:cBhvr>
                                      <p:to>
                                        <p:strVal val="visible"/>
                                      </p:to>
                                    </p:set>
                                    <p:anim calcmode="lin" valueType="num">
                                      <p:cBhvr additive="base">
                                        <p:cTn id="19" dur="500" fill="hold"/>
                                        <p:tgtEl>
                                          <p:spTgt spid="98315"/>
                                        </p:tgtEl>
                                        <p:attrNameLst>
                                          <p:attrName>ppt_x</p:attrName>
                                        </p:attrNameLst>
                                      </p:cBhvr>
                                      <p:tavLst>
                                        <p:tav tm="0">
                                          <p:val>
                                            <p:strVal val="#ppt_x"/>
                                          </p:val>
                                        </p:tav>
                                        <p:tav tm="100000">
                                          <p:val>
                                            <p:strVal val="#ppt_x"/>
                                          </p:val>
                                        </p:tav>
                                      </p:tavLst>
                                    </p:anim>
                                    <p:anim calcmode="lin" valueType="num">
                                      <p:cBhvr additive="base">
                                        <p:cTn id="20" dur="500" fill="hold"/>
                                        <p:tgtEl>
                                          <p:spTgt spid="983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8314"/>
                                        </p:tgtEl>
                                        <p:attrNameLst>
                                          <p:attrName>style.visibility</p:attrName>
                                        </p:attrNameLst>
                                      </p:cBhvr>
                                      <p:to>
                                        <p:strVal val="visible"/>
                                      </p:to>
                                    </p:set>
                                    <p:anim calcmode="lin" valueType="num">
                                      <p:cBhvr additive="base">
                                        <p:cTn id="25" dur="500" fill="hold"/>
                                        <p:tgtEl>
                                          <p:spTgt spid="98314"/>
                                        </p:tgtEl>
                                        <p:attrNameLst>
                                          <p:attrName>ppt_x</p:attrName>
                                        </p:attrNameLst>
                                      </p:cBhvr>
                                      <p:tavLst>
                                        <p:tav tm="0">
                                          <p:val>
                                            <p:strVal val="#ppt_x"/>
                                          </p:val>
                                        </p:tav>
                                        <p:tav tm="100000">
                                          <p:val>
                                            <p:strVal val="#ppt_x"/>
                                          </p:val>
                                        </p:tav>
                                      </p:tavLst>
                                    </p:anim>
                                    <p:anim calcmode="lin" valueType="num">
                                      <p:cBhvr additive="base">
                                        <p:cTn id="26" dur="500" fill="hold"/>
                                        <p:tgtEl>
                                          <p:spTgt spid="98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sz="3200">
                <a:solidFill>
                  <a:schemeClr val="accent1"/>
                </a:solidFill>
                <a:latin typeface="Dotum" pitchFamily="34" charset="-127"/>
                <a:ea typeface="Dotum" pitchFamily="34" charset="-127"/>
              </a:rPr>
              <a:t>敏捷开发</a:t>
            </a:r>
            <a:r>
              <a:rPr lang="en-US" altLang="zh-CN" sz="3200">
                <a:solidFill>
                  <a:schemeClr val="accent1"/>
                </a:solidFill>
                <a:latin typeface="Dotum" pitchFamily="34" charset="-127"/>
                <a:ea typeface="Dotum" pitchFamily="34" charset="-127"/>
              </a:rPr>
              <a:t>-</a:t>
            </a:r>
            <a:r>
              <a:rPr lang="zh-CN" altLang="en-US" sz="3200">
                <a:solidFill>
                  <a:schemeClr val="accent1"/>
                </a:solidFill>
                <a:latin typeface="Dotum" pitchFamily="34" charset="-127"/>
                <a:ea typeface="Dotum" pitchFamily="34" charset="-127"/>
              </a:rPr>
              <a:t>需求管理</a:t>
            </a:r>
          </a:p>
        </p:txBody>
      </p:sp>
      <p:pic>
        <p:nvPicPr>
          <p:cNvPr id="117764" name="Picture 4"/>
          <p:cNvPicPr>
            <a:picLocks noChangeAspect="1" noChangeArrowheads="1"/>
          </p:cNvPicPr>
          <p:nvPr/>
        </p:nvPicPr>
        <p:blipFill>
          <a:blip r:embed="rId3" cstate="print"/>
          <a:srcRect/>
          <a:stretch>
            <a:fillRect/>
          </a:stretch>
        </p:blipFill>
        <p:spPr bwMode="auto">
          <a:xfrm>
            <a:off x="755576" y="1052736"/>
            <a:ext cx="7560840" cy="5478951"/>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sz="3200">
                <a:solidFill>
                  <a:schemeClr val="accent1"/>
                </a:solidFill>
                <a:ea typeface="Dotum" pitchFamily="34" charset="-127"/>
              </a:rPr>
              <a:t>名词解释</a:t>
            </a:r>
          </a:p>
        </p:txBody>
      </p:sp>
      <p:grpSp>
        <p:nvGrpSpPr>
          <p:cNvPr id="27" name="组合 26"/>
          <p:cNvGrpSpPr/>
          <p:nvPr/>
        </p:nvGrpSpPr>
        <p:grpSpPr>
          <a:xfrm>
            <a:off x="395536" y="1124744"/>
            <a:ext cx="8496944" cy="5328592"/>
            <a:chOff x="467544" y="1124744"/>
            <a:chExt cx="7775575" cy="4784725"/>
          </a:xfrm>
        </p:grpSpPr>
        <p:grpSp>
          <p:nvGrpSpPr>
            <p:cNvPr id="99331" name="Group 3"/>
            <p:cNvGrpSpPr>
              <a:grpSpLocks/>
            </p:cNvGrpSpPr>
            <p:nvPr/>
          </p:nvGrpSpPr>
          <p:grpSpPr bwMode="auto">
            <a:xfrm>
              <a:off x="467544" y="1124744"/>
              <a:ext cx="7775575" cy="1187450"/>
              <a:chOff x="1104" y="1200"/>
              <a:chExt cx="3504" cy="836"/>
            </a:xfrm>
          </p:grpSpPr>
          <p:sp>
            <p:nvSpPr>
              <p:cNvPr id="99332" name="AutoShape 4"/>
              <p:cNvSpPr>
                <a:spLocks noChangeArrowheads="1"/>
              </p:cNvSpPr>
              <p:nvPr/>
            </p:nvSpPr>
            <p:spPr bwMode="gray">
              <a:xfrm>
                <a:off x="1104" y="1200"/>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sz="2000"/>
              </a:p>
            </p:txBody>
          </p:sp>
          <p:sp>
            <p:nvSpPr>
              <p:cNvPr id="99333" name="AutoShape 5"/>
              <p:cNvSpPr>
                <a:spLocks noChangeArrowheads="1"/>
              </p:cNvSpPr>
              <p:nvPr/>
            </p:nvSpPr>
            <p:spPr bwMode="gray">
              <a:xfrm>
                <a:off x="1181" y="1276"/>
                <a:ext cx="675" cy="673"/>
              </a:xfrm>
              <a:prstGeom prst="roundRect">
                <a:avLst>
                  <a:gd name="adj" fmla="val 11921"/>
                </a:avLst>
              </a:prstGeom>
              <a:gradFill rotWithShape="1">
                <a:gsLst>
                  <a:gs pos="0">
                    <a:srgbClr val="0066CC"/>
                  </a:gs>
                  <a:gs pos="100000">
                    <a:srgbClr val="0066CC">
                      <a:gamma/>
                      <a:shade val="69804"/>
                      <a:invGamma/>
                    </a:srgbClr>
                  </a:gs>
                </a:gsLst>
                <a:lin ang="5400000" scaled="1"/>
              </a:gradFill>
              <a:ln w="38100">
                <a:solidFill>
                  <a:schemeClr val="tx1"/>
                </a:solidFill>
                <a:round/>
                <a:headEnd/>
                <a:tailEnd/>
              </a:ln>
              <a:effectLst/>
            </p:spPr>
            <p:txBody>
              <a:bodyPr wrap="none" anchor="ctr"/>
              <a:lstStyle/>
              <a:p>
                <a:endParaRPr lang="zh-CN" altLang="en-US" sz="2000"/>
              </a:p>
            </p:txBody>
          </p:sp>
          <p:sp>
            <p:nvSpPr>
              <p:cNvPr id="99334" name="Freeform 6"/>
              <p:cNvSpPr>
                <a:spLocks/>
              </p:cNvSpPr>
              <p:nvPr/>
            </p:nvSpPr>
            <p:spPr bwMode="gray">
              <a:xfrm>
                <a:off x="1223" y="1319"/>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w="0">
                <a:noFill/>
                <a:prstDash val="solid"/>
                <a:round/>
                <a:headEnd/>
                <a:tailEnd/>
              </a:ln>
            </p:spPr>
            <p:txBody>
              <a:bodyPr/>
              <a:lstStyle/>
              <a:p>
                <a:endParaRPr lang="zh-CN" altLang="en-US" sz="2000"/>
              </a:p>
            </p:txBody>
          </p:sp>
          <p:sp>
            <p:nvSpPr>
              <p:cNvPr id="99335" name="Text Box 7"/>
              <p:cNvSpPr txBox="1">
                <a:spLocks noChangeArrowheads="1"/>
              </p:cNvSpPr>
              <p:nvPr/>
            </p:nvSpPr>
            <p:spPr bwMode="gray">
              <a:xfrm>
                <a:off x="1355" y="1447"/>
                <a:ext cx="314" cy="282"/>
              </a:xfrm>
              <a:prstGeom prst="rect">
                <a:avLst/>
              </a:prstGeom>
              <a:noFill/>
              <a:ln w="9525" algn="ctr">
                <a:noFill/>
                <a:miter lim="800000"/>
                <a:headEnd/>
                <a:tailEnd/>
              </a:ln>
              <a:effectLst/>
            </p:spPr>
            <p:txBody>
              <a:bodyPr wrap="none">
                <a:spAutoFit/>
              </a:bodyPr>
              <a:lstStyle/>
              <a:p>
                <a:pPr algn="ctr" eaLnBrk="0" hangingPunct="0"/>
                <a:r>
                  <a:rPr lang="zh-CN" altLang="en-US" sz="2000">
                    <a:solidFill>
                      <a:srgbClr val="FFFFFF"/>
                    </a:solidFill>
                    <a:effectLst>
                      <a:outerShdw blurRad="38100" dist="38100" dir="2700000" algn="tl">
                        <a:srgbClr val="C0C0C0"/>
                      </a:outerShdw>
                    </a:effectLst>
                    <a:latin typeface="Arial" charset="0"/>
                  </a:rPr>
                  <a:t>故事</a:t>
                </a:r>
              </a:p>
            </p:txBody>
          </p:sp>
          <p:sp>
            <p:nvSpPr>
              <p:cNvPr id="99336" name="Text Box 8"/>
              <p:cNvSpPr txBox="1">
                <a:spLocks noChangeArrowheads="1"/>
              </p:cNvSpPr>
              <p:nvPr/>
            </p:nvSpPr>
            <p:spPr bwMode="gray">
              <a:xfrm>
                <a:off x="1948" y="1327"/>
                <a:ext cx="2576" cy="709"/>
              </a:xfrm>
              <a:prstGeom prst="rect">
                <a:avLst/>
              </a:prstGeom>
              <a:noFill/>
              <a:ln w="9525" algn="ctr">
                <a:noFill/>
                <a:miter lim="800000"/>
                <a:headEnd/>
                <a:tailEnd/>
              </a:ln>
              <a:effectLst/>
            </p:spPr>
            <p:txBody>
              <a:bodyPr>
                <a:spAutoFit/>
              </a:bodyPr>
              <a:lstStyle/>
              <a:p>
                <a:pPr eaLnBrk="0" hangingPunct="0"/>
                <a:r>
                  <a:rPr lang="zh-CN" altLang="en-US" sz="2000" b="1" dirty="0">
                    <a:solidFill>
                      <a:srgbClr val="000000"/>
                    </a:solidFill>
                    <a:latin typeface="Arial" charset="0"/>
                  </a:rPr>
                  <a:t>故事</a:t>
                </a:r>
                <a:r>
                  <a:rPr lang="zh-CN" altLang="en-US" sz="2000" dirty="0">
                    <a:solidFill>
                      <a:srgbClr val="000000"/>
                    </a:solidFill>
                    <a:latin typeface="Arial" charset="0"/>
                  </a:rPr>
                  <a:t> 是客户想要系统做的事情，适合在一至两个迭代内完成，并且是可测试的，他不一定是商业价值的直接体现。</a:t>
                </a:r>
              </a:p>
            </p:txBody>
          </p:sp>
        </p:grpSp>
        <p:grpSp>
          <p:nvGrpSpPr>
            <p:cNvPr id="99337" name="Group 9"/>
            <p:cNvGrpSpPr>
              <a:grpSpLocks/>
            </p:cNvGrpSpPr>
            <p:nvPr/>
          </p:nvGrpSpPr>
          <p:grpSpPr bwMode="auto">
            <a:xfrm>
              <a:off x="467544" y="2350294"/>
              <a:ext cx="7775575" cy="1163637"/>
              <a:chOff x="1104" y="2109"/>
              <a:chExt cx="3504" cy="839"/>
            </a:xfrm>
          </p:grpSpPr>
          <p:sp>
            <p:nvSpPr>
              <p:cNvPr id="99338" name="AutoShape 10"/>
              <p:cNvSpPr>
                <a:spLocks noChangeArrowheads="1"/>
              </p:cNvSpPr>
              <p:nvPr/>
            </p:nvSpPr>
            <p:spPr bwMode="gray">
              <a:xfrm>
                <a:off x="1104" y="2109"/>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sz="2000"/>
              </a:p>
            </p:txBody>
          </p:sp>
          <p:sp>
            <p:nvSpPr>
              <p:cNvPr id="99339" name="AutoShape 11"/>
              <p:cNvSpPr>
                <a:spLocks noChangeArrowheads="1"/>
              </p:cNvSpPr>
              <p:nvPr/>
            </p:nvSpPr>
            <p:spPr bwMode="gray">
              <a:xfrm>
                <a:off x="1181" y="2185"/>
                <a:ext cx="675" cy="673"/>
              </a:xfrm>
              <a:prstGeom prst="roundRect">
                <a:avLst>
                  <a:gd name="adj" fmla="val 11921"/>
                </a:avLst>
              </a:prstGeom>
              <a:gradFill rotWithShape="1">
                <a:gsLst>
                  <a:gs pos="0">
                    <a:srgbClr val="009999"/>
                  </a:gs>
                  <a:gs pos="100000">
                    <a:srgbClr val="009999">
                      <a:gamma/>
                      <a:shade val="69804"/>
                      <a:invGamma/>
                    </a:srgbClr>
                  </a:gs>
                </a:gsLst>
                <a:lin ang="5400000" scaled="1"/>
              </a:gradFill>
              <a:ln w="38100">
                <a:solidFill>
                  <a:schemeClr val="tx1"/>
                </a:solidFill>
                <a:round/>
                <a:headEnd/>
                <a:tailEnd/>
              </a:ln>
              <a:effectLst/>
            </p:spPr>
            <p:txBody>
              <a:bodyPr wrap="none" anchor="ctr"/>
              <a:lstStyle/>
              <a:p>
                <a:endParaRPr lang="zh-CN" altLang="en-US" sz="2000"/>
              </a:p>
            </p:txBody>
          </p:sp>
          <p:sp>
            <p:nvSpPr>
              <p:cNvPr id="99340" name="Freeform 12"/>
              <p:cNvSpPr>
                <a:spLocks/>
              </p:cNvSpPr>
              <p:nvPr/>
            </p:nvSpPr>
            <p:spPr bwMode="gray">
              <a:xfrm>
                <a:off x="1223" y="2228"/>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9999">
                      <a:gamma/>
                      <a:tint val="42353"/>
                      <a:invGamma/>
                    </a:srgbClr>
                  </a:gs>
                  <a:gs pos="100000">
                    <a:srgbClr val="009999">
                      <a:alpha val="0"/>
                    </a:srgbClr>
                  </a:gs>
                </a:gsLst>
                <a:lin ang="2700000" scaled="1"/>
              </a:gradFill>
              <a:ln w="0">
                <a:noFill/>
                <a:prstDash val="solid"/>
                <a:round/>
                <a:headEnd/>
                <a:tailEnd/>
              </a:ln>
            </p:spPr>
            <p:txBody>
              <a:bodyPr/>
              <a:lstStyle/>
              <a:p>
                <a:endParaRPr lang="zh-CN" altLang="en-US" sz="2000"/>
              </a:p>
            </p:txBody>
          </p:sp>
          <p:sp>
            <p:nvSpPr>
              <p:cNvPr id="99341" name="Text Box 13"/>
              <p:cNvSpPr txBox="1">
                <a:spLocks noChangeArrowheads="1"/>
              </p:cNvSpPr>
              <p:nvPr/>
            </p:nvSpPr>
            <p:spPr bwMode="gray">
              <a:xfrm>
                <a:off x="1355" y="2357"/>
                <a:ext cx="314" cy="288"/>
              </a:xfrm>
              <a:prstGeom prst="rect">
                <a:avLst/>
              </a:prstGeom>
              <a:noFill/>
              <a:ln w="9525" algn="ctr">
                <a:noFill/>
                <a:miter lim="800000"/>
                <a:headEnd/>
                <a:tailEnd/>
              </a:ln>
              <a:effectLst/>
            </p:spPr>
            <p:txBody>
              <a:bodyPr wrap="none">
                <a:spAutoFit/>
              </a:bodyPr>
              <a:lstStyle/>
              <a:p>
                <a:pPr algn="ctr" eaLnBrk="0" hangingPunct="0"/>
                <a:r>
                  <a:rPr lang="zh-CN" altLang="en-US" sz="2000">
                    <a:solidFill>
                      <a:srgbClr val="FFFFFF"/>
                    </a:solidFill>
                    <a:effectLst>
                      <a:outerShdw blurRad="38100" dist="38100" dir="2700000" algn="tl">
                        <a:srgbClr val="C0C0C0"/>
                      </a:outerShdw>
                    </a:effectLst>
                    <a:latin typeface="Arial" charset="0"/>
                  </a:rPr>
                  <a:t>迭代</a:t>
                </a:r>
              </a:p>
            </p:txBody>
          </p:sp>
          <p:sp>
            <p:nvSpPr>
              <p:cNvPr id="99342" name="Text Box 14"/>
              <p:cNvSpPr txBox="1">
                <a:spLocks noChangeArrowheads="1"/>
              </p:cNvSpPr>
              <p:nvPr/>
            </p:nvSpPr>
            <p:spPr bwMode="gray">
              <a:xfrm>
                <a:off x="1948" y="2222"/>
                <a:ext cx="2576" cy="726"/>
              </a:xfrm>
              <a:prstGeom prst="rect">
                <a:avLst/>
              </a:prstGeom>
              <a:noFill/>
              <a:ln w="9525" algn="ctr">
                <a:noFill/>
                <a:miter lim="800000"/>
                <a:headEnd/>
                <a:tailEnd/>
              </a:ln>
              <a:effectLst/>
            </p:spPr>
            <p:txBody>
              <a:bodyPr>
                <a:spAutoFit/>
              </a:bodyPr>
              <a:lstStyle/>
              <a:p>
                <a:pPr eaLnBrk="0" hangingPunct="0"/>
                <a:r>
                  <a:rPr lang="zh-CN" altLang="en-US" sz="2000" b="1">
                    <a:solidFill>
                      <a:srgbClr val="000000"/>
                    </a:solidFill>
                    <a:latin typeface="Arial" charset="0"/>
                  </a:rPr>
                  <a:t>迭代</a:t>
                </a:r>
                <a:r>
                  <a:rPr lang="zh-CN" altLang="en-US" sz="2000">
                    <a:solidFill>
                      <a:srgbClr val="000000"/>
                    </a:solidFill>
                    <a:latin typeface="Arial" charset="0"/>
                  </a:rPr>
                  <a:t> 是一个固定周期、能够完成当前团队所能实现的、最具商业价值的功能，并可以提供一个可工作的版本供发布。</a:t>
                </a:r>
              </a:p>
            </p:txBody>
          </p:sp>
        </p:grpSp>
        <p:grpSp>
          <p:nvGrpSpPr>
            <p:cNvPr id="99343" name="Group 15"/>
            <p:cNvGrpSpPr>
              <a:grpSpLocks/>
            </p:cNvGrpSpPr>
            <p:nvPr/>
          </p:nvGrpSpPr>
          <p:grpSpPr bwMode="auto">
            <a:xfrm>
              <a:off x="467544" y="3501231"/>
              <a:ext cx="7775575" cy="1163638"/>
              <a:chOff x="1104" y="3029"/>
              <a:chExt cx="3504" cy="831"/>
            </a:xfrm>
          </p:grpSpPr>
          <p:sp>
            <p:nvSpPr>
              <p:cNvPr id="99344" name="AutoShape 16"/>
              <p:cNvSpPr>
                <a:spLocks noChangeArrowheads="1"/>
              </p:cNvSpPr>
              <p:nvPr/>
            </p:nvSpPr>
            <p:spPr bwMode="gray">
              <a:xfrm>
                <a:off x="1104" y="3029"/>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sz="2000"/>
              </a:p>
            </p:txBody>
          </p:sp>
          <p:sp>
            <p:nvSpPr>
              <p:cNvPr id="99345" name="AutoShape 17"/>
              <p:cNvSpPr>
                <a:spLocks noChangeArrowheads="1"/>
              </p:cNvSpPr>
              <p:nvPr/>
            </p:nvSpPr>
            <p:spPr bwMode="gray">
              <a:xfrm>
                <a:off x="1181" y="3105"/>
                <a:ext cx="675" cy="673"/>
              </a:xfrm>
              <a:prstGeom prst="roundRect">
                <a:avLst>
                  <a:gd name="adj" fmla="val 11921"/>
                </a:avLst>
              </a:prstGeom>
              <a:gradFill rotWithShape="1">
                <a:gsLst>
                  <a:gs pos="0">
                    <a:srgbClr val="EC941E"/>
                  </a:gs>
                  <a:gs pos="100000">
                    <a:srgbClr val="EC941E">
                      <a:gamma/>
                      <a:shade val="69804"/>
                      <a:invGamma/>
                    </a:srgbClr>
                  </a:gs>
                </a:gsLst>
                <a:lin ang="5400000" scaled="1"/>
              </a:gradFill>
              <a:ln w="38100">
                <a:solidFill>
                  <a:schemeClr val="tx1"/>
                </a:solidFill>
                <a:round/>
                <a:headEnd/>
                <a:tailEnd/>
              </a:ln>
              <a:effectLst/>
            </p:spPr>
            <p:txBody>
              <a:bodyPr wrap="none" anchor="ctr"/>
              <a:lstStyle/>
              <a:p>
                <a:endParaRPr lang="zh-CN" altLang="en-US" sz="2000"/>
              </a:p>
            </p:txBody>
          </p:sp>
          <p:sp>
            <p:nvSpPr>
              <p:cNvPr id="99346" name="Freeform 18"/>
              <p:cNvSpPr>
                <a:spLocks/>
              </p:cNvSpPr>
              <p:nvPr/>
            </p:nvSpPr>
            <p:spPr bwMode="gray">
              <a:xfrm>
                <a:off x="1223" y="3148"/>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EC941E">
                      <a:gamma/>
                      <a:tint val="48627"/>
                      <a:invGamma/>
                    </a:srgbClr>
                  </a:gs>
                  <a:gs pos="100000">
                    <a:srgbClr val="EC941E">
                      <a:alpha val="0"/>
                    </a:srgbClr>
                  </a:gs>
                </a:gsLst>
                <a:lin ang="2700000" scaled="1"/>
              </a:gradFill>
              <a:ln w="0">
                <a:noFill/>
                <a:prstDash val="solid"/>
                <a:round/>
                <a:headEnd/>
                <a:tailEnd/>
              </a:ln>
            </p:spPr>
            <p:txBody>
              <a:bodyPr/>
              <a:lstStyle/>
              <a:p>
                <a:endParaRPr lang="zh-CN" altLang="en-US" sz="2000"/>
              </a:p>
            </p:txBody>
          </p:sp>
          <p:sp>
            <p:nvSpPr>
              <p:cNvPr id="99347" name="Text Box 19"/>
              <p:cNvSpPr txBox="1">
                <a:spLocks noChangeArrowheads="1"/>
              </p:cNvSpPr>
              <p:nvPr/>
            </p:nvSpPr>
            <p:spPr bwMode="gray">
              <a:xfrm>
                <a:off x="1269" y="3289"/>
                <a:ext cx="482" cy="286"/>
              </a:xfrm>
              <a:prstGeom prst="rect">
                <a:avLst/>
              </a:prstGeom>
              <a:noFill/>
              <a:ln w="9525" algn="ctr">
                <a:noFill/>
                <a:miter lim="800000"/>
                <a:headEnd/>
                <a:tailEnd/>
              </a:ln>
              <a:effectLst/>
            </p:spPr>
            <p:txBody>
              <a:bodyPr wrap="none">
                <a:spAutoFit/>
              </a:bodyPr>
              <a:lstStyle/>
              <a:p>
                <a:pPr algn="ctr" eaLnBrk="0" hangingPunct="0"/>
                <a:r>
                  <a:rPr lang="en-US" altLang="zh-CN" sz="2000">
                    <a:solidFill>
                      <a:srgbClr val="FFFFFF"/>
                    </a:solidFill>
                    <a:effectLst>
                      <a:outerShdw blurRad="38100" dist="38100" dir="2700000" algn="tl">
                        <a:srgbClr val="C0C0C0"/>
                      </a:outerShdw>
                    </a:effectLst>
                    <a:latin typeface="Arial" charset="0"/>
                  </a:rPr>
                  <a:t>Velocity</a:t>
                </a:r>
              </a:p>
            </p:txBody>
          </p:sp>
          <p:sp>
            <p:nvSpPr>
              <p:cNvPr id="99348" name="Text Box 20"/>
              <p:cNvSpPr txBox="1">
                <a:spLocks noChangeArrowheads="1"/>
              </p:cNvSpPr>
              <p:nvPr/>
            </p:nvSpPr>
            <p:spPr bwMode="gray">
              <a:xfrm>
                <a:off x="1948" y="3141"/>
                <a:ext cx="2576" cy="719"/>
              </a:xfrm>
              <a:prstGeom prst="rect">
                <a:avLst/>
              </a:prstGeom>
              <a:noFill/>
              <a:ln w="9525" algn="ctr">
                <a:noFill/>
                <a:miter lim="800000"/>
                <a:headEnd/>
                <a:tailEnd/>
              </a:ln>
              <a:effectLst/>
            </p:spPr>
            <p:txBody>
              <a:bodyPr>
                <a:spAutoFit/>
              </a:bodyPr>
              <a:lstStyle/>
              <a:p>
                <a:pPr eaLnBrk="0" hangingPunct="0"/>
                <a:r>
                  <a:rPr lang="en-US" altLang="zh-CN" sz="2000" b="1">
                    <a:solidFill>
                      <a:srgbClr val="000000"/>
                    </a:solidFill>
                    <a:latin typeface="Arial" charset="0"/>
                  </a:rPr>
                  <a:t>Velocity </a:t>
                </a:r>
                <a:r>
                  <a:rPr lang="zh-CN" altLang="en-US" sz="2000">
                    <a:solidFill>
                      <a:srgbClr val="000000"/>
                    </a:solidFill>
                    <a:latin typeface="Arial" charset="0"/>
                  </a:rPr>
                  <a:t>翻译为项目周转速度。代表团队在给定周期内能够完成多少工作量，以便用于衡量该团队</a:t>
                </a:r>
                <a:r>
                  <a:rPr lang="zh-CN" altLang="en-US" sz="2000">
                    <a:solidFill>
                      <a:srgbClr val="000000"/>
                    </a:solidFill>
                  </a:rPr>
                  <a:t>将来</a:t>
                </a:r>
                <a:r>
                  <a:rPr lang="zh-CN" altLang="en-US" sz="2000">
                    <a:solidFill>
                      <a:srgbClr val="000000"/>
                    </a:solidFill>
                    <a:latin typeface="Arial" charset="0"/>
                  </a:rPr>
                  <a:t>能够完成的</a:t>
                </a:r>
                <a:r>
                  <a:rPr lang="zh-CN" altLang="en-US" sz="2000">
                    <a:solidFill>
                      <a:srgbClr val="000000"/>
                    </a:solidFill>
                  </a:rPr>
                  <a:t>工作量</a:t>
                </a:r>
                <a:r>
                  <a:rPr lang="zh-CN" altLang="en-US" sz="2000">
                    <a:solidFill>
                      <a:srgbClr val="000000"/>
                    </a:solidFill>
                    <a:latin typeface="Arial" charset="0"/>
                  </a:rPr>
                  <a:t>。</a:t>
                </a:r>
              </a:p>
            </p:txBody>
          </p:sp>
        </p:grpSp>
        <p:grpSp>
          <p:nvGrpSpPr>
            <p:cNvPr id="99349" name="Group 21"/>
            <p:cNvGrpSpPr>
              <a:grpSpLocks/>
            </p:cNvGrpSpPr>
            <p:nvPr/>
          </p:nvGrpSpPr>
          <p:grpSpPr bwMode="auto">
            <a:xfrm>
              <a:off x="467544" y="4725194"/>
              <a:ext cx="7775575" cy="1184275"/>
              <a:chOff x="1104" y="1200"/>
              <a:chExt cx="3504" cy="846"/>
            </a:xfrm>
          </p:grpSpPr>
          <p:sp>
            <p:nvSpPr>
              <p:cNvPr id="99350" name="AutoShape 22"/>
              <p:cNvSpPr>
                <a:spLocks noChangeArrowheads="1"/>
              </p:cNvSpPr>
              <p:nvPr/>
            </p:nvSpPr>
            <p:spPr bwMode="gray">
              <a:xfrm>
                <a:off x="1104" y="1200"/>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sz="2000"/>
              </a:p>
            </p:txBody>
          </p:sp>
          <p:sp>
            <p:nvSpPr>
              <p:cNvPr id="99351" name="AutoShape 23"/>
              <p:cNvSpPr>
                <a:spLocks noChangeArrowheads="1"/>
              </p:cNvSpPr>
              <p:nvPr/>
            </p:nvSpPr>
            <p:spPr bwMode="gray">
              <a:xfrm>
                <a:off x="1181" y="1276"/>
                <a:ext cx="675" cy="673"/>
              </a:xfrm>
              <a:prstGeom prst="roundRect">
                <a:avLst>
                  <a:gd name="adj" fmla="val 11921"/>
                </a:avLst>
              </a:prstGeom>
              <a:gradFill rotWithShape="1">
                <a:gsLst>
                  <a:gs pos="0">
                    <a:srgbClr val="0066CC"/>
                  </a:gs>
                  <a:gs pos="100000">
                    <a:srgbClr val="0066CC">
                      <a:gamma/>
                      <a:shade val="69804"/>
                      <a:invGamma/>
                    </a:srgbClr>
                  </a:gs>
                </a:gsLst>
                <a:lin ang="5400000" scaled="1"/>
              </a:gradFill>
              <a:ln w="38100">
                <a:solidFill>
                  <a:schemeClr val="tx1"/>
                </a:solidFill>
                <a:round/>
                <a:headEnd/>
                <a:tailEnd/>
              </a:ln>
              <a:effectLst/>
            </p:spPr>
            <p:txBody>
              <a:bodyPr wrap="none" anchor="ctr"/>
              <a:lstStyle/>
              <a:p>
                <a:endParaRPr lang="zh-CN" altLang="en-US" sz="2000"/>
              </a:p>
            </p:txBody>
          </p:sp>
          <p:sp>
            <p:nvSpPr>
              <p:cNvPr id="99352" name="Freeform 24"/>
              <p:cNvSpPr>
                <a:spLocks/>
              </p:cNvSpPr>
              <p:nvPr/>
            </p:nvSpPr>
            <p:spPr bwMode="gray">
              <a:xfrm>
                <a:off x="1223" y="1319"/>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w="0">
                <a:noFill/>
                <a:prstDash val="solid"/>
                <a:round/>
                <a:headEnd/>
                <a:tailEnd/>
              </a:ln>
            </p:spPr>
            <p:txBody>
              <a:bodyPr/>
              <a:lstStyle/>
              <a:p>
                <a:endParaRPr lang="zh-CN" altLang="en-US" sz="2000"/>
              </a:p>
            </p:txBody>
          </p:sp>
          <p:sp>
            <p:nvSpPr>
              <p:cNvPr id="99353" name="Text Box 25"/>
              <p:cNvSpPr txBox="1">
                <a:spLocks noChangeArrowheads="1"/>
              </p:cNvSpPr>
              <p:nvPr/>
            </p:nvSpPr>
            <p:spPr bwMode="gray">
              <a:xfrm>
                <a:off x="1298" y="1447"/>
                <a:ext cx="430" cy="286"/>
              </a:xfrm>
              <a:prstGeom prst="rect">
                <a:avLst/>
              </a:prstGeom>
              <a:noFill/>
              <a:ln w="9525" algn="ctr">
                <a:noFill/>
                <a:miter lim="800000"/>
                <a:headEnd/>
                <a:tailEnd/>
              </a:ln>
              <a:effectLst/>
            </p:spPr>
            <p:txBody>
              <a:bodyPr wrap="none">
                <a:spAutoFit/>
              </a:bodyPr>
              <a:lstStyle/>
              <a:p>
                <a:pPr algn="ctr" eaLnBrk="0" hangingPunct="0"/>
                <a:r>
                  <a:rPr lang="zh-CN" altLang="zh-CN" sz="2000">
                    <a:solidFill>
                      <a:srgbClr val="FFFFFF"/>
                    </a:solidFill>
                    <a:effectLst>
                      <a:outerShdw blurRad="38100" dist="38100" dir="2700000" algn="tl">
                        <a:srgbClr val="C0C0C0"/>
                      </a:outerShdw>
                    </a:effectLst>
                    <a:latin typeface="Arial" charset="0"/>
                  </a:rPr>
                  <a:t>优先级</a:t>
                </a:r>
                <a:endParaRPr lang="zh-CN" altLang="en-US" sz="2000">
                  <a:solidFill>
                    <a:srgbClr val="FFFFFF"/>
                  </a:solidFill>
                  <a:effectLst>
                    <a:outerShdw blurRad="38100" dist="38100" dir="2700000" algn="tl">
                      <a:srgbClr val="C0C0C0"/>
                    </a:outerShdw>
                  </a:effectLst>
                  <a:latin typeface="Arial" charset="0"/>
                </a:endParaRPr>
              </a:p>
            </p:txBody>
          </p:sp>
          <p:sp>
            <p:nvSpPr>
              <p:cNvPr id="99354" name="Text Box 26"/>
              <p:cNvSpPr txBox="1">
                <a:spLocks noChangeArrowheads="1"/>
              </p:cNvSpPr>
              <p:nvPr/>
            </p:nvSpPr>
            <p:spPr bwMode="gray">
              <a:xfrm>
                <a:off x="1948" y="1327"/>
                <a:ext cx="2576" cy="719"/>
              </a:xfrm>
              <a:prstGeom prst="rect">
                <a:avLst/>
              </a:prstGeom>
              <a:noFill/>
              <a:ln w="9525" algn="ctr">
                <a:noFill/>
                <a:miter lim="800000"/>
                <a:headEnd/>
                <a:tailEnd/>
              </a:ln>
              <a:effectLst/>
            </p:spPr>
            <p:txBody>
              <a:bodyPr>
                <a:spAutoFit/>
              </a:bodyPr>
              <a:lstStyle/>
              <a:p>
                <a:pPr eaLnBrk="0" hangingPunct="0"/>
                <a:r>
                  <a:rPr lang="zh-CN" altLang="en-US" sz="2000" b="1">
                    <a:solidFill>
                      <a:srgbClr val="000000"/>
                    </a:solidFill>
                    <a:latin typeface="Arial" charset="0"/>
                  </a:rPr>
                  <a:t>优先级</a:t>
                </a:r>
                <a:r>
                  <a:rPr lang="zh-CN" altLang="en-US" sz="2000">
                    <a:solidFill>
                      <a:srgbClr val="000000"/>
                    </a:solidFill>
                    <a:latin typeface="Arial" charset="0"/>
                  </a:rPr>
                  <a:t> 主要考虑商业价值，同时兼顾技术风险等因素的一个衡量数字，优先级越高通常意味着应优先得到处理实现</a:t>
                </a:r>
              </a:p>
            </p:txBody>
          </p:sp>
        </p:gr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sz="3200">
                <a:solidFill>
                  <a:schemeClr val="accent1"/>
                </a:solidFill>
                <a:ea typeface="Dotum" pitchFamily="34" charset="-127"/>
              </a:rPr>
              <a:t>名词解释</a:t>
            </a:r>
          </a:p>
        </p:txBody>
      </p:sp>
      <p:grpSp>
        <p:nvGrpSpPr>
          <p:cNvPr id="27" name="组合 26"/>
          <p:cNvGrpSpPr/>
          <p:nvPr/>
        </p:nvGrpSpPr>
        <p:grpSpPr>
          <a:xfrm>
            <a:off x="467544" y="1196752"/>
            <a:ext cx="8280920" cy="5112568"/>
            <a:chOff x="683568" y="1196752"/>
            <a:chExt cx="7488237" cy="4518025"/>
          </a:xfrm>
        </p:grpSpPr>
        <p:grpSp>
          <p:nvGrpSpPr>
            <p:cNvPr id="101379" name="Group 3"/>
            <p:cNvGrpSpPr>
              <a:grpSpLocks/>
            </p:cNvGrpSpPr>
            <p:nvPr/>
          </p:nvGrpSpPr>
          <p:grpSpPr bwMode="auto">
            <a:xfrm>
              <a:off x="683568" y="1196752"/>
              <a:ext cx="7488237" cy="1181100"/>
              <a:chOff x="1104" y="1200"/>
              <a:chExt cx="3504" cy="855"/>
            </a:xfrm>
          </p:grpSpPr>
          <p:sp>
            <p:nvSpPr>
              <p:cNvPr id="101380" name="AutoShape 4"/>
              <p:cNvSpPr>
                <a:spLocks noChangeArrowheads="1"/>
              </p:cNvSpPr>
              <p:nvPr/>
            </p:nvSpPr>
            <p:spPr bwMode="gray">
              <a:xfrm>
                <a:off x="1104" y="1200"/>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01381" name="AutoShape 5"/>
              <p:cNvSpPr>
                <a:spLocks noChangeArrowheads="1"/>
              </p:cNvSpPr>
              <p:nvPr/>
            </p:nvSpPr>
            <p:spPr bwMode="gray">
              <a:xfrm>
                <a:off x="1181" y="1276"/>
                <a:ext cx="675" cy="673"/>
              </a:xfrm>
              <a:prstGeom prst="roundRect">
                <a:avLst>
                  <a:gd name="adj" fmla="val 11921"/>
                </a:avLst>
              </a:prstGeom>
              <a:gradFill rotWithShape="1">
                <a:gsLst>
                  <a:gs pos="0">
                    <a:srgbClr val="0066CC"/>
                  </a:gs>
                  <a:gs pos="100000">
                    <a:srgbClr val="0066CC">
                      <a:gamma/>
                      <a:shade val="69804"/>
                      <a:invGamma/>
                    </a:srgbClr>
                  </a:gs>
                </a:gsLst>
                <a:lin ang="5400000" scaled="1"/>
              </a:gradFill>
              <a:ln w="38100">
                <a:solidFill>
                  <a:schemeClr val="tx1"/>
                </a:solidFill>
                <a:round/>
                <a:headEnd/>
                <a:tailEnd/>
              </a:ln>
              <a:effectLst/>
            </p:spPr>
            <p:txBody>
              <a:bodyPr wrap="none" anchor="ctr"/>
              <a:lstStyle/>
              <a:p>
                <a:endParaRPr lang="zh-CN" altLang="en-US"/>
              </a:p>
            </p:txBody>
          </p:sp>
          <p:sp>
            <p:nvSpPr>
              <p:cNvPr id="101382" name="Freeform 6"/>
              <p:cNvSpPr>
                <a:spLocks/>
              </p:cNvSpPr>
              <p:nvPr/>
            </p:nvSpPr>
            <p:spPr bwMode="gray">
              <a:xfrm>
                <a:off x="1223" y="1319"/>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w="0">
                <a:noFill/>
                <a:prstDash val="solid"/>
                <a:round/>
                <a:headEnd/>
                <a:tailEnd/>
              </a:ln>
            </p:spPr>
            <p:txBody>
              <a:bodyPr/>
              <a:lstStyle/>
              <a:p>
                <a:endParaRPr lang="zh-CN" altLang="en-US"/>
              </a:p>
            </p:txBody>
          </p:sp>
          <p:sp>
            <p:nvSpPr>
              <p:cNvPr id="101383" name="Text Box 7"/>
              <p:cNvSpPr txBox="1">
                <a:spLocks noChangeArrowheads="1"/>
              </p:cNvSpPr>
              <p:nvPr/>
            </p:nvSpPr>
            <p:spPr bwMode="gray">
              <a:xfrm>
                <a:off x="1186" y="1476"/>
                <a:ext cx="656" cy="331"/>
              </a:xfrm>
              <a:prstGeom prst="rect">
                <a:avLst/>
              </a:prstGeom>
              <a:noFill/>
              <a:ln w="9525" algn="ctr">
                <a:noFill/>
                <a:miter lim="800000"/>
                <a:headEnd/>
                <a:tailEnd/>
              </a:ln>
              <a:effectLst/>
            </p:spPr>
            <p:txBody>
              <a:bodyPr wrap="none">
                <a:spAutoFit/>
              </a:bodyPr>
              <a:lstStyle/>
              <a:p>
                <a:pPr algn="ctr" eaLnBrk="0" hangingPunct="0"/>
                <a:r>
                  <a:rPr lang="zh-CN" altLang="zh-CN" sz="2400">
                    <a:solidFill>
                      <a:srgbClr val="FFFFFF"/>
                    </a:solidFill>
                    <a:effectLst>
                      <a:outerShdw blurRad="38100" dist="38100" dir="2700000" algn="tl">
                        <a:srgbClr val="C0C0C0"/>
                      </a:outerShdw>
                    </a:effectLst>
                    <a:latin typeface="Arial" charset="0"/>
                  </a:rPr>
                  <a:t>理想时间</a:t>
                </a:r>
                <a:endParaRPr lang="zh-CN" altLang="en-US" sz="2400">
                  <a:solidFill>
                    <a:srgbClr val="FFFFFF"/>
                  </a:solidFill>
                  <a:effectLst>
                    <a:outerShdw blurRad="38100" dist="38100" dir="2700000" algn="tl">
                      <a:srgbClr val="C0C0C0"/>
                    </a:outerShdw>
                  </a:effectLst>
                  <a:latin typeface="Arial" charset="0"/>
                </a:endParaRPr>
              </a:p>
            </p:txBody>
          </p:sp>
          <p:sp>
            <p:nvSpPr>
              <p:cNvPr id="101384" name="Text Box 8"/>
              <p:cNvSpPr txBox="1">
                <a:spLocks noChangeArrowheads="1"/>
              </p:cNvSpPr>
              <p:nvPr/>
            </p:nvSpPr>
            <p:spPr bwMode="gray">
              <a:xfrm>
                <a:off x="1948" y="1326"/>
                <a:ext cx="2576" cy="729"/>
              </a:xfrm>
              <a:prstGeom prst="rect">
                <a:avLst/>
              </a:prstGeom>
              <a:noFill/>
              <a:ln w="9525" algn="ctr">
                <a:noFill/>
                <a:miter lim="800000"/>
                <a:headEnd/>
                <a:tailEnd/>
              </a:ln>
              <a:effectLst/>
            </p:spPr>
            <p:txBody>
              <a:bodyPr>
                <a:spAutoFit/>
              </a:bodyPr>
              <a:lstStyle/>
              <a:p>
                <a:pPr eaLnBrk="0" hangingPunct="0"/>
                <a:r>
                  <a:rPr lang="zh-CN" altLang="en-US" sz="2400" b="1" dirty="0">
                    <a:solidFill>
                      <a:srgbClr val="000000"/>
                    </a:solidFill>
                    <a:latin typeface="Arial" charset="0"/>
                  </a:rPr>
                  <a:t>理想时间</a:t>
                </a:r>
                <a:r>
                  <a:rPr lang="zh-CN" altLang="en-US" dirty="0">
                    <a:solidFill>
                      <a:srgbClr val="000000"/>
                    </a:solidFill>
                    <a:latin typeface="Arial" charset="0"/>
                  </a:rPr>
                  <a:t> 排除一切可能的外界干扰，同时排除自身的精神状态，职业态度等等因素，完成某项工作所需要的时间。</a:t>
                </a:r>
              </a:p>
            </p:txBody>
          </p:sp>
        </p:grpSp>
        <p:grpSp>
          <p:nvGrpSpPr>
            <p:cNvPr id="101385" name="Group 9"/>
            <p:cNvGrpSpPr>
              <a:grpSpLocks/>
            </p:cNvGrpSpPr>
            <p:nvPr/>
          </p:nvGrpSpPr>
          <p:grpSpPr bwMode="auto">
            <a:xfrm>
              <a:off x="683568" y="3500214"/>
              <a:ext cx="7488237" cy="936625"/>
              <a:chOff x="1104" y="2109"/>
              <a:chExt cx="3504" cy="823"/>
            </a:xfrm>
          </p:grpSpPr>
          <p:sp>
            <p:nvSpPr>
              <p:cNvPr id="101386" name="AutoShape 10"/>
              <p:cNvSpPr>
                <a:spLocks noChangeArrowheads="1"/>
              </p:cNvSpPr>
              <p:nvPr/>
            </p:nvSpPr>
            <p:spPr bwMode="gray">
              <a:xfrm>
                <a:off x="1104" y="2109"/>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01387" name="AutoShape 11"/>
              <p:cNvSpPr>
                <a:spLocks noChangeArrowheads="1"/>
              </p:cNvSpPr>
              <p:nvPr/>
            </p:nvSpPr>
            <p:spPr bwMode="gray">
              <a:xfrm>
                <a:off x="1181" y="2185"/>
                <a:ext cx="675" cy="673"/>
              </a:xfrm>
              <a:prstGeom prst="roundRect">
                <a:avLst>
                  <a:gd name="adj" fmla="val 11921"/>
                </a:avLst>
              </a:prstGeom>
              <a:gradFill rotWithShape="1">
                <a:gsLst>
                  <a:gs pos="0">
                    <a:srgbClr val="009999"/>
                  </a:gs>
                  <a:gs pos="100000">
                    <a:srgbClr val="009999">
                      <a:gamma/>
                      <a:shade val="69804"/>
                      <a:invGamma/>
                    </a:srgbClr>
                  </a:gs>
                </a:gsLst>
                <a:lin ang="5400000" scaled="1"/>
              </a:gradFill>
              <a:ln w="38100">
                <a:solidFill>
                  <a:schemeClr val="tx1"/>
                </a:solidFill>
                <a:round/>
                <a:headEnd/>
                <a:tailEnd/>
              </a:ln>
              <a:effectLst/>
            </p:spPr>
            <p:txBody>
              <a:bodyPr wrap="none" anchor="ctr"/>
              <a:lstStyle/>
              <a:p>
                <a:pPr algn="ctr"/>
                <a:endParaRPr lang="zh-CN" altLang="en-US" sz="2400">
                  <a:latin typeface="Arial" charset="0"/>
                </a:endParaRPr>
              </a:p>
            </p:txBody>
          </p:sp>
          <p:sp>
            <p:nvSpPr>
              <p:cNvPr id="101388" name="Freeform 12"/>
              <p:cNvSpPr>
                <a:spLocks/>
              </p:cNvSpPr>
              <p:nvPr/>
            </p:nvSpPr>
            <p:spPr bwMode="gray">
              <a:xfrm>
                <a:off x="1223" y="2228"/>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9999">
                      <a:gamma/>
                      <a:tint val="42353"/>
                      <a:invGamma/>
                    </a:srgbClr>
                  </a:gs>
                  <a:gs pos="100000">
                    <a:srgbClr val="009999">
                      <a:alpha val="0"/>
                    </a:srgbClr>
                  </a:gs>
                </a:gsLst>
                <a:lin ang="2700000" scaled="1"/>
              </a:gradFill>
              <a:ln w="0">
                <a:noFill/>
                <a:prstDash val="solid"/>
                <a:round/>
                <a:headEnd/>
                <a:tailEnd/>
              </a:ln>
            </p:spPr>
            <p:txBody>
              <a:bodyPr/>
              <a:lstStyle/>
              <a:p>
                <a:endParaRPr lang="zh-CN" altLang="en-US"/>
              </a:p>
            </p:txBody>
          </p:sp>
          <p:sp>
            <p:nvSpPr>
              <p:cNvPr id="101389" name="Text Box 13"/>
              <p:cNvSpPr txBox="1">
                <a:spLocks noChangeArrowheads="1"/>
              </p:cNvSpPr>
              <p:nvPr/>
            </p:nvSpPr>
            <p:spPr bwMode="gray">
              <a:xfrm>
                <a:off x="1185" y="2387"/>
                <a:ext cx="657" cy="401"/>
              </a:xfrm>
              <a:prstGeom prst="rect">
                <a:avLst/>
              </a:prstGeom>
              <a:noFill/>
              <a:ln w="9525" algn="ctr">
                <a:noFill/>
                <a:miter lim="800000"/>
                <a:headEnd/>
                <a:tailEnd/>
              </a:ln>
              <a:effectLst/>
            </p:spPr>
            <p:txBody>
              <a:bodyPr wrap="none">
                <a:spAutoFit/>
              </a:bodyPr>
              <a:lstStyle/>
              <a:p>
                <a:pPr algn="ctr" eaLnBrk="0" hangingPunct="0"/>
                <a:r>
                  <a:rPr lang="zh-CN" altLang="en-US" sz="2400">
                    <a:solidFill>
                      <a:srgbClr val="FFFFFF"/>
                    </a:solidFill>
                    <a:effectLst>
                      <a:outerShdw blurRad="38100" dist="38100" dir="2700000" algn="tl">
                        <a:srgbClr val="C0C0C0"/>
                      </a:outerShdw>
                    </a:effectLst>
                    <a:latin typeface="Arial" charset="0"/>
                  </a:rPr>
                  <a:t>实际时间</a:t>
                </a:r>
              </a:p>
            </p:txBody>
          </p:sp>
          <p:sp>
            <p:nvSpPr>
              <p:cNvPr id="101390" name="Text Box 14"/>
              <p:cNvSpPr txBox="1">
                <a:spLocks noChangeArrowheads="1"/>
              </p:cNvSpPr>
              <p:nvPr/>
            </p:nvSpPr>
            <p:spPr bwMode="gray">
              <a:xfrm>
                <a:off x="1948" y="2221"/>
                <a:ext cx="2576" cy="643"/>
              </a:xfrm>
              <a:prstGeom prst="rect">
                <a:avLst/>
              </a:prstGeom>
              <a:noFill/>
              <a:ln w="9525" algn="ctr">
                <a:noFill/>
                <a:miter lim="800000"/>
                <a:headEnd/>
                <a:tailEnd/>
              </a:ln>
              <a:effectLst/>
            </p:spPr>
            <p:txBody>
              <a:bodyPr>
                <a:spAutoFit/>
              </a:bodyPr>
              <a:lstStyle/>
              <a:p>
                <a:pPr eaLnBrk="0" hangingPunct="0"/>
                <a:r>
                  <a:rPr lang="zh-CN" altLang="en-US" sz="2400" b="1">
                    <a:solidFill>
                      <a:srgbClr val="000000"/>
                    </a:solidFill>
                    <a:latin typeface="Arial" charset="0"/>
                  </a:rPr>
                  <a:t>实际时间</a:t>
                </a:r>
                <a:r>
                  <a:rPr lang="zh-CN" altLang="en-US">
                    <a:solidFill>
                      <a:srgbClr val="000000"/>
                    </a:solidFill>
                    <a:latin typeface="Arial" charset="0"/>
                  </a:rPr>
                  <a:t> 理想时间乘上负载因子</a:t>
                </a:r>
              </a:p>
              <a:p>
                <a:pPr eaLnBrk="0" hangingPunct="0"/>
                <a:endParaRPr lang="zh-CN" altLang="en-US">
                  <a:solidFill>
                    <a:srgbClr val="000000"/>
                  </a:solidFill>
                  <a:latin typeface="Arial" charset="0"/>
                </a:endParaRPr>
              </a:p>
            </p:txBody>
          </p:sp>
        </p:grpSp>
        <p:grpSp>
          <p:nvGrpSpPr>
            <p:cNvPr id="101391" name="Group 15"/>
            <p:cNvGrpSpPr>
              <a:grpSpLocks/>
            </p:cNvGrpSpPr>
            <p:nvPr/>
          </p:nvGrpSpPr>
          <p:grpSpPr bwMode="auto">
            <a:xfrm>
              <a:off x="683568" y="4581302"/>
              <a:ext cx="7488237" cy="1133475"/>
              <a:chOff x="1104" y="3029"/>
              <a:chExt cx="3504" cy="995"/>
            </a:xfrm>
          </p:grpSpPr>
          <p:sp>
            <p:nvSpPr>
              <p:cNvPr id="101392" name="AutoShape 16"/>
              <p:cNvSpPr>
                <a:spLocks noChangeArrowheads="1"/>
              </p:cNvSpPr>
              <p:nvPr/>
            </p:nvSpPr>
            <p:spPr bwMode="gray">
              <a:xfrm>
                <a:off x="1104" y="3029"/>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a:endParaRPr lang="zh-CN" altLang="en-US">
                  <a:latin typeface="Arial" charset="0"/>
                </a:endParaRPr>
              </a:p>
            </p:txBody>
          </p:sp>
          <p:sp>
            <p:nvSpPr>
              <p:cNvPr id="101393" name="AutoShape 17"/>
              <p:cNvSpPr>
                <a:spLocks noChangeArrowheads="1"/>
              </p:cNvSpPr>
              <p:nvPr/>
            </p:nvSpPr>
            <p:spPr bwMode="gray">
              <a:xfrm>
                <a:off x="1181" y="3105"/>
                <a:ext cx="675" cy="673"/>
              </a:xfrm>
              <a:prstGeom prst="roundRect">
                <a:avLst>
                  <a:gd name="adj" fmla="val 11921"/>
                </a:avLst>
              </a:prstGeom>
              <a:gradFill rotWithShape="1">
                <a:gsLst>
                  <a:gs pos="0">
                    <a:srgbClr val="EC941E"/>
                  </a:gs>
                  <a:gs pos="100000">
                    <a:srgbClr val="EC941E">
                      <a:gamma/>
                      <a:shade val="69804"/>
                      <a:invGamma/>
                    </a:srgbClr>
                  </a:gs>
                </a:gsLst>
                <a:lin ang="5400000" scaled="1"/>
              </a:gradFill>
              <a:ln w="38100">
                <a:solidFill>
                  <a:schemeClr val="tx1"/>
                </a:solidFill>
                <a:round/>
                <a:headEnd/>
                <a:tailEnd/>
              </a:ln>
              <a:effectLst/>
            </p:spPr>
            <p:txBody>
              <a:bodyPr wrap="none" anchor="ctr"/>
              <a:lstStyle/>
              <a:p>
                <a:endParaRPr lang="zh-CN" altLang="en-US"/>
              </a:p>
            </p:txBody>
          </p:sp>
          <p:sp>
            <p:nvSpPr>
              <p:cNvPr id="101394" name="Freeform 18"/>
              <p:cNvSpPr>
                <a:spLocks/>
              </p:cNvSpPr>
              <p:nvPr/>
            </p:nvSpPr>
            <p:spPr bwMode="gray">
              <a:xfrm>
                <a:off x="1223" y="3148"/>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EC941E">
                      <a:gamma/>
                      <a:tint val="48627"/>
                      <a:invGamma/>
                    </a:srgbClr>
                  </a:gs>
                  <a:gs pos="100000">
                    <a:srgbClr val="EC941E">
                      <a:alpha val="0"/>
                    </a:srgbClr>
                  </a:gs>
                </a:gsLst>
                <a:lin ang="2700000" scaled="1"/>
              </a:gradFill>
              <a:ln w="0">
                <a:noFill/>
                <a:prstDash val="solid"/>
                <a:round/>
                <a:headEnd/>
                <a:tailEnd/>
              </a:ln>
            </p:spPr>
            <p:txBody>
              <a:bodyPr/>
              <a:lstStyle/>
              <a:p>
                <a:endParaRPr lang="zh-CN" altLang="en-US"/>
              </a:p>
            </p:txBody>
          </p:sp>
          <p:sp>
            <p:nvSpPr>
              <p:cNvPr id="101395" name="Text Box 19"/>
              <p:cNvSpPr txBox="1">
                <a:spLocks noChangeArrowheads="1"/>
              </p:cNvSpPr>
              <p:nvPr/>
            </p:nvSpPr>
            <p:spPr bwMode="gray">
              <a:xfrm>
                <a:off x="1327" y="3309"/>
                <a:ext cx="371" cy="402"/>
              </a:xfrm>
              <a:prstGeom prst="rect">
                <a:avLst/>
              </a:prstGeom>
              <a:noFill/>
              <a:ln w="9525" algn="ctr">
                <a:noFill/>
                <a:miter lim="800000"/>
                <a:headEnd/>
                <a:tailEnd/>
              </a:ln>
              <a:effectLst/>
            </p:spPr>
            <p:txBody>
              <a:bodyPr wrap="none">
                <a:spAutoFit/>
              </a:bodyPr>
              <a:lstStyle/>
              <a:p>
                <a:pPr algn="ctr" eaLnBrk="0" hangingPunct="0"/>
                <a:r>
                  <a:rPr lang="zh-CN" altLang="en-US" sz="2400">
                    <a:solidFill>
                      <a:srgbClr val="FFFFFF"/>
                    </a:solidFill>
                    <a:latin typeface="Arial" charset="0"/>
                  </a:rPr>
                  <a:t>任务</a:t>
                </a:r>
              </a:p>
            </p:txBody>
          </p:sp>
          <p:sp>
            <p:nvSpPr>
              <p:cNvPr id="101396" name="Text Box 20"/>
              <p:cNvSpPr txBox="1">
                <a:spLocks noChangeArrowheads="1"/>
              </p:cNvSpPr>
              <p:nvPr/>
            </p:nvSpPr>
            <p:spPr bwMode="gray">
              <a:xfrm>
                <a:off x="1948" y="3141"/>
                <a:ext cx="2576" cy="883"/>
              </a:xfrm>
              <a:prstGeom prst="rect">
                <a:avLst/>
              </a:prstGeom>
              <a:noFill/>
              <a:ln w="9525" algn="ctr">
                <a:noFill/>
                <a:miter lim="800000"/>
                <a:headEnd/>
                <a:tailEnd/>
              </a:ln>
              <a:effectLst/>
            </p:spPr>
            <p:txBody>
              <a:bodyPr>
                <a:spAutoFit/>
              </a:bodyPr>
              <a:lstStyle/>
              <a:p>
                <a:pPr eaLnBrk="0" hangingPunct="0"/>
                <a:r>
                  <a:rPr lang="zh-CN" altLang="en-US" sz="2400" b="1" dirty="0">
                    <a:solidFill>
                      <a:srgbClr val="000000"/>
                    </a:solidFill>
                    <a:latin typeface="Arial" charset="0"/>
                  </a:rPr>
                  <a:t>任务</a:t>
                </a:r>
                <a:r>
                  <a:rPr lang="zh-CN" altLang="en-US" dirty="0">
                    <a:solidFill>
                      <a:srgbClr val="000000"/>
                    </a:solidFill>
                    <a:latin typeface="Arial" charset="0"/>
                  </a:rPr>
                  <a:t> 分配到项目成员，从故事切分的出来。通常任务时间不应该超过</a:t>
                </a:r>
                <a:r>
                  <a:rPr lang="en-US" altLang="zh-CN" dirty="0">
                    <a:solidFill>
                      <a:srgbClr val="000000"/>
                    </a:solidFill>
                    <a:latin typeface="Arial" charset="0"/>
                  </a:rPr>
                  <a:t>10</a:t>
                </a:r>
                <a:r>
                  <a:rPr lang="zh-CN" altLang="en-US" dirty="0">
                    <a:solidFill>
                      <a:srgbClr val="000000"/>
                    </a:solidFill>
                    <a:latin typeface="Arial" charset="0"/>
                  </a:rPr>
                  <a:t>个实际工作日。</a:t>
                </a:r>
              </a:p>
              <a:p>
                <a:pPr eaLnBrk="0" hangingPunct="0"/>
                <a:endParaRPr lang="zh-CN" altLang="en-US" dirty="0">
                  <a:solidFill>
                    <a:srgbClr val="000000"/>
                  </a:solidFill>
                  <a:latin typeface="Arial" charset="0"/>
                </a:endParaRPr>
              </a:p>
            </p:txBody>
          </p:sp>
        </p:grpSp>
        <p:grpSp>
          <p:nvGrpSpPr>
            <p:cNvPr id="101397" name="Group 21"/>
            <p:cNvGrpSpPr>
              <a:grpSpLocks/>
            </p:cNvGrpSpPr>
            <p:nvPr/>
          </p:nvGrpSpPr>
          <p:grpSpPr bwMode="auto">
            <a:xfrm>
              <a:off x="683568" y="2492152"/>
              <a:ext cx="7488237" cy="866775"/>
              <a:chOff x="1104" y="3029"/>
              <a:chExt cx="3504" cy="823"/>
            </a:xfrm>
          </p:grpSpPr>
          <p:sp>
            <p:nvSpPr>
              <p:cNvPr id="101398" name="AutoShape 22"/>
              <p:cNvSpPr>
                <a:spLocks noChangeArrowheads="1"/>
              </p:cNvSpPr>
              <p:nvPr/>
            </p:nvSpPr>
            <p:spPr bwMode="gray">
              <a:xfrm>
                <a:off x="1104" y="3029"/>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01399" name="AutoShape 23"/>
              <p:cNvSpPr>
                <a:spLocks noChangeArrowheads="1"/>
              </p:cNvSpPr>
              <p:nvPr/>
            </p:nvSpPr>
            <p:spPr bwMode="gray">
              <a:xfrm>
                <a:off x="1181" y="3105"/>
                <a:ext cx="675" cy="673"/>
              </a:xfrm>
              <a:prstGeom prst="roundRect">
                <a:avLst>
                  <a:gd name="adj" fmla="val 11921"/>
                </a:avLst>
              </a:prstGeom>
              <a:gradFill rotWithShape="1">
                <a:gsLst>
                  <a:gs pos="0">
                    <a:srgbClr val="EC941E"/>
                  </a:gs>
                  <a:gs pos="100000">
                    <a:srgbClr val="EC941E">
                      <a:gamma/>
                      <a:shade val="69804"/>
                      <a:invGamma/>
                    </a:srgbClr>
                  </a:gs>
                </a:gsLst>
                <a:lin ang="5400000" scaled="1"/>
              </a:gradFill>
              <a:ln w="38100">
                <a:solidFill>
                  <a:schemeClr val="tx1"/>
                </a:solidFill>
                <a:round/>
                <a:headEnd/>
                <a:tailEnd/>
              </a:ln>
              <a:effectLst/>
            </p:spPr>
            <p:txBody>
              <a:bodyPr wrap="none" anchor="ctr"/>
              <a:lstStyle/>
              <a:p>
                <a:endParaRPr lang="zh-CN" altLang="en-US"/>
              </a:p>
            </p:txBody>
          </p:sp>
          <p:sp>
            <p:nvSpPr>
              <p:cNvPr id="101400" name="Freeform 24"/>
              <p:cNvSpPr>
                <a:spLocks/>
              </p:cNvSpPr>
              <p:nvPr/>
            </p:nvSpPr>
            <p:spPr bwMode="gray">
              <a:xfrm>
                <a:off x="1223" y="3148"/>
                <a:ext cx="337" cy="3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EC941E">
                      <a:gamma/>
                      <a:tint val="48627"/>
                      <a:invGamma/>
                    </a:srgbClr>
                  </a:gs>
                  <a:gs pos="100000">
                    <a:srgbClr val="EC941E">
                      <a:alpha val="0"/>
                    </a:srgbClr>
                  </a:gs>
                </a:gsLst>
                <a:lin ang="2700000" scaled="1"/>
              </a:gradFill>
              <a:ln w="0">
                <a:noFill/>
                <a:prstDash val="solid"/>
                <a:round/>
                <a:headEnd/>
                <a:tailEnd/>
              </a:ln>
            </p:spPr>
            <p:txBody>
              <a:bodyPr/>
              <a:lstStyle/>
              <a:p>
                <a:endParaRPr lang="zh-CN" altLang="en-US"/>
              </a:p>
            </p:txBody>
          </p:sp>
          <p:sp>
            <p:nvSpPr>
              <p:cNvPr id="101401" name="Text Box 25"/>
              <p:cNvSpPr txBox="1">
                <a:spLocks noChangeArrowheads="1"/>
              </p:cNvSpPr>
              <p:nvPr/>
            </p:nvSpPr>
            <p:spPr bwMode="gray">
              <a:xfrm>
                <a:off x="1183" y="3309"/>
                <a:ext cx="657" cy="434"/>
              </a:xfrm>
              <a:prstGeom prst="rect">
                <a:avLst/>
              </a:prstGeom>
              <a:noFill/>
              <a:ln w="9525" algn="ctr">
                <a:noFill/>
                <a:miter lim="800000"/>
                <a:headEnd/>
                <a:tailEnd/>
              </a:ln>
              <a:effectLst/>
            </p:spPr>
            <p:txBody>
              <a:bodyPr wrap="none">
                <a:spAutoFit/>
              </a:bodyPr>
              <a:lstStyle/>
              <a:p>
                <a:pPr algn="ctr" eaLnBrk="0" hangingPunct="0"/>
                <a:r>
                  <a:rPr lang="zh-CN" altLang="en-US" sz="2400">
                    <a:solidFill>
                      <a:srgbClr val="FFFFFF"/>
                    </a:solidFill>
                    <a:latin typeface="Arial" charset="0"/>
                  </a:rPr>
                  <a:t>负载因子</a:t>
                </a:r>
              </a:p>
            </p:txBody>
          </p:sp>
          <p:sp>
            <p:nvSpPr>
              <p:cNvPr id="101402" name="Text Box 26"/>
              <p:cNvSpPr txBox="1">
                <a:spLocks noChangeArrowheads="1"/>
              </p:cNvSpPr>
              <p:nvPr/>
            </p:nvSpPr>
            <p:spPr bwMode="gray">
              <a:xfrm>
                <a:off x="1948" y="3141"/>
                <a:ext cx="2576" cy="695"/>
              </a:xfrm>
              <a:prstGeom prst="rect">
                <a:avLst/>
              </a:prstGeom>
              <a:noFill/>
              <a:ln w="9525" algn="ctr">
                <a:noFill/>
                <a:miter lim="800000"/>
                <a:headEnd/>
                <a:tailEnd/>
              </a:ln>
              <a:effectLst/>
            </p:spPr>
            <p:txBody>
              <a:bodyPr>
                <a:spAutoFit/>
              </a:bodyPr>
              <a:lstStyle/>
              <a:p>
                <a:pPr eaLnBrk="0" hangingPunct="0"/>
                <a:r>
                  <a:rPr lang="zh-CN" altLang="en-US" sz="2400" b="1" dirty="0">
                    <a:solidFill>
                      <a:srgbClr val="000000"/>
                    </a:solidFill>
                    <a:latin typeface="Arial" charset="0"/>
                  </a:rPr>
                  <a:t>负载因子 </a:t>
                </a:r>
                <a:r>
                  <a:rPr lang="zh-CN" altLang="en-US" dirty="0">
                    <a:solidFill>
                      <a:srgbClr val="000000"/>
                    </a:solidFill>
                    <a:latin typeface="Arial" charset="0"/>
                  </a:rPr>
                  <a:t>是综合项目成员的技术能力、技能集、精神状态等等因素，对于团队成员的一个负载系数。</a:t>
                </a:r>
              </a:p>
            </p:txBody>
          </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p:cNvSpPr>
            <a:spLocks noChangeArrowheads="1"/>
          </p:cNvSpPr>
          <p:nvPr/>
        </p:nvSpPr>
        <p:spPr bwMode="gray">
          <a:xfrm>
            <a:off x="899592" y="1772816"/>
            <a:ext cx="6985000" cy="648072"/>
          </a:xfrm>
          <a:prstGeom prst="roundRect">
            <a:avLst>
              <a:gd name="adj" fmla="val 19046"/>
            </a:avLst>
          </a:prstGeom>
          <a:gradFill rotWithShape="1">
            <a:gsLst>
              <a:gs pos="0">
                <a:srgbClr val="FFCC00"/>
              </a:gs>
              <a:gs pos="50000">
                <a:schemeClr val="bg1"/>
              </a:gs>
              <a:gs pos="100000">
                <a:srgbClr val="FFCC00"/>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zh-CN" sz="4000" b="1">
              <a:solidFill>
                <a:srgbClr val="000000"/>
              </a:solidFill>
              <a:latin typeface="Arial" charset="0"/>
              <a:ea typeface="宋体" pitchFamily="2" charset="-122"/>
            </a:endParaRPr>
          </a:p>
        </p:txBody>
      </p:sp>
      <p:sp>
        <p:nvSpPr>
          <p:cNvPr id="114691" name="Rectangle 3"/>
          <p:cNvSpPr>
            <a:spLocks noGrp="1" noChangeArrowheads="1"/>
          </p:cNvSpPr>
          <p:nvPr>
            <p:ph idx="4294967295"/>
          </p:nvPr>
        </p:nvSpPr>
        <p:spPr>
          <a:xfrm>
            <a:off x="899592" y="1124745"/>
            <a:ext cx="6265862" cy="1440159"/>
          </a:xfrm>
        </p:spPr>
        <p:txBody>
          <a:bodyPr/>
          <a:lstStyle/>
          <a:p>
            <a:pPr>
              <a:lnSpc>
                <a:spcPct val="90000"/>
              </a:lnSpc>
            </a:pPr>
            <a:r>
              <a:rPr lang="en-US" altLang="zh-CN" sz="4000" b="1" dirty="0"/>
              <a:t>What: </a:t>
            </a:r>
            <a:r>
              <a:rPr lang="zh-CN" altLang="en-US" sz="4000" b="1" dirty="0"/>
              <a:t>什么是敏捷？ </a:t>
            </a:r>
          </a:p>
          <a:p>
            <a:pPr>
              <a:lnSpc>
                <a:spcPct val="90000"/>
              </a:lnSpc>
            </a:pPr>
            <a:r>
              <a:rPr lang="en-US" altLang="zh-CN" sz="4000" b="1" dirty="0"/>
              <a:t>Why:  </a:t>
            </a:r>
            <a:r>
              <a:rPr lang="zh-CN" altLang="en-US" sz="4000" b="1" dirty="0"/>
              <a:t>为什么要敏捷？</a:t>
            </a:r>
          </a:p>
          <a:p>
            <a:pPr>
              <a:lnSpc>
                <a:spcPct val="90000"/>
              </a:lnSpc>
            </a:pPr>
            <a:r>
              <a:rPr lang="en-US" altLang="zh-CN" sz="4000" b="1" dirty="0"/>
              <a:t>How:  </a:t>
            </a:r>
            <a:r>
              <a:rPr lang="zh-CN" altLang="en-US" sz="4000" b="1" dirty="0"/>
              <a:t>如何敏捷？</a:t>
            </a:r>
          </a:p>
          <a:p>
            <a:pPr lvl="1">
              <a:lnSpc>
                <a:spcPct val="90000"/>
              </a:lnSpc>
            </a:pPr>
            <a:r>
              <a:rPr lang="zh-CN" altLang="en-US" sz="4000" b="1" dirty="0"/>
              <a:t>业界经验</a:t>
            </a:r>
          </a:p>
          <a:p>
            <a:pPr lvl="1">
              <a:lnSpc>
                <a:spcPct val="90000"/>
              </a:lnSpc>
            </a:pPr>
            <a:r>
              <a:rPr lang="zh-CN" altLang="en-US" sz="4000" b="1" dirty="0"/>
              <a:t>敏捷实施</a:t>
            </a:r>
          </a:p>
          <a:p>
            <a:pPr>
              <a:lnSpc>
                <a:spcPct val="90000"/>
              </a:lnSpc>
            </a:pPr>
            <a:endParaRPr lang="zh-CN" altLang="en-US" sz="4000" dirty="0"/>
          </a:p>
        </p:txBody>
      </p:sp>
      <p:sp>
        <p:nvSpPr>
          <p:cNvPr id="114692" name="Text Box 4"/>
          <p:cNvSpPr txBox="1">
            <a:spLocks noChangeArrowheads="1"/>
          </p:cNvSpPr>
          <p:nvPr/>
        </p:nvSpPr>
        <p:spPr bwMode="auto">
          <a:xfrm>
            <a:off x="1115616" y="188640"/>
            <a:ext cx="1717675" cy="579438"/>
          </a:xfrm>
          <a:prstGeom prst="rect">
            <a:avLst/>
          </a:prstGeom>
          <a:noFill/>
          <a:ln w="9525">
            <a:noFill/>
            <a:miter lim="800000"/>
            <a:headEnd/>
            <a:tailEnd/>
          </a:ln>
          <a:effectLst/>
        </p:spPr>
        <p:txBody>
          <a:bodyPr wrap="none">
            <a:spAutoFit/>
          </a:bodyPr>
          <a:lstStyle/>
          <a:p>
            <a:r>
              <a:rPr lang="en-US" altLang="zh-CN" sz="3200" b="1" dirty="0">
                <a:solidFill>
                  <a:schemeClr val="accent1"/>
                </a:solidFill>
                <a:ea typeface="Dotum" pitchFamily="34" charset="-127"/>
              </a:rPr>
              <a:t>Agenda</a:t>
            </a:r>
            <a:endParaRPr lang="en-US" altLang="zh-CN" sz="3200" b="1" dirty="0">
              <a:solidFill>
                <a:schemeClr val="accent1"/>
              </a:solidFill>
              <a:latin typeface="Dotum" pitchFamily="34" charset="-127"/>
              <a:ea typeface="Dotum"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fill="hold"/>
                                        <p:tgtEl>
                                          <p:spTgt spid="122882"/>
                                        </p:tgtEl>
                                        <p:attrNameLst>
                                          <p:attrName>ppt_x</p:attrName>
                                        </p:attrNameLst>
                                      </p:cBhvr>
                                      <p:tavLst>
                                        <p:tav tm="0">
                                          <p:val>
                                            <p:strVal val="0-#ppt_w/2"/>
                                          </p:val>
                                        </p:tav>
                                        <p:tav tm="100000">
                                          <p:val>
                                            <p:strVal val="#ppt_x"/>
                                          </p:val>
                                        </p:tav>
                                      </p:tavLst>
                                    </p:anim>
                                    <p:anim calcmode="lin" valueType="num">
                                      <p:cBhvr additive="base">
                                        <p:cTn id="8" dur="500" fill="hold"/>
                                        <p:tgtEl>
                                          <p:spTgt spid="122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4886</TotalTime>
  <Words>2197</Words>
  <Application>Microsoft Office PowerPoint</Application>
  <PresentationFormat>全屏显示(4:3)</PresentationFormat>
  <Paragraphs>303</Paragraphs>
  <Slides>27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vt:lpstr>
      <vt:lpstr>宋体</vt:lpstr>
      <vt:lpstr>Wingdings</vt:lpstr>
      <vt:lpstr>Tahoma</vt:lpstr>
      <vt:lpstr>Dotum</vt:lpstr>
      <vt:lpstr>Comic Sans MS</vt:lpstr>
      <vt:lpstr>Blends</vt:lpstr>
      <vt:lpstr>敏捷开发介绍(Agile)</vt:lpstr>
      <vt:lpstr>幻灯片 2</vt:lpstr>
      <vt:lpstr>幻灯片 3</vt:lpstr>
      <vt:lpstr>敏捷开发原则(Principles)</vt:lpstr>
      <vt:lpstr>敏捷开发-迭代计划</vt:lpstr>
      <vt:lpstr>敏捷开发-需求管理</vt:lpstr>
      <vt:lpstr>名词解释</vt:lpstr>
      <vt:lpstr>名词解释</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           Thank You!</vt:lpstr>
    </vt:vector>
  </TitlesOfParts>
  <Company>times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19990010</dc:creator>
  <cp:lastModifiedBy>ravihuang</cp:lastModifiedBy>
  <cp:revision>720</cp:revision>
  <dcterms:created xsi:type="dcterms:W3CDTF">2008-06-24T05:52:34Z</dcterms:created>
  <dcterms:modified xsi:type="dcterms:W3CDTF">2018-08-18T05:09:13Z</dcterms:modified>
</cp:coreProperties>
</file>