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7" r:id="rId2"/>
    <p:sldId id="259" r:id="rId3"/>
    <p:sldId id="291" r:id="rId4"/>
    <p:sldId id="261" r:id="rId5"/>
    <p:sldId id="292" r:id="rId6"/>
    <p:sldId id="262" r:id="rId7"/>
    <p:sldId id="294" r:id="rId8"/>
    <p:sldId id="263" r:id="rId9"/>
    <p:sldId id="293" r:id="rId10"/>
    <p:sldId id="295" r:id="rId11"/>
    <p:sldId id="296" r:id="rId12"/>
    <p:sldId id="298" r:id="rId13"/>
    <p:sldId id="297" r:id="rId14"/>
    <p:sldId id="299" r:id="rId15"/>
    <p:sldId id="264" r:id="rId16"/>
    <p:sldId id="265" r:id="rId17"/>
    <p:sldId id="266" r:id="rId18"/>
    <p:sldId id="315" r:id="rId19"/>
    <p:sldId id="306" r:id="rId20"/>
    <p:sldId id="307" r:id="rId21"/>
    <p:sldId id="308" r:id="rId22"/>
    <p:sldId id="309" r:id="rId23"/>
    <p:sldId id="310" r:id="rId24"/>
    <p:sldId id="311" r:id="rId25"/>
    <p:sldId id="312" r:id="rId26"/>
    <p:sldId id="313" r:id="rId27"/>
    <p:sldId id="267" r:id="rId28"/>
    <p:sldId id="300" r:id="rId29"/>
    <p:sldId id="301" r:id="rId30"/>
    <p:sldId id="302" r:id="rId31"/>
    <p:sldId id="303" r:id="rId32"/>
    <p:sldId id="304" r:id="rId33"/>
    <p:sldId id="305" r:id="rId34"/>
    <p:sldId id="31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napToGrid="0">
      <p:cViewPr varScale="1">
        <p:scale>
          <a:sx n="69" d="100"/>
          <a:sy n="69" d="100"/>
        </p:scale>
        <p:origin x="7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0218449-D3A5-4698-9465-B38F71A68406}" type="datetimeFigureOut">
              <a:rPr lang="en-US" smtClean="0"/>
              <a:t>8/1/2023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825C8F8-062C-4EB6-BDA3-81DCD6C0AD4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063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18449-D3A5-4698-9465-B38F71A68406}"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5C8F8-062C-4EB6-BDA3-81DCD6C0AD41}" type="slidenum">
              <a:rPr lang="en-US" smtClean="0"/>
              <a:t>‹#›</a:t>
            </a:fld>
            <a:endParaRPr lang="en-US"/>
          </a:p>
        </p:txBody>
      </p:sp>
    </p:spTree>
    <p:extLst>
      <p:ext uri="{BB962C8B-B14F-4D97-AF65-F5344CB8AC3E}">
        <p14:creationId xmlns:p14="http://schemas.microsoft.com/office/powerpoint/2010/main" val="325452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18449-D3A5-4698-9465-B38F71A68406}"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5C8F8-062C-4EB6-BDA3-81DCD6C0AD41}" type="slidenum">
              <a:rPr lang="en-US" smtClean="0"/>
              <a:t>‹#›</a:t>
            </a:fld>
            <a:endParaRPr lang="en-US"/>
          </a:p>
        </p:txBody>
      </p:sp>
    </p:spTree>
    <p:extLst>
      <p:ext uri="{BB962C8B-B14F-4D97-AF65-F5344CB8AC3E}">
        <p14:creationId xmlns:p14="http://schemas.microsoft.com/office/powerpoint/2010/main" val="3058715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F16DA2-5C69-4110-806B-57D732A04546}"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D18A1-CEA8-43E2-8D88-273EFFA105AA}" type="slidenum">
              <a:rPr lang="en-US" smtClean="0"/>
              <a:t>‹#›</a:t>
            </a:fld>
            <a:endParaRPr lang="en-US"/>
          </a:p>
        </p:txBody>
      </p:sp>
    </p:spTree>
    <p:extLst>
      <p:ext uri="{BB962C8B-B14F-4D97-AF65-F5344CB8AC3E}">
        <p14:creationId xmlns:p14="http://schemas.microsoft.com/office/powerpoint/2010/main" val="38856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18449-D3A5-4698-9465-B38F71A68406}"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5C8F8-062C-4EB6-BDA3-81DCD6C0AD41}" type="slidenum">
              <a:rPr lang="en-US" smtClean="0"/>
              <a:t>‹#›</a:t>
            </a:fld>
            <a:endParaRPr lang="en-US"/>
          </a:p>
        </p:txBody>
      </p:sp>
    </p:spTree>
    <p:extLst>
      <p:ext uri="{BB962C8B-B14F-4D97-AF65-F5344CB8AC3E}">
        <p14:creationId xmlns:p14="http://schemas.microsoft.com/office/powerpoint/2010/main" val="197338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218449-D3A5-4698-9465-B38F71A68406}"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5C8F8-062C-4EB6-BDA3-81DCD6C0AD4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348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218449-D3A5-4698-9465-B38F71A68406}" type="datetimeFigureOut">
              <a:rPr lang="en-US" smtClean="0"/>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25C8F8-062C-4EB6-BDA3-81DCD6C0AD41}" type="slidenum">
              <a:rPr lang="en-US" smtClean="0"/>
              <a:t>‹#›</a:t>
            </a:fld>
            <a:endParaRPr lang="en-US"/>
          </a:p>
        </p:txBody>
      </p:sp>
    </p:spTree>
    <p:extLst>
      <p:ext uri="{BB962C8B-B14F-4D97-AF65-F5344CB8AC3E}">
        <p14:creationId xmlns:p14="http://schemas.microsoft.com/office/powerpoint/2010/main" val="957415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218449-D3A5-4698-9465-B38F71A68406}" type="datetimeFigureOut">
              <a:rPr lang="en-US" smtClean="0"/>
              <a:t>8/1/2023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25C8F8-062C-4EB6-BDA3-81DCD6C0AD41}" type="slidenum">
              <a:rPr lang="en-US" smtClean="0"/>
              <a:t>‹#›</a:t>
            </a:fld>
            <a:endParaRPr lang="en-US"/>
          </a:p>
        </p:txBody>
      </p:sp>
    </p:spTree>
    <p:extLst>
      <p:ext uri="{BB962C8B-B14F-4D97-AF65-F5344CB8AC3E}">
        <p14:creationId xmlns:p14="http://schemas.microsoft.com/office/powerpoint/2010/main" val="2796043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218449-D3A5-4698-9465-B38F71A68406}" type="datetimeFigureOut">
              <a:rPr lang="en-US" smtClean="0"/>
              <a:t>8/1/2023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25C8F8-062C-4EB6-BDA3-81DCD6C0AD41}" type="slidenum">
              <a:rPr lang="en-US" smtClean="0"/>
              <a:t>‹#›</a:t>
            </a:fld>
            <a:endParaRPr lang="en-US"/>
          </a:p>
        </p:txBody>
      </p:sp>
    </p:spTree>
    <p:extLst>
      <p:ext uri="{BB962C8B-B14F-4D97-AF65-F5344CB8AC3E}">
        <p14:creationId xmlns:p14="http://schemas.microsoft.com/office/powerpoint/2010/main" val="3164131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218449-D3A5-4698-9465-B38F71A68406}" type="datetimeFigureOut">
              <a:rPr lang="en-US" smtClean="0"/>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25C8F8-062C-4EB6-BDA3-81DCD6C0AD41}" type="slidenum">
              <a:rPr lang="en-US" smtClean="0"/>
              <a:t>‹#›</a:t>
            </a:fld>
            <a:endParaRPr lang="en-US"/>
          </a:p>
        </p:txBody>
      </p:sp>
    </p:spTree>
    <p:extLst>
      <p:ext uri="{BB962C8B-B14F-4D97-AF65-F5344CB8AC3E}">
        <p14:creationId xmlns:p14="http://schemas.microsoft.com/office/powerpoint/2010/main" val="3183377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0218449-D3A5-4698-9465-B38F71A68406}" type="datetimeFigureOut">
              <a:rPr lang="en-US" smtClean="0"/>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25C8F8-062C-4EB6-BDA3-81DCD6C0AD41}" type="slidenum">
              <a:rPr lang="en-US" smtClean="0"/>
              <a:t>‹#›</a:t>
            </a:fld>
            <a:endParaRPr lang="en-US"/>
          </a:p>
        </p:txBody>
      </p:sp>
    </p:spTree>
    <p:extLst>
      <p:ext uri="{BB962C8B-B14F-4D97-AF65-F5344CB8AC3E}">
        <p14:creationId xmlns:p14="http://schemas.microsoft.com/office/powerpoint/2010/main" val="3880627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0218449-D3A5-4698-9465-B38F71A68406}" type="datetimeFigureOut">
              <a:rPr lang="en-US" smtClean="0"/>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25C8F8-062C-4EB6-BDA3-81DCD6C0AD41}" type="slidenum">
              <a:rPr lang="en-US" smtClean="0"/>
              <a:t>‹#›</a:t>
            </a:fld>
            <a:endParaRPr lang="en-US"/>
          </a:p>
        </p:txBody>
      </p:sp>
    </p:spTree>
    <p:extLst>
      <p:ext uri="{BB962C8B-B14F-4D97-AF65-F5344CB8AC3E}">
        <p14:creationId xmlns:p14="http://schemas.microsoft.com/office/powerpoint/2010/main" val="1300720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0218449-D3A5-4698-9465-B38F71A68406}" type="datetimeFigureOut">
              <a:rPr lang="en-US" smtClean="0"/>
              <a:t>8/1/2023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825C8F8-062C-4EB6-BDA3-81DCD6C0AD41}" type="slidenum">
              <a:rPr lang="en-US" smtClean="0"/>
              <a:t>‹#›</a:t>
            </a:fld>
            <a:endParaRPr lang="en-US"/>
          </a:p>
        </p:txBody>
      </p:sp>
    </p:spTree>
    <p:extLst>
      <p:ext uri="{BB962C8B-B14F-4D97-AF65-F5344CB8AC3E}">
        <p14:creationId xmlns:p14="http://schemas.microsoft.com/office/powerpoint/2010/main" val="310393938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713510" y="1302326"/>
                <a:ext cx="10515600" cy="4100947"/>
              </a:xfrm>
            </p:spPr>
            <p:txBody>
              <a:bodyPr>
                <a:normAutofit fontScale="90000"/>
              </a:bodyPr>
              <a:lstStyle/>
              <a:p>
                <a:pPr marR="0" algn="ctr" rtl="0">
                  <a:lnSpc>
                    <a:spcPct val="150000"/>
                  </a:lnSpc>
                </a:pPr>
                <a:r>
                  <a:rPr lang="en-US" b="1" i="0" u="none" strike="noStrike" baseline="0" dirty="0" smtClean="0">
                    <a:latin typeface="Times New Roman" panose="02020603050405020304" pitchFamily="18" charset="0"/>
                  </a:rPr>
                  <a:t>ANALYSIS OF VEHICLE CO</a:t>
                </a:r>
                <a14:m>
                  <m:oMath xmlns:m="http://schemas.openxmlformats.org/officeDocument/2006/math">
                    <m:r>
                      <a:rPr lang="en-US" b="1" i="1" u="none" strike="noStrike" baseline="0" dirty="0" smtClean="0">
                        <a:latin typeface="Cambria Math" panose="02040503050406030204" pitchFamily="18" charset="0"/>
                      </a:rPr>
                      <m:t>𝟐</m:t>
                    </m:r>
                  </m:oMath>
                </a14:m>
                <a:r>
                  <a:rPr lang="en-US" b="1" i="0" u="none" strike="noStrike" baseline="0" dirty="0" smtClean="0">
                    <a:latin typeface="Times New Roman" panose="02020603050405020304" pitchFamily="18" charset="0"/>
                  </a:rPr>
                  <a:t> EMISSIONS</a:t>
                </a:r>
                <a:br>
                  <a:rPr lang="en-US" b="1" i="0" u="none" strike="noStrike" baseline="0" dirty="0" smtClean="0">
                    <a:latin typeface="Times New Roman" panose="02020603050405020304" pitchFamily="18" charset="0"/>
                  </a:rPr>
                </a:br>
                <a:r>
                  <a:rPr lang="en-US" b="1" i="0" u="none" strike="noStrike" baseline="0" dirty="0" smtClean="0">
                    <a:latin typeface="Times New Roman" panose="02020603050405020304" pitchFamily="18" charset="0"/>
                  </a:rPr>
                  <a:t> A </a:t>
                </a:r>
                <a:r>
                  <a:rPr lang="en-US" sz="4000" b="1" i="0" u="none" strike="noStrike" baseline="0" dirty="0" smtClean="0">
                    <a:latin typeface="Times New Roman" panose="02020603050405020304" pitchFamily="18" charset="0"/>
                  </a:rPr>
                  <a:t>MACHINE LEARNING  APPROACH </a:t>
                </a:r>
                <a:r>
                  <a:rPr lang="en-US" b="1" i="0" u="none" strike="noStrike" baseline="0" dirty="0" smtClean="0">
                    <a:latin typeface="Times New Roman" panose="02020603050405020304" pitchFamily="18" charset="0"/>
                  </a:rPr>
                  <a:t>PROJECT </a:t>
                </a: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713510" y="1302326"/>
                <a:ext cx="10515600" cy="4100947"/>
              </a:xfrm>
              <a:blipFill>
                <a:blip r:embed="rId2"/>
                <a:stretch>
                  <a:fillRect l="-116" r="-174"/>
                </a:stretch>
              </a:blipFill>
            </p:spPr>
            <p:txBody>
              <a:bodyPr/>
              <a:lstStyle/>
              <a:p>
                <a:r>
                  <a:rPr lang="en-US">
                    <a:noFill/>
                  </a:rPr>
                  <a:t> </a:t>
                </a:r>
              </a:p>
            </p:txBody>
          </p:sp>
        </mc:Fallback>
      </mc:AlternateContent>
    </p:spTree>
    <p:extLst>
      <p:ext uri="{BB962C8B-B14F-4D97-AF65-F5344CB8AC3E}">
        <p14:creationId xmlns:p14="http://schemas.microsoft.com/office/powerpoint/2010/main" val="198863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6" y="318655"/>
            <a:ext cx="10508673" cy="5858308"/>
          </a:xfrm>
        </p:spPr>
        <p:txBody>
          <a:bodyPr>
            <a:normAutofit fontScale="77500" lnSpcReduction="20000"/>
          </a:bodyPr>
          <a:lstStyle/>
          <a:p>
            <a:r>
              <a:rPr lang="en-US" dirty="0"/>
              <a:t>For the multiple linear regression problem, the following features are considered as independent variables (X):</a:t>
            </a:r>
          </a:p>
          <a:p>
            <a:endParaRPr lang="en-US" dirty="0"/>
          </a:p>
          <a:p>
            <a:r>
              <a:rPr lang="en-US" dirty="0"/>
              <a:t>Vehicle Class</a:t>
            </a:r>
          </a:p>
          <a:p>
            <a:r>
              <a:rPr lang="en-US" dirty="0"/>
              <a:t>Engine Size (L)</a:t>
            </a:r>
          </a:p>
          <a:p>
            <a:r>
              <a:rPr lang="en-US" dirty="0"/>
              <a:t>Cylinders</a:t>
            </a:r>
          </a:p>
          <a:p>
            <a:r>
              <a:rPr lang="en-US" dirty="0"/>
              <a:t>Transmission</a:t>
            </a:r>
          </a:p>
          <a:p>
            <a:r>
              <a:rPr lang="en-US" dirty="0"/>
              <a:t>Fuel Type</a:t>
            </a:r>
          </a:p>
          <a:p>
            <a:r>
              <a:rPr lang="en-US" dirty="0"/>
              <a:t>Fuel Consumption City (L/100 km)</a:t>
            </a:r>
          </a:p>
          <a:p>
            <a:r>
              <a:rPr lang="en-US" dirty="0"/>
              <a:t>Fuel Consumption Hwy (L/100 km)</a:t>
            </a:r>
          </a:p>
          <a:p>
            <a:r>
              <a:rPr lang="en-US" dirty="0"/>
              <a:t>Fuel Consumption Comb (L/100 km)</a:t>
            </a:r>
          </a:p>
          <a:p>
            <a:r>
              <a:rPr lang="en-US" dirty="0"/>
              <a:t>Fuel Consumption Comb (mpg)</a:t>
            </a:r>
          </a:p>
          <a:p>
            <a:r>
              <a:rPr lang="en-US" dirty="0"/>
              <a:t>The target variable (dependent variable) is</a:t>
            </a:r>
            <a:r>
              <a:rPr lang="en-US" dirty="0" smtClean="0"/>
              <a:t>:</a:t>
            </a:r>
            <a:endParaRPr lang="en-US" dirty="0"/>
          </a:p>
          <a:p>
            <a:r>
              <a:rPr lang="en-US" dirty="0"/>
              <a:t>CO2 Emissions (g/km)</a:t>
            </a:r>
          </a:p>
          <a:p>
            <a:r>
              <a:rPr lang="en-US" dirty="0"/>
              <a:t>In multiple linear regression, the goal is to build a model that can estimate the CO2 emissions based on the given independent variables. The model will learn the relationships between these variables and CO2 emissions to make predictions. By selecting relevant features, the model can capture the significant factors that contribute to CO2 emissions and provide insights into the impact of vehicle characteristics and fuel consumption on emissions.</a:t>
            </a:r>
          </a:p>
        </p:txBody>
      </p:sp>
    </p:spTree>
    <p:extLst>
      <p:ext uri="{BB962C8B-B14F-4D97-AF65-F5344CB8AC3E}">
        <p14:creationId xmlns:p14="http://schemas.microsoft.com/office/powerpoint/2010/main" val="4144545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927" y="523297"/>
            <a:ext cx="10515600" cy="5240194"/>
          </a:xfrm>
        </p:spPr>
        <p:txBody>
          <a:bodyPr/>
          <a:lstStyle/>
          <a:p>
            <a:r>
              <a:rPr lang="en-US" dirty="0"/>
              <a:t>Visualization of feature distributions, correlations, and </a:t>
            </a:r>
            <a:r>
              <a:rPr lang="en-US" dirty="0" smtClean="0"/>
              <a:t>trends</a:t>
            </a:r>
          </a:p>
          <a:p>
            <a:endParaRPr lang="en-US" dirty="0"/>
          </a:p>
        </p:txBody>
      </p:sp>
      <p:pic>
        <p:nvPicPr>
          <p:cNvPr id="4" name="Picture 3" descr="C:\Users\admn\AppData\Local\Microsoft\Windows\INetCache\Content.MSO\FF8A296B.tmp"/>
          <p:cNvPicPr/>
          <p:nvPr/>
        </p:nvPicPr>
        <p:blipFill>
          <a:blip r:embed="rId2">
            <a:extLst>
              <a:ext uri="{28A0092B-C50C-407E-A947-70E740481C1C}">
                <a14:useLocalDpi xmlns:a14="http://schemas.microsoft.com/office/drawing/2010/main" val="0"/>
              </a:ext>
            </a:extLst>
          </a:blip>
          <a:srcRect/>
          <a:stretch>
            <a:fillRect/>
          </a:stretch>
        </p:blipFill>
        <p:spPr bwMode="auto">
          <a:xfrm>
            <a:off x="1073727" y="1620519"/>
            <a:ext cx="4440382" cy="3702224"/>
          </a:xfrm>
          <a:prstGeom prst="rect">
            <a:avLst/>
          </a:prstGeom>
          <a:noFill/>
          <a:ln>
            <a:noFill/>
          </a:ln>
        </p:spPr>
      </p:pic>
      <p:pic>
        <p:nvPicPr>
          <p:cNvPr id="5" name="Picture 4" descr="C:\Users\admn\AppData\Local\Microsoft\Windows\INetCache\Content.MSO\50BC761F.tmp"/>
          <p:cNvPicPr/>
          <p:nvPr/>
        </p:nvPicPr>
        <p:blipFill>
          <a:blip r:embed="rId3">
            <a:extLst>
              <a:ext uri="{28A0092B-C50C-407E-A947-70E740481C1C}">
                <a14:useLocalDpi xmlns:a14="http://schemas.microsoft.com/office/drawing/2010/main" val="0"/>
              </a:ext>
            </a:extLst>
          </a:blip>
          <a:srcRect/>
          <a:stretch>
            <a:fillRect/>
          </a:stretch>
        </p:blipFill>
        <p:spPr bwMode="auto">
          <a:xfrm>
            <a:off x="6379960" y="1620519"/>
            <a:ext cx="4904567" cy="3636933"/>
          </a:xfrm>
          <a:prstGeom prst="rect">
            <a:avLst/>
          </a:prstGeom>
          <a:noFill/>
          <a:ln>
            <a:noFill/>
          </a:ln>
        </p:spPr>
      </p:pic>
    </p:spTree>
    <p:extLst>
      <p:ext uri="{BB962C8B-B14F-4D97-AF65-F5344CB8AC3E}">
        <p14:creationId xmlns:p14="http://schemas.microsoft.com/office/powerpoint/2010/main" val="293937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60764" y="568036"/>
            <a:ext cx="10093036" cy="5608927"/>
          </a:xfrm>
        </p:spPr>
        <p:txBody>
          <a:bodyPr/>
          <a:lstStyle/>
          <a:p>
            <a:endParaRPr lang="en-US" dirty="0"/>
          </a:p>
        </p:txBody>
      </p:sp>
      <p:pic>
        <p:nvPicPr>
          <p:cNvPr id="4" name="Picture 3" descr="C:\Users\admn\AppData\Local\Microsoft\Windows\INetCache\Content.MSO\71F4DFA1.tmp"/>
          <p:cNvPicPr/>
          <p:nvPr/>
        </p:nvPicPr>
        <p:blipFill>
          <a:blip r:embed="rId2">
            <a:extLst>
              <a:ext uri="{28A0092B-C50C-407E-A947-70E740481C1C}">
                <a14:useLocalDpi xmlns:a14="http://schemas.microsoft.com/office/drawing/2010/main" val="0"/>
              </a:ext>
            </a:extLst>
          </a:blip>
          <a:srcRect/>
          <a:stretch>
            <a:fillRect/>
          </a:stretch>
        </p:blipFill>
        <p:spPr bwMode="auto">
          <a:xfrm>
            <a:off x="1372063" y="675814"/>
            <a:ext cx="4682836" cy="3840768"/>
          </a:xfrm>
          <a:prstGeom prst="rect">
            <a:avLst/>
          </a:prstGeom>
          <a:noFill/>
          <a:ln>
            <a:noFill/>
          </a:ln>
        </p:spPr>
      </p:pic>
      <p:pic>
        <p:nvPicPr>
          <p:cNvPr id="5" name="Picture 4" descr="C:\Users\admn\AppData\Local\Microsoft\Windows\INetCache\Content.MSO\2FA55046.tmp"/>
          <p:cNvPicPr/>
          <p:nvPr/>
        </p:nvPicPr>
        <p:blipFill>
          <a:blip r:embed="rId3">
            <a:extLst>
              <a:ext uri="{28A0092B-C50C-407E-A947-70E740481C1C}">
                <a14:useLocalDpi xmlns:a14="http://schemas.microsoft.com/office/drawing/2010/main" val="0"/>
              </a:ext>
            </a:extLst>
          </a:blip>
          <a:srcRect/>
          <a:stretch>
            <a:fillRect/>
          </a:stretch>
        </p:blipFill>
        <p:spPr bwMode="auto">
          <a:xfrm>
            <a:off x="6307282" y="731087"/>
            <a:ext cx="4363258" cy="3785495"/>
          </a:xfrm>
          <a:prstGeom prst="rect">
            <a:avLst/>
          </a:prstGeom>
          <a:noFill/>
          <a:ln>
            <a:noFill/>
          </a:ln>
        </p:spPr>
      </p:pic>
    </p:spTree>
    <p:extLst>
      <p:ext uri="{BB962C8B-B14F-4D97-AF65-F5344CB8AC3E}">
        <p14:creationId xmlns:p14="http://schemas.microsoft.com/office/powerpoint/2010/main" val="3875997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3564" y="1011382"/>
            <a:ext cx="10550236" cy="5165581"/>
          </a:xfrm>
        </p:spPr>
        <p:txBody>
          <a:bodyPr/>
          <a:lstStyle/>
          <a:p>
            <a:r>
              <a:rPr lang="en-US" dirty="0"/>
              <a:t>Identification of any notable patterns or outliers:</a:t>
            </a:r>
          </a:p>
          <a:p>
            <a:r>
              <a:rPr lang="en-US" dirty="0"/>
              <a:t>From the regression plots figures 1-5 the target variable CO2 increasing with the independent features values. In addition, these models are suitable for linear regression modeling for future predictions and analysis. From the figure 6 the co2 value is </a:t>
            </a:r>
          </a:p>
          <a:p>
            <a:endParaRPr lang="en-US" dirty="0"/>
          </a:p>
        </p:txBody>
      </p:sp>
    </p:spTree>
    <p:extLst>
      <p:ext uri="{BB962C8B-B14F-4D97-AF65-F5344CB8AC3E}">
        <p14:creationId xmlns:p14="http://schemas.microsoft.com/office/powerpoint/2010/main" val="1142021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8873" y="845127"/>
            <a:ext cx="10674927" cy="5331836"/>
          </a:xfrm>
        </p:spPr>
        <p:txBody>
          <a:bodyPr>
            <a:normAutofit/>
          </a:bodyPr>
          <a:lstStyle/>
          <a:p>
            <a:r>
              <a:rPr lang="en-US" dirty="0" err="1"/>
              <a:t>random_state</a:t>
            </a:r>
            <a:r>
              <a:rPr lang="en-US" dirty="0"/>
              <a:t>: A random seed value used for reproducibility. It ensures that the split is the same each time the code is executed, which is useful for consistent evaluation and comparison of models.</a:t>
            </a:r>
          </a:p>
          <a:p>
            <a:r>
              <a:rPr lang="en-US" dirty="0"/>
              <a:t>After executing this code, you will have the following sets available:</a:t>
            </a:r>
          </a:p>
          <a:p>
            <a:r>
              <a:rPr lang="en-US" dirty="0" err="1"/>
              <a:t>X_train</a:t>
            </a:r>
            <a:r>
              <a:rPr lang="en-US" dirty="0"/>
              <a:t>: The training set containing independent variables/features used for training the model.</a:t>
            </a:r>
          </a:p>
          <a:p>
            <a:r>
              <a:rPr lang="en-US" dirty="0" err="1"/>
              <a:t>X_test</a:t>
            </a:r>
            <a:r>
              <a:rPr lang="en-US" dirty="0"/>
              <a:t>: The test set containing independent variables/features used for evaluating the trained model's performance.</a:t>
            </a:r>
          </a:p>
          <a:p>
            <a:r>
              <a:rPr lang="en-US" dirty="0" err="1"/>
              <a:t>y_train</a:t>
            </a:r>
            <a:r>
              <a:rPr lang="en-US" dirty="0"/>
              <a:t>: The corresponding target variable (CO2 emissions) for the training set.</a:t>
            </a:r>
          </a:p>
          <a:p>
            <a:r>
              <a:rPr lang="en-US" dirty="0" err="1"/>
              <a:t>y_test</a:t>
            </a:r>
            <a:r>
              <a:rPr lang="en-US" dirty="0"/>
              <a:t>: The corresponding target variable (CO2 emissions) for the test set.</a:t>
            </a:r>
          </a:p>
          <a:p>
            <a:endParaRPr lang="en-US" dirty="0"/>
          </a:p>
        </p:txBody>
      </p:sp>
    </p:spTree>
    <p:extLst>
      <p:ext uri="{BB962C8B-B14F-4D97-AF65-F5344CB8AC3E}">
        <p14:creationId xmlns:p14="http://schemas.microsoft.com/office/powerpoint/2010/main" val="203918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763000" cy="646257"/>
          </a:xfrm>
        </p:spPr>
        <p:txBody>
          <a:bodyPr>
            <a:normAutofit/>
          </a:bodyPr>
          <a:lstStyle/>
          <a:p>
            <a:pPr marR="0" rtl="0"/>
            <a:r>
              <a:rPr lang="en-US" sz="3200" b="1" i="0" u="none" strike="noStrike" baseline="0" dirty="0" smtClean="0">
                <a:latin typeface="Times New Roman" panose="02020603050405020304" pitchFamily="18" charset="0"/>
              </a:rPr>
              <a:t>EXPLORATORY DATA ANALYSIS</a:t>
            </a:r>
          </a:p>
        </p:txBody>
      </p:sp>
      <p:sp>
        <p:nvSpPr>
          <p:cNvPr id="3" name="Text Placeholder 2"/>
          <p:cNvSpPr>
            <a:spLocks noGrp="1"/>
          </p:cNvSpPr>
          <p:nvPr>
            <p:ph type="body" idx="1"/>
          </p:nvPr>
        </p:nvSpPr>
        <p:spPr>
          <a:xfrm>
            <a:off x="692727" y="1011382"/>
            <a:ext cx="10945091" cy="5375563"/>
          </a:xfrm>
        </p:spPr>
        <p:txBody>
          <a:bodyPr>
            <a:normAutofit/>
          </a:bodyPr>
          <a:lstStyle/>
          <a:p>
            <a:r>
              <a:rPr lang="en-US" dirty="0"/>
              <a:t>Selection of appropriate machine learning algorithm (e.g., linear regression, decision tree, etc.) for CO2 emissions prediction</a:t>
            </a:r>
          </a:p>
          <a:p>
            <a:r>
              <a:rPr lang="en-US" dirty="0"/>
              <a:t>Splitting t Model deployment</a:t>
            </a:r>
          </a:p>
          <a:p>
            <a:r>
              <a:rPr lang="en-US" dirty="0"/>
              <a:t>splits the data into training and test sets using the </a:t>
            </a:r>
            <a:r>
              <a:rPr lang="en-US" dirty="0" err="1"/>
              <a:t>train_test_split</a:t>
            </a:r>
            <a:r>
              <a:rPr lang="en-US" dirty="0"/>
              <a:t> function from a machine learning library (e.g., </a:t>
            </a:r>
            <a:r>
              <a:rPr lang="en-US" dirty="0" err="1"/>
              <a:t>scikit</a:t>
            </a:r>
            <a:r>
              <a:rPr lang="en-US" dirty="0"/>
              <a:t>-learn). Here's an explanation of each parameter:</a:t>
            </a:r>
          </a:p>
          <a:p>
            <a:r>
              <a:rPr lang="en-US" dirty="0"/>
              <a:t>X: The independent variables/features of the dataset.</a:t>
            </a:r>
          </a:p>
          <a:p>
            <a:r>
              <a:rPr lang="en-US" dirty="0"/>
              <a:t>y: The target variable (CO2 emissions) of the dataset.</a:t>
            </a:r>
          </a:p>
          <a:p>
            <a:r>
              <a:rPr lang="en-US" dirty="0" err="1"/>
              <a:t>test_size</a:t>
            </a:r>
            <a:r>
              <a:rPr lang="en-US" dirty="0"/>
              <a:t>: The proportion of the dataset that should be allocated for testing. In this case, 0.2 means 20% of the data will be used for testing, and the remaining 80% will be used for training.</a:t>
            </a:r>
          </a:p>
          <a:p>
            <a:endParaRPr lang="en-US" dirty="0"/>
          </a:p>
        </p:txBody>
      </p:sp>
    </p:spTree>
    <p:extLst>
      <p:ext uri="{BB962C8B-B14F-4D97-AF65-F5344CB8AC3E}">
        <p14:creationId xmlns:p14="http://schemas.microsoft.com/office/powerpoint/2010/main" val="865760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091" y="374073"/>
            <a:ext cx="9875520" cy="942109"/>
          </a:xfrm>
        </p:spPr>
        <p:txBody>
          <a:bodyPr>
            <a:normAutofit/>
          </a:bodyPr>
          <a:lstStyle/>
          <a:p>
            <a:pPr marR="0" rtl="0"/>
            <a:r>
              <a:rPr lang="en-US" sz="3200" b="1" i="0" u="none" strike="noStrike" baseline="0" dirty="0" smtClean="0">
                <a:latin typeface="Times New Roman" panose="02020603050405020304" pitchFamily="18" charset="0"/>
              </a:rPr>
              <a:t>MODEL DEVELOPMENT</a:t>
            </a:r>
            <a:endParaRPr lang="en-US" sz="3200" b="0" i="0" u="none" strike="noStrike" baseline="0" dirty="0" smtClean="0">
              <a:latin typeface="Times New Roman" panose="02020603050405020304" pitchFamily="18" charset="0"/>
            </a:endParaRPr>
          </a:p>
        </p:txBody>
      </p:sp>
      <p:sp>
        <p:nvSpPr>
          <p:cNvPr id="3" name="Text Placeholder 2"/>
          <p:cNvSpPr>
            <a:spLocks noGrp="1"/>
          </p:cNvSpPr>
          <p:nvPr>
            <p:ph type="body" idx="1"/>
          </p:nvPr>
        </p:nvSpPr>
        <p:spPr>
          <a:xfrm>
            <a:off x="660740" y="1572491"/>
            <a:ext cx="9872871" cy="4038600"/>
          </a:xfrm>
        </p:spPr>
        <p:txBody>
          <a:bodyPr/>
          <a:lstStyle/>
          <a:p>
            <a:r>
              <a:rPr lang="en-US" dirty="0"/>
              <a:t>Linear Regression: The most straightforward model for linear regression, it fits a linear equation to the data by minimizing the sum of squared residuals. It assumes a linear relationship between the independent variables and the target variable</a:t>
            </a:r>
            <a:endParaRPr lang="en-US" dirty="0" smtClean="0"/>
          </a:p>
          <a:p>
            <a:endParaRPr lang="en-US" dirty="0"/>
          </a:p>
          <a:p>
            <a:r>
              <a:rPr lang="en-US" dirty="0"/>
              <a:t>Decision Trees: Decision tree-based algorithms, such as Random Forests and Gradient Boosting, can also be used for regression tasks. These models construct an ensemble of decision trees to make predictions.</a:t>
            </a:r>
          </a:p>
        </p:txBody>
      </p:sp>
    </p:spTree>
    <p:extLst>
      <p:ext uri="{BB962C8B-B14F-4D97-AF65-F5344CB8AC3E}">
        <p14:creationId xmlns:p14="http://schemas.microsoft.com/office/powerpoint/2010/main" val="1808730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3237"/>
            <a:ext cx="9760527" cy="845127"/>
          </a:xfrm>
        </p:spPr>
        <p:txBody>
          <a:bodyPr>
            <a:normAutofit/>
          </a:bodyPr>
          <a:lstStyle/>
          <a:p>
            <a:pPr marR="0" rtl="0"/>
            <a:r>
              <a:rPr lang="en-US" sz="3200" b="1" i="0" u="none" strike="noStrike" baseline="0" dirty="0" smtClean="0">
                <a:latin typeface="Times New Roman" panose="02020603050405020304" pitchFamily="18" charset="0"/>
              </a:rPr>
              <a:t>RESULTS AND DISCUSSION</a:t>
            </a:r>
          </a:p>
        </p:txBody>
      </p:sp>
      <p:sp>
        <p:nvSpPr>
          <p:cNvPr id="3" name="Text Placeholder 2"/>
          <p:cNvSpPr>
            <a:spLocks noGrp="1"/>
          </p:cNvSpPr>
          <p:nvPr>
            <p:ph type="body" idx="1"/>
          </p:nvPr>
        </p:nvSpPr>
        <p:spPr>
          <a:xfrm>
            <a:off x="533400" y="1239981"/>
            <a:ext cx="11312236" cy="5174673"/>
          </a:xfrm>
        </p:spPr>
        <p:txBody>
          <a:bodyPr/>
          <a:lstStyle/>
          <a:p>
            <a:pPr marL="45720" indent="0">
              <a:buNone/>
            </a:pPr>
            <a:r>
              <a:rPr lang="en-US" sz="3200" b="1" dirty="0"/>
              <a:t>Linear Regression model</a:t>
            </a:r>
          </a:p>
          <a:p>
            <a:r>
              <a:rPr lang="en-US" dirty="0"/>
              <a:t>The results of a linear regression model applied to a dataset. Here's a breakdown of the provided values:</a:t>
            </a:r>
          </a:p>
          <a:p>
            <a:r>
              <a:rPr lang="en-US" dirty="0"/>
              <a:t>Mean Absolute Error (MAE): 11.200057551062608</a:t>
            </a:r>
          </a:p>
          <a:p>
            <a:r>
              <a:rPr lang="en-US" dirty="0"/>
              <a:t>Root Mean Squared Error (RMSE): 17.21025578622516 </a:t>
            </a:r>
          </a:p>
          <a:p>
            <a:r>
              <a:rPr lang="en-US" dirty="0"/>
              <a:t>R-squared: 0.913888084803667</a:t>
            </a:r>
          </a:p>
          <a:p>
            <a:r>
              <a:rPr lang="en-US" dirty="0"/>
              <a:t>The R-squared value, also known as the coefficient of determination, indicates the proportion of the variance in the target variable (CO2 emissions in this case) that can be explained by the independent variables. A value of 0.914 suggests that the linear regression model accounts for around 91.4% of the variance in CO2 emissions.</a:t>
            </a:r>
          </a:p>
          <a:p>
            <a:endParaRPr lang="en-US" dirty="0"/>
          </a:p>
        </p:txBody>
      </p:sp>
    </p:spTree>
    <p:extLst>
      <p:ext uri="{BB962C8B-B14F-4D97-AF65-F5344CB8AC3E}">
        <p14:creationId xmlns:p14="http://schemas.microsoft.com/office/powerpoint/2010/main" val="3793326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836" y="346364"/>
            <a:ext cx="7516091" cy="678873"/>
          </a:xfrm>
        </p:spPr>
        <p:txBody>
          <a:bodyPr>
            <a:normAutofit fontScale="90000"/>
          </a:bodyPr>
          <a:lstStyle/>
          <a:p>
            <a:r>
              <a:rPr lang="en-US" b="1" dirty="0"/>
              <a:t>Linear Regression model</a:t>
            </a:r>
            <a:br>
              <a:rPr lang="en-US" b="1" dirty="0"/>
            </a:br>
            <a:endParaRPr lang="en-US" dirty="0"/>
          </a:p>
        </p:txBody>
      </p:sp>
      <p:pic>
        <p:nvPicPr>
          <p:cNvPr id="5" name="Picture 4"/>
          <p:cNvPicPr>
            <a:picLocks noChangeAspect="1"/>
          </p:cNvPicPr>
          <p:nvPr/>
        </p:nvPicPr>
        <p:blipFill>
          <a:blip r:embed="rId2"/>
          <a:stretch>
            <a:fillRect/>
          </a:stretch>
        </p:blipFill>
        <p:spPr>
          <a:xfrm>
            <a:off x="2299854" y="1287780"/>
            <a:ext cx="6657975" cy="5210175"/>
          </a:xfrm>
          <a:prstGeom prst="rect">
            <a:avLst/>
          </a:prstGeom>
        </p:spPr>
      </p:pic>
    </p:spTree>
    <p:extLst>
      <p:ext uri="{BB962C8B-B14F-4D97-AF65-F5344CB8AC3E}">
        <p14:creationId xmlns:p14="http://schemas.microsoft.com/office/powerpoint/2010/main" val="927632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6582" y="471055"/>
            <a:ext cx="10212307" cy="5985164"/>
          </a:xfrm>
        </p:spPr>
        <p:txBody>
          <a:bodyPr>
            <a:normAutofit/>
          </a:bodyPr>
          <a:lstStyle/>
          <a:p>
            <a:r>
              <a:rPr lang="en-US" sz="2400" dirty="0"/>
              <a:t>The linear regression analysis on the impact of fuel consumption parameters and vehicle features on CO2 emissions yielded the following results:</a:t>
            </a:r>
          </a:p>
          <a:p>
            <a:r>
              <a:rPr lang="en-US" sz="2400" dirty="0"/>
              <a:t>Based on the fuel consumption impact, these ae the results from linear regression model </a:t>
            </a:r>
          </a:p>
          <a:p>
            <a:r>
              <a:rPr lang="en-US" sz="2400" dirty="0"/>
              <a:t>For every unit increase in the 'Make' feature, there is an estimated increase of 0.60598343 units in CO2 emissions (g/km), assuming other features remain constant.</a:t>
            </a:r>
          </a:p>
          <a:p>
            <a:r>
              <a:rPr lang="en-US" sz="2400" dirty="0"/>
              <a:t>For every unit increase in the 'Model' feature, there is an estimated increase of 5.56245353 units in CO2 emissions (g/km), assuming other features remain constant.</a:t>
            </a:r>
          </a:p>
          <a:p>
            <a:r>
              <a:rPr lang="en-US" sz="2400" dirty="0"/>
              <a:t>For every unit increase in the 'Vehicle Class' feature, there is an estimated increase of 5.48958126 units in CO2 emissions (g/km), assuming other features remain constant.</a:t>
            </a:r>
          </a:p>
          <a:p>
            <a:endParaRPr lang="en-US" dirty="0"/>
          </a:p>
        </p:txBody>
      </p:sp>
    </p:spTree>
    <p:extLst>
      <p:ext uri="{BB962C8B-B14F-4D97-AF65-F5344CB8AC3E}">
        <p14:creationId xmlns:p14="http://schemas.microsoft.com/office/powerpoint/2010/main" val="1603961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836" y="249382"/>
            <a:ext cx="9875520" cy="1356360"/>
          </a:xfrm>
        </p:spPr>
        <p:txBody>
          <a:bodyPr>
            <a:normAutofit/>
          </a:bodyPr>
          <a:lstStyle/>
          <a:p>
            <a:pPr marR="0" rtl="0"/>
            <a:r>
              <a:rPr lang="en-US" sz="3200" b="1" i="0" u="none" strike="noStrike" baseline="0" dirty="0" smtClean="0">
                <a:latin typeface="Times New Roman" panose="02020603050405020304" pitchFamily="18" charset="0"/>
              </a:rPr>
              <a:t>ABSTRACT</a:t>
            </a:r>
          </a:p>
        </p:txBody>
      </p:sp>
      <p:sp>
        <p:nvSpPr>
          <p:cNvPr id="3" name="Text Placeholder 2"/>
          <p:cNvSpPr>
            <a:spLocks noGrp="1"/>
          </p:cNvSpPr>
          <p:nvPr>
            <p:ph type="body" idx="1"/>
          </p:nvPr>
        </p:nvSpPr>
        <p:spPr>
          <a:xfrm>
            <a:off x="290945" y="1454727"/>
            <a:ext cx="11623963" cy="4722236"/>
          </a:xfrm>
        </p:spPr>
        <p:txBody>
          <a:bodyPr>
            <a:normAutofit/>
          </a:bodyPr>
          <a:lstStyle/>
          <a:p>
            <a:pPr marL="45720" indent="0" algn="just">
              <a:lnSpc>
                <a:spcPct val="150000"/>
              </a:lnSpc>
              <a:buNone/>
            </a:pPr>
            <a:r>
              <a:rPr lang="en-US" dirty="0" smtClean="0"/>
              <a:t>This report presents a machine-learning project focused on analyzing vehicle CO2 emissions. The dataset used for analysis consists of various features such as Make, Model, Vehicle Class, Engine Size(L), Cylinders, Transmission, Fuel Type, Fuel Consumption City (L/100 km), Fuel Consumption Hwy (L/100 km), Fuel Consumption Comb (L/100 km), Fuel Consumption Comb (mpg), and CO2 Emissions (g/km). The objective of this project is to develop a predictive model to estimate CO2 emissions based on these features. The analysis aims to understand the impact of different vehicle characteristics on CO2 emissions and explore potential avenues for reducing emissions. With the increasing international consensus concerning the negative effects of climate change, reducing greenhouse gases has become a higher priority in government policies and research committees. </a:t>
            </a:r>
            <a:endParaRPr lang="en-US" dirty="0"/>
          </a:p>
        </p:txBody>
      </p:sp>
    </p:spTree>
    <p:extLst>
      <p:ext uri="{BB962C8B-B14F-4D97-AF65-F5344CB8AC3E}">
        <p14:creationId xmlns:p14="http://schemas.microsoft.com/office/powerpoint/2010/main" val="2740514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3455" y="471055"/>
            <a:ext cx="10723417" cy="5624945"/>
          </a:xfrm>
        </p:spPr>
        <p:txBody>
          <a:bodyPr/>
          <a:lstStyle/>
          <a:p>
            <a:r>
              <a:rPr lang="en-US" sz="2800" dirty="0"/>
              <a:t>Fuel Consumption City (L/100 km): For each additional unit increase in fuel consumption in the city, CO2 emissions increase by approximately 5 g/km.</a:t>
            </a:r>
          </a:p>
          <a:p>
            <a:r>
              <a:rPr lang="en-US" sz="2800" dirty="0"/>
              <a:t>Fuel Consumption Hwy (L/100 km): For each additional unit increase in fuel consumption on the highway, CO2 emissions increase by approximately 7 g/km.</a:t>
            </a:r>
          </a:p>
          <a:p>
            <a:r>
              <a:rPr lang="en-US" sz="2800" dirty="0"/>
              <a:t>Fuel Consumption Comb (L/100 km): For each additional unit increase in combined fuel consumption, CO2 emissions increase by approximately 9 g/km.</a:t>
            </a:r>
          </a:p>
          <a:p>
            <a:r>
              <a:rPr lang="en-US" sz="2800" dirty="0"/>
              <a:t>Fuel Consumption Comb (mpg): For each additional unit decrease in fuel efficiency (mpg), CO2 emissions increase by approximately W g/km.</a:t>
            </a:r>
          </a:p>
          <a:p>
            <a:endParaRPr lang="en-US" dirty="0"/>
          </a:p>
        </p:txBody>
      </p:sp>
    </p:spTree>
    <p:extLst>
      <p:ext uri="{BB962C8B-B14F-4D97-AF65-F5344CB8AC3E}">
        <p14:creationId xmlns:p14="http://schemas.microsoft.com/office/powerpoint/2010/main" val="4252284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0327" y="318655"/>
            <a:ext cx="10792691" cy="6012872"/>
          </a:xfrm>
        </p:spPr>
        <p:txBody>
          <a:bodyPr>
            <a:normAutofit fontScale="92500" lnSpcReduction="20000"/>
          </a:bodyPr>
          <a:lstStyle/>
          <a:p>
            <a:r>
              <a:rPr lang="en-US" sz="3500" b="1" dirty="0"/>
              <a:t>Vehicle Feature Impact:</a:t>
            </a:r>
          </a:p>
          <a:p>
            <a:r>
              <a:rPr lang="en-US" sz="2800" dirty="0"/>
              <a:t>Vehicle Class: For every unit increase in the vehicle class, CO2 emissions are estimated to increase by approximately 2.040 g/km, holding other factors constant.</a:t>
            </a:r>
          </a:p>
          <a:p>
            <a:r>
              <a:rPr lang="en-US" sz="2800" dirty="0"/>
              <a:t>Engine Size: For every unit increase in the engine size, CO2 emissions are estimated to increase by approximately 21.667 g/km, holding other factors constant.</a:t>
            </a:r>
          </a:p>
          <a:p>
            <a:r>
              <a:rPr lang="en-US" sz="2800" dirty="0"/>
              <a:t>Cylinders: For every unit increase in the number of cylinders, CO2 emissions are estimated to increase by approximately 10.553 g/km, holding other factors constant.</a:t>
            </a:r>
          </a:p>
          <a:p>
            <a:r>
              <a:rPr lang="en-US" sz="2800" dirty="0"/>
              <a:t>Transmission: For every unit increase in the transmission, CO2 emissions are estimated to decrease by approximately 0.396 g/km, holding other factors constant.</a:t>
            </a:r>
          </a:p>
          <a:p>
            <a:r>
              <a:rPr lang="en-US" sz="2800" dirty="0"/>
              <a:t>Fuel Type: For every unit increase in the fuel type, CO2 emissions are estimated to increase by approximately 2.920 g/km, holding other factors constant.</a:t>
            </a:r>
          </a:p>
          <a:p>
            <a:endParaRPr lang="en-US" dirty="0"/>
          </a:p>
        </p:txBody>
      </p:sp>
    </p:spTree>
    <p:extLst>
      <p:ext uri="{BB962C8B-B14F-4D97-AF65-F5344CB8AC3E}">
        <p14:creationId xmlns:p14="http://schemas.microsoft.com/office/powerpoint/2010/main" val="2216388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2836" y="512618"/>
            <a:ext cx="10143035" cy="5583382"/>
          </a:xfrm>
        </p:spPr>
        <p:txBody>
          <a:bodyPr>
            <a:normAutofit/>
          </a:bodyPr>
          <a:lstStyle/>
          <a:p>
            <a:pPr marL="45720" indent="0">
              <a:buNone/>
            </a:pPr>
            <a:r>
              <a:rPr lang="en-US" sz="3200" b="1" dirty="0"/>
              <a:t>Ada boost</a:t>
            </a:r>
          </a:p>
          <a:p>
            <a:r>
              <a:rPr lang="en-US" dirty="0"/>
              <a:t>The evaluation metrics for an </a:t>
            </a:r>
            <a:r>
              <a:rPr lang="en-US" dirty="0" err="1"/>
              <a:t>AdaBoost</a:t>
            </a:r>
            <a:r>
              <a:rPr lang="en-US" dirty="0"/>
              <a:t> regression model applied to a dataset. Here is the breakdown of the metrics:</a:t>
            </a:r>
          </a:p>
          <a:p>
            <a:r>
              <a:rPr lang="en-US" dirty="0"/>
              <a:t>Mean Squared Error (MSE): 312.833476268707Mean </a:t>
            </a:r>
          </a:p>
          <a:p>
            <a:r>
              <a:rPr lang="en-US" dirty="0"/>
              <a:t>Absolute Error (MAE): 12.331014220665413</a:t>
            </a:r>
          </a:p>
          <a:p>
            <a:r>
              <a:rPr lang="en-US" dirty="0"/>
              <a:t>Root Mean Squared Error (RMSE): 17.68709914793004</a:t>
            </a:r>
          </a:p>
          <a:p>
            <a:r>
              <a:rPr lang="en-US" dirty="0"/>
              <a:t>R-squared: 0.9090501852186426</a:t>
            </a:r>
          </a:p>
          <a:p>
            <a:r>
              <a:rPr lang="en-US" dirty="0"/>
              <a:t>The R-squared value, also known as the coefficient of determination, indicates the proportion of the variance in the target variable that can be explained by the independent variables. A value of 0.909 suggests that the </a:t>
            </a:r>
            <a:r>
              <a:rPr lang="en-US" dirty="0" err="1"/>
              <a:t>AdaBoost</a:t>
            </a:r>
            <a:r>
              <a:rPr lang="en-US" dirty="0"/>
              <a:t> regression model accounts for around 90.9% of the variance in the target variable.</a:t>
            </a:r>
          </a:p>
          <a:p>
            <a:endParaRPr lang="en-US" dirty="0"/>
          </a:p>
        </p:txBody>
      </p:sp>
    </p:spTree>
    <p:extLst>
      <p:ext uri="{BB962C8B-B14F-4D97-AF65-F5344CB8AC3E}">
        <p14:creationId xmlns:p14="http://schemas.microsoft.com/office/powerpoint/2010/main" val="3494481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436" y="277091"/>
            <a:ext cx="10295435" cy="5818909"/>
          </a:xfrm>
        </p:spPr>
        <p:txBody>
          <a:bodyPr>
            <a:normAutofit/>
          </a:bodyPr>
          <a:lstStyle/>
          <a:p>
            <a:pPr marL="45720" indent="0">
              <a:buNone/>
            </a:pPr>
            <a:r>
              <a:rPr lang="en-US" sz="3200" b="1" dirty="0"/>
              <a:t>Random forest classifier </a:t>
            </a:r>
          </a:p>
          <a:p>
            <a:r>
              <a:rPr lang="en-US" dirty="0"/>
              <a:t>Here's the breakdown of the metrics:</a:t>
            </a:r>
          </a:p>
          <a:p>
            <a:r>
              <a:rPr lang="en-US" dirty="0"/>
              <a:t>Mean Absolute Error (MAE): 2.094109681787407</a:t>
            </a:r>
          </a:p>
          <a:p>
            <a:r>
              <a:rPr lang="en-US" dirty="0"/>
              <a:t>Root Mean Squared Error (RMSE): 6.520162987939997</a:t>
            </a:r>
          </a:p>
          <a:p>
            <a:r>
              <a:rPr lang="en-US" dirty="0"/>
              <a:t>R-squared: 0.987640369067395</a:t>
            </a:r>
          </a:p>
          <a:p>
            <a:r>
              <a:rPr lang="en-US" dirty="0"/>
              <a:t>The R-squared value, also known as the coefficient of determination, indicates the proportion of the variance in the target variable that can be explained by the independent variables. However, for classification tasks, R-squared is not typically used as an evaluation metric. The value of 0.988 suggests that the Random Forest Classifier has achieved a high level of accuracy in predicting the class labels.</a:t>
            </a:r>
          </a:p>
          <a:p>
            <a:r>
              <a:rPr lang="en-US" dirty="0"/>
              <a:t>These metrics provide an assessment of how well the Random Forest Classifier performed in classifying the data. The lower the MAE and RMSE, the better the model's predictions align with the actual class labels. Additionally, a high R-squared value suggests a high level of accuracy in the classification task.</a:t>
            </a:r>
          </a:p>
          <a:p>
            <a:endParaRPr lang="en-US" dirty="0"/>
          </a:p>
        </p:txBody>
      </p:sp>
    </p:spTree>
    <p:extLst>
      <p:ext uri="{BB962C8B-B14F-4D97-AF65-F5344CB8AC3E}">
        <p14:creationId xmlns:p14="http://schemas.microsoft.com/office/powerpoint/2010/main" val="414052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9092" y="471055"/>
            <a:ext cx="9976780" cy="5624945"/>
          </a:xfrm>
        </p:spPr>
        <p:txBody>
          <a:bodyPr>
            <a:normAutofit/>
          </a:bodyPr>
          <a:lstStyle/>
          <a:p>
            <a:pPr marL="45720" indent="0">
              <a:buNone/>
            </a:pPr>
            <a:r>
              <a:rPr lang="en-US" sz="3200" b="1" dirty="0"/>
              <a:t>Bagging classifier</a:t>
            </a:r>
          </a:p>
          <a:p>
            <a:r>
              <a:rPr lang="en-US" dirty="0"/>
              <a:t>Here's the breakdown of the metrics:</a:t>
            </a:r>
          </a:p>
          <a:p>
            <a:r>
              <a:rPr lang="en-US" dirty="0"/>
              <a:t>Mean Absolute Error (MAE): 2.5328368314150307</a:t>
            </a:r>
          </a:p>
          <a:p>
            <a:r>
              <a:rPr lang="en-US" dirty="0"/>
              <a:t>Root Mean Squared Error (RMSE): 9.25201948713825</a:t>
            </a:r>
          </a:p>
          <a:p>
            <a:r>
              <a:rPr lang="en-US" dirty="0"/>
              <a:t>Mean Squared Error (MSE): 85.59986459038592</a:t>
            </a:r>
          </a:p>
          <a:p>
            <a:r>
              <a:rPr lang="en-US" dirty="0"/>
              <a:t>R-squared: 0.9751136229962879</a:t>
            </a:r>
          </a:p>
          <a:p>
            <a:r>
              <a:rPr lang="en-US" dirty="0"/>
              <a:t>The R-squared value, also known as the coefficient of determination, indicates the proportion of the variance in the target variable that can be explained by the independent variables. However, for classification tasks, R-squared is not typically used as an evaluation metric. The value of 0.9751 suggests a high level of accuracy in predicting the class labels.</a:t>
            </a:r>
          </a:p>
          <a:p>
            <a:endParaRPr lang="en-US" dirty="0"/>
          </a:p>
        </p:txBody>
      </p:sp>
    </p:spTree>
    <p:extLst>
      <p:ext uri="{BB962C8B-B14F-4D97-AF65-F5344CB8AC3E}">
        <p14:creationId xmlns:p14="http://schemas.microsoft.com/office/powerpoint/2010/main" val="2390988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05345" y="457200"/>
            <a:ext cx="9810526" cy="5638800"/>
          </a:xfrm>
        </p:spPr>
        <p:txBody>
          <a:bodyPr/>
          <a:lstStyle/>
          <a:p>
            <a:endParaRPr lang="en-US" dirty="0"/>
          </a:p>
        </p:txBody>
      </p:sp>
      <p:pic>
        <p:nvPicPr>
          <p:cNvPr id="5" name="Picture 4" descr="C:\Users\admn\AppData\Local\Microsoft\Windows\INetCache\Content.MSO\11192C7.tmp"/>
          <p:cNvPicPr/>
          <p:nvPr/>
        </p:nvPicPr>
        <p:blipFill>
          <a:blip r:embed="rId2">
            <a:extLst>
              <a:ext uri="{28A0092B-C50C-407E-A947-70E740481C1C}">
                <a14:useLocalDpi xmlns:a14="http://schemas.microsoft.com/office/drawing/2010/main" val="0"/>
              </a:ext>
            </a:extLst>
          </a:blip>
          <a:srcRect/>
          <a:stretch>
            <a:fillRect/>
          </a:stretch>
        </p:blipFill>
        <p:spPr bwMode="auto">
          <a:xfrm>
            <a:off x="2498034" y="457200"/>
            <a:ext cx="6920347" cy="5282680"/>
          </a:xfrm>
          <a:prstGeom prst="rect">
            <a:avLst/>
          </a:prstGeom>
          <a:noFill/>
          <a:ln>
            <a:noFill/>
          </a:ln>
        </p:spPr>
      </p:pic>
    </p:spTree>
    <p:extLst>
      <p:ext uri="{BB962C8B-B14F-4D97-AF65-F5344CB8AC3E}">
        <p14:creationId xmlns:p14="http://schemas.microsoft.com/office/powerpoint/2010/main" val="3854025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6691" y="374073"/>
            <a:ext cx="9949071" cy="5209309"/>
          </a:xfrm>
        </p:spPr>
        <p:txBody>
          <a:bodyPr>
            <a:normAutofit fontScale="92500" lnSpcReduction="10000"/>
          </a:bodyPr>
          <a:lstStyle/>
          <a:p>
            <a:r>
              <a:rPr lang="en-US" sz="3500" b="1" dirty="0"/>
              <a:t>Decision tree</a:t>
            </a:r>
          </a:p>
          <a:p>
            <a:r>
              <a:rPr lang="en-US" dirty="0"/>
              <a:t>Decision Tree model applied to a regression task. Here's the breakdown of the metrics:</a:t>
            </a:r>
          </a:p>
          <a:p>
            <a:r>
              <a:rPr lang="en-US" dirty="0"/>
              <a:t>Mean Squared Error (MSE): 9.760877717595728</a:t>
            </a:r>
          </a:p>
          <a:p>
            <a:r>
              <a:rPr lang="en-US" dirty="0"/>
              <a:t>. In this case, the average squared difference is approximately 9.7609.</a:t>
            </a:r>
          </a:p>
          <a:p>
            <a:r>
              <a:rPr lang="en-US" dirty="0"/>
              <a:t>Mean Absolute Error (MAE): 1.815763935906116</a:t>
            </a:r>
          </a:p>
          <a:p>
            <a:r>
              <a:rPr lang="en-US" dirty="0"/>
              <a:t> In this case, the average absolute difference is approximately 1.8158.</a:t>
            </a:r>
          </a:p>
          <a:p>
            <a:r>
              <a:rPr lang="en-US" dirty="0"/>
              <a:t>Root Mean Squared Error (RMSE): 3.1242403424825893</a:t>
            </a:r>
          </a:p>
          <a:p>
            <a:r>
              <a:rPr lang="en-US" dirty="0"/>
              <a:t> In this case, the RMSE is approximately 3.1242.</a:t>
            </a:r>
          </a:p>
          <a:p>
            <a:r>
              <a:rPr lang="en-US" dirty="0"/>
              <a:t>R-squared (R²): 0.9971622281889159</a:t>
            </a:r>
          </a:p>
          <a:p>
            <a:r>
              <a:rPr lang="en-US" dirty="0"/>
              <a:t>The R-squared value, also known as the coefficient of determination, indicates the proportion of the variance in the target variable that can be explained by the independent variables. In this case, an R-squared value of 0.9972 suggests that the Decision Tree model has a very high level of accuracy in predicting the target variable.</a:t>
            </a:r>
          </a:p>
          <a:p>
            <a:endParaRPr lang="en-US" dirty="0"/>
          </a:p>
        </p:txBody>
      </p:sp>
    </p:spTree>
    <p:extLst>
      <p:ext uri="{BB962C8B-B14F-4D97-AF65-F5344CB8AC3E}">
        <p14:creationId xmlns:p14="http://schemas.microsoft.com/office/powerpoint/2010/main" val="218438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3" y="196200"/>
            <a:ext cx="7239001" cy="745909"/>
          </a:xfrm>
        </p:spPr>
        <p:txBody>
          <a:bodyPr>
            <a:normAutofit/>
          </a:bodyPr>
          <a:lstStyle/>
          <a:p>
            <a:pPr marR="0" rtl="0"/>
            <a:r>
              <a:rPr lang="en-US" sz="3200" b="1" i="0" u="none" strike="noStrike" baseline="0" dirty="0" smtClean="0">
                <a:latin typeface="Times New Roman" panose="02020603050405020304" pitchFamily="18" charset="0"/>
              </a:rPr>
              <a:t>CONCLUSION</a:t>
            </a:r>
          </a:p>
        </p:txBody>
      </p:sp>
      <p:sp>
        <p:nvSpPr>
          <p:cNvPr id="3" name="Text Placeholder 2"/>
          <p:cNvSpPr>
            <a:spLocks noGrp="1"/>
          </p:cNvSpPr>
          <p:nvPr>
            <p:ph type="body" idx="1"/>
          </p:nvPr>
        </p:nvSpPr>
        <p:spPr>
          <a:xfrm>
            <a:off x="568036" y="1163782"/>
            <a:ext cx="10785764" cy="5013181"/>
          </a:xfrm>
        </p:spPr>
        <p:txBody>
          <a:bodyPr>
            <a:normAutofit lnSpcReduction="10000"/>
          </a:bodyPr>
          <a:lstStyle/>
          <a:p>
            <a:r>
              <a:rPr lang="en-US" dirty="0" smtClean="0"/>
              <a:t>Here are some observations:</a:t>
            </a:r>
          </a:p>
          <a:p>
            <a:r>
              <a:rPr lang="en-US" dirty="0" smtClean="0"/>
              <a:t>Linear Regression has relatively higher MAE and RMSE values compared to the other models, indicating that its predictions have higher average absolute and squared differences from the actual values. However, the R-squared value of 0.9138 suggests a reasonably good fit of the linear regression model to the data.</a:t>
            </a:r>
          </a:p>
          <a:p>
            <a:r>
              <a:rPr lang="en-US" dirty="0" err="1" smtClean="0"/>
              <a:t>AdaBoost</a:t>
            </a:r>
            <a:r>
              <a:rPr lang="en-US" dirty="0" smtClean="0"/>
              <a:t> Regression performs well with lower MAE and RMSE values compared to Linear Regression. It also achieves a high R-squared value of 0.9876, indicating a strong fit of the model to the data.</a:t>
            </a:r>
          </a:p>
          <a:p>
            <a:r>
              <a:rPr lang="en-US" dirty="0" smtClean="0"/>
              <a:t>Random Forest Classifier and Decision Tree both produce lower MAE and RMSE values compared to the Linear Regression model. The Decision Tree model stands out with the lowest MAE and RMSE values among all the models, suggesting better accuracy in predicting the target variable compared to the other models. The high R-squared value of 0.9972 indicates a very strong fit of the Decision Tree model to the regression task.</a:t>
            </a:r>
          </a:p>
          <a:p>
            <a:r>
              <a:rPr lang="en-US" dirty="0" smtClean="0"/>
              <a:t>In summary, based on the measured metrics, the Decision Tree model appears to perform the best in terms of accuracy and predictive power for the regression task.</a:t>
            </a:r>
          </a:p>
          <a:p>
            <a:endParaRPr lang="en-US" dirty="0"/>
          </a:p>
        </p:txBody>
      </p:sp>
    </p:spTree>
    <p:extLst>
      <p:ext uri="{BB962C8B-B14F-4D97-AF65-F5344CB8AC3E}">
        <p14:creationId xmlns:p14="http://schemas.microsoft.com/office/powerpoint/2010/main" val="2603878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6582" y="374073"/>
            <a:ext cx="10309289" cy="5721927"/>
          </a:xfrm>
        </p:spPr>
        <p:txBody>
          <a:bodyPr>
            <a:normAutofit fontScale="92500" lnSpcReduction="20000"/>
          </a:bodyPr>
          <a:lstStyle/>
          <a:p>
            <a:r>
              <a:rPr lang="en-US" sz="3800" b="1" dirty="0" smtClean="0"/>
              <a:t>Summary of findings and key insights from the analysis</a:t>
            </a:r>
          </a:p>
          <a:p>
            <a:r>
              <a:rPr lang="en-US" dirty="0" smtClean="0"/>
              <a:t>Insights:</a:t>
            </a:r>
          </a:p>
          <a:p>
            <a:r>
              <a:rPr lang="en-US" dirty="0" smtClean="0"/>
              <a:t>I.	Fuel consumption parameters, both in the city and on the highway, have a significant positive impact on CO2 emissions. Higher fuel consumption leads to increased CO2 emissions, which indicates the importance of fuel efficiency in reducing environmental impact.</a:t>
            </a:r>
          </a:p>
          <a:p>
            <a:r>
              <a:rPr lang="en-US" dirty="0" smtClean="0"/>
              <a:t>II.	Engine size and the number of cylinders have notable positive effects on CO2 emissions. Vehicles with larger engine sizes and more cylinders tend to emit more CO2, emphasizing the role of engine design and size in emissions.</a:t>
            </a:r>
          </a:p>
          <a:p>
            <a:r>
              <a:rPr lang="en-US" dirty="0" smtClean="0"/>
              <a:t>III.	Transmission type shows a negative impact on CO2 emissions. This suggests that certain types of transmissions may contribute to more efficient vehicle performance and lower emissions.</a:t>
            </a:r>
          </a:p>
          <a:p>
            <a:r>
              <a:rPr lang="en-US" dirty="0" smtClean="0"/>
              <a:t>IV.	Fuel type also plays a role in CO2 emissions. Certain fuel types are associated with higher emissions, indicating the importance of considering cleaner and greener fuel options.</a:t>
            </a:r>
          </a:p>
          <a:p>
            <a:r>
              <a:rPr lang="en-US" dirty="0" smtClean="0"/>
              <a:t>V.	Vehicle class demonstrates a positive influence on CO2 emissions. Higher vehicle classes, which often correspond to larger and more powerful vehicles, tend to emit more CO2. This highlights the need for promoting smaller, lighter, and more fuel-efficient vehicles to reduce emissions.</a:t>
            </a:r>
          </a:p>
          <a:p>
            <a:endParaRPr lang="en-US" dirty="0"/>
          </a:p>
        </p:txBody>
      </p:sp>
    </p:spTree>
    <p:extLst>
      <p:ext uri="{BB962C8B-B14F-4D97-AF65-F5344CB8AC3E}">
        <p14:creationId xmlns:p14="http://schemas.microsoft.com/office/powerpoint/2010/main" val="1010960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63782" y="928255"/>
            <a:ext cx="9852089" cy="5167745"/>
          </a:xfrm>
        </p:spPr>
        <p:txBody>
          <a:bodyPr>
            <a:normAutofit/>
          </a:bodyPr>
          <a:lstStyle/>
          <a:p>
            <a:r>
              <a:rPr lang="en-US" dirty="0" smtClean="0"/>
              <a:t>VI.	 From the results certain vehicle brands may have a higher average emission level than others, holding other factors constant.</a:t>
            </a:r>
          </a:p>
          <a:p>
            <a:r>
              <a:rPr lang="en-US" dirty="0" smtClean="0"/>
              <a:t>VII.	That different vehicle models within a brand may have varying emission levels, possibly due to differences in engine configurations, size, or other characteristics.</a:t>
            </a:r>
          </a:p>
          <a:p>
            <a:r>
              <a:rPr lang="en-US" dirty="0" smtClean="0"/>
              <a:t>VIII.	The vehicles belonging to higher vehicle classes, such as larger or more powerful vehicles, tend to have higher CO2 emissions.</a:t>
            </a:r>
          </a:p>
          <a:p>
            <a:r>
              <a:rPr lang="en-US" dirty="0" smtClean="0"/>
              <a:t>IX.	The larger engine sizes are associated with higher CO2 emissions.</a:t>
            </a:r>
          </a:p>
          <a:p>
            <a:r>
              <a:rPr lang="en-US" dirty="0" smtClean="0"/>
              <a:t>X.	Fuel consumption parameters, both in the city and on the highway, have a significant positive impact on CO2 emissions. Higher fuel consumption leads to increased CO2 emissions, which indicates the importance of fuel efficiency in reducing environmental impact.</a:t>
            </a:r>
          </a:p>
          <a:p>
            <a:endParaRPr lang="en-US" dirty="0"/>
          </a:p>
        </p:txBody>
      </p:sp>
    </p:spTree>
    <p:extLst>
      <p:ext uri="{BB962C8B-B14F-4D97-AF65-F5344CB8AC3E}">
        <p14:creationId xmlns:p14="http://schemas.microsoft.com/office/powerpoint/2010/main" val="456329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6583" y="540327"/>
            <a:ext cx="10723418" cy="5569528"/>
          </a:xfrm>
        </p:spPr>
        <p:txBody>
          <a:bodyPr/>
          <a:lstStyle/>
          <a:p>
            <a:pPr marL="45720" indent="0">
              <a:lnSpc>
                <a:spcPct val="150000"/>
              </a:lnSpc>
              <a:buNone/>
            </a:pPr>
            <a:r>
              <a:rPr lang="en-US" dirty="0" smtClean="0"/>
              <a:t>The transportation sector generates approximately 29% of the total greenhouse gas emissions and 25% of the global energy related carbon dioxide (CO2) emissions. Based on this review, one can conclude that selecting different measurements will significantly influence the assessment of the vehicle emission results and the applicable scope of the measurements. Considering the different influencing factors of the operating vehicle emissions will have an impact on the model application of the vehicle emission evaluation.</a:t>
            </a:r>
          </a:p>
          <a:p>
            <a:endParaRPr lang="en-US" dirty="0"/>
          </a:p>
        </p:txBody>
      </p:sp>
    </p:spTree>
    <p:extLst>
      <p:ext uri="{BB962C8B-B14F-4D97-AF65-F5344CB8AC3E}">
        <p14:creationId xmlns:p14="http://schemas.microsoft.com/office/powerpoint/2010/main" val="3672671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9927" y="1080655"/>
            <a:ext cx="9865944" cy="5015345"/>
          </a:xfrm>
        </p:spPr>
        <p:txBody>
          <a:bodyPr>
            <a:normAutofit/>
          </a:bodyPr>
          <a:lstStyle/>
          <a:p>
            <a:r>
              <a:rPr lang="en-US" dirty="0" smtClean="0"/>
              <a:t>XI.	Engine size and the number of cylinders have notable positive effects on CO2 emissions. Vehicles with larger engine sizes and more cylinders tend to emit more CO2, emphasizing the role of engine design and size in emissions.</a:t>
            </a:r>
          </a:p>
          <a:p>
            <a:r>
              <a:rPr lang="en-US" dirty="0" smtClean="0"/>
              <a:t>XII.	Transmission type shows a negative impact on CO2 emissions. This suggests that certain types of transmissions may contribute to more efficient vehicle performance and lower emissions.</a:t>
            </a:r>
          </a:p>
          <a:p>
            <a:r>
              <a:rPr lang="en-US" dirty="0" smtClean="0"/>
              <a:t>XIII.	Fuel type also plays a role in CO2 emissions. Certain fuel types are associated with higher emissions, indicating the importance of considering cleaner and greener fuel options.</a:t>
            </a:r>
          </a:p>
          <a:p>
            <a:r>
              <a:rPr lang="en-US" dirty="0" smtClean="0"/>
              <a:t>XIV.	Vehicle class demonstrates a positive influence on CO2 emissions. Higher vehicle classes, which often correspond to larger and more powerful vehicles, tend to emit more CO2. This highlights the need for promoting smaller, lighter, and more fuel-efficient vehicles to reduce emissions.</a:t>
            </a:r>
          </a:p>
          <a:p>
            <a:endParaRPr lang="en-US" dirty="0"/>
          </a:p>
        </p:txBody>
      </p:sp>
    </p:spTree>
    <p:extLst>
      <p:ext uri="{BB962C8B-B14F-4D97-AF65-F5344CB8AC3E}">
        <p14:creationId xmlns:p14="http://schemas.microsoft.com/office/powerpoint/2010/main" val="2623557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2509" y="207818"/>
            <a:ext cx="11139055" cy="6442364"/>
          </a:xfrm>
        </p:spPr>
        <p:txBody>
          <a:bodyPr>
            <a:normAutofit/>
          </a:bodyPr>
          <a:lstStyle/>
          <a:p>
            <a:pPr marL="45720" indent="0">
              <a:buNone/>
            </a:pPr>
            <a:r>
              <a:rPr lang="en-US" sz="3200" b="1" dirty="0" smtClean="0"/>
              <a:t>Suggestions for future research and improvements</a:t>
            </a:r>
          </a:p>
          <a:p>
            <a:r>
              <a:rPr lang="en-US" dirty="0" smtClean="0"/>
              <a:t>Here are some suggestions for future research and improvements for the CO2 emissions prediction ML project:</a:t>
            </a:r>
          </a:p>
          <a:p>
            <a:r>
              <a:rPr lang="en-US" dirty="0" smtClean="0"/>
              <a:t>	Incorporate Advanced ML Techniques: Explore advanced machine learning techniques such as deep learning, ensemble learning, or hybrid models to further improve the accuracy and predictive performance of the CO2 emissions prediction model. These techniques may be particularly effective in capturing complex relationships and interactions among the vehicle characteristics.</a:t>
            </a:r>
          </a:p>
          <a:p>
            <a:r>
              <a:rPr lang="en-US" dirty="0" smtClean="0"/>
              <a:t>	Feature Selection and Engineering: Conduct in-depth feature selection and engineering to identify the most informative and relevant features for predicting CO2 emissions. Consider incorporating additional domain knowledge or external data sources that may provide valuable insights into emissions factors and environmental impact.</a:t>
            </a:r>
          </a:p>
          <a:p>
            <a:r>
              <a:rPr lang="en-US" dirty="0" smtClean="0"/>
              <a:t>	Model </a:t>
            </a:r>
            <a:r>
              <a:rPr lang="en-US" dirty="0" err="1" smtClean="0"/>
              <a:t>Explainability</a:t>
            </a:r>
            <a:r>
              <a:rPr lang="en-US" dirty="0" smtClean="0"/>
              <a:t> and Interpretability: Investigate techniques to enhance the </a:t>
            </a:r>
            <a:r>
              <a:rPr lang="en-US" dirty="0" err="1" smtClean="0"/>
              <a:t>explainability</a:t>
            </a:r>
            <a:r>
              <a:rPr lang="en-US" dirty="0" smtClean="0"/>
              <a:t> and interpretability of the CO2 emissions prediction model. This can include generating feature importance rankings, creating model-agnostic explanations, or utilizing </a:t>
            </a:r>
            <a:endParaRPr lang="en-US" dirty="0"/>
          </a:p>
        </p:txBody>
      </p:sp>
    </p:spTree>
    <p:extLst>
      <p:ext uri="{BB962C8B-B14F-4D97-AF65-F5344CB8AC3E}">
        <p14:creationId xmlns:p14="http://schemas.microsoft.com/office/powerpoint/2010/main" val="1269064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48145" y="845127"/>
            <a:ext cx="10605655" cy="5331836"/>
          </a:xfrm>
        </p:spPr>
        <p:txBody>
          <a:bodyPr>
            <a:normAutofit lnSpcReduction="10000"/>
          </a:bodyPr>
          <a:lstStyle/>
          <a:p>
            <a:r>
              <a:rPr lang="en-US" dirty="0" smtClean="0"/>
              <a:t>	Domain-Specific Extensions: Consider expanding the model to incorporate additional domain-specific factors that may influence CO2 emissions, such as driving conditions (e.g., urban, rural, highway), vehicle maintenance, or eco-driving behaviors. Including these factors could lead to more accurate and tailored predictions.</a:t>
            </a:r>
          </a:p>
          <a:p>
            <a:r>
              <a:rPr lang="en-US" dirty="0" smtClean="0"/>
              <a:t>	Real-Time Emissions Monitoring: Explore the integration of real-time vehicle emissions monitoring systems, such as on-board diagnostics or remote sensing technologies. This would provide more accurate and up-to-date information on emissions and enable continuous monitoring of a vehicle's environmental impact.</a:t>
            </a:r>
          </a:p>
          <a:p>
            <a:r>
              <a:rPr lang="en-US" dirty="0" smtClean="0"/>
              <a:t>	Model Calibration and Validation: Continuously calibrate and validate the CO2 emissions prediction model with updated data and evolving emission standards. Regularly assess the model's performance against new emission regulations or benchmarks to ensure its accuracy and relevance.</a:t>
            </a:r>
          </a:p>
          <a:p>
            <a:r>
              <a:rPr lang="en-US" dirty="0" smtClean="0"/>
              <a:t>	Data Sharing and Collaboration: Encourage data sharing and collaboration among researchers, vehicle manufacturers, and regulatory bodies to improve the availability and quality of CO2 emissions data. Collaborative efforts can lead to more comprehensive datasets and enhance the accuracy and applicability of the prediction model.</a:t>
            </a:r>
          </a:p>
          <a:p>
            <a:endParaRPr lang="en-US" dirty="0"/>
          </a:p>
        </p:txBody>
      </p:sp>
    </p:spTree>
    <p:extLst>
      <p:ext uri="{BB962C8B-B14F-4D97-AF65-F5344CB8AC3E}">
        <p14:creationId xmlns:p14="http://schemas.microsoft.com/office/powerpoint/2010/main" val="3129418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75855" y="720436"/>
            <a:ext cx="10577945" cy="5456527"/>
          </a:xfrm>
        </p:spPr>
        <p:txBody>
          <a:bodyPr>
            <a:normAutofit/>
          </a:bodyPr>
          <a:lstStyle/>
          <a:p>
            <a:r>
              <a:rPr lang="en-US" dirty="0" smtClean="0"/>
              <a:t>	Policy and Decision Support: Explore the utilization of the CO2 emissions prediction model as a decision support tool for policymakers, manufacturers, and consumers. Provide insights on emission reduction strategies, support policy development for greener transportation, and assist consumers in making informed choices towards more eco-friendly vehicles.</a:t>
            </a:r>
          </a:p>
          <a:p>
            <a:r>
              <a:rPr lang="en-US" dirty="0" smtClean="0"/>
              <a:t>	Evaluation Metrics Expansion: Consider additional evaluation metrics that capture specific aspects of emissions prediction, such as tailpipe emissions of other pollutants (e.g., NOx, particulate matter). This would provide a more comprehensive assessment of the environmental impact of vehicles beyond CO2 emissions alone.</a:t>
            </a:r>
          </a:p>
          <a:p>
            <a:r>
              <a:rPr lang="en-US" dirty="0" smtClean="0"/>
              <a:t>User-Friendly Interfaces: Develop user-friendly interfaces or applications that allow easy access to the CO2 emissions prediction model. Ensure the tool is intuitive, visually appealing, and provides actionable information to a wide range of stakeholders, including consumers, researchers, and policymakers.</a:t>
            </a:r>
          </a:p>
          <a:p>
            <a:endParaRPr lang="en-US" dirty="0"/>
          </a:p>
        </p:txBody>
      </p:sp>
    </p:spTree>
    <p:extLst>
      <p:ext uri="{BB962C8B-B14F-4D97-AF65-F5344CB8AC3E}">
        <p14:creationId xmlns:p14="http://schemas.microsoft.com/office/powerpoint/2010/main" val="3954108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5964" y="609599"/>
            <a:ext cx="10293927" cy="5514109"/>
          </a:xfrm>
        </p:spPr>
        <p:txBody>
          <a:bodyPr>
            <a:normAutofit fontScale="85000" lnSpcReduction="10000"/>
          </a:bodyPr>
          <a:lstStyle/>
          <a:p>
            <a:r>
              <a:rPr lang="en-US" sz="3500" b="1" dirty="0"/>
              <a:t>REFERENCES</a:t>
            </a:r>
          </a:p>
          <a:p>
            <a:r>
              <a:rPr lang="en-US" dirty="0" err="1"/>
              <a:t>Gerlagh</a:t>
            </a:r>
            <a:r>
              <a:rPr lang="en-US" dirty="0"/>
              <a:t>, R., Van Den </a:t>
            </a:r>
            <a:r>
              <a:rPr lang="en-US" dirty="0" err="1"/>
              <a:t>Bijgaart</a:t>
            </a:r>
            <a:r>
              <a:rPr lang="en-US" dirty="0"/>
              <a:t>, I., </a:t>
            </a:r>
            <a:r>
              <a:rPr lang="en-US" dirty="0" err="1"/>
              <a:t>Nijland</a:t>
            </a:r>
            <a:r>
              <a:rPr lang="en-US" dirty="0"/>
              <a:t>, H., &amp; </a:t>
            </a:r>
            <a:r>
              <a:rPr lang="en-US" dirty="0" err="1"/>
              <a:t>Michielsen</a:t>
            </a:r>
            <a:r>
              <a:rPr lang="en-US" dirty="0"/>
              <a:t>, T. (2018). Fiscal policy and CO 2 emissions of new passenger cars in the EU. Environmental and resource economics, 69(1), 103-134.</a:t>
            </a:r>
          </a:p>
          <a:p>
            <a:r>
              <a:rPr lang="en-US" dirty="0" err="1"/>
              <a:t>Mikler</a:t>
            </a:r>
            <a:r>
              <a:rPr lang="en-US" dirty="0"/>
              <a:t>, J. (2005). Institutional reasons for the effect of environmental regulations: passenger car CO2 emissions in the European Union, United States and Japan. Global Society, 19(4), 409-444.</a:t>
            </a:r>
          </a:p>
          <a:p>
            <a:r>
              <a:rPr lang="en-US" dirty="0"/>
              <a:t>Poole, J. A., Barnes, C. S., </a:t>
            </a:r>
            <a:r>
              <a:rPr lang="en-US" dirty="0" err="1"/>
              <a:t>Demain</a:t>
            </a:r>
            <a:r>
              <a:rPr lang="en-US" dirty="0"/>
              <a:t>, J. G., Bernstein, J. A., </a:t>
            </a:r>
            <a:r>
              <a:rPr lang="en-US" dirty="0" err="1"/>
              <a:t>Padukudru</a:t>
            </a:r>
            <a:r>
              <a:rPr lang="en-US" dirty="0"/>
              <a:t>, M. A., Sheehan, W. J., ... &amp; </a:t>
            </a:r>
            <a:r>
              <a:rPr lang="en-US" dirty="0" err="1"/>
              <a:t>Nel</a:t>
            </a:r>
            <a:r>
              <a:rPr lang="en-US" dirty="0"/>
              <a:t>, A. E. (2019). Impact of weather and climate change with indoor and outdoor air quality in asthma: A Work Group Report of the AAAAI Environmental Exposure and Respiratory Health Committee. Journal of Allergy and Clinical Immunology, 143(5), 1702-1710.</a:t>
            </a:r>
          </a:p>
          <a:p>
            <a:r>
              <a:rPr lang="en-US" dirty="0"/>
              <a:t>Sang, Y. N., &amp; </a:t>
            </a:r>
            <a:r>
              <a:rPr lang="en-US" dirty="0" err="1"/>
              <a:t>Bekhet</a:t>
            </a:r>
            <a:r>
              <a:rPr lang="en-US" dirty="0"/>
              <a:t>, H. A. (2015). Modelling electric vehicle usage intentions: an empirical study in Malaysia. Journal of Cleaner Production, 92, 75-83.</a:t>
            </a:r>
          </a:p>
          <a:p>
            <a:r>
              <a:rPr lang="en-US" dirty="0"/>
              <a:t>Yang, Z., Mock, P., German, J., </a:t>
            </a:r>
            <a:r>
              <a:rPr lang="en-US" dirty="0" err="1"/>
              <a:t>Bandivadekar</a:t>
            </a:r>
            <a:r>
              <a:rPr lang="en-US" dirty="0"/>
              <a:t>, A., &amp; </a:t>
            </a:r>
            <a:r>
              <a:rPr lang="en-US" dirty="0" err="1"/>
              <a:t>Lah</a:t>
            </a:r>
            <a:r>
              <a:rPr lang="en-US" dirty="0"/>
              <a:t>, O. (2018). On a pathway to de-carbonization–A comparison of new passenger car CO2 emission standards and taxation measures in the G20 countries. Transportation Research Part D: Transport and Environment, 64, 53-69.</a:t>
            </a:r>
          </a:p>
          <a:p>
            <a:r>
              <a:rPr lang="en-US" dirty="0"/>
              <a:t>Zeng, Q. H., &amp; He, L. Y. (2023). Study on the synergistic effect of air pollution prevention and carbon emission reduction in the context of" dual carbon": Evidence from China's transport sector. Energy Policy, 173, 113370.</a:t>
            </a:r>
          </a:p>
          <a:p>
            <a:endParaRPr lang="en-US" dirty="0"/>
          </a:p>
        </p:txBody>
      </p:sp>
    </p:spTree>
    <p:extLst>
      <p:ext uri="{BB962C8B-B14F-4D97-AF65-F5344CB8AC3E}">
        <p14:creationId xmlns:p14="http://schemas.microsoft.com/office/powerpoint/2010/main" val="1874086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11836" cy="646257"/>
          </a:xfrm>
        </p:spPr>
        <p:txBody>
          <a:bodyPr>
            <a:normAutofit/>
          </a:bodyPr>
          <a:lstStyle/>
          <a:p>
            <a:pPr marR="0" rtl="0"/>
            <a:r>
              <a:rPr lang="en-US" sz="3200" b="1" i="0" u="none" strike="noStrike" baseline="0" dirty="0" smtClean="0">
                <a:latin typeface="Times New Roman" panose="02020603050405020304" pitchFamily="18" charset="0"/>
              </a:rPr>
              <a:t>INTRODUCTION</a:t>
            </a:r>
          </a:p>
        </p:txBody>
      </p:sp>
      <p:sp>
        <p:nvSpPr>
          <p:cNvPr id="3" name="Text Placeholder 2"/>
          <p:cNvSpPr>
            <a:spLocks noGrp="1"/>
          </p:cNvSpPr>
          <p:nvPr>
            <p:ph type="body" idx="1"/>
          </p:nvPr>
        </p:nvSpPr>
        <p:spPr>
          <a:xfrm>
            <a:off x="651163" y="1136073"/>
            <a:ext cx="10903527" cy="5040890"/>
          </a:xfrm>
        </p:spPr>
        <p:txBody>
          <a:bodyPr>
            <a:normAutofit fontScale="92500" lnSpcReduction="10000"/>
          </a:bodyPr>
          <a:lstStyle/>
          <a:p>
            <a:pPr>
              <a:lnSpc>
                <a:spcPct val="170000"/>
              </a:lnSpc>
            </a:pPr>
            <a:r>
              <a:rPr lang="en-US" dirty="0" smtClean="0"/>
              <a:t>   The </a:t>
            </a:r>
            <a:r>
              <a:rPr lang="en-US" dirty="0"/>
              <a:t>purpose of the CO2 emissions prediction ML project is to reduce carbon dioxide (CO2) emissions from vehicles by developing a machine learning model that can accurately estimate emissions based on vehicle characteristics. The project aims to achieve the following objectives</a:t>
            </a:r>
            <a:r>
              <a:rPr lang="en-US" dirty="0" smtClean="0"/>
              <a:t>:</a:t>
            </a:r>
            <a:endParaRPr lang="en-US" dirty="0"/>
          </a:p>
          <a:p>
            <a:pPr>
              <a:lnSpc>
                <a:spcPct val="170000"/>
              </a:lnSpc>
            </a:pPr>
            <a:r>
              <a:rPr lang="en-US" dirty="0"/>
              <a:t>Data Collection: Gather a comprehensive dataset that includes relevant vehicle characteristics and emissions data</a:t>
            </a:r>
            <a:r>
              <a:rPr lang="en-US" dirty="0" smtClean="0"/>
              <a:t>.</a:t>
            </a:r>
            <a:endParaRPr lang="en-US" dirty="0"/>
          </a:p>
          <a:p>
            <a:pPr>
              <a:lnSpc>
                <a:spcPct val="170000"/>
              </a:lnSpc>
            </a:pPr>
            <a:r>
              <a:rPr lang="en-US" dirty="0" smtClean="0"/>
              <a:t>Data Preprocessing</a:t>
            </a:r>
            <a:r>
              <a:rPr lang="en-US" dirty="0"/>
              <a:t>: Clean and preprocess the dataset to ensure accurate and reliable data for training the model</a:t>
            </a:r>
            <a:r>
              <a:rPr lang="en-US" dirty="0" smtClean="0"/>
              <a:t>.</a:t>
            </a:r>
            <a:endParaRPr lang="en-US" dirty="0"/>
          </a:p>
          <a:p>
            <a:pPr>
              <a:lnSpc>
                <a:spcPct val="170000"/>
              </a:lnSpc>
            </a:pPr>
            <a:r>
              <a:rPr lang="en-US" dirty="0" err="1" smtClean="0"/>
              <a:t>Featur</a:t>
            </a:r>
            <a:r>
              <a:rPr lang="en-US" dirty="0" smtClean="0"/>
              <a:t> </a:t>
            </a:r>
            <a:r>
              <a:rPr lang="en-US" dirty="0"/>
              <a:t>Selection: Identify the most influential vehicle characteristics that contribute to CO2 emissions and include them in the model</a:t>
            </a:r>
            <a:r>
              <a:rPr lang="en-US" dirty="0" smtClean="0"/>
              <a:t>.</a:t>
            </a:r>
            <a:endParaRPr lang="en-US" dirty="0"/>
          </a:p>
        </p:txBody>
      </p:sp>
    </p:spTree>
    <p:extLst>
      <p:ext uri="{BB962C8B-B14F-4D97-AF65-F5344CB8AC3E}">
        <p14:creationId xmlns:p14="http://schemas.microsoft.com/office/powerpoint/2010/main" val="167252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5018" y="748145"/>
            <a:ext cx="10688782" cy="5428818"/>
          </a:xfrm>
        </p:spPr>
        <p:txBody>
          <a:bodyPr>
            <a:normAutofit/>
          </a:bodyPr>
          <a:lstStyle/>
          <a:p>
            <a:endParaRPr lang="en-US" dirty="0"/>
          </a:p>
          <a:p>
            <a:r>
              <a:rPr lang="en-US" dirty="0"/>
              <a:t>Model Development: Build a machine learning model that accurately predicts CO2 emissions based on the selected features.</a:t>
            </a:r>
          </a:p>
          <a:p>
            <a:endParaRPr lang="en-US" dirty="0"/>
          </a:p>
          <a:p>
            <a:r>
              <a:rPr lang="en-US" dirty="0"/>
              <a:t>Model Optimization: Fine-tune the model parameters to improve its accuracy and performance.</a:t>
            </a:r>
          </a:p>
          <a:p>
            <a:endParaRPr lang="en-US" dirty="0"/>
          </a:p>
          <a:p>
            <a:r>
              <a:rPr lang="en-US" dirty="0"/>
              <a:t>Deployment: Implement the model as a user-friendly tool that can be used to estimate CO2 emissions for different vehicles.</a:t>
            </a:r>
          </a:p>
          <a:p>
            <a:endParaRPr lang="en-US" dirty="0"/>
          </a:p>
          <a:p>
            <a:r>
              <a:rPr lang="en-US" dirty="0"/>
              <a:t>Awareness and Education: Promote the use of the CO2 emissions prediction tool to raise awareness about vehicle emissions and encourage individuals and organizations to make more environmentally friendly choices.</a:t>
            </a:r>
          </a:p>
          <a:p>
            <a:endParaRPr lang="en-US" dirty="0"/>
          </a:p>
        </p:txBody>
      </p:sp>
    </p:spTree>
    <p:extLst>
      <p:ext uri="{BB962C8B-B14F-4D97-AF65-F5344CB8AC3E}">
        <p14:creationId xmlns:p14="http://schemas.microsoft.com/office/powerpoint/2010/main" val="333445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045036" cy="521566"/>
          </a:xfrm>
        </p:spPr>
        <p:txBody>
          <a:bodyPr>
            <a:noAutofit/>
          </a:bodyPr>
          <a:lstStyle/>
          <a:p>
            <a:pPr marR="0" rtl="0"/>
            <a:r>
              <a:rPr lang="en-US" sz="3200" b="1" i="0" u="none" strike="noStrike" baseline="0" dirty="0" smtClean="0">
                <a:latin typeface="Times New Roman" panose="02020603050405020304" pitchFamily="18" charset="0"/>
              </a:rPr>
              <a:t>DATASET DESCRIPTION</a:t>
            </a:r>
          </a:p>
        </p:txBody>
      </p:sp>
      <p:sp>
        <p:nvSpPr>
          <p:cNvPr id="3" name="Text Placeholder 2"/>
          <p:cNvSpPr>
            <a:spLocks noGrp="1"/>
          </p:cNvSpPr>
          <p:nvPr>
            <p:ph type="body" idx="1"/>
          </p:nvPr>
        </p:nvSpPr>
        <p:spPr>
          <a:xfrm>
            <a:off x="678873" y="1357745"/>
            <a:ext cx="10674927" cy="4819218"/>
          </a:xfrm>
        </p:spPr>
        <p:txBody>
          <a:bodyPr/>
          <a:lstStyle/>
          <a:p>
            <a:r>
              <a:rPr lang="en-US" dirty="0"/>
              <a:t>About dataset:</a:t>
            </a:r>
          </a:p>
          <a:p>
            <a:r>
              <a:rPr lang="en-US" dirty="0"/>
              <a:t>This dataset captures the details of how CO2 emissions by a vehicle can vary with the different features. The dataset has been taken from Canada Government official open data website. This is a compiled version. This contains data over a period of 7 years.</a:t>
            </a:r>
          </a:p>
          <a:p>
            <a:r>
              <a:rPr lang="en-US" dirty="0"/>
              <a:t>There are total 7385 rows and 12 columns. </a:t>
            </a:r>
          </a:p>
        </p:txBody>
      </p:sp>
    </p:spTree>
    <p:extLst>
      <p:ext uri="{BB962C8B-B14F-4D97-AF65-F5344CB8AC3E}">
        <p14:creationId xmlns:p14="http://schemas.microsoft.com/office/powerpoint/2010/main" val="4257533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2836" y="581891"/>
            <a:ext cx="10480964" cy="5595072"/>
          </a:xfrm>
        </p:spPr>
        <p:txBody>
          <a:bodyPr>
            <a:normAutofit fontScale="92500" lnSpcReduction="10000"/>
          </a:bodyPr>
          <a:lstStyle/>
          <a:p>
            <a:pPr marL="45720" indent="0">
              <a:buNone/>
            </a:pPr>
            <a:r>
              <a:rPr lang="en-US" sz="3500" b="1" dirty="0" smtClean="0"/>
              <a:t>Features</a:t>
            </a:r>
            <a:endParaRPr lang="en-US" sz="3500" b="1" dirty="0"/>
          </a:p>
          <a:p>
            <a:r>
              <a:rPr lang="en-US" dirty="0"/>
              <a:t>Make</a:t>
            </a:r>
          </a:p>
          <a:p>
            <a:r>
              <a:rPr lang="en-US" dirty="0"/>
              <a:t>Model</a:t>
            </a:r>
          </a:p>
          <a:p>
            <a:r>
              <a:rPr lang="en-US" dirty="0"/>
              <a:t>Vehicle Class</a:t>
            </a:r>
          </a:p>
          <a:p>
            <a:r>
              <a:rPr lang="en-US" dirty="0"/>
              <a:t>Engine Size (L)</a:t>
            </a:r>
          </a:p>
          <a:p>
            <a:r>
              <a:rPr lang="en-US" dirty="0"/>
              <a:t>Cylinders</a:t>
            </a:r>
          </a:p>
          <a:p>
            <a:r>
              <a:rPr lang="en-US" dirty="0"/>
              <a:t>Transmission</a:t>
            </a:r>
          </a:p>
          <a:p>
            <a:r>
              <a:rPr lang="en-US" dirty="0"/>
              <a:t>Fuel Type</a:t>
            </a:r>
          </a:p>
          <a:p>
            <a:r>
              <a:rPr lang="en-US" dirty="0"/>
              <a:t>Fuel Consumption City (L/100 km)</a:t>
            </a:r>
          </a:p>
          <a:p>
            <a:r>
              <a:rPr lang="en-US" dirty="0"/>
              <a:t>Fuel Consumption Hwy (L/100 km)</a:t>
            </a:r>
          </a:p>
          <a:p>
            <a:r>
              <a:rPr lang="en-US" dirty="0"/>
              <a:t>Fuel Consumption Comb (L/100 km)</a:t>
            </a:r>
          </a:p>
          <a:p>
            <a:r>
              <a:rPr lang="en-US" dirty="0"/>
              <a:t>Fuel Consumption Comb (mpg)</a:t>
            </a:r>
          </a:p>
          <a:p>
            <a:r>
              <a:rPr lang="en-US" dirty="0"/>
              <a:t>CO2 Emissions (g/km</a:t>
            </a:r>
          </a:p>
        </p:txBody>
      </p:sp>
    </p:spTree>
    <p:extLst>
      <p:ext uri="{BB962C8B-B14F-4D97-AF65-F5344CB8AC3E}">
        <p14:creationId xmlns:p14="http://schemas.microsoft.com/office/powerpoint/2010/main" val="60668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sz="3200" b="1" i="0" u="none" strike="noStrike" baseline="0" dirty="0" smtClean="0">
                <a:latin typeface="Times New Roman" panose="02020603050405020304" pitchFamily="18" charset="0"/>
              </a:rPr>
              <a:t>DATA PREPROCESSING</a:t>
            </a:r>
          </a:p>
        </p:txBody>
      </p:sp>
      <p:sp>
        <p:nvSpPr>
          <p:cNvPr id="3" name="Text Placeholder 2"/>
          <p:cNvSpPr>
            <a:spLocks noGrp="1"/>
          </p:cNvSpPr>
          <p:nvPr>
            <p:ph type="body" idx="1"/>
          </p:nvPr>
        </p:nvSpPr>
        <p:spPr/>
        <p:txBody>
          <a:bodyPr>
            <a:normAutofit/>
          </a:bodyPr>
          <a:lstStyle/>
          <a:p>
            <a:r>
              <a:rPr lang="en-US" dirty="0"/>
              <a:t>Data Cleaning</a:t>
            </a:r>
          </a:p>
          <a:p>
            <a:r>
              <a:rPr lang="en-US" dirty="0"/>
              <a:t>Data Transformation</a:t>
            </a:r>
          </a:p>
          <a:p>
            <a:r>
              <a:rPr lang="en-US" dirty="0"/>
              <a:t>Feature Engineering</a:t>
            </a:r>
          </a:p>
          <a:p>
            <a:r>
              <a:rPr lang="en-US" dirty="0"/>
              <a:t>Data Splitting</a:t>
            </a:r>
          </a:p>
          <a:p>
            <a:r>
              <a:rPr lang="en-US" dirty="0"/>
              <a:t>Handling Imbalanced Data</a:t>
            </a:r>
          </a:p>
          <a:p>
            <a:r>
              <a:rPr lang="en-US" dirty="0"/>
              <a:t>Data Encoding</a:t>
            </a:r>
          </a:p>
          <a:p>
            <a:r>
              <a:rPr lang="en-US" dirty="0"/>
              <a:t>Data Scaling</a:t>
            </a:r>
          </a:p>
          <a:p>
            <a:endParaRPr lang="en-US" dirty="0"/>
          </a:p>
        </p:txBody>
      </p:sp>
    </p:spTree>
    <p:extLst>
      <p:ext uri="{BB962C8B-B14F-4D97-AF65-F5344CB8AC3E}">
        <p14:creationId xmlns:p14="http://schemas.microsoft.com/office/powerpoint/2010/main" val="312737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9818" y="637309"/>
            <a:ext cx="10383982" cy="5539654"/>
          </a:xfrm>
        </p:spPr>
        <p:txBody>
          <a:bodyPr/>
          <a:lstStyle/>
          <a:p>
            <a:endParaRPr lang="en-US" dirty="0"/>
          </a:p>
        </p:txBody>
      </p:sp>
      <p:pic>
        <p:nvPicPr>
          <p:cNvPr id="5" name="Picture 4" descr="C:\Users\admn\AppData\Local\Microsoft\Windows\INetCache\Content.MSO\77E299B5.tmp"/>
          <p:cNvPicPr/>
          <p:nvPr/>
        </p:nvPicPr>
        <p:blipFill>
          <a:blip r:embed="rId2">
            <a:extLst>
              <a:ext uri="{28A0092B-C50C-407E-A947-70E740481C1C}">
                <a14:useLocalDpi xmlns:a14="http://schemas.microsoft.com/office/drawing/2010/main" val="0"/>
              </a:ext>
            </a:extLst>
          </a:blip>
          <a:srcRect/>
          <a:stretch>
            <a:fillRect/>
          </a:stretch>
        </p:blipFill>
        <p:spPr bwMode="auto">
          <a:xfrm>
            <a:off x="2514860" y="793260"/>
            <a:ext cx="5451504" cy="4859394"/>
          </a:xfrm>
          <a:prstGeom prst="rect">
            <a:avLst/>
          </a:prstGeom>
          <a:noFill/>
          <a:ln>
            <a:noFill/>
          </a:ln>
        </p:spPr>
      </p:pic>
    </p:spTree>
    <p:extLst>
      <p:ext uri="{BB962C8B-B14F-4D97-AF65-F5344CB8AC3E}">
        <p14:creationId xmlns:p14="http://schemas.microsoft.com/office/powerpoint/2010/main" val="217655763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162</TotalTime>
  <Words>3564</Words>
  <Application>Microsoft Office PowerPoint</Application>
  <PresentationFormat>Widescreen</PresentationFormat>
  <Paragraphs>171</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Cambria Math</vt:lpstr>
      <vt:lpstr>Corbel</vt:lpstr>
      <vt:lpstr>Times New Roman</vt:lpstr>
      <vt:lpstr>Basis</vt:lpstr>
      <vt:lpstr>ANALYSIS OF VEHICLE CO2 EMISSIONS  A MACHINE LEARNING  APPROACH PROJECT </vt:lpstr>
      <vt:lpstr>ABSTRACT</vt:lpstr>
      <vt:lpstr>PowerPoint Presentation</vt:lpstr>
      <vt:lpstr>INTRODUCTION</vt:lpstr>
      <vt:lpstr>PowerPoint Presentation</vt:lpstr>
      <vt:lpstr>DATASET DESCRIPTION</vt:lpstr>
      <vt:lpstr>PowerPoint Presentation</vt:lpstr>
      <vt:lpstr>DATA PREPROCESSING</vt:lpstr>
      <vt:lpstr>PowerPoint Presentation</vt:lpstr>
      <vt:lpstr>PowerPoint Presentation</vt:lpstr>
      <vt:lpstr>PowerPoint Presentation</vt:lpstr>
      <vt:lpstr>PowerPoint Presentation</vt:lpstr>
      <vt:lpstr>PowerPoint Presentation</vt:lpstr>
      <vt:lpstr>PowerPoint Presentation</vt:lpstr>
      <vt:lpstr>EXPLORATORY DATA ANALYSIS</vt:lpstr>
      <vt:lpstr>MODEL DEVELOPMENT</vt:lpstr>
      <vt:lpstr>RESULTS AND DISCUSSION</vt:lpstr>
      <vt:lpstr>Linear Regression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VEHICLE CO2 EMISSIONS: ML PROJECT </dc:title>
  <dc:creator>ravi jonnalagadda</dc:creator>
  <cp:lastModifiedBy>ravi jonnalagadda</cp:lastModifiedBy>
  <cp:revision>29</cp:revision>
  <dcterms:created xsi:type="dcterms:W3CDTF">2023-07-17T11:19:52Z</dcterms:created>
  <dcterms:modified xsi:type="dcterms:W3CDTF">2023-08-01T12:12:52Z</dcterms:modified>
</cp:coreProperties>
</file>