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68" r:id="rId5"/>
    <p:sldId id="290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67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>
        <p:guide orient="horz" pos="2151"/>
        <p:guide pos="384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E8A575F-9C38-453F-B245-E0AC403A93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DA1FC3-7E78-495C-8279-F504741E3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  <a:pPr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E4AFE3-ADFA-49FA-9040-BABEF386F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1B6DD-C50D-479D-9CE4-C0C0F44A6C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fld id="{0CD6016F-3499-41F6-B940-EA3CBF5FFDC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A38A69-6B8F-455A-9009-AD3D9CBC2D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DD4D6-5505-4E35-832D-B64F42493F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70B7B98-C111-41D1-AE07-23A8134B00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2D5C7FA-868A-4DF4-BD2D-933CBBA0A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Click to edit Master text style</a:t>
            </a:r>
          </a:p>
          <a:p>
            <a:pPr lvl="1"/>
            <a:r>
              <a:rPr lang="zh-CN" altLang="en-US" noProof="0"/>
              <a:t>Second level</a:t>
            </a:r>
          </a:p>
          <a:p>
            <a:pPr lvl="2"/>
            <a:r>
              <a:rPr lang="zh-CN" altLang="en-US" noProof="0"/>
              <a:t>Third level</a:t>
            </a:r>
          </a:p>
          <a:p>
            <a:pPr lvl="3"/>
            <a:r>
              <a:rPr lang="zh-CN" altLang="en-US" noProof="0"/>
              <a:t>Fourth level</a:t>
            </a:r>
          </a:p>
          <a:p>
            <a:pPr lvl="4"/>
            <a:r>
              <a:rPr lang="zh-CN" altLang="en-US" noProof="0"/>
              <a:t>Fifth level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15684-75DA-4BE6-A865-59C98EE09B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F3D47-FF9D-4BC3-9389-808655301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BF451C4-BFD2-4D24-923A-6DB237159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422B4-7ED8-4318-A2CA-A6FE9D1F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02474-59D7-4E86-B253-A92DDB8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6672E-7F98-4FD3-9107-E967088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299C6-221E-4AD2-AF2C-E34B13A5C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1E0037D-3CD6-4A90-B9F2-B32448D8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08B623-C93A-4093-B96C-2B09965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82C74A-1273-4D96-A5F4-6A4EECB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A76B-285D-44EA-A045-9232F3065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422B4-7ED8-4318-A2CA-A6FE9D1F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02474-59D7-4E86-B253-A92DDB8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6672E-7F98-4FD3-9107-E967088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299C6-221E-4AD2-AF2C-E34B13A5C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3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Click to edit Master title style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1E0037D-3CD6-4A90-B9F2-B32448D8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608B623-C93A-4093-B96C-2B099654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82C74A-1273-4D96-A5F4-6A4EECB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FA76B-285D-44EA-A045-9232F3065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0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FE01A8-BEAB-46DF-8D21-2D5FAA3741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4557005-C344-466F-B992-60AB4A92A7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850C3-7981-4DDF-B36A-CF905DDC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93013-6DB8-4B12-B337-ED654416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8FB4B-8E60-49AD-AFD6-A0B8647CC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1752A-D502-4C45-91E1-E2C65FC92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FE01A8-BEAB-46DF-8D21-2D5FAA3741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title style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4557005-C344-466F-B992-60AB4A92A7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850C3-7981-4DDF-B36A-CF905DDC9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93013-6DB8-4B12-B337-ED654416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8FB4B-8E60-49AD-AFD6-A0B8647CC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1752A-D502-4C45-91E1-E2C65FC92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8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">
            <a:extLst>
              <a:ext uri="{FF2B5EF4-FFF2-40B4-BE49-F238E27FC236}">
                <a16:creationId xmlns:a16="http://schemas.microsoft.com/office/drawing/2014/main" id="{B4563203-B6EA-41D9-8A75-3A99F669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4"/>
          <a:stretch>
            <a:fillRect/>
          </a:stretch>
        </p:blipFill>
        <p:spPr bwMode="auto">
          <a:xfrm>
            <a:off x="7938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文本框 2">
            <a:extLst>
              <a:ext uri="{FF2B5EF4-FFF2-40B4-BE49-F238E27FC236}">
                <a16:creationId xmlns:a16="http://schemas.microsoft.com/office/drawing/2014/main" id="{C1FBABC9-6114-41F0-9182-2B8EC066B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862" y="4409228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Presented By - Ravi Jagtap</a:t>
            </a:r>
            <a:endParaRPr lang="zh-CN" altLang="en-US" sz="16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99" name="文本框 3">
            <a:extLst>
              <a:ext uri="{FF2B5EF4-FFF2-40B4-BE49-F238E27FC236}">
                <a16:creationId xmlns:a16="http://schemas.microsoft.com/office/drawing/2014/main" id="{BF5DE336-610F-4780-B915-6A72A00C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275" y="2384851"/>
            <a:ext cx="67954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Indian Premier League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00" name="组合 4">
            <a:extLst>
              <a:ext uri="{FF2B5EF4-FFF2-40B4-BE49-F238E27FC236}">
                <a16:creationId xmlns:a16="http://schemas.microsoft.com/office/drawing/2014/main" id="{6075F1DB-D2B5-4964-A8E7-5A7AFF0BF253}"/>
              </a:ext>
            </a:extLst>
          </p:cNvPr>
          <p:cNvGrpSpPr>
            <a:grpSpLocks/>
          </p:cNvGrpSpPr>
          <p:nvPr/>
        </p:nvGrpSpPr>
        <p:grpSpPr bwMode="auto">
          <a:xfrm>
            <a:off x="2698275" y="3449389"/>
            <a:ext cx="6795450" cy="461665"/>
            <a:chOff x="2873270" y="4093708"/>
            <a:chExt cx="6829865" cy="461664"/>
          </a:xfrm>
        </p:grpSpPr>
        <p:sp>
          <p:nvSpPr>
            <p:cNvPr id="4101" name="文本框 8">
              <a:extLst>
                <a:ext uri="{FF2B5EF4-FFF2-40B4-BE49-F238E27FC236}">
                  <a16:creationId xmlns:a16="http://schemas.microsoft.com/office/drawing/2014/main" id="{B2D497A4-B58D-4E2D-9743-0F8D47343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745" y="4093708"/>
              <a:ext cx="3988516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Exploratory Data Analysis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20D5259-5B0B-4A52-941A-2E58216EDA37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70" y="4328543"/>
              <a:ext cx="13301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CEFC0D-4894-42C4-BAAB-E0885E1DF58C}"/>
                </a:ext>
              </a:extLst>
            </p:cNvPr>
            <p:cNvCxnSpPr/>
            <p:nvPr/>
          </p:nvCxnSpPr>
          <p:spPr>
            <a:xfrm>
              <a:off x="8380709" y="4328543"/>
              <a:ext cx="13224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76"/>
    </mc:Choice>
    <mc:Fallback>
      <p:transition spd="slow" advTm="95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521620" y="388589"/>
            <a:ext cx="10953946" cy="0"/>
            <a:chOff x="4836307" y="2147483647"/>
            <a:chExt cx="278778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30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71" y="126979"/>
            <a:ext cx="86946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Number of matches won by Mumbai Indians per season?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70060-C360-4494-96E3-BAD505A9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1720245"/>
            <a:ext cx="8391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4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235670" y="388589"/>
            <a:ext cx="11670383" cy="214726"/>
            <a:chOff x="4836307" y="2147483647"/>
            <a:chExt cx="278778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307" y="2147483647"/>
              <a:ext cx="61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551320" y="2147483647"/>
              <a:ext cx="727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69" y="126979"/>
            <a:ext cx="109792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Batting first or bowling first helped MI in winning matches at each venue</a:t>
            </a:r>
            <a:endParaRPr lang="zh-CN" alt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EDB12-2F29-4F4C-B6D6-42D128C5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47" y="850503"/>
            <a:ext cx="7827979" cy="571998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DB5F026-11EF-4F6C-B281-DFD063769F45}"/>
              </a:ext>
            </a:extLst>
          </p:cNvPr>
          <p:cNvSpPr/>
          <p:nvPr/>
        </p:nvSpPr>
        <p:spPr bwMode="auto">
          <a:xfrm>
            <a:off x="8602733" y="1557924"/>
            <a:ext cx="3303320" cy="3881342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gives an overview of winning by runs and winning by wickets for each venue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some stadiums like Wankhede or Dr. DY Patil, MI have a good record of defending their total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 stadiums like M.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Chinaswamy</a:t>
            </a: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and PCA are good for chasing the total for MI.</a:t>
            </a:r>
          </a:p>
        </p:txBody>
      </p:sp>
    </p:spTree>
    <p:extLst>
      <p:ext uri="{BB962C8B-B14F-4D97-AF65-F5344CB8AC3E}">
        <p14:creationId xmlns:p14="http://schemas.microsoft.com/office/powerpoint/2010/main" val="412343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635525" y="379162"/>
            <a:ext cx="10708847" cy="0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623" y="117552"/>
            <a:ext cx="8950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How's the performance of MI at home ground (Wankhede)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A8A40-9741-4EB0-8D11-5A6CC23D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5" y="1036654"/>
            <a:ext cx="6886575" cy="50863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5F60820-AF01-42EA-B9AF-F3C42017DCE8}"/>
              </a:ext>
            </a:extLst>
          </p:cNvPr>
          <p:cNvSpPr/>
          <p:nvPr/>
        </p:nvSpPr>
        <p:spPr bwMode="auto">
          <a:xfrm>
            <a:off x="8376489" y="2176485"/>
            <a:ext cx="3303320" cy="2505030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35% times MI has won by runs at Wankhede stadium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26.7% time MI has won by runs at Wankhede Stadium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38.3% times MI has lost the match at Wankhede stadium</a:t>
            </a:r>
          </a:p>
        </p:txBody>
      </p:sp>
    </p:spTree>
    <p:extLst>
      <p:ext uri="{BB962C8B-B14F-4D97-AF65-F5344CB8AC3E}">
        <p14:creationId xmlns:p14="http://schemas.microsoft.com/office/powerpoint/2010/main" val="257411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635525" y="379162"/>
            <a:ext cx="10708847" cy="0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623" y="117552"/>
            <a:ext cx="8950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Against which team Mumbai Indians got the most defeats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6AE4C-3C55-4F6E-B1F8-1AE022B36AC8}"/>
              </a:ext>
            </a:extLst>
          </p:cNvPr>
          <p:cNvSpPr/>
          <p:nvPr/>
        </p:nvSpPr>
        <p:spPr>
          <a:xfrm>
            <a:off x="699103" y="4970233"/>
            <a:ext cx="42028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CSK</a:t>
            </a:r>
            <a:r>
              <a:rPr lang="en-US" sz="1600" dirty="0"/>
              <a:t> and </a:t>
            </a:r>
            <a:r>
              <a:rPr lang="en-US" sz="1600" b="1" dirty="0"/>
              <a:t>DD</a:t>
            </a:r>
            <a:r>
              <a:rPr lang="en-US" sz="1600" dirty="0"/>
              <a:t> defeated MI 11 times each.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9AD82-425A-415C-841F-D260823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7" y="1243403"/>
            <a:ext cx="5686425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6BF09-729B-4F6D-B2B0-33D592111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09" y="1243403"/>
            <a:ext cx="5800725" cy="32289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9CEFB7-643C-46F9-8C7A-89D21270E41F}"/>
              </a:ext>
            </a:extLst>
          </p:cNvPr>
          <p:cNvSpPr/>
          <p:nvPr/>
        </p:nvSpPr>
        <p:spPr>
          <a:xfrm>
            <a:off x="6526439" y="4970233"/>
            <a:ext cx="5341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the times both CSK and DD opted to field first against MI in which MI lost the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941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76312" y="379162"/>
            <a:ext cx="8993173" cy="158166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793" y="84277"/>
            <a:ext cx="75516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Bowler with most extra runs for Mumbai Indians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DDCF481-9463-44F4-BD66-551367C66C76}"/>
              </a:ext>
            </a:extLst>
          </p:cNvPr>
          <p:cNvSpPr/>
          <p:nvPr/>
        </p:nvSpPr>
        <p:spPr bwMode="auto">
          <a:xfrm>
            <a:off x="8376489" y="2176485"/>
            <a:ext cx="3303320" cy="2505030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Took only the bowlers who bowled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atleast</a:t>
            </a: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 overs.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JDP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Oram</a:t>
            </a: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has given the most extra runs compared to the deliveries he bowled.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Followed by VS </a:t>
            </a:r>
            <a:r>
              <a:rPr lang="en-US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Yeligati</a:t>
            </a: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8B20-709C-4E79-838F-99DAB707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0" y="1295400"/>
            <a:ext cx="5829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76312" y="379162"/>
            <a:ext cx="8993173" cy="158166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63" y="97368"/>
            <a:ext cx="6959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Total runs scored by each team in power plays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DBA08-3343-45B7-AE21-D43FAABEB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154391"/>
            <a:ext cx="9467850" cy="419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8024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Mumbai Indians tops the table by scoring most runs in powerplays – 7690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Kolkata Knight Riders – 7660 Runs</a:t>
            </a:r>
          </a:p>
        </p:txBody>
      </p:sp>
    </p:spTree>
    <p:extLst>
      <p:ext uri="{BB962C8B-B14F-4D97-AF65-F5344CB8AC3E}">
        <p14:creationId xmlns:p14="http://schemas.microsoft.com/office/powerpoint/2010/main" val="332589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76312" y="379162"/>
            <a:ext cx="8993173" cy="158166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274" y="117552"/>
            <a:ext cx="7176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Total wickets taken by each team in power play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8960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Mumbai Indians again tops the table by taking most wickets in powerplays – 257 Wickets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Royal Challengers Bangalore – 239 Wickets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BF2CC-1815-41D7-AE1E-8BD51E77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154194"/>
            <a:ext cx="94297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867267" y="379161"/>
            <a:ext cx="10567446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15" y="117552"/>
            <a:ext cx="8641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/>
              <a:t> </a:t>
            </a:r>
            <a:r>
              <a:rPr lang="en-US" sz="2800" b="1" i="1" dirty="0">
                <a:solidFill>
                  <a:schemeClr val="bg1"/>
                </a:solidFill>
              </a:rPr>
              <a:t>Which team scored highest runs in powerplay against MI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7260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CSK Scored most runs, 1069 runs against Mumbai Indians in powerplays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Kings Eleven Punjab – 1013 Runs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93342-DACD-4B21-B300-C75848A5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12" y="1130934"/>
            <a:ext cx="9382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489435" y="379161"/>
            <a:ext cx="8908330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977" y="96518"/>
            <a:ext cx="7342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team took most MI wickets in powerplay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203586" y="5474288"/>
            <a:ext cx="6994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RCB took most wickets, 37 wickets of Mumbai Indians in powerplays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Followed by Delhi Daredevils – 33 Wickets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16EE7-D097-45DB-AF20-9E81FC13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012153"/>
            <a:ext cx="93726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027522" y="348702"/>
            <a:ext cx="9790300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77" y="87092"/>
            <a:ext cx="8143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MI batsman with maximum strike rate in powerplays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BD44A-DAE6-4420-B192-94686B54879A}"/>
              </a:ext>
            </a:extLst>
          </p:cNvPr>
          <p:cNvSpPr/>
          <p:nvPr/>
        </p:nvSpPr>
        <p:spPr>
          <a:xfrm>
            <a:off x="2682423" y="4918354"/>
            <a:ext cx="7629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top 5 Mumbai Indians batsman with highest strike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 Lewis</a:t>
            </a:r>
            <a:r>
              <a:rPr lang="en-US" dirty="0"/>
              <a:t> has the maximum strike rate of 166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9470A-651D-4D89-9FD2-7182C9EE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433065"/>
            <a:ext cx="86201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5" name="组合 6">
            <a:extLst>
              <a:ext uri="{FF2B5EF4-FFF2-40B4-BE49-F238E27FC236}">
                <a16:creationId xmlns:a16="http://schemas.microsoft.com/office/drawing/2014/main" id="{8580083B-9825-4958-8645-B2EB6116E88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88267"/>
            <a:ext cx="3562350" cy="461665"/>
            <a:chOff x="4819650" y="188121"/>
            <a:chExt cx="2552700" cy="462489"/>
          </a:xfrm>
        </p:grpSpPr>
        <p:sp>
          <p:nvSpPr>
            <p:cNvPr id="5126" name="矩形 3">
              <a:extLst>
                <a:ext uri="{FF2B5EF4-FFF2-40B4-BE49-F238E27FC236}">
                  <a16:creationId xmlns:a16="http://schemas.microsoft.com/office/drawing/2014/main" id="{79F790ED-6CA4-44C4-B6D5-32387A062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188" y="188121"/>
              <a:ext cx="1177625" cy="46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Overview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F75E9E6-C4CC-4888-9F30-8DFB2562159B}"/>
                </a:ext>
              </a:extLst>
            </p:cNvPr>
            <p:cNvCxnSpPr/>
            <p:nvPr/>
          </p:nvCxnSpPr>
          <p:spPr>
            <a:xfrm>
              <a:off x="4819650" y="419366"/>
              <a:ext cx="638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A3A247-F96E-4CE9-ACA5-B40439E4C8A3}"/>
                </a:ext>
              </a:extLst>
            </p:cNvPr>
            <p:cNvCxnSpPr/>
            <p:nvPr/>
          </p:nvCxnSpPr>
          <p:spPr>
            <a:xfrm>
              <a:off x="6734175" y="419366"/>
              <a:ext cx="63817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A56F9B-80CB-4385-B82F-CAF96098AEF6}"/>
              </a:ext>
            </a:extLst>
          </p:cNvPr>
          <p:cNvGrpSpPr/>
          <p:nvPr/>
        </p:nvGrpSpPr>
        <p:grpSpPr>
          <a:xfrm>
            <a:off x="1007897" y="1874520"/>
            <a:ext cx="1679575" cy="3459012"/>
            <a:chOff x="2687435" y="1770180"/>
            <a:chExt cx="1679575" cy="3459012"/>
          </a:xfrm>
        </p:grpSpPr>
        <p:sp>
          <p:nvSpPr>
            <p:cNvPr id="64" name="文本框 15">
              <a:extLst>
                <a:ext uri="{FF2B5EF4-FFF2-40B4-BE49-F238E27FC236}">
                  <a16:creationId xmlns:a16="http://schemas.microsoft.com/office/drawing/2014/main" id="{AE945223-B267-4AD3-A3F5-55707FFEC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435" y="3844197"/>
              <a:ext cx="1679575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1A769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Total Seasons Till Now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FEE63D-026F-441F-B933-781B4742662B}"/>
                </a:ext>
              </a:extLst>
            </p:cNvPr>
            <p:cNvGrpSpPr/>
            <p:nvPr/>
          </p:nvGrpSpPr>
          <p:grpSpPr>
            <a:xfrm>
              <a:off x="2749726" y="1770180"/>
              <a:ext cx="1554997" cy="1554997"/>
              <a:chOff x="1065827" y="1511476"/>
              <a:chExt cx="1554997" cy="1554997"/>
            </a:xfrm>
          </p:grpSpPr>
          <p:grpSp>
            <p:nvGrpSpPr>
              <p:cNvPr id="29" name="组合 54">
                <a:extLst>
                  <a:ext uri="{FF2B5EF4-FFF2-40B4-BE49-F238E27FC236}">
                    <a16:creationId xmlns:a16="http://schemas.microsoft.com/office/drawing/2014/main" id="{648A588E-D8B3-4BCA-BD2A-4C6FDA1FA4EB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32" name="Freeform 77">
                  <a:extLst>
                    <a:ext uri="{FF2B5EF4-FFF2-40B4-BE49-F238E27FC236}">
                      <a16:creationId xmlns:a16="http://schemas.microsoft.com/office/drawing/2014/main" id="{86A20E62-674F-493D-9C0A-F3532F633D33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Rectangle 78">
                  <a:extLst>
                    <a:ext uri="{FF2B5EF4-FFF2-40B4-BE49-F238E27FC236}">
                      <a16:creationId xmlns:a16="http://schemas.microsoft.com/office/drawing/2014/main" id="{09346DD7-B739-4A32-96D4-B752DD93C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30" name="图片 57">
                <a:extLst>
                  <a:ext uri="{FF2B5EF4-FFF2-40B4-BE49-F238E27FC236}">
                    <a16:creationId xmlns:a16="http://schemas.microsoft.com/office/drawing/2014/main" id="{59FED33E-E1D0-4908-9145-C4BFB340EA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FE9D21-B15E-474E-8AF1-57F9F2FCE80A}"/>
                  </a:ext>
                </a:extLst>
              </p:cNvPr>
              <p:cNvSpPr txBox="1"/>
              <p:nvPr/>
            </p:nvSpPr>
            <p:spPr>
              <a:xfrm>
                <a:off x="1564406" y="1996576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12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EAA31-C6B5-4EC4-895C-23AC98775D83}"/>
              </a:ext>
            </a:extLst>
          </p:cNvPr>
          <p:cNvGrpSpPr/>
          <p:nvPr/>
        </p:nvGrpSpPr>
        <p:grpSpPr>
          <a:xfrm>
            <a:off x="3012938" y="1874520"/>
            <a:ext cx="2027238" cy="3032022"/>
            <a:chOff x="4504626" y="1770178"/>
            <a:chExt cx="2027238" cy="3032022"/>
          </a:xfrm>
        </p:grpSpPr>
        <p:sp>
          <p:nvSpPr>
            <p:cNvPr id="5139" name="文本框 20">
              <a:extLst>
                <a:ext uri="{FF2B5EF4-FFF2-40B4-BE49-F238E27FC236}">
                  <a16:creationId xmlns:a16="http://schemas.microsoft.com/office/drawing/2014/main" id="{76DBF5C5-186B-4A12-8AE2-5C43C2E9F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626" y="3848093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Matches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5AA567B-2F41-4325-A025-005F23449A47}"/>
                </a:ext>
              </a:extLst>
            </p:cNvPr>
            <p:cNvGrpSpPr/>
            <p:nvPr/>
          </p:nvGrpSpPr>
          <p:grpSpPr>
            <a:xfrm>
              <a:off x="4740747" y="1770178"/>
              <a:ext cx="1554997" cy="1554997"/>
              <a:chOff x="1065827" y="1511476"/>
              <a:chExt cx="1554997" cy="1554997"/>
            </a:xfrm>
          </p:grpSpPr>
          <p:grpSp>
            <p:nvGrpSpPr>
              <p:cNvPr id="35" name="组合 54">
                <a:extLst>
                  <a:ext uri="{FF2B5EF4-FFF2-40B4-BE49-F238E27FC236}">
                    <a16:creationId xmlns:a16="http://schemas.microsoft.com/office/drawing/2014/main" id="{8FBB2455-5FDC-448E-8020-BAAF4B5055DF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38" name="Freeform 77">
                  <a:extLst>
                    <a:ext uri="{FF2B5EF4-FFF2-40B4-BE49-F238E27FC236}">
                      <a16:creationId xmlns:a16="http://schemas.microsoft.com/office/drawing/2014/main" id="{52E40AA9-A367-4EAF-AFD4-1B1D2B82D454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Rectangle 78">
                  <a:extLst>
                    <a:ext uri="{FF2B5EF4-FFF2-40B4-BE49-F238E27FC236}">
                      <a16:creationId xmlns:a16="http://schemas.microsoft.com/office/drawing/2014/main" id="{840DA3B9-935E-4BC0-AEAF-78D247C2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36" name="图片 57">
                <a:extLst>
                  <a:ext uri="{FF2B5EF4-FFF2-40B4-BE49-F238E27FC236}">
                    <a16:creationId xmlns:a16="http://schemas.microsoft.com/office/drawing/2014/main" id="{BDF3DECE-78EF-4CC8-A300-56CBA2415A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683B0D-E88A-4209-B43B-5163F94C69A0}"/>
                  </a:ext>
                </a:extLst>
              </p:cNvPr>
              <p:cNvSpPr txBox="1"/>
              <p:nvPr/>
            </p:nvSpPr>
            <p:spPr>
              <a:xfrm>
                <a:off x="1487459" y="2003772"/>
                <a:ext cx="732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696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94241-93FC-45D8-B2AB-B3990B45D864}"/>
              </a:ext>
            </a:extLst>
          </p:cNvPr>
          <p:cNvGrpSpPr/>
          <p:nvPr/>
        </p:nvGrpSpPr>
        <p:grpSpPr>
          <a:xfrm>
            <a:off x="5381874" y="1874520"/>
            <a:ext cx="2027238" cy="3032022"/>
            <a:chOff x="6495647" y="1770178"/>
            <a:chExt cx="2027238" cy="3032022"/>
          </a:xfrm>
        </p:grpSpPr>
        <p:sp>
          <p:nvSpPr>
            <p:cNvPr id="40" name="文本框 20">
              <a:extLst>
                <a:ext uri="{FF2B5EF4-FFF2-40B4-BE49-F238E27FC236}">
                  <a16:creationId xmlns:a16="http://schemas.microsoft.com/office/drawing/2014/main" id="{7A6059F0-D97A-4129-AC49-76E507D6E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647" y="3848093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Teams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BDF6565-61D6-479F-BB15-66A713AF3BA4}"/>
                </a:ext>
              </a:extLst>
            </p:cNvPr>
            <p:cNvGrpSpPr/>
            <p:nvPr/>
          </p:nvGrpSpPr>
          <p:grpSpPr>
            <a:xfrm>
              <a:off x="6731768" y="1770178"/>
              <a:ext cx="1554997" cy="1554997"/>
              <a:chOff x="1065827" y="1511476"/>
              <a:chExt cx="1554997" cy="1554997"/>
            </a:xfrm>
          </p:grpSpPr>
          <p:grpSp>
            <p:nvGrpSpPr>
              <p:cNvPr id="42" name="组合 54">
                <a:extLst>
                  <a:ext uri="{FF2B5EF4-FFF2-40B4-BE49-F238E27FC236}">
                    <a16:creationId xmlns:a16="http://schemas.microsoft.com/office/drawing/2014/main" id="{52FF6E97-949A-4B9C-A772-3E0B817DBED2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45" name="Freeform 77">
                  <a:extLst>
                    <a:ext uri="{FF2B5EF4-FFF2-40B4-BE49-F238E27FC236}">
                      <a16:creationId xmlns:a16="http://schemas.microsoft.com/office/drawing/2014/main" id="{B47F2ECD-29F9-4E42-BEE5-06180FF1619F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Rectangle 78">
                  <a:extLst>
                    <a:ext uri="{FF2B5EF4-FFF2-40B4-BE49-F238E27FC236}">
                      <a16:creationId xmlns:a16="http://schemas.microsoft.com/office/drawing/2014/main" id="{7414F087-1522-4CC4-894B-5EB79F134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43" name="图片 57">
                <a:extLst>
                  <a:ext uri="{FF2B5EF4-FFF2-40B4-BE49-F238E27FC236}">
                    <a16:creationId xmlns:a16="http://schemas.microsoft.com/office/drawing/2014/main" id="{049BFE35-3E85-4511-B5C3-06E83B6658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52E62-1175-482B-A740-43D9F48447E9}"/>
                  </a:ext>
                </a:extLst>
              </p:cNvPr>
              <p:cNvSpPr txBox="1"/>
              <p:nvPr/>
            </p:nvSpPr>
            <p:spPr>
              <a:xfrm>
                <a:off x="1563504" y="2003772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13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60A4DF-6D2E-454E-906F-50A978B4C501}"/>
              </a:ext>
            </a:extLst>
          </p:cNvPr>
          <p:cNvGrpSpPr/>
          <p:nvPr/>
        </p:nvGrpSpPr>
        <p:grpSpPr>
          <a:xfrm>
            <a:off x="7733226" y="1874520"/>
            <a:ext cx="2027238" cy="3032022"/>
            <a:chOff x="8276927" y="1766282"/>
            <a:chExt cx="2027238" cy="3032022"/>
          </a:xfrm>
        </p:grpSpPr>
        <p:sp>
          <p:nvSpPr>
            <p:cNvPr id="47" name="文本框 20">
              <a:extLst>
                <a:ext uri="{FF2B5EF4-FFF2-40B4-BE49-F238E27FC236}">
                  <a16:creationId xmlns:a16="http://schemas.microsoft.com/office/drawing/2014/main" id="{7C7306DD-CCA1-48AA-A52F-291233948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27" y="3844197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Runs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6E52C67-AE66-40F7-B8C4-524BFC065A1D}"/>
                </a:ext>
              </a:extLst>
            </p:cNvPr>
            <p:cNvGrpSpPr/>
            <p:nvPr/>
          </p:nvGrpSpPr>
          <p:grpSpPr>
            <a:xfrm>
              <a:off x="8513048" y="1766282"/>
              <a:ext cx="1554997" cy="1554997"/>
              <a:chOff x="1065827" y="1511476"/>
              <a:chExt cx="1554997" cy="1554997"/>
            </a:xfrm>
          </p:grpSpPr>
          <p:grpSp>
            <p:nvGrpSpPr>
              <p:cNvPr id="58" name="组合 54">
                <a:extLst>
                  <a:ext uri="{FF2B5EF4-FFF2-40B4-BE49-F238E27FC236}">
                    <a16:creationId xmlns:a16="http://schemas.microsoft.com/office/drawing/2014/main" id="{7DAEBBD5-27DB-4E6C-8DB6-2BF303D64DEE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71" name="Freeform 77">
                  <a:extLst>
                    <a:ext uri="{FF2B5EF4-FFF2-40B4-BE49-F238E27FC236}">
                      <a16:creationId xmlns:a16="http://schemas.microsoft.com/office/drawing/2014/main" id="{CCBDA77D-4678-4A24-90E9-58AD9CDA141F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Rectangle 78">
                  <a:extLst>
                    <a:ext uri="{FF2B5EF4-FFF2-40B4-BE49-F238E27FC236}">
                      <a16:creationId xmlns:a16="http://schemas.microsoft.com/office/drawing/2014/main" id="{2E7F7821-4D36-4842-A48B-4D7CE1410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59" name="图片 57">
                <a:extLst>
                  <a:ext uri="{FF2B5EF4-FFF2-40B4-BE49-F238E27FC236}">
                    <a16:creationId xmlns:a16="http://schemas.microsoft.com/office/drawing/2014/main" id="{17A7AAF7-0B23-4DBF-9828-888831DB42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7108EAE-6A48-4D2F-9781-FB4C4E4226FF}"/>
                  </a:ext>
                </a:extLst>
              </p:cNvPr>
              <p:cNvSpPr txBox="1"/>
              <p:nvPr/>
            </p:nvSpPr>
            <p:spPr>
              <a:xfrm>
                <a:off x="1202765" y="1994888"/>
                <a:ext cx="12811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215020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0959C7-A308-4DCC-99A1-1E3878BE528A}"/>
              </a:ext>
            </a:extLst>
          </p:cNvPr>
          <p:cNvGrpSpPr/>
          <p:nvPr/>
        </p:nvGrpSpPr>
        <p:grpSpPr>
          <a:xfrm>
            <a:off x="10031827" y="1874520"/>
            <a:ext cx="2027238" cy="3032022"/>
            <a:chOff x="10031827" y="1766282"/>
            <a:chExt cx="2027238" cy="3032022"/>
          </a:xfrm>
        </p:grpSpPr>
        <p:sp>
          <p:nvSpPr>
            <p:cNvPr id="73" name="文本框 20">
              <a:extLst>
                <a:ext uri="{FF2B5EF4-FFF2-40B4-BE49-F238E27FC236}">
                  <a16:creationId xmlns:a16="http://schemas.microsoft.com/office/drawing/2014/main" id="{72028B46-17A2-493E-B7F4-7BD9F0F56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1827" y="3844197"/>
              <a:ext cx="202723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A769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Total Wickets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76A5105-3A3C-4D32-9455-175EA790612F}"/>
                </a:ext>
              </a:extLst>
            </p:cNvPr>
            <p:cNvGrpSpPr/>
            <p:nvPr/>
          </p:nvGrpSpPr>
          <p:grpSpPr>
            <a:xfrm>
              <a:off x="10267948" y="1766282"/>
              <a:ext cx="1554997" cy="1554997"/>
              <a:chOff x="1065827" y="1511476"/>
              <a:chExt cx="1554997" cy="1554997"/>
            </a:xfrm>
          </p:grpSpPr>
          <p:grpSp>
            <p:nvGrpSpPr>
              <p:cNvPr id="75" name="组合 54">
                <a:extLst>
                  <a:ext uri="{FF2B5EF4-FFF2-40B4-BE49-F238E27FC236}">
                    <a16:creationId xmlns:a16="http://schemas.microsoft.com/office/drawing/2014/main" id="{29450FA2-50B9-48F6-B6D0-8B3919724819}"/>
                  </a:ext>
                </a:extLst>
              </p:cNvPr>
              <p:cNvGrpSpPr/>
              <p:nvPr/>
            </p:nvGrpSpPr>
            <p:grpSpPr>
              <a:xfrm>
                <a:off x="1964563" y="2336261"/>
                <a:ext cx="478422" cy="561021"/>
                <a:chOff x="6537326" y="5110164"/>
                <a:chExt cx="220662" cy="258762"/>
              </a:xfrm>
              <a:solidFill>
                <a:schemeClr val="bg1"/>
              </a:solidFill>
            </p:grpSpPr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1BC05E38-40F0-4719-A9D9-05EEEA34BBC8}"/>
                    </a:ext>
                  </a:extLst>
                </p:cNvPr>
                <p:cNvSpPr/>
                <p:nvPr/>
              </p:nvSpPr>
              <p:spPr bwMode="auto">
                <a:xfrm>
                  <a:off x="6580188" y="5110164"/>
                  <a:ext cx="177800" cy="149225"/>
                </a:xfrm>
                <a:custGeom>
                  <a:avLst/>
                  <a:gdLst>
                    <a:gd name="T0" fmla="*/ 134 w 196"/>
                    <a:gd name="T1" fmla="*/ 102 h 167"/>
                    <a:gd name="T2" fmla="*/ 196 w 196"/>
                    <a:gd name="T3" fmla="*/ 34 h 167"/>
                    <a:gd name="T4" fmla="*/ 76 w 196"/>
                    <a:gd name="T5" fmla="*/ 22 h 167"/>
                    <a:gd name="T6" fmla="*/ 0 w 196"/>
                    <a:gd name="T7" fmla="*/ 2 h 167"/>
                    <a:gd name="T8" fmla="*/ 0 w 196"/>
                    <a:gd name="T9" fmla="*/ 137 h 167"/>
                    <a:gd name="T10" fmla="*/ 39 w 196"/>
                    <a:gd name="T11" fmla="*/ 135 h 167"/>
                    <a:gd name="T12" fmla="*/ 191 w 196"/>
                    <a:gd name="T13" fmla="*/ 160 h 167"/>
                    <a:gd name="T14" fmla="*/ 134 w 196"/>
                    <a:gd name="T15" fmla="*/ 102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6" h="167">
                      <a:moveTo>
                        <a:pt x="134" y="102"/>
                      </a:moveTo>
                      <a:cubicBezTo>
                        <a:pt x="134" y="87"/>
                        <a:pt x="196" y="34"/>
                        <a:pt x="196" y="34"/>
                      </a:cubicBezTo>
                      <a:cubicBezTo>
                        <a:pt x="164" y="48"/>
                        <a:pt x="117" y="44"/>
                        <a:pt x="76" y="22"/>
                      </a:cubicBezTo>
                      <a:cubicBezTo>
                        <a:pt x="35" y="0"/>
                        <a:pt x="0" y="2"/>
                        <a:pt x="0" y="2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" y="136"/>
                        <a:pt x="11" y="133"/>
                        <a:pt x="39" y="135"/>
                      </a:cubicBezTo>
                      <a:cubicBezTo>
                        <a:pt x="73" y="139"/>
                        <a:pt x="160" y="167"/>
                        <a:pt x="191" y="160"/>
                      </a:cubicBezTo>
                      <a:cubicBezTo>
                        <a:pt x="191" y="160"/>
                        <a:pt x="134" y="112"/>
                        <a:pt x="134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3E90DE4-D67B-4C64-9D81-A23B82232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7326" y="5111751"/>
                  <a:ext cx="22225" cy="2571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114924" tIns="57462" rIns="114924" bIns="57462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55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pic>
            <p:nvPicPr>
              <p:cNvPr id="76" name="图片 57">
                <a:extLst>
                  <a:ext uri="{FF2B5EF4-FFF2-40B4-BE49-F238E27FC236}">
                    <a16:creationId xmlns:a16="http://schemas.microsoft.com/office/drawing/2014/main" id="{3F13C494-D07E-4B42-86FD-91012CDB7B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9090" t="1706" r="53648" b="72106"/>
              <a:stretch>
                <a:fillRect/>
              </a:stretch>
            </p:blipFill>
            <p:spPr>
              <a:xfrm>
                <a:off x="1065827" y="1511476"/>
                <a:ext cx="1554997" cy="1554997"/>
              </a:xfrm>
              <a:custGeom>
                <a:avLst/>
                <a:gdLst>
                  <a:gd name="connsiteX0" fmla="*/ 1052286 w 2104572"/>
                  <a:gd name="connsiteY0" fmla="*/ 0 h 2104572"/>
                  <a:gd name="connsiteX1" fmla="*/ 2104572 w 2104572"/>
                  <a:gd name="connsiteY1" fmla="*/ 1052286 h 2104572"/>
                  <a:gd name="connsiteX2" fmla="*/ 1052286 w 2104572"/>
                  <a:gd name="connsiteY2" fmla="*/ 2104572 h 2104572"/>
                  <a:gd name="connsiteX3" fmla="*/ 0 w 2104572"/>
                  <a:gd name="connsiteY3" fmla="*/ 1052286 h 210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04572" h="2104572">
                    <a:moveTo>
                      <a:pt x="1052286" y="0"/>
                    </a:moveTo>
                    <a:lnTo>
                      <a:pt x="2104572" y="1052286"/>
                    </a:lnTo>
                    <a:lnTo>
                      <a:pt x="1052286" y="2104572"/>
                    </a:lnTo>
                    <a:lnTo>
                      <a:pt x="0" y="1052286"/>
                    </a:lnTo>
                    <a:close/>
                  </a:path>
                </a:pathLst>
              </a:cu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68C07C-8247-474C-85FC-8805689DFFEC}"/>
                  </a:ext>
                </a:extLst>
              </p:cNvPr>
              <p:cNvSpPr txBox="1"/>
              <p:nvPr/>
            </p:nvSpPr>
            <p:spPr>
              <a:xfrm>
                <a:off x="1421836" y="2003689"/>
                <a:ext cx="9156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8157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95"/>
    </mc:Choice>
    <mc:Fallback>
      <p:transition spd="slow" advTm="709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862137" y="348702"/>
            <a:ext cx="8139702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608" y="87092"/>
            <a:ext cx="6578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Rohit Sharma’s Strike Rate over the season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46C7E-D8CE-43B3-9102-82804672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819275"/>
            <a:ext cx="8420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611984" y="348702"/>
            <a:ext cx="878578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232" y="89345"/>
            <a:ext cx="7091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Most Economical Bowler for MI in powerplays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D0D71-ECF9-435E-B044-D4347521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815" y="1344779"/>
            <a:ext cx="6715125" cy="3152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A33663-3E2B-4EF4-B2CE-28DBBE46C1BC}"/>
              </a:ext>
            </a:extLst>
          </p:cNvPr>
          <p:cNvSpPr/>
          <p:nvPr/>
        </p:nvSpPr>
        <p:spPr>
          <a:xfrm>
            <a:off x="2016081" y="4930769"/>
            <a:ext cx="746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 Pollock is the most economical bowler for MI with economy of 6.26 runs per over</a:t>
            </a:r>
          </a:p>
        </p:txBody>
      </p:sp>
    </p:spTree>
    <p:extLst>
      <p:ext uri="{BB962C8B-B14F-4D97-AF65-F5344CB8AC3E}">
        <p14:creationId xmlns:p14="http://schemas.microsoft.com/office/powerpoint/2010/main" val="514456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527142" y="350955"/>
            <a:ext cx="9106293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180" y="89345"/>
            <a:ext cx="7402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bowler has taken most wickets against MI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33663-3E2B-4EF4-B2CE-28DBBE46C1BC}"/>
              </a:ext>
            </a:extLst>
          </p:cNvPr>
          <p:cNvSpPr/>
          <p:nvPr/>
        </p:nvSpPr>
        <p:spPr>
          <a:xfrm>
            <a:off x="2016081" y="4930769"/>
            <a:ext cx="746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DJ Bravo has taken most MI wickets (29) in all season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13347-CFB9-4B8E-81AA-EC68412E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03" y="1278459"/>
            <a:ext cx="85153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7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527142" y="350955"/>
            <a:ext cx="9106293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43" y="89345"/>
            <a:ext cx="7402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For MI which players partnership is successful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ABB67-E3F1-478C-A3D8-12683C14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0" y="1454389"/>
            <a:ext cx="2837468" cy="394154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70D3D48-8CAC-4DEE-9EF0-140DC5710338}"/>
              </a:ext>
            </a:extLst>
          </p:cNvPr>
          <p:cNvSpPr/>
          <p:nvPr/>
        </p:nvSpPr>
        <p:spPr bwMode="auto">
          <a:xfrm>
            <a:off x="5712642" y="2207194"/>
            <a:ext cx="5920033" cy="2046724"/>
          </a:xfrm>
          <a:prstGeom prst="rect">
            <a:avLst/>
          </a:prstGeom>
          <a:solidFill>
            <a:srgbClr val="1A769F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RG Sharma and KA Pollards partnership is most successful for MI as they scored total 666 + 632 = 1298 Runs together.</a:t>
            </a: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Its followed by RG Sharma and AT Rayudu's partnership with total 585 + 580 = 1165 Runs</a:t>
            </a:r>
          </a:p>
        </p:txBody>
      </p:sp>
    </p:spTree>
    <p:extLst>
      <p:ext uri="{BB962C8B-B14F-4D97-AF65-F5344CB8AC3E}">
        <p14:creationId xmlns:p14="http://schemas.microsoft.com/office/powerpoint/2010/main" val="272357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848412" y="350955"/>
            <a:ext cx="10275217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7" y="89345"/>
            <a:ext cx="8691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top 5 batsman are most successful in super overs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2016081" y="4930769"/>
            <a:ext cx="746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YK Pathan has the highest strike rate ok 450 in super 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553FA-140A-4F6B-B717-BBE3E4A0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69" y="1443577"/>
            <a:ext cx="8410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5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848412" y="350955"/>
            <a:ext cx="10275217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285" y="89345"/>
            <a:ext cx="8691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top 5 bowlers  are most wickets in super overs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2044361" y="4823045"/>
            <a:ext cx="7467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 Faulkner has taken most wickets in super over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F9D3B3-2931-4008-BD7D-86464DF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75" y="1281004"/>
            <a:ext cx="8410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3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781665" y="350955"/>
            <a:ext cx="825788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246" y="89345"/>
            <a:ext cx="6653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Players with most Man of the Match titles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2044361" y="4823045"/>
            <a:ext cx="746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 Gayle has got 20 times Man of the Match award followed by AB de Villiers, YK Pathan and RG Sharma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EDD14-BB0E-4D96-9756-80F9E60F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65" y="1357852"/>
            <a:ext cx="8496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9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48033" y="350955"/>
            <a:ext cx="902145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33" y="89345"/>
            <a:ext cx="7249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Orange Cap and Purple Cap winners per Season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1026267" y="4867678"/>
            <a:ext cx="5069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 Marsh is the first Orange Cap holder</a:t>
            </a:r>
          </a:p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 Warner and CH Gayle has been awarded twice with the Orange 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37580-8ED5-4E8B-A423-C1FFC4583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66" y="1218161"/>
            <a:ext cx="2619375" cy="336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70FA5-0A8A-43ED-86FB-515BC6C6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087" y="1237210"/>
            <a:ext cx="2533650" cy="3324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0E1F17-D812-4B3F-9B3A-1ADED46D7B90}"/>
              </a:ext>
            </a:extLst>
          </p:cNvPr>
          <p:cNvSpPr/>
          <p:nvPr/>
        </p:nvSpPr>
        <p:spPr>
          <a:xfrm>
            <a:off x="6589653" y="4867678"/>
            <a:ext cx="5069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Sohail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Tanvir is the first Purple Cap holder</a:t>
            </a:r>
          </a:p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4625" indent="-174625" defTabSz="1217295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 Kumar and DJ Bravo has been awarded twice with the Purple Cap</a:t>
            </a:r>
          </a:p>
        </p:txBody>
      </p:sp>
    </p:spTree>
    <p:extLst>
      <p:ext uri="{BB962C8B-B14F-4D97-AF65-F5344CB8AC3E}">
        <p14:creationId xmlns:p14="http://schemas.microsoft.com/office/powerpoint/2010/main" val="128587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48033" y="350955"/>
            <a:ext cx="9021451" cy="358219"/>
            <a:chOff x="4842704" y="2147483647"/>
            <a:chExt cx="2725409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04" y="2147483647"/>
              <a:ext cx="2507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2147483647"/>
              <a:ext cx="2338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433" y="89345"/>
            <a:ext cx="7249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Orange Cap and Purple Cap winners per Season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AFCF6-E573-4E58-B28B-7DF038F79461}"/>
              </a:ext>
            </a:extLst>
          </p:cNvPr>
          <p:cNvSpPr/>
          <p:nvPr/>
        </p:nvSpPr>
        <p:spPr>
          <a:xfrm>
            <a:off x="1026266" y="4875573"/>
            <a:ext cx="506973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 Gambhir hit the most 492 boundaries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E1F17-D812-4B3F-9B3A-1ADED46D7B90}"/>
              </a:ext>
            </a:extLst>
          </p:cNvPr>
          <p:cNvSpPr/>
          <p:nvPr/>
        </p:nvSpPr>
        <p:spPr>
          <a:xfrm>
            <a:off x="6589653" y="4867678"/>
            <a:ext cx="5069734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defTabSz="121729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 Gayle hit the most 6s, that is 293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AB553-4687-4A43-B803-8A4F55BC5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88" y="1438422"/>
            <a:ext cx="4781550" cy="3038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1BD9B-5FB2-45C5-A518-7CDCC24B7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653" y="1452709"/>
            <a:ext cx="4810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8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">
            <a:extLst>
              <a:ext uri="{FF2B5EF4-FFF2-40B4-BE49-F238E27FC236}">
                <a16:creationId xmlns:a16="http://schemas.microsoft.com/office/drawing/2014/main" id="{B9FBC146-E2D4-424A-A8C0-473E6AB2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文本框 2">
            <a:extLst>
              <a:ext uri="{FF2B5EF4-FFF2-40B4-BE49-F238E27FC236}">
                <a16:creationId xmlns:a16="http://schemas.microsoft.com/office/drawing/2014/main" id="{F71E964B-FDB2-4F16-9C1F-70197386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79938"/>
            <a:ext cx="3598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60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Exploratory Data Analysis</a:t>
            </a:r>
            <a:endParaRPr lang="zh-CN" altLang="en-US" sz="1600" dirty="0">
              <a:solidFill>
                <a:srgbClr val="FFFFFF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27" name="文本框 3">
            <a:extLst>
              <a:ext uri="{FF2B5EF4-FFF2-40B4-BE49-F238E27FC236}">
                <a16:creationId xmlns:a16="http://schemas.microsoft.com/office/drawing/2014/main" id="{51EDC212-90FE-4084-A43F-819D490D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828925"/>
            <a:ext cx="58150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72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 YOU</a:t>
            </a:r>
          </a:p>
        </p:txBody>
      </p:sp>
      <p:grpSp>
        <p:nvGrpSpPr>
          <p:cNvPr id="26628" name="组合 4">
            <a:extLst>
              <a:ext uri="{FF2B5EF4-FFF2-40B4-BE49-F238E27FC236}">
                <a16:creationId xmlns:a16="http://schemas.microsoft.com/office/drawing/2014/main" id="{94B6D102-D4D7-4E77-8C0A-439F96C4F314}"/>
              </a:ext>
            </a:extLst>
          </p:cNvPr>
          <p:cNvGrpSpPr>
            <a:grpSpLocks/>
          </p:cNvGrpSpPr>
          <p:nvPr/>
        </p:nvGrpSpPr>
        <p:grpSpPr bwMode="auto">
          <a:xfrm>
            <a:off x="3210464" y="4072880"/>
            <a:ext cx="6109208" cy="461665"/>
            <a:chOff x="3254125" y="4077073"/>
            <a:chExt cx="6109385" cy="461664"/>
          </a:xfrm>
        </p:grpSpPr>
        <p:sp>
          <p:nvSpPr>
            <p:cNvPr id="26629" name="文本框 8">
              <a:extLst>
                <a:ext uri="{FF2B5EF4-FFF2-40B4-BE49-F238E27FC236}">
                  <a16:creationId xmlns:a16="http://schemas.microsoft.com/office/drawing/2014/main" id="{7F8D76F5-F0DC-42F3-8C80-3965098F3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481" y="4077073"/>
              <a:ext cx="3302603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Indian Premier League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983DCAC-58B3-4A16-8526-E5EDD3F8A57E}"/>
                </a:ext>
              </a:extLst>
            </p:cNvPr>
            <p:cNvCxnSpPr/>
            <p:nvPr/>
          </p:nvCxnSpPr>
          <p:spPr>
            <a:xfrm>
              <a:off x="3254125" y="4333305"/>
              <a:ext cx="14843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434A1F6-0048-410B-8C8B-E01498A4013C}"/>
                </a:ext>
              </a:extLst>
            </p:cNvPr>
            <p:cNvCxnSpPr/>
            <p:nvPr/>
          </p:nvCxnSpPr>
          <p:spPr>
            <a:xfrm>
              <a:off x="8041084" y="4333305"/>
              <a:ext cx="13224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6">
            <a:extLst>
              <a:ext uri="{FF2B5EF4-FFF2-40B4-BE49-F238E27FC236}">
                <a16:creationId xmlns:a16="http://schemas.microsoft.com/office/drawing/2014/main" id="{F8E035E9-9B89-4F21-8D3E-915F5E38E117}"/>
              </a:ext>
            </a:extLst>
          </p:cNvPr>
          <p:cNvGrpSpPr>
            <a:grpSpLocks/>
          </p:cNvGrpSpPr>
          <p:nvPr/>
        </p:nvGrpSpPr>
        <p:grpSpPr bwMode="auto">
          <a:xfrm>
            <a:off x="1779892" y="130175"/>
            <a:ext cx="8836540" cy="523220"/>
            <a:chOff x="4600575" y="158234"/>
            <a:chExt cx="8835260" cy="523834"/>
          </a:xfrm>
        </p:grpSpPr>
        <p:sp>
          <p:nvSpPr>
            <p:cNvPr id="7171" name="矩形 3">
              <a:extLst>
                <a:ext uri="{FF2B5EF4-FFF2-40B4-BE49-F238E27FC236}">
                  <a16:creationId xmlns:a16="http://schemas.microsoft.com/office/drawing/2014/main" id="{A5B1331C-1586-4B75-9D5A-8B0265517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844" y="158234"/>
              <a:ext cx="7438907" cy="52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chemeClr val="bg1"/>
                  </a:solidFill>
                </a:rPr>
                <a:t>How many matches were played in each season?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DA1D9E1-3A46-4561-9E5A-F12E7AC9C658}"/>
                </a:ext>
              </a:extLst>
            </p:cNvPr>
            <p:cNvCxnSpPr/>
            <p:nvPr/>
          </p:nvCxnSpPr>
          <p:spPr>
            <a:xfrm>
              <a:off x="4600575" y="420479"/>
              <a:ext cx="6380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5561166-6200-4E47-A30A-BAE5D7EA566C}"/>
                </a:ext>
              </a:extLst>
            </p:cNvPr>
            <p:cNvCxnSpPr/>
            <p:nvPr/>
          </p:nvCxnSpPr>
          <p:spPr>
            <a:xfrm>
              <a:off x="12797752" y="420151"/>
              <a:ext cx="63808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4760480-44FB-4B86-A835-D7216429C398}"/>
              </a:ext>
            </a:extLst>
          </p:cNvPr>
          <p:cNvGrpSpPr>
            <a:grpSpLocks/>
          </p:cNvGrpSpPr>
          <p:nvPr/>
        </p:nvGrpSpPr>
        <p:grpSpPr bwMode="auto">
          <a:xfrm>
            <a:off x="7802563" y="1327151"/>
            <a:ext cx="3998912" cy="2680958"/>
            <a:chOff x="7974518" y="1803198"/>
            <a:chExt cx="3998408" cy="268137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6C61AF5F-3EC2-4097-AF84-C4403710E483}"/>
                </a:ext>
              </a:extLst>
            </p:cNvPr>
            <p:cNvSpPr/>
            <p:nvPr/>
          </p:nvSpPr>
          <p:spPr>
            <a:xfrm>
              <a:off x="7974518" y="1803198"/>
              <a:ext cx="3998408" cy="2419725"/>
            </a:xfrm>
            <a:prstGeom prst="rect">
              <a:avLst/>
            </a:prstGeom>
            <a:solidFill>
              <a:srgbClr val="1A769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72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7176" name="Content Placeholder 2">
              <a:extLst>
                <a:ext uri="{FF2B5EF4-FFF2-40B4-BE49-F238E27FC236}">
                  <a16:creationId xmlns:a16="http://schemas.microsoft.com/office/drawing/2014/main" id="{0FF749B1-8E52-4039-853F-969928635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7850" y="2064847"/>
              <a:ext cx="3363806" cy="2419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Most number of matches were played in the year of 2013 (76 matches)</a:t>
              </a:r>
            </a:p>
            <a:p>
              <a:pPr>
                <a:spcBef>
                  <a:spcPct val="20000"/>
                </a:spcBef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Followed by 74 matches in 2012 and 73 matches in 2011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188BCE-89BD-4E8D-938A-3FF5F20B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9" y="1114425"/>
            <a:ext cx="6867525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362169" y="400067"/>
            <a:ext cx="8677180" cy="9025"/>
            <a:chOff x="4815865" y="420214"/>
            <a:chExt cx="2871455" cy="9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15865" y="420305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71096" y="420214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EC3D752-1F59-497F-9B90-D4C51562AFF7}"/>
              </a:ext>
            </a:extLst>
          </p:cNvPr>
          <p:cNvSpPr txBox="1"/>
          <p:nvPr/>
        </p:nvSpPr>
        <p:spPr>
          <a:xfrm>
            <a:off x="876300" y="5143500"/>
            <a:ext cx="10687050" cy="1038225"/>
          </a:xfrm>
          <a:prstGeom prst="rect">
            <a:avLst/>
          </a:prstGeom>
        </p:spPr>
        <p:txBody>
          <a:bodyPr lIns="121682" tIns="60841" rIns="121682" bIns="60841"/>
          <a:lstStyle/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Mumbai Indians has played most matches, most toss wins and they also won most matches.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Delhi Daredevils has lost most matches i.e. 94</a:t>
            </a:r>
          </a:p>
          <a:p>
            <a:pPr marL="285750" indent="-28575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宋体" panose="02010600030101010101" pitchFamily="2" charset="-122"/>
              </a:rPr>
              <a:t>KTK didn't played much seasons and games.</a:t>
            </a:r>
            <a:endParaRPr lang="zh-CN" altLang="en-US" sz="1600" dirty="0">
              <a:solidFill>
                <a:srgbClr val="40404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954" y="95808"/>
            <a:ext cx="65128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Matches played, toss won, wins and losses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A825F-C377-4EB4-8501-FBD9DE7D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255006"/>
            <a:ext cx="3705225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27138-29AC-4E21-8EBF-77160AAA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38" y="1198449"/>
            <a:ext cx="5676900" cy="37741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3118037" y="431292"/>
            <a:ext cx="4940110" cy="10922"/>
            <a:chOff x="4891487" y="211153081"/>
            <a:chExt cx="2732607" cy="1092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1153081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1164003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902" y="138457"/>
            <a:ext cx="3801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Winners of each season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3C3D-987D-4ABE-B224-CED41FB36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43" y="1407164"/>
            <a:ext cx="1530059" cy="381253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347DD5B-19DC-4F4B-BCED-A42DC294005D}"/>
              </a:ext>
            </a:extLst>
          </p:cNvPr>
          <p:cNvGrpSpPr>
            <a:grpSpLocks/>
          </p:cNvGrpSpPr>
          <p:nvPr/>
        </p:nvGrpSpPr>
        <p:grpSpPr bwMode="auto">
          <a:xfrm>
            <a:off x="7688263" y="1831975"/>
            <a:ext cx="3998912" cy="3044821"/>
            <a:chOff x="7974518" y="1803198"/>
            <a:chExt cx="3998408" cy="268137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372990A-B0DB-43A9-871F-87B50F953A14}"/>
                </a:ext>
              </a:extLst>
            </p:cNvPr>
            <p:cNvSpPr/>
            <p:nvPr/>
          </p:nvSpPr>
          <p:spPr>
            <a:xfrm>
              <a:off x="7974518" y="1803198"/>
              <a:ext cx="3998408" cy="2419725"/>
            </a:xfrm>
            <a:prstGeom prst="rect">
              <a:avLst/>
            </a:prstGeom>
            <a:solidFill>
              <a:srgbClr val="1A769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72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F4520590-2908-4B9D-9D33-3B6DB9DF2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7850" y="2064847"/>
              <a:ext cx="3363806" cy="2419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and MI has won most seasons (3 each)</a:t>
              </a:r>
            </a:p>
            <a:p>
              <a:pPr>
                <a:spcBef>
                  <a:spcPct val="20000"/>
                </a:spcBef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 has won seasons 2013, 2015, 2017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has won seasons 2010, 2011, 2018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84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3118037" y="431292"/>
            <a:ext cx="4940110" cy="10922"/>
            <a:chOff x="4891487" y="211153081"/>
            <a:chExt cx="2732607" cy="1092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1153081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1164003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92" y="169682"/>
            <a:ext cx="3801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Win ratio of each team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47DD5B-19DC-4F4B-BCED-A42DC294005D}"/>
              </a:ext>
            </a:extLst>
          </p:cNvPr>
          <p:cNvGrpSpPr>
            <a:grpSpLocks/>
          </p:cNvGrpSpPr>
          <p:nvPr/>
        </p:nvGrpSpPr>
        <p:grpSpPr bwMode="auto">
          <a:xfrm>
            <a:off x="7664663" y="1388242"/>
            <a:ext cx="3998912" cy="4475228"/>
            <a:chOff x="7974518" y="1803196"/>
            <a:chExt cx="3998408" cy="370029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372990A-B0DB-43A9-871F-87B50F953A14}"/>
                </a:ext>
              </a:extLst>
            </p:cNvPr>
            <p:cNvSpPr/>
            <p:nvPr/>
          </p:nvSpPr>
          <p:spPr>
            <a:xfrm>
              <a:off x="7974518" y="1803196"/>
              <a:ext cx="3998408" cy="3700298"/>
            </a:xfrm>
            <a:prstGeom prst="rect">
              <a:avLst/>
            </a:prstGeom>
            <a:solidFill>
              <a:srgbClr val="1A769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72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90" kern="0" dirty="0">
                <a:solidFill>
                  <a:prstClr val="white"/>
                </a:solidFill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F4520590-2908-4B9D-9D33-3B6DB9DF2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7850" y="2064847"/>
              <a:ext cx="3363806" cy="3314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and MI has won most seasons (3 each)</a:t>
              </a:r>
            </a:p>
            <a:p>
              <a:pPr>
                <a:spcBef>
                  <a:spcPct val="20000"/>
                </a:spcBef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MI has won seasons 2013, 2015, 2017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has won seasons 2010, 2011, 2018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CSK has the best winning percentage of 61.22%</a:t>
              </a: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PW is at the bottom of the table in term of winning %</a:t>
              </a:r>
              <a:endPara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E178EB-244B-4FFA-BA35-DFF06CBF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614487"/>
            <a:ext cx="5133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1414462" y="431292"/>
            <a:ext cx="9191133" cy="65760"/>
            <a:chOff x="4891487" y="2147483647"/>
            <a:chExt cx="273260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143" y="169682"/>
            <a:ext cx="7005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Has Toss-winning helped in winning matches?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C251DE-C8F2-4D6B-ACF3-533D62E50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26"/>
          <a:stretch/>
        </p:blipFill>
        <p:spPr>
          <a:xfrm>
            <a:off x="363643" y="1240542"/>
            <a:ext cx="2945166" cy="3352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CBE3F-F397-4011-9AA3-995BE78E0B74}"/>
              </a:ext>
            </a:extLst>
          </p:cNvPr>
          <p:cNvSpPr/>
          <p:nvPr/>
        </p:nvSpPr>
        <p:spPr>
          <a:xfrm>
            <a:off x="607977" y="5421692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51.3% times team has won the match when they won the toss as well.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C656F-55E2-4912-B4F0-0D926AA47DD0}"/>
              </a:ext>
            </a:extLst>
          </p:cNvPr>
          <p:cNvSpPr/>
          <p:nvPr/>
        </p:nvSpPr>
        <p:spPr>
          <a:xfrm>
            <a:off x="6187129" y="5421691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most of the teams winning the toss has helped winning the match as well.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FC15A-4089-4F5C-9043-04EC53436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425" y="1200725"/>
            <a:ext cx="8699705" cy="41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738436" y="388589"/>
            <a:ext cx="10737129" cy="121256"/>
            <a:chOff x="4891487" y="2147483647"/>
            <a:chExt cx="273260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28" y="126980"/>
            <a:ext cx="8371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Which stadium is best for winning by runs and wickets?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CBE3F-F397-4011-9AA3-995BE78E0B74}"/>
              </a:ext>
            </a:extLst>
          </p:cNvPr>
          <p:cNvSpPr/>
          <p:nvPr/>
        </p:nvSpPr>
        <p:spPr>
          <a:xfrm>
            <a:off x="623695" y="5055125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Wankhede Stadium is best stadium to defend the total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E08873-3AED-4786-A695-C7D2FDE21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" r="1674"/>
          <a:stretch/>
        </p:blipFill>
        <p:spPr>
          <a:xfrm>
            <a:off x="351934" y="1464321"/>
            <a:ext cx="5646658" cy="3143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35136D-5F8C-4449-8D87-F6914D87E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9" r="2734"/>
          <a:stretch/>
        </p:blipFill>
        <p:spPr>
          <a:xfrm>
            <a:off x="6287678" y="1435746"/>
            <a:ext cx="5646656" cy="3171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FB24E6-370E-45A8-92F9-37F9F1A5D03C}"/>
              </a:ext>
            </a:extLst>
          </p:cNvPr>
          <p:cNvSpPr/>
          <p:nvPr/>
        </p:nvSpPr>
        <p:spPr>
          <a:xfrm>
            <a:off x="6537438" y="5055124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Eden Gardens stadium is the best stadium to chase.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38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>
            <a:extLst>
              <a:ext uri="{FF2B5EF4-FFF2-40B4-BE49-F238E27FC236}">
                <a16:creationId xmlns:a16="http://schemas.microsoft.com/office/drawing/2014/main" id="{C324CC05-345C-4987-85EF-AF30603E5BDB}"/>
              </a:ext>
            </a:extLst>
          </p:cNvPr>
          <p:cNvGrpSpPr>
            <a:grpSpLocks/>
          </p:cNvGrpSpPr>
          <p:nvPr/>
        </p:nvGrpSpPr>
        <p:grpSpPr bwMode="auto">
          <a:xfrm>
            <a:off x="738436" y="388589"/>
            <a:ext cx="10737129" cy="121256"/>
            <a:chOff x="4891487" y="2147483647"/>
            <a:chExt cx="2732607" cy="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E1ACA63-1F6B-46B6-97B4-A2C211F4D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91487" y="2147483647"/>
              <a:ext cx="3333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2767A25-6442-4D4D-855F-35F4B4AA7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07870" y="2147483647"/>
              <a:ext cx="3162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0" name="矩形 3">
            <a:extLst>
              <a:ext uri="{FF2B5EF4-FFF2-40B4-BE49-F238E27FC236}">
                <a16:creationId xmlns:a16="http://schemas.microsoft.com/office/drawing/2014/main" id="{15F2760B-C447-4A76-A37B-7C20FBCA0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28" y="126980"/>
            <a:ext cx="8371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Does batting or bowling first helped in match winning?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FB24E6-370E-45A8-92F9-37F9F1A5D03C}"/>
              </a:ext>
            </a:extLst>
          </p:cNvPr>
          <p:cNvSpPr/>
          <p:nvPr/>
        </p:nvSpPr>
        <p:spPr>
          <a:xfrm>
            <a:off x="5848521" y="2844225"/>
            <a:ext cx="5396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63.9% time team has won the game when they choose to field first.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54AC8-F500-4823-B988-A1624847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9" y="1042987"/>
            <a:ext cx="5114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862</Words>
  <Application>Microsoft Office PowerPoint</Application>
  <PresentationFormat>Widescreen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</vt:lpstr>
      <vt:lpstr>Microsoft YaHei</vt:lpstr>
      <vt:lpstr>Arial</vt:lpstr>
      <vt:lpstr>Calibri</vt:lpstr>
      <vt:lpstr>Calibri Light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Ravi Jagtap</cp:lastModifiedBy>
  <cp:revision>201</cp:revision>
  <dcterms:created xsi:type="dcterms:W3CDTF">2016-03-04T06:12:27Z</dcterms:created>
  <dcterms:modified xsi:type="dcterms:W3CDTF">2020-12-02T16:44:26Z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