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0b7ca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0b7ca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0b7ca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0b7ca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0b7ca1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0b7ca1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0b7ca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0b7ca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0b7ca1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0b7ca1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0b7ca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0b7ca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0b7ca1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0b7ca1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0b7ca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0b7ca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0b7ca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0b7ca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0b7ca1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0b7ca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746b03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746b03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f8e1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f8e1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f8e1a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f8e1a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f8e1a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f8e1a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fa439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8fa439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0b7ca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0b7ca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f8e1a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8f8e1a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8f8e1a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8f8e1a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0b7ca1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0b7ca1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8f8e1a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8f8e1a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9b90c0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9b90c0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50b7ca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650b7ca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8fa439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8fa439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8f8e1a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8f8e1a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9b90c0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9b90c0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9b90c0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9b90c0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8fa439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8fa439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8fa439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8fa439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8fa439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8fa439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8fa439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8fa439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8fa439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8fa439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8fa439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8fa439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0b7ca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50b7ca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8fa439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8fa439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8fa4390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8fa4390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8fa4390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8fa4390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8fa439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8fa439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0b7ca1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50b7ca1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8fa4390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8fa4390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8fa4390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8fa4390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8fa4390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8fa4390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8fa4390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8fa4390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8fa4390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8fa4390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0b7ca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0b7ca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8fa4390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8fa4390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8fa4390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8fa4390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8fa4390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8fa4390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50b7ca1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50b7ca1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50b7ca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50b7ca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50b7ca1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50b7ca1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8fa4390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8fa4390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8fa4390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8fa4390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8fa4390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8fa4390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9000a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9000a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0b7ca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0b7ca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9000a5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9000a5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9000a5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b9000a5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9000a5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9000a5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9000a5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9000a5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9000a5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9000a5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9000a5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9000a5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9000a5b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9000a5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9000a5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9000a5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000a5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000a5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9000a5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9000a5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0b7ca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0b7ca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000a5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000a5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a9cc38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a9cc3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ba9cc38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ba9cc38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0b7ca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0b7ca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0b7ca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0b7ca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golang-book.com/books/intro/7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golang-book.com/books/intro/7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Relationship Id="rId4" Type="http://schemas.openxmlformats.org/officeDocument/2006/relationships/hyperlink" Target="https://www.youtube.com/watch?v=EyVTSpggjsg&amp;t=14m30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www.golang-book.com/books/intro/7" TargetMode="External"/><Relationship Id="rId4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www.golang-book.com/books/intro/7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funcs, func expressions, closure, returning funcs, recursion, the stack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return multiple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366825"/>
            <a:ext cx="66294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 rot="-5400000">
            <a:off x="6255525" y="1564025"/>
            <a:ext cx="234600" cy="1450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734275" y="1833225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returns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546738"/>
            <a:ext cx="45815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variadic parameters</a:t>
            </a:r>
            <a:endParaRPr/>
          </a:p>
        </p:txBody>
      </p:sp>
      <p:cxnSp>
        <p:nvCxnSpPr>
          <p:cNvPr id="110" name="Google Shape;110;p18"/>
          <p:cNvCxnSpPr/>
          <p:nvPr/>
        </p:nvCxnSpPr>
        <p:spPr>
          <a:xfrm flipH="1">
            <a:off x="4648300" y="1025225"/>
            <a:ext cx="651600" cy="56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variadic arguments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00" y="422063"/>
            <a:ext cx="5162550" cy="374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 rot="10800000">
            <a:off x="4604725" y="3457825"/>
            <a:ext cx="747300" cy="55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57200" y="4604825"/>
            <a:ext cx="8229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parameter name does not have to match argument name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418400"/>
            <a:ext cx="5457825" cy="362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>
            <a:off x="4083525" y="3466650"/>
            <a:ext cx="321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3614350" y="1642100"/>
            <a:ext cx="217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/>
          <p:nvPr/>
        </p:nvCxnSpPr>
        <p:spPr>
          <a:xfrm flipH="1">
            <a:off x="3796800" y="1138175"/>
            <a:ext cx="225900" cy="28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4474425" y="3475375"/>
            <a:ext cx="278100" cy="19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1960800" y="2840050"/>
            <a:ext cx="52224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Write a function which takes an integer and returns two values: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integer divided by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whether or not the integer is even (true, false)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For example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half(1) should return (0, false)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half(2) should return (1, true).</a:t>
            </a:r>
            <a:endParaRPr sz="1400"/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6090525" y="4813350"/>
            <a:ext cx="30537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credit: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http://www.golang-book.com/books/intro/7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solution to exercise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1021625"/>
            <a:ext cx="36290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Write a function with one variadic parameter that finds the greatest number in a list of numbers.</a:t>
            </a:r>
            <a:endParaRPr sz="1400"/>
          </a:p>
        </p:txBody>
      </p: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6090525" y="4813350"/>
            <a:ext cx="30537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credit: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http://www.golang-book.com/books/intro/7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solution to exercise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465750"/>
            <a:ext cx="55340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4144345"/>
            <a:ext cx="8229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bad coding practice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variable shadowing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50" y="308699"/>
            <a:ext cx="5864901" cy="37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950" y="2404638"/>
            <a:ext cx="30670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2606500" y="1051300"/>
            <a:ext cx="330000" cy="19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2524325" y="3010875"/>
            <a:ext cx="330000" cy="19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649" y="217225"/>
            <a:ext cx="7184700" cy="387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57200" y="4144345"/>
            <a:ext cx="8229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bad coding practice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variable shadowing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702900" y="3240750"/>
            <a:ext cx="6299100" cy="39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in go are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functions behave as types in go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like any other type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declare them as variables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pass functions around just as you'd pass types around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pass functions just like any other argument / parameter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them into functions as arguments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them from functions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declare functions inside other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similar to JavaScript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 expression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variable equal to a function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63" y="182450"/>
            <a:ext cx="5708875" cy="37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57200" y="4153020"/>
            <a:ext cx="82296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is not a func expression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is our code before using a func expression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62" y="0"/>
            <a:ext cx="4535325" cy="30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538" y="1812200"/>
            <a:ext cx="4678201" cy="29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69263" y="4289650"/>
            <a:ext cx="4425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func expression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setting a variable equal to a func</a:t>
            </a:r>
            <a:endParaRPr/>
          </a:p>
        </p:txBody>
      </p:sp>
      <p:cxnSp>
        <p:nvCxnSpPr>
          <p:cNvPr id="189" name="Google Shape;189;p29"/>
          <p:cNvCxnSpPr/>
          <p:nvPr/>
        </p:nvCxnSpPr>
        <p:spPr>
          <a:xfrm flipH="1" rot="10800000">
            <a:off x="2762900" y="3492950"/>
            <a:ext cx="2380500" cy="9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9"/>
          <p:cNvSpPr txBox="1"/>
          <p:nvPr/>
        </p:nvSpPr>
        <p:spPr>
          <a:xfrm>
            <a:off x="6455450" y="4795975"/>
            <a:ext cx="268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</a:t>
            </a:r>
            <a:r>
              <a:rPr b="1" lang="en" sz="1200">
                <a:solidFill>
                  <a:srgbClr val="0000FF"/>
                </a:solidFill>
              </a:rPr>
              <a:t>scope</a:t>
            </a:r>
            <a:r>
              <a:rPr lang="en" sz="1200"/>
              <a:t> of </a:t>
            </a:r>
            <a:r>
              <a:rPr b="1" lang="en" sz="1200"/>
              <a:t>greeting</a:t>
            </a:r>
            <a:r>
              <a:rPr lang="en" sz="1200"/>
              <a:t> is func main()</a:t>
            </a:r>
            <a:endParaRPr sz="1200"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601800" y="417025"/>
            <a:ext cx="2193000" cy="6603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is not a func expression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6420675" y="2228900"/>
            <a:ext cx="2302800" cy="4257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is a func expression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3" y="110425"/>
            <a:ext cx="5827125" cy="39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2836750" y="4159325"/>
            <a:ext cx="4425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interesting to look at greeting’s type</a:t>
            </a:r>
            <a:endParaRPr/>
          </a:p>
        </p:txBody>
      </p:sp>
      <p:cxnSp>
        <p:nvCxnSpPr>
          <p:cNvPr id="199" name="Google Shape;199;p30"/>
          <p:cNvCxnSpPr>
            <a:stCxn id="198" idx="0"/>
          </p:cNvCxnSpPr>
          <p:nvPr/>
        </p:nvCxnSpPr>
        <p:spPr>
          <a:xfrm rot="10800000">
            <a:off x="3397150" y="3631625"/>
            <a:ext cx="1652400" cy="52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253" y="2798025"/>
            <a:ext cx="3382571" cy="93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0"/>
          <p:cNvCxnSpPr>
            <a:stCxn id="198" idx="0"/>
          </p:cNvCxnSpPr>
          <p:nvPr/>
        </p:nvCxnSpPr>
        <p:spPr>
          <a:xfrm rot="10800000">
            <a:off x="2823850" y="3649025"/>
            <a:ext cx="2225700" cy="51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0"/>
          <p:cNvCxnSpPr>
            <a:stCxn id="198" idx="0"/>
          </p:cNvCxnSpPr>
          <p:nvPr/>
        </p:nvCxnSpPr>
        <p:spPr>
          <a:xfrm flipH="1" rot="10800000">
            <a:off x="5049550" y="3440525"/>
            <a:ext cx="954000" cy="71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57200" y="4169771"/>
            <a:ext cx="8229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another func expression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setting a variable equal to a func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49" y="0"/>
            <a:ext cx="6487901" cy="41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457200" y="4169771"/>
            <a:ext cx="8229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another func expression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setting a variable equal to a func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150" y="251950"/>
            <a:ext cx="6223675" cy="3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closure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20" name="Google Shape;220;p3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my definition: </a:t>
            </a:r>
            <a:r>
              <a:rPr i="1" lang="en" sz="2400"/>
              <a:t>“one thing enclosing another thing”</a:t>
            </a:r>
            <a:endParaRPr i="1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57200" y="3709925"/>
            <a:ext cx="82296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closure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func main encloses func increment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closure helps us limit the scope of variables that are used by multiple functions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without closure, for two or more funcs to have access to the same variable, that variable would need to be package scope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func main is enclosing increment; increment is enclosing x</a:t>
            </a:r>
            <a:endParaRPr sz="100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925" y="41050"/>
            <a:ext cx="4874149" cy="37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457200" y="3985751"/>
            <a:ext cx="82296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not using closure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closure helps us limit the scope of variables that are used by multiple functions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without closure, for two or more funcs to have access to the same variable, that variable would need to be package scope</a:t>
            </a:r>
            <a:endParaRPr sz="10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213" y="174550"/>
            <a:ext cx="4265574" cy="39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4294967295" type="body"/>
          </p:nvPr>
        </p:nvSpPr>
        <p:spPr>
          <a:xfrm>
            <a:off x="389175" y="3918225"/>
            <a:ext cx="3487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not using closure</a:t>
            </a:r>
            <a:endParaRPr sz="1000"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28600"/>
            <a:ext cx="3918478" cy="358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775" y="228600"/>
            <a:ext cx="4611925" cy="3588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idx="4294967295" type="body"/>
          </p:nvPr>
        </p:nvSpPr>
        <p:spPr>
          <a:xfrm>
            <a:off x="5090138" y="3918225"/>
            <a:ext cx="3487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closure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524000"/>
            <a:ext cx="47815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4126970"/>
            <a:ext cx="82296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func main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the entry point for your program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returning a func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457200" y="3985750"/>
            <a:ext cx="82296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closure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closure helps us limit the scope of variables that are used by multiple functions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without closure, for two or more funcs to have access to the same variable, that variable would need to be package scope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nextEven &amp; masEven are each holding/enclosing the variable i </a:t>
            </a:r>
            <a:endParaRPr sz="1000"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362" y="112975"/>
            <a:ext cx="4045275" cy="38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/>
          <p:nvPr/>
        </p:nvSpPr>
        <p:spPr>
          <a:xfrm rot="-5400000">
            <a:off x="5564950" y="443125"/>
            <a:ext cx="156300" cy="929700"/>
          </a:xfrm>
          <a:prstGeom prst="rightBrace">
            <a:avLst>
              <a:gd fmla="val 2814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4763350" y="520600"/>
            <a:ext cx="175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 is returned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42" y="0"/>
            <a:ext cx="5806657" cy="44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>
            <p:ph idx="4294967295" type="body"/>
          </p:nvPr>
        </p:nvSpPr>
        <p:spPr>
          <a:xfrm>
            <a:off x="-12" y="4318000"/>
            <a:ext cx="4425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another func expression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setting a variable equal to a func</a:t>
            </a:r>
            <a:endParaRPr sz="1800"/>
          </a:p>
        </p:txBody>
      </p:sp>
      <p:cxnSp>
        <p:nvCxnSpPr>
          <p:cNvPr id="260" name="Google Shape;260;p39"/>
          <p:cNvCxnSpPr/>
          <p:nvPr/>
        </p:nvCxnSpPr>
        <p:spPr>
          <a:xfrm flipH="1" rot="10800000">
            <a:off x="2154725" y="3353750"/>
            <a:ext cx="2528400" cy="107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9"/>
          <p:cNvCxnSpPr/>
          <p:nvPr/>
        </p:nvCxnSpPr>
        <p:spPr>
          <a:xfrm>
            <a:off x="2293725" y="1650775"/>
            <a:ext cx="2371800" cy="16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9"/>
          <p:cNvSpPr txBox="1"/>
          <p:nvPr>
            <p:ph idx="4294967295" type="body"/>
          </p:nvPr>
        </p:nvSpPr>
        <p:spPr>
          <a:xfrm>
            <a:off x="451800" y="1342600"/>
            <a:ext cx="2371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returning a func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(not part of func expression)</a:t>
            </a:r>
            <a:endParaRPr sz="1200"/>
          </a:p>
        </p:txBody>
      </p:sp>
      <p:sp>
        <p:nvSpPr>
          <p:cNvPr id="263" name="Google Shape;263;p39"/>
          <p:cNvSpPr/>
          <p:nvPr/>
        </p:nvSpPr>
        <p:spPr>
          <a:xfrm rot="-5400000">
            <a:off x="7478500" y="488700"/>
            <a:ext cx="156300" cy="175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6676900" y="972400"/>
            <a:ext cx="175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 is returned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idx="4294967295" type="body"/>
          </p:nvPr>
        </p:nvSpPr>
        <p:spPr>
          <a:xfrm>
            <a:off x="3271175" y="4619800"/>
            <a:ext cx="3071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interesting to look at greet’s type</a:t>
            </a:r>
            <a:endParaRPr sz="1400"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1" y="121050"/>
            <a:ext cx="5283450" cy="40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75" y="2629800"/>
            <a:ext cx="4183299" cy="9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/>
          <p:nvPr/>
        </p:nvSpPr>
        <p:spPr>
          <a:xfrm rot="-5400000">
            <a:off x="4072775" y="521825"/>
            <a:ext cx="156300" cy="175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3271175" y="1005525"/>
            <a:ext cx="175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 is returned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callback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 func as an argument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/>
          <p:nvPr/>
        </p:nvSpPr>
        <p:spPr>
          <a:xfrm rot="-5400000">
            <a:off x="3898775" y="864600"/>
            <a:ext cx="247800" cy="175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 rot="-5400000">
            <a:off x="6247025" y="554100"/>
            <a:ext cx="247800" cy="237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43"/>
          <p:cNvGrpSpPr/>
          <p:nvPr/>
        </p:nvGrpSpPr>
        <p:grpSpPr>
          <a:xfrm>
            <a:off x="3325636" y="350467"/>
            <a:ext cx="3742348" cy="1267744"/>
            <a:chOff x="3325636" y="350467"/>
            <a:chExt cx="3742348" cy="1267744"/>
          </a:xfrm>
        </p:grpSpPr>
        <p:sp>
          <p:nvSpPr>
            <p:cNvPr id="293" name="Google Shape;293;p43"/>
            <p:cNvSpPr txBox="1"/>
            <p:nvPr/>
          </p:nvSpPr>
          <p:spPr>
            <a:xfrm>
              <a:off x="3729148" y="350467"/>
              <a:ext cx="2789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func visit takes two arguments</a:t>
              </a:r>
              <a:endParaRPr/>
            </a:p>
          </p:txBody>
        </p:sp>
        <p:sp>
          <p:nvSpPr>
            <p:cNvPr id="294" name="Google Shape;294;p43"/>
            <p:cNvSpPr txBox="1"/>
            <p:nvPr/>
          </p:nvSpPr>
          <p:spPr>
            <a:xfrm>
              <a:off x="3325636" y="1225794"/>
              <a:ext cx="1394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slice of ints</a:t>
              </a:r>
              <a:endParaRPr/>
            </a:p>
          </p:txBody>
        </p:sp>
        <p:sp>
          <p:nvSpPr>
            <p:cNvPr id="295" name="Google Shape;295;p43"/>
            <p:cNvSpPr txBox="1"/>
            <p:nvPr/>
          </p:nvSpPr>
          <p:spPr>
            <a:xfrm>
              <a:off x="5673884" y="972610"/>
              <a:ext cx="1394100" cy="6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another func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callback</a:t>
              </a:r>
              <a:endParaRPr/>
            </a:p>
          </p:txBody>
        </p:sp>
        <p:cxnSp>
          <p:nvCxnSpPr>
            <p:cNvPr id="296" name="Google Shape;296;p43"/>
            <p:cNvCxnSpPr>
              <a:stCxn id="293" idx="2"/>
              <a:endCxn id="294" idx="0"/>
            </p:cNvCxnSpPr>
            <p:nvPr/>
          </p:nvCxnSpPr>
          <p:spPr>
            <a:xfrm flipH="1">
              <a:off x="4022698" y="706567"/>
              <a:ext cx="1101000" cy="51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43"/>
            <p:cNvCxnSpPr>
              <a:stCxn id="293" idx="2"/>
            </p:cNvCxnSpPr>
            <p:nvPr/>
          </p:nvCxnSpPr>
          <p:spPr>
            <a:xfrm>
              <a:off x="5123698" y="706567"/>
              <a:ext cx="503700" cy="31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/>
          <p:nvPr/>
        </p:nvSpPr>
        <p:spPr>
          <a:xfrm rot="-5400000">
            <a:off x="3898775" y="864600"/>
            <a:ext cx="247800" cy="175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4"/>
          <p:cNvSpPr/>
          <p:nvPr/>
        </p:nvSpPr>
        <p:spPr>
          <a:xfrm rot="-5400000">
            <a:off x="6247025" y="554100"/>
            <a:ext cx="247800" cy="237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1329325" y="1789800"/>
            <a:ext cx="6907200" cy="127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/>
          <p:nvPr/>
        </p:nvSpPr>
        <p:spPr>
          <a:xfrm rot="-5400000">
            <a:off x="3979225" y="2339750"/>
            <a:ext cx="247800" cy="21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4"/>
          <p:cNvSpPr txBox="1"/>
          <p:nvPr/>
        </p:nvSpPr>
        <p:spPr>
          <a:xfrm rot="-2700000">
            <a:off x="3710309" y="2286102"/>
            <a:ext cx="1394132" cy="59354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of ints</a:t>
            </a:r>
            <a:endParaRPr/>
          </a:p>
        </p:txBody>
      </p:sp>
      <p:grpSp>
        <p:nvGrpSpPr>
          <p:cNvPr id="308" name="Google Shape;308;p44"/>
          <p:cNvGrpSpPr/>
          <p:nvPr/>
        </p:nvGrpSpPr>
        <p:grpSpPr>
          <a:xfrm>
            <a:off x="3325636" y="350467"/>
            <a:ext cx="3742348" cy="1267744"/>
            <a:chOff x="3325636" y="350467"/>
            <a:chExt cx="3742348" cy="1267744"/>
          </a:xfrm>
        </p:grpSpPr>
        <p:sp>
          <p:nvSpPr>
            <p:cNvPr id="309" name="Google Shape;309;p44"/>
            <p:cNvSpPr txBox="1"/>
            <p:nvPr/>
          </p:nvSpPr>
          <p:spPr>
            <a:xfrm>
              <a:off x="3729148" y="350467"/>
              <a:ext cx="2789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func visit takes two arguments</a:t>
              </a:r>
              <a:endParaRPr/>
            </a:p>
          </p:txBody>
        </p:sp>
        <p:sp>
          <p:nvSpPr>
            <p:cNvPr id="310" name="Google Shape;310;p44"/>
            <p:cNvSpPr txBox="1"/>
            <p:nvPr/>
          </p:nvSpPr>
          <p:spPr>
            <a:xfrm>
              <a:off x="3325636" y="1225794"/>
              <a:ext cx="1394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slice of ints</a:t>
              </a:r>
              <a:endParaRPr/>
            </a:p>
          </p:txBody>
        </p:sp>
        <p:sp>
          <p:nvSpPr>
            <p:cNvPr id="311" name="Google Shape;311;p44"/>
            <p:cNvSpPr txBox="1"/>
            <p:nvPr/>
          </p:nvSpPr>
          <p:spPr>
            <a:xfrm>
              <a:off x="5673884" y="972610"/>
              <a:ext cx="1394100" cy="6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another func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callback</a:t>
              </a:r>
              <a:endParaRPr/>
            </a:p>
          </p:txBody>
        </p:sp>
        <p:cxnSp>
          <p:nvCxnSpPr>
            <p:cNvPr id="312" name="Google Shape;312;p44"/>
            <p:cNvCxnSpPr>
              <a:stCxn id="309" idx="2"/>
              <a:endCxn id="310" idx="0"/>
            </p:cNvCxnSpPr>
            <p:nvPr/>
          </p:nvCxnSpPr>
          <p:spPr>
            <a:xfrm flipH="1">
              <a:off x="4022698" y="706567"/>
              <a:ext cx="1101000" cy="51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44"/>
            <p:cNvCxnSpPr>
              <a:stCxn id="309" idx="2"/>
            </p:cNvCxnSpPr>
            <p:nvPr/>
          </p:nvCxnSpPr>
          <p:spPr>
            <a:xfrm>
              <a:off x="5123698" y="706567"/>
              <a:ext cx="503700" cy="31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/>
          <p:nvPr/>
        </p:nvSpPr>
        <p:spPr>
          <a:xfrm rot="-5400000">
            <a:off x="3898775" y="864600"/>
            <a:ext cx="247800" cy="175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/>
          <p:nvPr/>
        </p:nvSpPr>
        <p:spPr>
          <a:xfrm rot="-5400000">
            <a:off x="6247025" y="554100"/>
            <a:ext cx="247800" cy="237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1329325" y="1789800"/>
            <a:ext cx="6907200" cy="127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 rot="-5400000">
            <a:off x="3979225" y="2339750"/>
            <a:ext cx="247800" cy="21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/>
          <p:nvPr/>
        </p:nvSpPr>
        <p:spPr>
          <a:xfrm rot="-5400000">
            <a:off x="6374375" y="2339750"/>
            <a:ext cx="247800" cy="21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 txBox="1"/>
          <p:nvPr/>
        </p:nvSpPr>
        <p:spPr>
          <a:xfrm rot="-2700000">
            <a:off x="6070559" y="2274977"/>
            <a:ext cx="1394132" cy="59354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a func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callback</a:t>
            </a:r>
            <a:endParaRPr/>
          </a:p>
        </p:txBody>
      </p:sp>
      <p:sp>
        <p:nvSpPr>
          <p:cNvPr id="325" name="Google Shape;325;p45"/>
          <p:cNvSpPr/>
          <p:nvPr/>
        </p:nvSpPr>
        <p:spPr>
          <a:xfrm>
            <a:off x="2041750" y="3527475"/>
            <a:ext cx="5395475" cy="868825"/>
          </a:xfrm>
          <a:custGeom>
            <a:rect b="b" l="l" r="r" t="t"/>
            <a:pathLst>
              <a:path extrusionOk="0" h="34753" w="215819">
                <a:moveTo>
                  <a:pt x="25370" y="11468"/>
                </a:moveTo>
                <a:lnTo>
                  <a:pt x="140057" y="11468"/>
                </a:lnTo>
                <a:lnTo>
                  <a:pt x="140057" y="0"/>
                </a:lnTo>
                <a:lnTo>
                  <a:pt x="215819" y="0"/>
                </a:lnTo>
                <a:lnTo>
                  <a:pt x="215819" y="22242"/>
                </a:lnTo>
                <a:lnTo>
                  <a:pt x="11122" y="22242"/>
                </a:lnTo>
                <a:lnTo>
                  <a:pt x="11122" y="34753"/>
                </a:lnTo>
                <a:lnTo>
                  <a:pt x="0" y="34753"/>
                </a:lnTo>
                <a:lnTo>
                  <a:pt x="0" y="11121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26" name="Google Shape;326;p45"/>
          <p:cNvGrpSpPr/>
          <p:nvPr/>
        </p:nvGrpSpPr>
        <p:grpSpPr>
          <a:xfrm>
            <a:off x="3325636" y="350467"/>
            <a:ext cx="3742348" cy="1267744"/>
            <a:chOff x="3325636" y="350467"/>
            <a:chExt cx="3742348" cy="1267744"/>
          </a:xfrm>
        </p:grpSpPr>
        <p:sp>
          <p:nvSpPr>
            <p:cNvPr id="327" name="Google Shape;327;p45"/>
            <p:cNvSpPr txBox="1"/>
            <p:nvPr/>
          </p:nvSpPr>
          <p:spPr>
            <a:xfrm>
              <a:off x="3729148" y="350467"/>
              <a:ext cx="2789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func visit takes two arguments</a:t>
              </a:r>
              <a:endParaRPr/>
            </a:p>
          </p:txBody>
        </p:sp>
        <p:sp>
          <p:nvSpPr>
            <p:cNvPr id="328" name="Google Shape;328;p45"/>
            <p:cNvSpPr txBox="1"/>
            <p:nvPr/>
          </p:nvSpPr>
          <p:spPr>
            <a:xfrm>
              <a:off x="3325636" y="1225794"/>
              <a:ext cx="1394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slice of ints</a:t>
              </a:r>
              <a:endParaRPr/>
            </a:p>
          </p:txBody>
        </p:sp>
        <p:sp>
          <p:nvSpPr>
            <p:cNvPr id="329" name="Google Shape;329;p45"/>
            <p:cNvSpPr txBox="1"/>
            <p:nvPr/>
          </p:nvSpPr>
          <p:spPr>
            <a:xfrm>
              <a:off x="5673884" y="972610"/>
              <a:ext cx="1394100" cy="6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another func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callback</a:t>
              </a:r>
              <a:endParaRPr/>
            </a:p>
          </p:txBody>
        </p:sp>
        <p:cxnSp>
          <p:nvCxnSpPr>
            <p:cNvPr id="330" name="Google Shape;330;p45"/>
            <p:cNvCxnSpPr>
              <a:stCxn id="327" idx="2"/>
              <a:endCxn id="328" idx="0"/>
            </p:cNvCxnSpPr>
            <p:nvPr/>
          </p:nvCxnSpPr>
          <p:spPr>
            <a:xfrm flipH="1">
              <a:off x="4022698" y="706567"/>
              <a:ext cx="1101000" cy="51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45"/>
            <p:cNvCxnSpPr>
              <a:stCxn id="327" idx="2"/>
            </p:cNvCxnSpPr>
            <p:nvPr/>
          </p:nvCxnSpPr>
          <p:spPr>
            <a:xfrm>
              <a:off x="5123698" y="706567"/>
              <a:ext cx="503700" cy="31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2" name="Google Shape;332;p45"/>
          <p:cNvSpPr txBox="1"/>
          <p:nvPr/>
        </p:nvSpPr>
        <p:spPr>
          <a:xfrm rot="-2700000">
            <a:off x="3710309" y="2286102"/>
            <a:ext cx="1394132" cy="59354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of ints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/>
          <p:nvPr/>
        </p:nvSpPr>
        <p:spPr>
          <a:xfrm>
            <a:off x="2041750" y="3527475"/>
            <a:ext cx="5395475" cy="868825"/>
          </a:xfrm>
          <a:custGeom>
            <a:rect b="b" l="l" r="r" t="t"/>
            <a:pathLst>
              <a:path extrusionOk="0" h="34753" w="215819">
                <a:moveTo>
                  <a:pt x="25370" y="11468"/>
                </a:moveTo>
                <a:lnTo>
                  <a:pt x="140057" y="11468"/>
                </a:lnTo>
                <a:lnTo>
                  <a:pt x="140057" y="0"/>
                </a:lnTo>
                <a:lnTo>
                  <a:pt x="215819" y="0"/>
                </a:lnTo>
                <a:lnTo>
                  <a:pt x="215819" y="22242"/>
                </a:lnTo>
                <a:lnTo>
                  <a:pt x="11122" y="22242"/>
                </a:lnTo>
                <a:lnTo>
                  <a:pt x="11122" y="34753"/>
                </a:lnTo>
                <a:lnTo>
                  <a:pt x="0" y="34753"/>
                </a:lnTo>
                <a:lnTo>
                  <a:pt x="0" y="11121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Google Shape;339;p46"/>
          <p:cNvSpPr txBox="1"/>
          <p:nvPr/>
        </p:nvSpPr>
        <p:spPr>
          <a:xfrm>
            <a:off x="4684300" y="2509575"/>
            <a:ext cx="2383200" cy="86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func passed as an argument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(the callback)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assigned to the parameter “callback”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then gets used</a:t>
            </a:r>
            <a:endParaRPr sz="1000"/>
          </a:p>
        </p:txBody>
      </p:sp>
      <p:sp>
        <p:nvSpPr>
          <p:cNvPr id="340" name="Google Shape;340;p46"/>
          <p:cNvSpPr/>
          <p:nvPr/>
        </p:nvSpPr>
        <p:spPr>
          <a:xfrm>
            <a:off x="6724775" y="2788950"/>
            <a:ext cx="930300" cy="729825"/>
          </a:xfrm>
          <a:custGeom>
            <a:rect b="b" l="l" r="r" t="t"/>
            <a:pathLst>
              <a:path extrusionOk="0" h="29193" w="37212">
                <a:moveTo>
                  <a:pt x="5908" y="29193"/>
                </a:moveTo>
                <a:cubicBezTo>
                  <a:pt x="11121" y="26702"/>
                  <a:pt x="38171" y="19115"/>
                  <a:pt x="37186" y="14249"/>
                </a:cubicBezTo>
                <a:cubicBezTo>
                  <a:pt x="36201" y="9384"/>
                  <a:pt x="6198" y="2375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Google Shape;341;p46"/>
          <p:cNvSpPr/>
          <p:nvPr/>
        </p:nvSpPr>
        <p:spPr>
          <a:xfrm>
            <a:off x="5968378" y="2059150"/>
            <a:ext cx="921475" cy="556050"/>
          </a:xfrm>
          <a:custGeom>
            <a:rect b="b" l="l" r="r" t="t"/>
            <a:pathLst>
              <a:path extrusionOk="0" h="22242" w="36859">
                <a:moveTo>
                  <a:pt x="12879" y="22242"/>
                </a:moveTo>
                <a:cubicBezTo>
                  <a:pt x="10852" y="20794"/>
                  <a:pt x="-3281" y="17260"/>
                  <a:pt x="716" y="13553"/>
                </a:cubicBezTo>
                <a:cubicBezTo>
                  <a:pt x="4713" y="9846"/>
                  <a:pt x="30835" y="2259"/>
                  <a:pt x="36859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42" name="Google Shape;342;p46"/>
          <p:cNvCxnSpPr/>
          <p:nvPr/>
        </p:nvCxnSpPr>
        <p:spPr>
          <a:xfrm flipH="1" rot="10800000">
            <a:off x="6690025" y="2024250"/>
            <a:ext cx="269400" cy="10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6"/>
          <p:cNvCxnSpPr/>
          <p:nvPr/>
        </p:nvCxnSpPr>
        <p:spPr>
          <a:xfrm rot="10800000">
            <a:off x="6672650" y="2780325"/>
            <a:ext cx="669000" cy="19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46"/>
          <p:cNvSpPr/>
          <p:nvPr/>
        </p:nvSpPr>
        <p:spPr>
          <a:xfrm>
            <a:off x="5760375" y="847185"/>
            <a:ext cx="2052250" cy="925250"/>
          </a:xfrm>
          <a:custGeom>
            <a:rect b="b" l="l" r="r" t="t"/>
            <a:pathLst>
              <a:path extrusionOk="0" h="37010" w="82090">
                <a:moveTo>
                  <a:pt x="64294" y="37010"/>
                </a:moveTo>
                <a:cubicBezTo>
                  <a:pt x="67248" y="33708"/>
                  <a:pt x="82597" y="23282"/>
                  <a:pt x="82018" y="17200"/>
                </a:cubicBezTo>
                <a:cubicBezTo>
                  <a:pt x="81439" y="11118"/>
                  <a:pt x="74488" y="-2609"/>
                  <a:pt x="60818" y="519"/>
                </a:cubicBezTo>
                <a:cubicBezTo>
                  <a:pt x="47148" y="3647"/>
                  <a:pt x="10136" y="30059"/>
                  <a:pt x="0" y="3596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Google Shape;345;p46"/>
          <p:cNvSpPr/>
          <p:nvPr/>
        </p:nvSpPr>
        <p:spPr>
          <a:xfrm>
            <a:off x="846555" y="1202901"/>
            <a:ext cx="4644475" cy="1212450"/>
          </a:xfrm>
          <a:custGeom>
            <a:rect b="b" l="l" r="r" t="t"/>
            <a:pathLst>
              <a:path extrusionOk="0" h="48498" w="185779">
                <a:moveTo>
                  <a:pt x="185779" y="21391"/>
                </a:moveTo>
                <a:cubicBezTo>
                  <a:pt x="182767" y="19248"/>
                  <a:pt x="173848" y="12065"/>
                  <a:pt x="167708" y="8532"/>
                </a:cubicBezTo>
                <a:cubicBezTo>
                  <a:pt x="161568" y="4999"/>
                  <a:pt x="159078" y="-1025"/>
                  <a:pt x="148941" y="191"/>
                </a:cubicBezTo>
                <a:cubicBezTo>
                  <a:pt x="138805" y="1407"/>
                  <a:pt x="127973" y="13050"/>
                  <a:pt x="106889" y="15830"/>
                </a:cubicBezTo>
                <a:cubicBezTo>
                  <a:pt x="85805" y="18610"/>
                  <a:pt x="39757" y="14382"/>
                  <a:pt x="22438" y="16873"/>
                </a:cubicBezTo>
                <a:cubicBezTo>
                  <a:pt x="5119" y="19364"/>
                  <a:pt x="-5422" y="25503"/>
                  <a:pt x="2977" y="30774"/>
                </a:cubicBezTo>
                <a:cubicBezTo>
                  <a:pt x="11376" y="36045"/>
                  <a:pt x="61189" y="45544"/>
                  <a:pt x="72831" y="484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46" name="Google Shape;346;p46"/>
          <p:cNvCxnSpPr/>
          <p:nvPr/>
        </p:nvCxnSpPr>
        <p:spPr>
          <a:xfrm flipH="1">
            <a:off x="5708250" y="1511775"/>
            <a:ext cx="4431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6"/>
          <p:cNvCxnSpPr/>
          <p:nvPr/>
        </p:nvCxnSpPr>
        <p:spPr>
          <a:xfrm>
            <a:off x="2215525" y="2319800"/>
            <a:ext cx="4692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1181100"/>
            <a:ext cx="31623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 rot="-5400000">
            <a:off x="5056575" y="1546575"/>
            <a:ext cx="234600" cy="1120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4726450" y="1659475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parameter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4818025" y="3623650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argument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6" name="Google Shape;56;p11"/>
          <p:cNvCxnSpPr/>
          <p:nvPr/>
        </p:nvCxnSpPr>
        <p:spPr>
          <a:xfrm rot="10800000">
            <a:off x="4874175" y="3497325"/>
            <a:ext cx="126300" cy="21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parameters &amp; arguments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800" y="1435588"/>
            <a:ext cx="4308400" cy="22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457200" y="392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wikipedia’s description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75" y="0"/>
            <a:ext cx="6275826" cy="39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457200" y="4300725"/>
            <a:ext cx="82296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another callback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can you explain this code?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75" y="0"/>
            <a:ext cx="6275826" cy="39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/>
          <p:cNvSpPr txBox="1"/>
          <p:nvPr>
            <p:ph idx="4294967295" type="subTitle"/>
          </p:nvPr>
        </p:nvSpPr>
        <p:spPr>
          <a:xfrm>
            <a:off x="746625" y="3922425"/>
            <a:ext cx="77724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“If you’ve done functional programming like Lisp or Haskell, this way of dealing with functions is super common; it’s an approach to development; you get used to passing functions around. Go allows you to do that [passing functions around] but it’s not the most common way of writing code. The more normal way you’d write code [for something like the code above] would just be a simple for loop. For loops are easy to understand.”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~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 Caleb Doxsey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recursion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71" name="Google Shape;371;p5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 that can call itself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592317" cy="38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1"/>
          <p:cNvSpPr txBox="1"/>
          <p:nvPr/>
        </p:nvSpPr>
        <p:spPr>
          <a:xfrm>
            <a:off x="4743825" y="34750"/>
            <a:ext cx="44001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End Result: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24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Can you pencil out how the answer, 24, was reached?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4743825" y="34750"/>
            <a:ext cx="44001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factorial(4)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returns: 4 * factorial(3)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factorial(3)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3 * factorial(2)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factorial(2)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2 * factorial(1)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factorial(1)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1 * factorial(0)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factorial(0)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----------------------------------------------------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returns: 4 * 3 * 2 * 1 *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----------------------------------------------------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End Result: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4 * 3 * 2 * 1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592317" cy="38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592317" cy="38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/>
          <p:nvPr/>
        </p:nvSpPr>
        <p:spPr>
          <a:xfrm>
            <a:off x="2997475" y="1616025"/>
            <a:ext cx="199800" cy="564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3"/>
          <p:cNvSpPr txBox="1"/>
          <p:nvPr/>
        </p:nvSpPr>
        <p:spPr>
          <a:xfrm>
            <a:off x="3275500" y="1685625"/>
            <a:ext cx="2389200" cy="42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the base case</a:t>
            </a:r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5176500" y="2529525"/>
            <a:ext cx="3676800" cy="7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can always use loops to solve any problem that can be solved with recursion.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Loops are more performant than recursion.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defer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400" name="Google Shape;400;p5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this at the last possible moment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14" y="348138"/>
            <a:ext cx="3873100" cy="424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663" y="3483888"/>
            <a:ext cx="3996125" cy="13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75" y="156400"/>
            <a:ext cx="3753375" cy="39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175" y="3229200"/>
            <a:ext cx="4451650" cy="13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6"/>
          <p:cNvSpPr/>
          <p:nvPr/>
        </p:nvSpPr>
        <p:spPr>
          <a:xfrm>
            <a:off x="5273825" y="3666475"/>
            <a:ext cx="1033800" cy="26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1266825"/>
            <a:ext cx="40576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cxnSp>
        <p:nvCxnSpPr>
          <p:cNvPr id="64" name="Google Shape;64;p12"/>
          <p:cNvCxnSpPr/>
          <p:nvPr/>
        </p:nvCxnSpPr>
        <p:spPr>
          <a:xfrm rot="10800000">
            <a:off x="4535425" y="3379825"/>
            <a:ext cx="2823600" cy="40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2"/>
          <p:cNvSpPr txBox="1"/>
          <p:nvPr/>
        </p:nvSpPr>
        <p:spPr>
          <a:xfrm>
            <a:off x="7463300" y="3788125"/>
            <a:ext cx="1503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the ()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50" y="180500"/>
            <a:ext cx="6996100" cy="47825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9" name="Google Shape;419;p57"/>
          <p:cNvSpPr/>
          <p:nvPr/>
        </p:nvSpPr>
        <p:spPr>
          <a:xfrm>
            <a:off x="1772425" y="1963575"/>
            <a:ext cx="12945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57"/>
          <p:cNvCxnSpPr/>
          <p:nvPr/>
        </p:nvCxnSpPr>
        <p:spPr>
          <a:xfrm>
            <a:off x="3935825" y="4118275"/>
            <a:ext cx="2719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7"/>
          <p:cNvCxnSpPr/>
          <p:nvPr/>
        </p:nvCxnSpPr>
        <p:spPr>
          <a:xfrm>
            <a:off x="4179100" y="4613500"/>
            <a:ext cx="2719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0708"/>
            <a:ext cx="9144001" cy="208208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7" name="Google Shape;427;p58"/>
          <p:cNvSpPr/>
          <p:nvPr/>
        </p:nvSpPr>
        <p:spPr>
          <a:xfrm>
            <a:off x="1894050" y="1581300"/>
            <a:ext cx="20853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8816"/>
            <a:ext cx="9144001" cy="318586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3" name="Google Shape;433;p59"/>
          <p:cNvSpPr/>
          <p:nvPr/>
        </p:nvSpPr>
        <p:spPr>
          <a:xfrm>
            <a:off x="2041750" y="1016550"/>
            <a:ext cx="14769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the stack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6325125" y="4813350"/>
            <a:ext cx="2819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http://www.golang-book.com/books/intro/7</a:t>
            </a:r>
            <a:r>
              <a:rPr lang="en" sz="1000"/>
              <a:t> </a:t>
            </a:r>
            <a:endParaRPr sz="1000"/>
          </a:p>
        </p:txBody>
      </p:sp>
      <p:pic>
        <p:nvPicPr>
          <p:cNvPr id="444" name="Google Shape;44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039" y="173375"/>
            <a:ext cx="6433925" cy="41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50" name="Google Shape;450;p6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 about functions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>
            <p:ph type="title"/>
          </p:nvPr>
        </p:nvSpPr>
        <p:spPr>
          <a:xfrm>
            <a:off x="457200" y="1"/>
            <a:ext cx="8229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456" name="Google Shape;456;p63"/>
          <p:cNvSpPr txBox="1"/>
          <p:nvPr>
            <p:ph idx="1" type="body"/>
          </p:nvPr>
        </p:nvSpPr>
        <p:spPr>
          <a:xfrm>
            <a:off x="245250" y="623475"/>
            <a:ext cx="4319100" cy="4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func main() {}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calling a function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greeting()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parameters vs arguments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two params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variadic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…params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args...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returns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named returns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multiple returns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variable shadowing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func expression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 a variable equal to a function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:= func(){&lt;code here&gt;}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greeting’s type is func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closure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one thing enclosing another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helps us limit scope of variables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returning a func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○"/>
            </a:pPr>
            <a:r>
              <a:rPr b="1" lang="en" sz="1000">
                <a:solidFill>
                  <a:srgbClr val="0000FF"/>
                </a:solidFill>
              </a:rPr>
              <a:t>functional programming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callback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passing a func as an argument</a:t>
            </a:r>
            <a:endParaRPr sz="1000"/>
          </a:p>
        </p:txBody>
      </p:sp>
      <p:sp>
        <p:nvSpPr>
          <p:cNvPr id="457" name="Google Shape;457;p63"/>
          <p:cNvSpPr txBox="1"/>
          <p:nvPr>
            <p:ph idx="2" type="body"/>
          </p:nvPr>
        </p:nvSpPr>
        <p:spPr>
          <a:xfrm>
            <a:off x="4824682" y="623475"/>
            <a:ext cx="4319100" cy="4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recursion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defer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the stack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the order in which functions are called</a:t>
            </a:r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</a:t>
            </a:r>
            <a:endParaRPr/>
          </a:p>
        </p:txBody>
      </p:sp>
      <p:sp>
        <p:nvSpPr>
          <p:cNvPr id="468" name="Google Shape;468;p6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prints the value of this expression: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(true &amp;&amp; false) || (false &amp;&amp; true) || !(false &amp;&amp; false)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params</a:t>
            </a:r>
            <a:endParaRPr/>
          </a:p>
        </p:txBody>
      </p:sp>
      <p:sp>
        <p:nvSpPr>
          <p:cNvPr id="474" name="Google Shape;474;p6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calls a function which takes first name and age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returns a string like this, “John is 27 years old.”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two params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1371600"/>
            <a:ext cx="46958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/>
          <p:nvPr/>
        </p:nvSpPr>
        <p:spPr>
          <a:xfrm rot="-5400000">
            <a:off x="5009750" y="1030650"/>
            <a:ext cx="234600" cy="250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488500" y="1824550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parameters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returns</a:t>
            </a:r>
            <a:endParaRPr/>
          </a:p>
        </p:txBody>
      </p:sp>
      <p:sp>
        <p:nvSpPr>
          <p:cNvPr id="480" name="Google Shape;480;p67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calls a function which takes first name and age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returns an int and a bool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int: person’s age * 7 (dog years)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bool: whether or not the person is old (age &gt; 25)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those two returns in a sentence like this,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(“John is 140 in dog years and is not old”)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 like this, (“Jane is 280 in dog years and is old”)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return</a:t>
            </a:r>
            <a:endParaRPr/>
          </a:p>
        </p:txBody>
      </p:sp>
      <p:sp>
        <p:nvSpPr>
          <p:cNvPr id="486" name="Google Shape;486;p68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calls a function which takes age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returns </a:t>
            </a:r>
            <a:r>
              <a:rPr b="1" lang="en" sz="1800"/>
              <a:t>dogYears int </a:t>
            </a:r>
            <a:r>
              <a:rPr lang="en" sz="1800"/>
              <a:t>which is age * 7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variadic parameters</a:t>
            </a:r>
            <a:endParaRPr/>
          </a:p>
        </p:txBody>
      </p:sp>
      <p:sp>
        <p:nvSpPr>
          <p:cNvPr id="492" name="Google Shape;492;p69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has variadic parameters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that function in a program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variadic arguments</a:t>
            </a:r>
            <a:endParaRPr/>
          </a:p>
        </p:txBody>
      </p:sp>
      <p:sp>
        <p:nvSpPr>
          <p:cNvPr id="498" name="Google Shape;498;p70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has variadic parameters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that function in a program, passing in variadic arguments</a:t>
            </a:r>
            <a:endParaRPr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expression</a:t>
            </a:r>
            <a:endParaRPr/>
          </a:p>
        </p:txBody>
      </p:sp>
      <p:sp>
        <p:nvSpPr>
          <p:cNvPr id="504" name="Google Shape;504;p71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uses a func expression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type</a:t>
            </a:r>
            <a:endParaRPr/>
          </a:p>
        </p:txBody>
      </p:sp>
      <p:sp>
        <p:nvSpPr>
          <p:cNvPr id="510" name="Google Shape;510;p72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wrote a program that uses a func expression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add a print statement that shows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type of the variable to which the function is assigned</a:t>
            </a:r>
            <a:endParaRPr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</a:t>
            </a:r>
            <a:endParaRPr/>
          </a:p>
        </p:txBody>
      </p:sp>
      <p:sp>
        <p:nvSpPr>
          <p:cNvPr id="516" name="Google Shape;516;p73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program that uses closure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a func</a:t>
            </a:r>
            <a:endParaRPr/>
          </a:p>
        </p:txBody>
      </p:sp>
      <p:sp>
        <p:nvSpPr>
          <p:cNvPr id="522" name="Google Shape;522;p74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func that returns a func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that func in a program</a:t>
            </a:r>
            <a:endParaRPr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</a:t>
            </a:r>
            <a:endParaRPr/>
          </a:p>
        </p:txBody>
      </p:sp>
      <p:sp>
        <p:nvSpPr>
          <p:cNvPr id="528" name="Google Shape;528;p75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program that uses a callback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func is being passed in as an argument)</a:t>
            </a:r>
            <a:endParaRPr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534" name="Google Shape;534;p76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Fibonacci sequence is defined as: fib(0) = 0, fib(1) = 1, fib(n) = fib(n-1) + fib(n-2). Write a recursive function which can find fib(n).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two params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328725"/>
            <a:ext cx="39243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rot="-5400000">
            <a:off x="5087025" y="1385850"/>
            <a:ext cx="234600" cy="1789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65775" y="1824550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parameters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defer</a:t>
            </a:r>
            <a:endParaRPr/>
          </a:p>
        </p:txBody>
      </p:sp>
      <p:sp>
        <p:nvSpPr>
          <p:cNvPr id="540" name="Google Shape;540;p77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program that uses defer</a:t>
            </a:r>
            <a:endParaRPr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These Questions</a:t>
            </a:r>
            <a:endParaRPr/>
          </a:p>
        </p:txBody>
      </p:sp>
      <p:sp>
        <p:nvSpPr>
          <p:cNvPr id="551" name="Google Shape;551;p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variable shadowing?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a func expression?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closure?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a callback?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does defer work?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the stack and how does it work?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1343025"/>
            <a:ext cx="5381625" cy="245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>
            <a:off x="6177425" y="2615200"/>
            <a:ext cx="642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named return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662600"/>
            <a:ext cx="5895975" cy="291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>
            <a:off x="5951525" y="1885375"/>
            <a:ext cx="92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