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6deb25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6deb25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6deb25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6deb25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6deb25a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6deb25a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6deb25a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6deb25a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6deb25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6deb25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6deb2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6deb2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6deb25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6deb25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6deb25a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6deb25a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6deb25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6deb25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6deb25a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6deb25a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67562d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67562d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6603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6603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779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779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660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660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06603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a06603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06603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a06603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a06603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a06603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a0779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a0779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a0779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a0779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a0660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ba0660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a06603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a06603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6deb25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6deb25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6deb25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6deb25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6deb25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6deb25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6deb25a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6deb25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6deb25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6deb25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henewstack.io/understanding-golang-type-system/" TargetMode="External"/><Relationship Id="rId4" Type="http://schemas.openxmlformats.org/officeDocument/2006/relationships/hyperlink" Target="http://www.goinggo.net/2014/05/methods-interfaces-and-embedded-typ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thenewstack.io/understanding-golang-type-syste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://www.golang-book.com/books/intro/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631875"/>
            <a:ext cx="65976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</a:t>
            </a:r>
            <a:r>
              <a:rPr lang="en" sz="1800">
                <a:solidFill>
                  <a:srgbClr val="000000"/>
                </a:solidFill>
              </a:rPr>
              <a:t>nce types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slice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map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channel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interface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function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467500" y="2152000"/>
            <a:ext cx="191100" cy="12597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57200" y="1063375"/>
            <a:ext cx="3310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to some underlying data structure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706725" y="2097250"/>
            <a:ext cx="55734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Header Value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we declare a reference type, the value that is created is a </a:t>
            </a:r>
            <a:r>
              <a:rPr b="1" lang="en" sz="1200">
                <a:solidFill>
                  <a:srgbClr val="0000FF"/>
                </a:solidFill>
              </a:rPr>
              <a:t>header value</a:t>
            </a:r>
            <a:r>
              <a:rPr lang="en" sz="1200"/>
              <a:t>. The header value contains a pointer to an underlying data structure. Do not use pointers with reference types. </a:t>
            </a:r>
            <a:r>
              <a:rPr lang="en" sz="1200">
                <a:solidFill>
                  <a:srgbClr val="FF0000"/>
                </a:solidFill>
              </a:rPr>
              <a:t>Pass a </a:t>
            </a:r>
            <a:r>
              <a:rPr b="1" lang="en" sz="1200">
                <a:solidFill>
                  <a:srgbClr val="FF0000"/>
                </a:solidFill>
              </a:rPr>
              <a:t>copy</a:t>
            </a:r>
            <a:r>
              <a:rPr lang="en" sz="1200"/>
              <a:t>; the actual value. The actual value already has a reference pointer to the underlying data structure. When you give a copy of the actual value, that copy also is a pointer to the same underlying data structure. Both the copy, and the original, point to the same underlying data structure.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Time pkg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pkg time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*Files in pkg os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570200" y="180445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761300" y="197170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primitive nature</a:t>
            </a:r>
            <a:endParaRPr sz="1000"/>
          </a:p>
        </p:txBody>
      </p:sp>
      <p:sp>
        <p:nvSpPr>
          <p:cNvPr id="126" name="Google Shape;126;p19"/>
          <p:cNvSpPr/>
          <p:nvPr/>
        </p:nvSpPr>
        <p:spPr>
          <a:xfrm>
            <a:off x="4227375" y="278670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418475" y="295395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non-primitive nature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type’s nature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most cases, </a:t>
            </a:r>
            <a:r>
              <a:rPr b="1" lang="en" sz="1200"/>
              <a:t>struct</a:t>
            </a:r>
            <a:r>
              <a:rPr lang="en" sz="1200"/>
              <a:t> types don’t exhibit a primitive nature but a </a:t>
            </a:r>
            <a:r>
              <a:rPr b="1" lang="en" sz="1200"/>
              <a:t>nonprimitive</a:t>
            </a:r>
            <a:r>
              <a:rPr lang="en" sz="1200"/>
              <a:t> one. In these cases, adding or removing something from the value of the type should mutate the value. When this is the case, we want to use a pointer to share the value with the rest of the program that needs it. … [ Examples: ] … When you think about time, you realize that any given point in time is not something that can change. This is exactly how the standard library implements the Time type. … Since values of type File have a non-primitive nature, they are always shared and never copied.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decision to use a value or pointer receiver should not being based on whether the method is mutating the receiving value. The decision should be based on </a:t>
            </a:r>
            <a:r>
              <a:rPr b="1" lang="en" sz="1200"/>
              <a:t>the nature of the type</a:t>
            </a:r>
            <a:r>
              <a:rPr lang="en" sz="1200"/>
              <a:t>. One exception to this guideline is when you need the flexibility that value type receivers provide when working with interface values. In these cases, you may choose to use a value receiver even though the nature of the type is nonprimitive. It’s entirely based on the mechanics behind how interface values call methods for the values stored inside of them.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38" y="3765075"/>
            <a:ext cx="3554274" cy="1378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Understanding Golang Type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Ardan Labs Blog Post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embedded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503925" y="1805725"/>
            <a:ext cx="8184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“Go’s type system does not support </a:t>
            </a:r>
            <a:r>
              <a:rPr b="1" lang="en" sz="1400"/>
              <a:t>inheritance</a:t>
            </a:r>
            <a:r>
              <a:rPr lang="en" sz="1400"/>
              <a:t>. In Go,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is preferred over inheritance where type </a:t>
            </a:r>
            <a:r>
              <a:rPr b="1" lang="en" sz="1400"/>
              <a:t>embedding</a:t>
            </a:r>
            <a:r>
              <a:rPr lang="en" sz="1400"/>
              <a:t> is the way to implement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. Many pragmatic developers are proponents of using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over inheritance.”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this great article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6" y="0"/>
            <a:ext cx="674436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075" y="4252125"/>
            <a:ext cx="286232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>
            <a:stCxn id="189" idx="1"/>
          </p:cNvCxnSpPr>
          <p:nvPr/>
        </p:nvCxnSpPr>
        <p:spPr>
          <a:xfrm rot="10800000">
            <a:off x="1702931" y="1833095"/>
            <a:ext cx="2067600" cy="53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89" idx="1"/>
          </p:cNvCxnSpPr>
          <p:nvPr/>
        </p:nvCxnSpPr>
        <p:spPr>
          <a:xfrm flipH="1">
            <a:off x="1702931" y="2370395"/>
            <a:ext cx="2067600" cy="292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1"/>
          <p:cNvCxnSpPr>
            <a:stCxn id="189" idx="1"/>
          </p:cNvCxnSpPr>
          <p:nvPr/>
        </p:nvCxnSpPr>
        <p:spPr>
          <a:xfrm flipH="1">
            <a:off x="1702931" y="2370395"/>
            <a:ext cx="2067600" cy="99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1"/>
          <p:cNvSpPr txBox="1"/>
          <p:nvPr/>
        </p:nvSpPr>
        <p:spPr>
          <a:xfrm>
            <a:off x="3770531" y="2157695"/>
            <a:ext cx="1850100" cy="425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Embedded type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390976"/>
            <a:ext cx="7037550" cy="344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32"/>
          <p:cNvSpPr txBox="1"/>
          <p:nvPr/>
        </p:nvSpPr>
        <p:spPr>
          <a:xfrm>
            <a:off x="3075650" y="88620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this way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075650" y="286315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way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5004475" y="2224225"/>
            <a:ext cx="109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6229525" y="2224225"/>
            <a:ext cx="98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1146850" y="2450125"/>
            <a:ext cx="124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6472825" y="4830724"/>
            <a:ext cx="2671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http://www.golang-book.com/books/intro/9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an embedded type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embedded types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composition vs. inheritance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4058" l="0" r="0" t="0"/>
          <a:stretch/>
        </p:blipFill>
        <p:spPr>
          <a:xfrm>
            <a:off x="139025" y="0"/>
            <a:ext cx="53488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50" y="3112575"/>
            <a:ext cx="3540025" cy="2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 rot="-5400000">
            <a:off x="1881300" y="1949675"/>
            <a:ext cx="138300" cy="10773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568100" y="2121025"/>
            <a:ext cx="92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60786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700" y="3855558"/>
            <a:ext cx="3065300" cy="1287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 rot="-5400000">
            <a:off x="1789775" y="2052700"/>
            <a:ext cx="217200" cy="10860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1437875" y="2206850"/>
            <a:ext cx="92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5650"/>
            <a:ext cx="3614350" cy="27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910" y="4286103"/>
            <a:ext cx="3315740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/>
          <p:nvPr/>
        </p:nvCxnSpPr>
        <p:spPr>
          <a:xfrm flipH="1" rot="10800000">
            <a:off x="2085200" y="1668275"/>
            <a:ext cx="2302500" cy="1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258975" y="2085200"/>
            <a:ext cx="2520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925" y="0"/>
            <a:ext cx="4719074" cy="3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229525" y="295425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b="1" lang="en">
                <a:solidFill>
                  <a:srgbClr val="FFFFFF"/>
                </a:solidFill>
              </a:rPr>
              <a:t> of the value used to make the method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377450" y="2802663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the </a:t>
            </a:r>
            <a:r>
              <a:rPr b="1" lang="en">
                <a:solidFill>
                  <a:srgbClr val="FF0000"/>
                </a:solidFill>
              </a:rPr>
              <a:t>actual value </a:t>
            </a:r>
            <a:r>
              <a:rPr b="1" lang="en">
                <a:solidFill>
                  <a:srgbClr val="FFFFFF"/>
                </a:solidFill>
              </a:rPr>
              <a:t>used to make the method call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200150"/>
            <a:ext cx="4104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1799792">
            <a:off x="5836987" y="992963"/>
            <a:ext cx="2651677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Which one should you use?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 type’s nature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345850" y="1711600"/>
            <a:ext cx="191100" cy="7818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536950" y="18106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Pass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lang="en"/>
              <a:t>, the actual value; not a reference pointer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