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70560" y="226800"/>
            <a:ext cx="36021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Python Module Search Path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25360" y="848520"/>
            <a:ext cx="4791240" cy="39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While importing a module, Python looks at several places. 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Interpreter first looks for a built-in module then (if not found) into a list of directories defined in sys.path. 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The search is in this order.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The current directory.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PYTHONPATH (an environment variable with a list of directory).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The installation-dependent default directory.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We can add modify this list to add our own path.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70320" y="986040"/>
            <a:ext cx="3767040" cy="38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&gt;&gt;&gt; import sys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&gt;&gt;&gt; sys.path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['',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'C:\\Python33\\Lib\\idlelib',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'C:\\Windows\\system32\\python33.zip',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'C:\\Python33\\DLLs',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'C:\\Python33\\lib',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'C:\\Python33',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899"/>
              </a:spcAft>
            </a:pPr>
            <a:r>
              <a:rPr b="0" lang="en-IN" sz="1400" spc="-1" strike="noStrike">
                <a:solidFill>
                  <a:srgbClr val="252830"/>
                </a:solidFill>
                <a:latin typeface="Georgia"/>
                <a:ea typeface="Georgia"/>
              </a:rPr>
              <a:t>'C:\\Python33\\lib\\site-packages']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69800" y="135360"/>
            <a:ext cx="460332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The globals() and locals() Functions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98600" y="756720"/>
            <a:ext cx="8146440" cy="39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globals() and locals() functions can be used to return the names in the global and local namespaces depending on the location from where they are called.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If locals() is called from within a function, it will return all the names that can be accessed locally from that function.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If globals() is called from within a function, it will return all the names that can be accessed globally from that function.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return type of both these functions is dictionary. Therefore, names can be extracted using the keys() function.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The 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globals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() 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function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 returns a dictionary containing the variables defined in the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global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 namespace. 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When 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globals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() is called from a 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function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 or method, it returns the dictionary representing the </a:t>
            </a:r>
            <a:r>
              <a:rPr b="1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global</a:t>
            </a:r>
            <a:r>
              <a:rPr b="0" lang="en-IN" sz="1500" spc="-1" strike="noStrike">
                <a:solidFill>
                  <a:srgbClr val="222222"/>
                </a:solidFill>
                <a:latin typeface="Georgia"/>
                <a:ea typeface="Georgia"/>
              </a:rPr>
              <a:t> namespace of the module.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88320" y="204120"/>
            <a:ext cx="236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Python Module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78" name="Google Shape;60;p14" descr=""/>
          <p:cNvPicPr/>
          <p:nvPr/>
        </p:nvPicPr>
        <p:blipFill>
          <a:blip r:embed="rId1"/>
          <a:stretch/>
        </p:blipFill>
        <p:spPr>
          <a:xfrm>
            <a:off x="4681080" y="894600"/>
            <a:ext cx="4377960" cy="35838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64800" y="701640"/>
            <a:ext cx="4506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Consider a module to be the same as a code library.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file containing a set of functions you want to include in your application.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module allows you to logically organize your Python code.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Grouping related code into a module makes the code easier to understand and use.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module is a Python object with arbitrarily named attributes that you can bind.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Simply, a module is a file consisting of Python code. 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88320" y="204120"/>
            <a:ext cx="236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Python Module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81" name="Google Shape;67;p15" descr=""/>
          <p:cNvPicPr/>
          <p:nvPr/>
        </p:nvPicPr>
        <p:blipFill>
          <a:blip r:embed="rId1"/>
          <a:stretch/>
        </p:blipFill>
        <p:spPr>
          <a:xfrm>
            <a:off x="4681080" y="894600"/>
            <a:ext cx="4377960" cy="358380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4800" y="701640"/>
            <a:ext cx="4506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module is a file containing Python definitions and statements.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module can define functions, classes and variables. A module can also include runnable code.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Grouping related code into a module makes the code easier to understand and use.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Example:-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# A simple module, calc.py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def add(x, y):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return (x+y)</a:t>
            </a:r>
            <a:endParaRPr b="0" lang="en-IN" sz="1500" spc="-1" strike="noStrike">
              <a:latin typeface="Arial"/>
            </a:endParaRPr>
          </a:p>
          <a:p>
            <a:pPr marL="13716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 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def subtract(x, y):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return (x-y)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37400" y="158400"/>
            <a:ext cx="46688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How to import modules in Python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3240" y="678240"/>
            <a:ext cx="8299080" cy="41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We can import the definitions inside a module to another module or the interactive interpreter in Python.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We use the import keyword to do this. To import our previously defined module example we type the following in the Python prompt.</a:t>
            </a:r>
            <a:endParaRPr b="0" lang="en-IN" sz="1500" spc="-1" strike="noStrike">
              <a:latin typeface="Arial"/>
            </a:endParaRPr>
          </a:p>
          <a:p>
            <a:pPr marL="152280" indent="304920">
              <a:lnSpc>
                <a:spcPct val="100000"/>
              </a:lnSpc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&gt;&gt;&gt; import example</a:t>
            </a:r>
            <a:endParaRPr b="0" lang="en-IN" sz="1500" spc="-1" strike="noStrike">
              <a:latin typeface="Arial"/>
            </a:endParaRPr>
          </a:p>
          <a:p>
            <a:pPr marL="152280" indent="30492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This does not enter the names of the functions defined in example directly in the current symbol table. 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It only enters the module name example there.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25283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Using the module name we can access the function using the dot . operator. For example: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&gt;&gt;&gt; example.add(4,5.5)</a:t>
            </a:r>
            <a:endParaRPr b="0" lang="en-IN" sz="1500" spc="-1" strike="noStrike">
              <a:latin typeface="Arial"/>
            </a:endParaRPr>
          </a:p>
          <a:p>
            <a:pPr marL="152280" indent="304920">
              <a:lnSpc>
                <a:spcPct val="100000"/>
              </a:lnSpc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9.5</a:t>
            </a: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701"/>
              </a:spcBef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252830"/>
                </a:solidFill>
                <a:latin typeface="Georgia"/>
                <a:ea typeface="Georgia"/>
              </a:rPr>
              <a:t>Standard modules can be imported the same way as we import our user-defined modules.</a:t>
            </a:r>
            <a:endParaRPr b="0" lang="en-IN" sz="1500" spc="-1" strike="noStrike">
              <a:latin typeface="Arial"/>
            </a:endParaRPr>
          </a:p>
          <a:p>
            <a:pPr marL="152280" indent="304920">
              <a:lnSpc>
                <a:spcPct val="100000"/>
              </a:lnSpc>
              <a:spcBef>
                <a:spcPts val="1701"/>
              </a:spcBef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03920" y="104760"/>
            <a:ext cx="29354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The Import Statement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40200" y="570960"/>
            <a:ext cx="829908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You can use any Python source file as a module by executing an import statement in some other Python source file.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import has the following syntax −</a:t>
            </a:r>
            <a:endParaRPr b="0" lang="en-IN" sz="1500" spc="-1" strike="noStrike">
              <a:latin typeface="Arial"/>
            </a:endParaRPr>
          </a:p>
          <a:p>
            <a:pPr marL="50760" indent="406440">
              <a:lnSpc>
                <a:spcPct val="115000"/>
              </a:lnSpc>
            </a:pPr>
            <a:r>
              <a:rPr b="0" lang="en-IN" sz="1500" spc="-1" strike="noStrike">
                <a:solidFill>
                  <a:srgbClr val="313131"/>
                </a:solidFill>
                <a:latin typeface="Georgia"/>
                <a:ea typeface="Georgia"/>
              </a:rPr>
              <a:t>import module1</a:t>
            </a:r>
            <a:endParaRPr b="0" lang="en-IN" sz="1500" spc="-1" strike="noStrike">
              <a:latin typeface="Arial"/>
            </a:endParaRPr>
          </a:p>
          <a:p>
            <a:pPr marL="50760" indent="406440">
              <a:lnSpc>
                <a:spcPct val="115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When the interpreter encounters an import statement, it imports the module if the module is present in the search path.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search path is a list of directories that the interpreter searches before importing a module. For example, to import the module support.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63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You need to put the following command at the top of the script −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700"/>
              </a:spcBef>
            </a:pPr>
            <a:r>
              <a:rPr b="0" lang="en-IN" sz="1300" spc="-1" strike="noStrike">
                <a:solidFill>
                  <a:srgbClr val="880000"/>
                </a:solidFill>
                <a:latin typeface="Georgia"/>
                <a:ea typeface="Georgia"/>
              </a:rPr>
              <a:t>#!/usr/bin/python</a:t>
            </a:r>
            <a:endParaRPr b="0" lang="en-IN" sz="13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300" spc="-1" strike="noStrike">
                <a:solidFill>
                  <a:srgbClr val="880000"/>
                </a:solidFill>
                <a:latin typeface="Georgia"/>
                <a:ea typeface="Georgia"/>
              </a:rPr>
              <a:t># Import module support</a:t>
            </a:r>
            <a:endParaRPr b="0" lang="en-IN" sz="13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300" spc="-1" strike="noStrike">
                <a:solidFill>
                  <a:srgbClr val="000088"/>
                </a:solidFill>
                <a:latin typeface="Georgia"/>
                <a:ea typeface="Georgia"/>
              </a:rPr>
              <a:t>import</a:t>
            </a:r>
            <a:r>
              <a:rPr b="0" lang="en-IN" sz="1300" spc="-1" strike="noStrike">
                <a:solidFill>
                  <a:srgbClr val="313131"/>
                </a:solidFill>
                <a:latin typeface="Georgia"/>
                <a:ea typeface="Georgia"/>
              </a:rPr>
              <a:t> support</a:t>
            </a:r>
            <a:endParaRPr b="0" lang="en-IN" sz="13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300" spc="-1" strike="noStrike">
                <a:solidFill>
                  <a:srgbClr val="880000"/>
                </a:solidFill>
                <a:latin typeface="Georgia"/>
                <a:ea typeface="Georgia"/>
              </a:rPr>
              <a:t># Now you can call defined function that module as follows</a:t>
            </a:r>
            <a:endParaRPr b="0" lang="en-IN" sz="1300" spc="-1" strike="noStrike">
              <a:latin typeface="Arial"/>
            </a:endParaRPr>
          </a:p>
          <a:p>
            <a:pPr marL="50760" indent="406440">
              <a:lnSpc>
                <a:spcPct val="100000"/>
              </a:lnSpc>
            </a:pPr>
            <a:r>
              <a:rPr b="0" lang="en-IN" sz="1300" spc="-1" strike="noStrike">
                <a:solidFill>
                  <a:srgbClr val="313131"/>
                </a:solidFill>
                <a:latin typeface="Georgia"/>
                <a:ea typeface="Georgia"/>
              </a:rPr>
              <a:t>support</a:t>
            </a:r>
            <a:r>
              <a:rPr b="0" lang="en-IN" sz="1300" spc="-1" strike="noStrike">
                <a:solidFill>
                  <a:srgbClr val="666600"/>
                </a:solidFill>
                <a:latin typeface="Georgia"/>
                <a:ea typeface="Georgia"/>
              </a:rPr>
              <a:t>.</a:t>
            </a:r>
            <a:r>
              <a:rPr b="0" lang="en-IN" sz="1300" spc="-1" strike="noStrike">
                <a:solidFill>
                  <a:srgbClr val="313131"/>
                </a:solidFill>
                <a:latin typeface="Georgia"/>
                <a:ea typeface="Georgia"/>
              </a:rPr>
              <a:t>print_func</a:t>
            </a:r>
            <a:r>
              <a:rPr b="0" lang="en-IN" sz="1300" spc="-1" strike="noStrike">
                <a:solidFill>
                  <a:srgbClr val="666600"/>
                </a:solidFill>
                <a:latin typeface="Georgia"/>
                <a:ea typeface="Georgia"/>
              </a:rPr>
              <a:t>(</a:t>
            </a:r>
            <a:r>
              <a:rPr b="0" lang="en-IN" sz="1300" spc="-1" strike="noStrike">
                <a:solidFill>
                  <a:srgbClr val="008800"/>
                </a:solidFill>
                <a:latin typeface="Georgia"/>
                <a:ea typeface="Georgia"/>
              </a:rPr>
              <a:t>"Zara"</a:t>
            </a:r>
            <a:r>
              <a:rPr b="0" lang="en-IN" sz="1300" spc="-1" strike="noStrike">
                <a:solidFill>
                  <a:srgbClr val="666600"/>
                </a:solidFill>
                <a:latin typeface="Georgia"/>
                <a:ea typeface="Georgia"/>
              </a:rPr>
              <a:t>)</a:t>
            </a:r>
            <a:endParaRPr b="0" lang="en-IN" sz="1300" spc="-1" strike="noStrike">
              <a:latin typeface="Arial"/>
            </a:endParaRPr>
          </a:p>
          <a:p>
            <a:pPr marL="457200" indent="406440" algn="just"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656080" y="97200"/>
            <a:ext cx="38311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The from... Import Statement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40200" y="570960"/>
            <a:ext cx="829908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Python from statement lets you import specific attributes from a module into the current namespace.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from...import has the following syntax −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313131"/>
                </a:solidFill>
                <a:latin typeface="Georgia"/>
                <a:ea typeface="Georgia"/>
              </a:rPr>
              <a:t>from modname import name1[, name2[, ... nameN]]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For example, to import the function fibonacci from the module fib, use the following statement −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500" spc="-1" strike="noStrike">
                <a:solidFill>
                  <a:srgbClr val="313131"/>
                </a:solidFill>
                <a:latin typeface="Georgia"/>
                <a:ea typeface="Georgia"/>
              </a:rPr>
              <a:t>from fib import fibonacci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This statement does not import the entire module fib into the current namespace; it just introduces the item fibonacci from the module fib into the global symbol table of the importing module.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Python from statement lets you import specific attributes from a module.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This provides an easy way to import all the items from a module into the current namespace; however, this statement should be used sparingly.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35440" y="104760"/>
            <a:ext cx="3272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Namespaces and scoping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55320" y="619200"/>
            <a:ext cx="8299080" cy="42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Variables are names (identifiers) that map to objects.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namespace is a dictionary of variable names (keys) and their corresponding objects (values).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A Python statement can access variables in a local namespace and in the global namespace.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If a local and a global variable have the same name, the local variable shadows the global variable.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Each function has its own local namespace.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Class methods follow the same scoping rule as ordinary functions.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Python makes educated guesses on whether variables are local or global.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It assumes that any variable assigned a value in a function is local.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99120" y="211680"/>
            <a:ext cx="23450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Locating Module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1680" y="793080"/>
            <a:ext cx="8169480" cy="39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When you import a module, the Python interpreter searches for the module in the following sequences −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current directory.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If the module isn't found, Python then searches each directory in the shell variable PYTHONPATH.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If all else fails, Python checks the default path. On UNIX, this default path is normally /usr/local/lib/python/.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module search path is stored in the system module sys as the sys.pathvariable.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sys.path variable contains the current directory, PYTHONPATH, and the installation-dependent default.</a:t>
            </a:r>
            <a:endParaRPr b="0" lang="en-IN" sz="15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935440" y="135360"/>
            <a:ext cx="327240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0b5394"/>
                </a:solidFill>
                <a:latin typeface="EB Garamond"/>
                <a:ea typeface="EB Garamond"/>
              </a:rPr>
              <a:t>Namespaces and scoping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98600" y="756720"/>
            <a:ext cx="8146440" cy="39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Therefore, in order to assign a value to a global variable within a function, you must first use the global statement.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The statement global VarName tells Python that VarName is a global variable.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Python stops searching the local namespace for the variable.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For example, we define a variable Money in the global namespace.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Within the function Money, we assign Money a value, therefore Python assumes Money As a local variable.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However, we assessed the value of the local variable Money Before setting it, so an UnboundLocalError is the result. 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marL="457200" indent="-323280" algn="just">
              <a:lnSpc>
                <a:spcPct val="100000"/>
              </a:lnSpc>
              <a:buClr>
                <a:srgbClr val="000000"/>
              </a:buClr>
              <a:buFont typeface="Georgia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Georgia"/>
                <a:ea typeface="Georgia"/>
              </a:rPr>
              <a:t>Uncommenting the global statement fixes the problem.</a:t>
            </a:r>
            <a:endParaRPr b="0" lang="en-IN" sz="15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2020-09-25T07:36:21Z</dcterms:modified>
  <cp:revision>2</cp:revision>
  <dc:subject/>
  <dc:title/>
</cp:coreProperties>
</file>