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nva Sans Bold" charset="1" panose="020B0803030501040103"/>
      <p:regular r:id="rId16"/>
    </p:embeddedFont>
    <p:embeddedFont>
      <p:font typeface="Horizon" charset="1" panose="02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326512" y="2450841"/>
            <a:ext cx="17712500" cy="6398894"/>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Global Insure, a lea</a:t>
            </a:r>
            <a:r>
              <a:rPr lang="en-US" sz="3500" b="true">
                <a:solidFill>
                  <a:srgbClr val="000000"/>
                </a:solidFill>
                <a:latin typeface="Canva Sans Bold"/>
                <a:ea typeface="Canva Sans Bold"/>
                <a:cs typeface="Canva Sans Bold"/>
                <a:sym typeface="Canva Sans Bold"/>
              </a:rPr>
              <a:t>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minimise financial losses and optimise the overall claims handling process.</a:t>
            </a:r>
          </a:p>
          <a:p>
            <a:pPr algn="ctr">
              <a:lnSpc>
                <a:spcPts val="6860"/>
              </a:lnSpc>
            </a:pPr>
          </a:p>
        </p:txBody>
      </p:sp>
      <p:sp>
        <p:nvSpPr>
          <p:cNvPr name="TextBox 4" id="4"/>
          <p:cNvSpPr txBox="true"/>
          <p:nvPr/>
        </p:nvSpPr>
        <p:spPr>
          <a:xfrm rot="0">
            <a:off x="326512" y="658580"/>
            <a:ext cx="17634976" cy="1094931"/>
          </a:xfrm>
          <a:prstGeom prst="rect">
            <a:avLst/>
          </a:prstGeom>
        </p:spPr>
        <p:txBody>
          <a:bodyPr anchor="t" rtlCol="false" tIns="0" lIns="0" bIns="0" rIns="0">
            <a:spAutoFit/>
          </a:bodyPr>
          <a:lstStyle/>
          <a:p>
            <a:pPr algn="ctr">
              <a:lnSpc>
                <a:spcPts val="8350"/>
              </a:lnSpc>
            </a:pPr>
            <a:r>
              <a:rPr lang="en-US" sz="5964">
                <a:solidFill>
                  <a:srgbClr val="000000"/>
                </a:solidFill>
                <a:latin typeface="Horizon"/>
                <a:ea typeface="Horizon"/>
                <a:cs typeface="Horizon"/>
                <a:sym typeface="Horizon"/>
              </a:rPr>
              <a:t>Problem statement: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1699991" y="952500"/>
            <a:ext cx="15615921" cy="7521449"/>
          </a:xfrm>
          <a:prstGeom prst="rect">
            <a:avLst/>
          </a:prstGeom>
        </p:spPr>
        <p:txBody>
          <a:bodyPr anchor="t" rtlCol="false" tIns="0" lIns="0" bIns="0" rIns="0">
            <a:spAutoFit/>
          </a:bodyPr>
          <a:lstStyle/>
          <a:p>
            <a:pPr algn="l">
              <a:lnSpc>
                <a:spcPts val="5431"/>
              </a:lnSpc>
              <a:spcBef>
                <a:spcPct val="0"/>
              </a:spcBef>
            </a:pPr>
            <a:r>
              <a:rPr lang="en-US" b="true" sz="3879">
                <a:solidFill>
                  <a:srgbClr val="000000"/>
                </a:solidFill>
                <a:latin typeface="Canva Sans Bold"/>
                <a:ea typeface="Canva Sans Bold"/>
                <a:cs typeface="Canva Sans Bold"/>
                <a:sym typeface="Canva Sans Bold"/>
              </a:rPr>
              <a:t>●vehicle_claim: Amount claimed for vehicle repair/replacement.</a:t>
            </a:r>
          </a:p>
          <a:p>
            <a:pPr algn="l">
              <a:lnSpc>
                <a:spcPts val="5431"/>
              </a:lnSpc>
              <a:spcBef>
                <a:spcPct val="0"/>
              </a:spcBef>
            </a:pPr>
            <a:r>
              <a:rPr lang="en-US" b="true" sz="3879">
                <a:solidFill>
                  <a:srgbClr val="000000"/>
                </a:solidFill>
                <a:latin typeface="Canva Sans Bold"/>
                <a:ea typeface="Canva Sans Bold"/>
                <a:cs typeface="Canva Sans Bold"/>
                <a:sym typeface="Canva Sans Bold"/>
              </a:rPr>
              <a:t>Vehicle Information</a:t>
            </a:r>
          </a:p>
          <a:p>
            <a:pPr algn="l">
              <a:lnSpc>
                <a:spcPts val="5431"/>
              </a:lnSpc>
              <a:spcBef>
                <a:spcPct val="0"/>
              </a:spcBef>
            </a:pPr>
          </a:p>
          <a:p>
            <a:pPr algn="l">
              <a:lnSpc>
                <a:spcPts val="5431"/>
              </a:lnSpc>
              <a:spcBef>
                <a:spcPct val="0"/>
              </a:spcBef>
            </a:pPr>
            <a:r>
              <a:rPr lang="en-US" b="true" sz="3879">
                <a:solidFill>
                  <a:srgbClr val="000000"/>
                </a:solidFill>
                <a:latin typeface="Canva Sans Bold"/>
                <a:ea typeface="Canva Sans Bold"/>
                <a:cs typeface="Canva Sans Bold"/>
                <a:sym typeface="Canva Sans Bold"/>
              </a:rPr>
              <a:t>●auto_make: Car manufacturer (e.g., Honda, Ford).</a:t>
            </a:r>
          </a:p>
          <a:p>
            <a:pPr algn="l">
              <a:lnSpc>
                <a:spcPts val="5431"/>
              </a:lnSpc>
              <a:spcBef>
                <a:spcPct val="0"/>
              </a:spcBef>
            </a:pPr>
          </a:p>
          <a:p>
            <a:pPr algn="l">
              <a:lnSpc>
                <a:spcPts val="5431"/>
              </a:lnSpc>
              <a:spcBef>
                <a:spcPct val="0"/>
              </a:spcBef>
            </a:pPr>
            <a:r>
              <a:rPr lang="en-US" b="true" sz="3879">
                <a:solidFill>
                  <a:srgbClr val="000000"/>
                </a:solidFill>
                <a:latin typeface="Canva Sans Bold"/>
                <a:ea typeface="Canva Sans Bold"/>
                <a:cs typeface="Canva Sans Bold"/>
                <a:sym typeface="Canva Sans Bold"/>
              </a:rPr>
              <a:t>●auto_model: Specific model of the car.</a:t>
            </a:r>
          </a:p>
          <a:p>
            <a:pPr algn="l">
              <a:lnSpc>
                <a:spcPts val="5431"/>
              </a:lnSpc>
              <a:spcBef>
                <a:spcPct val="0"/>
              </a:spcBef>
            </a:pPr>
          </a:p>
          <a:p>
            <a:pPr algn="l">
              <a:lnSpc>
                <a:spcPts val="5431"/>
              </a:lnSpc>
              <a:spcBef>
                <a:spcPct val="0"/>
              </a:spcBef>
            </a:pPr>
            <a:r>
              <a:rPr lang="en-US" b="true" sz="3879">
                <a:solidFill>
                  <a:srgbClr val="000000"/>
                </a:solidFill>
                <a:latin typeface="Canva Sans Bold"/>
                <a:ea typeface="Canva Sans Bold"/>
                <a:cs typeface="Canva Sans Bold"/>
                <a:sym typeface="Canva Sans Bold"/>
              </a:rPr>
              <a:t>●auto_year: Year of car manufacture.</a:t>
            </a:r>
          </a:p>
          <a:p>
            <a:pPr algn="l">
              <a:lnSpc>
                <a:spcPts val="5431"/>
              </a:lnSpc>
              <a:spcBef>
                <a:spcPct val="0"/>
              </a:spcBef>
            </a:pPr>
          </a:p>
          <a:p>
            <a:pPr algn="l">
              <a:lnSpc>
                <a:spcPts val="5431"/>
              </a:lnSpc>
              <a:spcBef>
                <a:spcPct val="0"/>
              </a:spcBef>
            </a:pPr>
            <a:r>
              <a:rPr lang="en-US" b="true" sz="3879">
                <a:solidFill>
                  <a:srgbClr val="000000"/>
                </a:solidFill>
                <a:latin typeface="Canva Sans Bold"/>
                <a:ea typeface="Canva Sans Bold"/>
                <a:cs typeface="Canva Sans Bold"/>
                <a:sym typeface="Canva Sans Bold"/>
              </a:rPr>
              <a:t>Target Variable</a:t>
            </a:r>
          </a:p>
          <a:p>
            <a:pPr algn="l">
              <a:lnSpc>
                <a:spcPts val="5431"/>
              </a:lnSpc>
              <a:spcBef>
                <a:spcPct val="0"/>
              </a:spcBef>
            </a:pPr>
            <a:r>
              <a:rPr lang="en-US" b="true" sz="3879">
                <a:solidFill>
                  <a:srgbClr val="000000"/>
                </a:solidFill>
                <a:latin typeface="Canva Sans Bold"/>
                <a:ea typeface="Canva Sans Bold"/>
                <a:cs typeface="Canva Sans Bold"/>
                <a:sym typeface="Canva Sans Bold"/>
              </a:rPr>
              <a:t>●fraud_reported: Indicates if the claim is fraudulent (Y) or not (N).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326512" y="895350"/>
            <a:ext cx="17634976" cy="1529986"/>
          </a:xfrm>
          <a:prstGeom prst="rect">
            <a:avLst/>
          </a:prstGeom>
        </p:spPr>
        <p:txBody>
          <a:bodyPr anchor="t" rtlCol="false" tIns="0" lIns="0" bIns="0" rIns="0">
            <a:spAutoFit/>
          </a:bodyPr>
          <a:lstStyle/>
          <a:p>
            <a:pPr algn="ctr">
              <a:lnSpc>
                <a:spcPts val="5970"/>
              </a:lnSpc>
            </a:pPr>
            <a:r>
              <a:rPr lang="en-US" sz="4264">
                <a:solidFill>
                  <a:srgbClr val="000000"/>
                </a:solidFill>
                <a:latin typeface="Horizon"/>
                <a:ea typeface="Horizon"/>
                <a:cs typeface="Horizon"/>
                <a:sym typeface="Horizon"/>
              </a:rPr>
              <a:t>Understanding the Rise of Insurance Fraud in Rural India</a:t>
            </a:r>
          </a:p>
        </p:txBody>
      </p:sp>
      <p:sp>
        <p:nvSpPr>
          <p:cNvPr name="TextBox 4" id="4"/>
          <p:cNvSpPr txBox="true"/>
          <p:nvPr/>
        </p:nvSpPr>
        <p:spPr>
          <a:xfrm rot="0">
            <a:off x="514350" y="3338070"/>
            <a:ext cx="17259300" cy="3692525"/>
          </a:xfrm>
          <a:prstGeom prst="rect">
            <a:avLst/>
          </a:prstGeom>
        </p:spPr>
        <p:txBody>
          <a:bodyPr anchor="t" rtlCol="false" tIns="0" lIns="0" bIns="0" rIns="0">
            <a:spAutoFit/>
          </a:bodyPr>
          <a:lstStyle/>
          <a:p>
            <a:pPr algn="just">
              <a:lnSpc>
                <a:spcPts val="4900"/>
              </a:lnSpc>
            </a:pPr>
            <a:r>
              <a:rPr lang="en-US" sz="3500" b="true">
                <a:solidFill>
                  <a:srgbClr val="000000"/>
                </a:solidFill>
                <a:latin typeface="Canva Sans Bold"/>
                <a:ea typeface="Canva Sans Bold"/>
                <a:cs typeface="Canva Sans Bold"/>
                <a:sym typeface="Canva Sans Bold"/>
              </a:rPr>
              <a:t>When we think about money frau</a:t>
            </a:r>
            <a:r>
              <a:rPr lang="en-US" b="true" sz="3500">
                <a:solidFill>
                  <a:srgbClr val="000000"/>
                </a:solidFill>
                <a:latin typeface="Canva Sans Bold"/>
                <a:ea typeface="Canva Sans Bold"/>
                <a:cs typeface="Canva Sans Bold"/>
                <a:sym typeface="Canva Sans Bold"/>
              </a:rPr>
              <a:t>d, we usually imagine smart people in big cities using computers and the internet to trick others. But when it comes to insurance fraud, the reality is quite different. Surprisingly, rural areas in India have seen a major spike in fraudulent claims over the past decade and it’s becoming a serious problem.</a:t>
            </a:r>
          </a:p>
          <a:p>
            <a:pPr algn="just">
              <a:lnSpc>
                <a:spcPts val="49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514350" y="799818"/>
            <a:ext cx="17259300" cy="4311650"/>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Insurers have discovered well-organized groups operating in these regions almost like companies with trained people collecting information, forging </a:t>
            </a:r>
            <a:r>
              <a:rPr lang="en-US" sz="3500" b="true">
                <a:solidFill>
                  <a:srgbClr val="000000"/>
                </a:solidFill>
                <a:latin typeface="Canva Sans Bold"/>
                <a:ea typeface="Canva Sans Bold"/>
                <a:cs typeface="Canva Sans Bold"/>
                <a:sym typeface="Canva Sans Bold"/>
              </a:rPr>
              <a:t>documents, and filing fake claims. These fraud rings often target families of people who are critically ill or near death, making it easier to fake life or health claims. On top of that, the lack of strict checks when policies are issued makes it easier for such fraud to slip through the cracks.</a:t>
            </a:r>
          </a:p>
          <a:p>
            <a:pPr algn="l">
              <a:lnSpc>
                <a:spcPts val="4900"/>
              </a:lnSpc>
            </a:pPr>
          </a:p>
        </p:txBody>
      </p:sp>
      <p:sp>
        <p:nvSpPr>
          <p:cNvPr name="TextBox 4" id="4"/>
          <p:cNvSpPr txBox="true"/>
          <p:nvPr/>
        </p:nvSpPr>
        <p:spPr>
          <a:xfrm rot="0">
            <a:off x="514350" y="4740221"/>
            <a:ext cx="17029063" cy="4930775"/>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To fight this, we need more than just basic checks. Insurance companies must start using technology like </a:t>
            </a:r>
            <a:r>
              <a:rPr lang="en-US" sz="3500" b="true">
                <a:solidFill>
                  <a:srgbClr val="000000"/>
                </a:solidFill>
                <a:latin typeface="Canva Sans Bold"/>
                <a:ea typeface="Canva Sans Bold"/>
                <a:cs typeface="Canva Sans Bold"/>
                <a:sym typeface="Canva Sans Bold"/>
              </a:rPr>
              <a:t>AI and machine learning to catch suspicious patterns early. At the same time, there’s a need for stricter punishments under the law, and a central database of known fraudsters to prevent repeat offenses. Without strong action and better systems in place, rural insurance fraud may continue to grow causing huge losses and eroding trust in the system.</a:t>
            </a:r>
          </a:p>
          <a:p>
            <a:pPr algn="l">
              <a:lnSpc>
                <a:spcPts val="49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5002446" y="249419"/>
            <a:ext cx="8283107" cy="1329963"/>
          </a:xfrm>
          <a:prstGeom prst="rect">
            <a:avLst/>
          </a:prstGeom>
        </p:spPr>
        <p:txBody>
          <a:bodyPr anchor="t" rtlCol="false" tIns="0" lIns="0" bIns="0" rIns="0">
            <a:spAutoFit/>
          </a:bodyPr>
          <a:lstStyle/>
          <a:p>
            <a:pPr algn="ctr">
              <a:lnSpc>
                <a:spcPts val="10169"/>
              </a:lnSpc>
            </a:pPr>
            <a:r>
              <a:rPr lang="en-US" sz="7264">
                <a:solidFill>
                  <a:srgbClr val="000000"/>
                </a:solidFill>
                <a:latin typeface="Horizon"/>
                <a:ea typeface="Horizon"/>
                <a:cs typeface="Horizon"/>
                <a:sym typeface="Horizon"/>
              </a:rPr>
              <a:t>Objective:</a:t>
            </a:r>
          </a:p>
        </p:txBody>
      </p:sp>
      <p:sp>
        <p:nvSpPr>
          <p:cNvPr name="TextBox 4" id="4"/>
          <p:cNvSpPr txBox="true"/>
          <p:nvPr/>
        </p:nvSpPr>
        <p:spPr>
          <a:xfrm rot="0">
            <a:off x="308661" y="1512706"/>
            <a:ext cx="17670679" cy="8556429"/>
          </a:xfrm>
          <a:prstGeom prst="rect">
            <a:avLst/>
          </a:prstGeom>
        </p:spPr>
        <p:txBody>
          <a:bodyPr anchor="t" rtlCol="false" tIns="0" lIns="0" bIns="0" rIns="0">
            <a:spAutoFit/>
          </a:bodyPr>
          <a:lstStyle/>
          <a:p>
            <a:pPr algn="l">
              <a:lnSpc>
                <a:spcPts val="4560"/>
              </a:lnSpc>
            </a:pPr>
            <a:r>
              <a:rPr lang="en-US" sz="3257" b="true">
                <a:solidFill>
                  <a:srgbClr val="000000"/>
                </a:solidFill>
                <a:latin typeface="Canva Sans Bold"/>
                <a:ea typeface="Canva Sans Bold"/>
                <a:cs typeface="Canva Sans Bold"/>
                <a:sym typeface="Canva Sans Bold"/>
              </a:rPr>
              <a:t>●Move beyond traditional, rule-based fraud detection methods used in insurance.</a:t>
            </a:r>
          </a:p>
          <a:p>
            <a:pPr algn="l">
              <a:lnSpc>
                <a:spcPts val="4560"/>
              </a:lnSpc>
            </a:pPr>
          </a:p>
          <a:p>
            <a:pPr algn="l">
              <a:lnSpc>
                <a:spcPts val="4560"/>
              </a:lnSpc>
            </a:pPr>
            <a:r>
              <a:rPr lang="en-US" sz="3257" b="true">
                <a:solidFill>
                  <a:srgbClr val="000000"/>
                </a:solidFill>
                <a:latin typeface="Canva Sans Bold"/>
                <a:ea typeface="Canva Sans Bold"/>
                <a:cs typeface="Canva Sans Bold"/>
                <a:sym typeface="Canva Sans Bold"/>
              </a:rPr>
              <a:t>●Build a data-driven model using historical claims data to detect fraud automatically.</a:t>
            </a:r>
          </a:p>
          <a:p>
            <a:pPr algn="l">
              <a:lnSpc>
                <a:spcPts val="4560"/>
              </a:lnSpc>
            </a:pPr>
          </a:p>
          <a:p>
            <a:pPr algn="l">
              <a:lnSpc>
                <a:spcPts val="4560"/>
              </a:lnSpc>
            </a:pPr>
            <a:r>
              <a:rPr lang="en-US" sz="3257" b="true">
                <a:solidFill>
                  <a:srgbClr val="000000"/>
                </a:solidFill>
                <a:latin typeface="Canva Sans Bold"/>
                <a:ea typeface="Canva Sans Bold"/>
                <a:cs typeface="Canva Sans Bold"/>
                <a:sym typeface="Canva Sans Bold"/>
              </a:rPr>
              <a:t>●Use machine learning algorithms (like Random Forest and Logistic Regression) to classify claims as fraudulent or legitimate.</a:t>
            </a:r>
          </a:p>
          <a:p>
            <a:pPr algn="l">
              <a:lnSpc>
                <a:spcPts val="4560"/>
              </a:lnSpc>
            </a:pPr>
          </a:p>
          <a:p>
            <a:pPr algn="l">
              <a:lnSpc>
                <a:spcPts val="4560"/>
              </a:lnSpc>
            </a:pPr>
            <a:r>
              <a:rPr lang="en-US" sz="3257" b="true">
                <a:solidFill>
                  <a:srgbClr val="000000"/>
                </a:solidFill>
                <a:latin typeface="Canva Sans Bold"/>
                <a:ea typeface="Canva Sans Bold"/>
                <a:cs typeface="Canva Sans Bold"/>
                <a:sym typeface="Canva Sans Bold"/>
              </a:rPr>
              <a:t>●I</a:t>
            </a:r>
            <a:r>
              <a:rPr lang="en-US" sz="3257" b="true">
                <a:solidFill>
                  <a:srgbClr val="000000"/>
                </a:solidFill>
                <a:latin typeface="Canva Sans Bold"/>
                <a:ea typeface="Canva Sans Bold"/>
                <a:cs typeface="Canva Sans Bold"/>
                <a:sym typeface="Canva Sans Bold"/>
              </a:rPr>
              <a:t>dentify complex fraud patterns that manual checklists or fixed rules often miss.</a:t>
            </a:r>
          </a:p>
          <a:p>
            <a:pPr algn="l">
              <a:lnSpc>
                <a:spcPts val="4560"/>
              </a:lnSpc>
            </a:pPr>
          </a:p>
          <a:p>
            <a:pPr algn="l">
              <a:lnSpc>
                <a:spcPts val="4560"/>
              </a:lnSpc>
            </a:pPr>
            <a:r>
              <a:rPr lang="en-US" sz="3257" b="true">
                <a:solidFill>
                  <a:srgbClr val="000000"/>
                </a:solidFill>
                <a:latin typeface="Canva Sans Bold"/>
                <a:ea typeface="Canva Sans Bold"/>
                <a:cs typeface="Canva Sans Bold"/>
                <a:sym typeface="Canva Sans Bold"/>
              </a:rPr>
              <a:t>●Enable early fraud detection to prevent financial losses and speed up decision-making.</a:t>
            </a:r>
          </a:p>
          <a:p>
            <a:pPr algn="l">
              <a:lnSpc>
                <a:spcPts val="4560"/>
              </a:lnSpc>
            </a:pPr>
          </a:p>
          <a:p>
            <a:pPr algn="l">
              <a:lnSpc>
                <a:spcPts val="4560"/>
              </a:lnSpc>
            </a:pPr>
            <a:r>
              <a:rPr lang="en-US" sz="3257" b="true">
                <a:solidFill>
                  <a:srgbClr val="000000"/>
                </a:solidFill>
                <a:latin typeface="Canva Sans Bold"/>
                <a:ea typeface="Canva Sans Bold"/>
                <a:cs typeface="Canva Sans Bold"/>
                <a:sym typeface="Canva Sans Bold"/>
              </a:rPr>
              <a:t>●Support insurers in making smarter, more accurate claim approvals with less manual effort.</a:t>
            </a:r>
          </a:p>
          <a:p>
            <a:pPr algn="l">
              <a:lnSpc>
                <a:spcPts val="45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1798320" y="368809"/>
            <a:ext cx="14691360" cy="1671319"/>
          </a:xfrm>
          <a:prstGeom prst="rect">
            <a:avLst/>
          </a:prstGeom>
        </p:spPr>
        <p:txBody>
          <a:bodyPr anchor="t" rtlCol="false" tIns="0" lIns="0" bIns="0" rIns="0">
            <a:spAutoFit/>
          </a:bodyPr>
          <a:lstStyle/>
          <a:p>
            <a:pPr algn="ctr">
              <a:lnSpc>
                <a:spcPts val="12880"/>
              </a:lnSpc>
            </a:pPr>
            <a:r>
              <a:rPr lang="en-US" sz="9200">
                <a:solidFill>
                  <a:srgbClr val="000000"/>
                </a:solidFill>
                <a:latin typeface="Horizon"/>
                <a:ea typeface="Horizon"/>
                <a:cs typeface="Horizon"/>
                <a:sym typeface="Horizon"/>
              </a:rPr>
              <a:t>Libr</a:t>
            </a:r>
            <a:r>
              <a:rPr lang="en-US" sz="9200">
                <a:solidFill>
                  <a:srgbClr val="000000"/>
                </a:solidFill>
                <a:latin typeface="Horizon"/>
                <a:ea typeface="Horizon"/>
                <a:cs typeface="Horizon"/>
                <a:sym typeface="Horizon"/>
              </a:rPr>
              <a:t>aries used:</a:t>
            </a:r>
          </a:p>
        </p:txBody>
      </p:sp>
      <p:sp>
        <p:nvSpPr>
          <p:cNvPr name="TextBox 4" id="4"/>
          <p:cNvSpPr txBox="true"/>
          <p:nvPr/>
        </p:nvSpPr>
        <p:spPr>
          <a:xfrm rot="0">
            <a:off x="1645210" y="2603147"/>
            <a:ext cx="15428620" cy="6843349"/>
          </a:xfrm>
          <a:prstGeom prst="rect">
            <a:avLst/>
          </a:prstGeom>
        </p:spPr>
        <p:txBody>
          <a:bodyPr anchor="t" rtlCol="false" tIns="0" lIns="0" bIns="0" rIns="0">
            <a:spAutoFit/>
          </a:bodyPr>
          <a:lstStyle/>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1) warnings</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2) numpy</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3) pan</a:t>
            </a:r>
            <a:r>
              <a:rPr lang="en-US" b="true" sz="3568">
                <a:solidFill>
                  <a:srgbClr val="000000"/>
                </a:solidFill>
                <a:latin typeface="Canva Sans Bold"/>
                <a:ea typeface="Canva Sans Bold"/>
                <a:cs typeface="Canva Sans Bold"/>
                <a:sym typeface="Canva Sans Bold"/>
              </a:rPr>
              <a:t>das</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4) seaborn</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5) matplotlib.pyplot</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6) sklearn (specifically sklearn.model_selection, sklearn.metrics, sklearn.ensemble)</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7) imblearn.over_sampling</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8) statsmodels.api</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9) statsmodels.stats.outliers_influence</a:t>
            </a:r>
          </a:p>
          <a:p>
            <a:pPr algn="just" marL="770450" indent="-385225" lvl="1">
              <a:lnSpc>
                <a:spcPts val="4995"/>
              </a:lnSpc>
              <a:buFont typeface="Arial"/>
              <a:buChar char="•"/>
            </a:pPr>
            <a:r>
              <a:rPr lang="en-US" b="true" sz="3568">
                <a:solidFill>
                  <a:srgbClr val="000000"/>
                </a:solidFill>
                <a:latin typeface="Canva Sans Bold"/>
                <a:ea typeface="Canva Sans Bold"/>
                <a:cs typeface="Canva Sans Bold"/>
                <a:sym typeface="Canva Sans Bold"/>
              </a:rPr>
              <a:t>10) sklearn.preprocessing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983599" y="554713"/>
            <a:ext cx="16320802" cy="1604840"/>
          </a:xfrm>
          <a:prstGeom prst="rect">
            <a:avLst/>
          </a:prstGeom>
        </p:spPr>
        <p:txBody>
          <a:bodyPr anchor="t" rtlCol="false" tIns="0" lIns="0" bIns="0" rIns="0">
            <a:spAutoFit/>
          </a:bodyPr>
          <a:lstStyle/>
          <a:p>
            <a:pPr algn="ctr">
              <a:lnSpc>
                <a:spcPts val="12354"/>
              </a:lnSpc>
            </a:pPr>
            <a:r>
              <a:rPr lang="en-US" sz="8824">
                <a:solidFill>
                  <a:srgbClr val="000000"/>
                </a:solidFill>
                <a:latin typeface="Horizon"/>
                <a:ea typeface="Horizon"/>
                <a:cs typeface="Horizon"/>
                <a:sym typeface="Horizon"/>
              </a:rPr>
              <a:t>Algo</a:t>
            </a:r>
            <a:r>
              <a:rPr lang="en-US" sz="8824">
                <a:solidFill>
                  <a:srgbClr val="000000"/>
                </a:solidFill>
                <a:latin typeface="Horizon"/>
                <a:ea typeface="Horizon"/>
                <a:cs typeface="Horizon"/>
                <a:sym typeface="Horizon"/>
              </a:rPr>
              <a:t>rithms used:</a:t>
            </a:r>
          </a:p>
        </p:txBody>
      </p:sp>
      <p:sp>
        <p:nvSpPr>
          <p:cNvPr name="TextBox 4" id="4"/>
          <p:cNvSpPr txBox="true"/>
          <p:nvPr/>
        </p:nvSpPr>
        <p:spPr>
          <a:xfrm rot="0">
            <a:off x="4343400" y="3237923"/>
            <a:ext cx="9601200" cy="45827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Algorithms that are used:</a:t>
            </a:r>
          </a:p>
          <a:p>
            <a:pPr algn="l">
              <a:lnSpc>
                <a:spcPts val="7279"/>
              </a:lnSpc>
            </a:pPr>
          </a:p>
          <a:p>
            <a:pPr algn="l">
              <a:lnSpc>
                <a:spcPts val="7279"/>
              </a:lnSpc>
            </a:pPr>
            <a:r>
              <a:rPr lang="en-US" sz="5199" b="true">
                <a:solidFill>
                  <a:srgbClr val="000000"/>
                </a:solidFill>
                <a:latin typeface="Canva Sans Bold"/>
                <a:ea typeface="Canva Sans Bold"/>
                <a:cs typeface="Canva Sans Bold"/>
                <a:sym typeface="Canva Sans Bold"/>
              </a:rPr>
              <a:t>1)Random forest</a:t>
            </a:r>
          </a:p>
          <a:p>
            <a:pPr algn="l">
              <a:lnSpc>
                <a:spcPts val="7279"/>
              </a:lnSpc>
            </a:pPr>
          </a:p>
          <a:p>
            <a:pPr algn="l">
              <a:lnSpc>
                <a:spcPts val="7279"/>
              </a:lnSpc>
            </a:pPr>
            <a:r>
              <a:rPr lang="en-US" sz="5199" b="true">
                <a:solidFill>
                  <a:srgbClr val="000000"/>
                </a:solidFill>
                <a:latin typeface="Canva Sans Bold"/>
                <a:ea typeface="Canva Sans Bold"/>
                <a:cs typeface="Canva Sans Bold"/>
                <a:sym typeface="Canva Sans Bold"/>
              </a:rPr>
              <a:t>2) logistic regression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Freeform 3" id="3"/>
          <p:cNvSpPr/>
          <p:nvPr/>
        </p:nvSpPr>
        <p:spPr>
          <a:xfrm flipH="false" flipV="false" rot="0">
            <a:off x="3280902" y="668086"/>
            <a:ext cx="12353560" cy="8590214"/>
          </a:xfrm>
          <a:custGeom>
            <a:avLst/>
            <a:gdLst/>
            <a:ahLst/>
            <a:cxnLst/>
            <a:rect r="r" b="b" t="t" l="l"/>
            <a:pathLst>
              <a:path h="8590214" w="12353560">
                <a:moveTo>
                  <a:pt x="0" y="0"/>
                </a:moveTo>
                <a:lnTo>
                  <a:pt x="12353560" y="0"/>
                </a:lnTo>
                <a:lnTo>
                  <a:pt x="12353560" y="8590214"/>
                </a:lnTo>
                <a:lnTo>
                  <a:pt x="0" y="8590214"/>
                </a:lnTo>
                <a:lnTo>
                  <a:pt x="0" y="0"/>
                </a:lnTo>
                <a:close/>
              </a:path>
            </a:pathLst>
          </a:custGeom>
          <a:blipFill>
            <a:blip r:embed="rId3"/>
            <a:stretch>
              <a:fillRect l="0" t="0" r="0" b="-965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668110" y="262738"/>
            <a:ext cx="16951779" cy="1312849"/>
          </a:xfrm>
          <a:prstGeom prst="rect">
            <a:avLst/>
          </a:prstGeom>
        </p:spPr>
        <p:txBody>
          <a:bodyPr anchor="t" rtlCol="false" tIns="0" lIns="0" bIns="0" rIns="0">
            <a:spAutoFit/>
          </a:bodyPr>
          <a:lstStyle/>
          <a:p>
            <a:pPr algn="ctr">
              <a:lnSpc>
                <a:spcPts val="10098"/>
              </a:lnSpc>
            </a:pPr>
            <a:r>
              <a:rPr lang="en-US" sz="7212">
                <a:solidFill>
                  <a:srgbClr val="000000"/>
                </a:solidFill>
                <a:latin typeface="Horizon"/>
                <a:ea typeface="Horizon"/>
                <a:cs typeface="Horizon"/>
                <a:sym typeface="Horizon"/>
              </a:rPr>
              <a:t>DESIGN AND</a:t>
            </a:r>
            <a:r>
              <a:rPr lang="en-US" sz="7212">
                <a:solidFill>
                  <a:srgbClr val="000000"/>
                </a:solidFill>
                <a:latin typeface="Horizon"/>
                <a:ea typeface="Horizon"/>
                <a:cs typeface="Horizon"/>
                <a:sym typeface="Horizon"/>
              </a:rPr>
              <a:t> ROADMAP:</a:t>
            </a:r>
          </a:p>
        </p:txBody>
      </p:sp>
      <p:sp>
        <p:nvSpPr>
          <p:cNvPr name="TextBox 4" id="4"/>
          <p:cNvSpPr txBox="true"/>
          <p:nvPr/>
        </p:nvSpPr>
        <p:spPr>
          <a:xfrm rot="0">
            <a:off x="2152650" y="1831139"/>
            <a:ext cx="139827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The </a:t>
            </a:r>
            <a:r>
              <a:rPr lang="en-US" b="true" sz="5199">
                <a:solidFill>
                  <a:srgbClr val="000000"/>
                </a:solidFill>
                <a:latin typeface="Canva Sans Bold"/>
                <a:ea typeface="Canva Sans Bold"/>
                <a:cs typeface="Canva Sans Bold"/>
                <a:sym typeface="Canva Sans Bold"/>
              </a:rPr>
              <a:t>data contains the following attributes:</a:t>
            </a:r>
          </a:p>
        </p:txBody>
      </p:sp>
      <p:sp>
        <p:nvSpPr>
          <p:cNvPr name="TextBox 5" id="5"/>
          <p:cNvSpPr txBox="true"/>
          <p:nvPr/>
        </p:nvSpPr>
        <p:spPr>
          <a:xfrm rot="0">
            <a:off x="1534666" y="2973787"/>
            <a:ext cx="2987040"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Features:</a:t>
            </a:r>
          </a:p>
        </p:txBody>
      </p:sp>
      <p:sp>
        <p:nvSpPr>
          <p:cNvPr name="TextBox 6" id="6"/>
          <p:cNvSpPr txBox="true"/>
          <p:nvPr/>
        </p:nvSpPr>
        <p:spPr>
          <a:xfrm rot="0">
            <a:off x="1534666" y="3398284"/>
            <a:ext cx="16753334" cy="5699759"/>
          </a:xfrm>
          <a:prstGeom prst="rect">
            <a:avLst/>
          </a:prstGeom>
        </p:spPr>
        <p:txBody>
          <a:bodyPr anchor="t" rtlCol="false" tIns="0" lIns="0" bIns="0" rIns="0">
            <a:spAutoFit/>
          </a:bodyPr>
          <a:lstStyle/>
          <a:p>
            <a:pPr algn="l">
              <a:lnSpc>
                <a:spcPts val="4515"/>
              </a:lnSpc>
            </a:pPr>
          </a:p>
          <a:p>
            <a:pPr algn="l">
              <a:lnSpc>
                <a:spcPts val="4515"/>
              </a:lnSpc>
            </a:pPr>
            <a:r>
              <a:rPr lang="en-US" sz="3225" b="true">
                <a:solidFill>
                  <a:srgbClr val="000000"/>
                </a:solidFill>
                <a:latin typeface="Canva Sans Bold"/>
                <a:ea typeface="Canva Sans Bold"/>
                <a:cs typeface="Canva Sans Bold"/>
                <a:sym typeface="Canva Sans Bold"/>
              </a:rPr>
              <a:t>Customer</a:t>
            </a:r>
            <a:r>
              <a:rPr lang="en-US" sz="3225" b="true">
                <a:solidFill>
                  <a:srgbClr val="000000"/>
                </a:solidFill>
                <a:latin typeface="Canva Sans Bold"/>
                <a:ea typeface="Canva Sans Bold"/>
                <a:cs typeface="Canva Sans Bold"/>
                <a:sym typeface="Canva Sans Bold"/>
              </a:rPr>
              <a:t> &amp; Policy Details</a:t>
            </a:r>
          </a:p>
          <a:p>
            <a:pPr algn="l">
              <a:lnSpc>
                <a:spcPts val="4515"/>
              </a:lnSpc>
            </a:pPr>
            <a:r>
              <a:rPr lang="en-US" sz="3225" b="true">
                <a:solidFill>
                  <a:srgbClr val="000000"/>
                </a:solidFill>
                <a:latin typeface="Canva Sans Bold"/>
                <a:ea typeface="Canva Sans Bold"/>
                <a:cs typeface="Canva Sans Bold"/>
                <a:sym typeface="Canva Sans Bold"/>
              </a:rPr>
              <a:t>●months_as_customer: Number of months the customer has been with the insurance company.</a:t>
            </a:r>
          </a:p>
          <a:p>
            <a:pPr algn="l">
              <a:lnSpc>
                <a:spcPts val="4515"/>
              </a:lnSpc>
            </a:pPr>
          </a:p>
          <a:p>
            <a:pPr algn="l">
              <a:lnSpc>
                <a:spcPts val="4515"/>
              </a:lnSpc>
            </a:pPr>
            <a:r>
              <a:rPr lang="en-US" sz="3225" b="true">
                <a:solidFill>
                  <a:srgbClr val="000000"/>
                </a:solidFill>
                <a:latin typeface="Canva Sans Bold"/>
                <a:ea typeface="Canva Sans Bold"/>
                <a:cs typeface="Canva Sans Bold"/>
                <a:sym typeface="Canva Sans Bold"/>
              </a:rPr>
              <a:t>●age: Age of the insured person.</a:t>
            </a:r>
          </a:p>
          <a:p>
            <a:pPr algn="l">
              <a:lnSpc>
                <a:spcPts val="4515"/>
              </a:lnSpc>
            </a:pPr>
          </a:p>
          <a:p>
            <a:pPr algn="l">
              <a:lnSpc>
                <a:spcPts val="4515"/>
              </a:lnSpc>
            </a:pPr>
            <a:r>
              <a:rPr lang="en-US" sz="3225" b="true">
                <a:solidFill>
                  <a:srgbClr val="000000"/>
                </a:solidFill>
                <a:latin typeface="Canva Sans Bold"/>
                <a:ea typeface="Canva Sans Bold"/>
                <a:cs typeface="Canva Sans Bold"/>
                <a:sym typeface="Canva Sans Bold"/>
              </a:rPr>
              <a:t>●policy_number: Unique identifier for each insurance policy.</a:t>
            </a:r>
          </a:p>
          <a:p>
            <a:pPr algn="l">
              <a:lnSpc>
                <a:spcPts val="4515"/>
              </a:lnSpc>
            </a:pPr>
          </a:p>
          <a:p>
            <a:pPr algn="l">
              <a:lnSpc>
                <a:spcPts val="4515"/>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447020"/>
          </a:xfrm>
          <a:custGeom>
            <a:avLst/>
            <a:gdLst/>
            <a:ahLst/>
            <a:cxnLst/>
            <a:rect r="r" b="b" t="t" l="l"/>
            <a:pathLst>
              <a:path h="10447020" w="18288000">
                <a:moveTo>
                  <a:pt x="0" y="0"/>
                </a:moveTo>
                <a:lnTo>
                  <a:pt x="18288000" y="0"/>
                </a:lnTo>
                <a:lnTo>
                  <a:pt x="18288000" y="10447020"/>
                </a:lnTo>
                <a:lnTo>
                  <a:pt x="0" y="10447020"/>
                </a:lnTo>
                <a:lnTo>
                  <a:pt x="0" y="0"/>
                </a:lnTo>
                <a:close/>
              </a:path>
            </a:pathLst>
          </a:custGeom>
          <a:blipFill>
            <a:blip r:embed="rId2"/>
            <a:stretch>
              <a:fillRect l="0" t="0" r="0" b="0"/>
            </a:stretch>
          </a:blipFill>
        </p:spPr>
      </p:sp>
      <p:sp>
        <p:nvSpPr>
          <p:cNvPr name="TextBox 3" id="3"/>
          <p:cNvSpPr txBox="true"/>
          <p:nvPr/>
        </p:nvSpPr>
        <p:spPr>
          <a:xfrm rot="0">
            <a:off x="1570510" y="213623"/>
            <a:ext cx="18086828" cy="11382293"/>
          </a:xfrm>
          <a:prstGeom prst="rect">
            <a:avLst/>
          </a:prstGeom>
        </p:spPr>
        <p:txBody>
          <a:bodyPr anchor="t" rtlCol="false" tIns="0" lIns="0" bIns="0" rIns="0">
            <a:spAutoFit/>
          </a:bodyPr>
          <a:lstStyle/>
          <a:p>
            <a:pPr algn="l">
              <a:lnSpc>
                <a:spcPts val="4729"/>
              </a:lnSpc>
            </a:pPr>
            <a:r>
              <a:rPr lang="en-US" sz="3378" b="true">
                <a:solidFill>
                  <a:srgbClr val="000000"/>
                </a:solidFill>
                <a:latin typeface="Canva Sans Bold"/>
                <a:ea typeface="Canva Sans Bold"/>
                <a:cs typeface="Canva Sans Bold"/>
                <a:sym typeface="Canva Sans Bold"/>
              </a:rPr>
              <a:t>●number_of_vehicles_involve</a:t>
            </a:r>
            <a:r>
              <a:rPr lang="en-US" sz="3378" b="true">
                <a:solidFill>
                  <a:srgbClr val="000000"/>
                </a:solidFill>
                <a:latin typeface="Canva Sans Bold"/>
                <a:ea typeface="Canva Sans Bold"/>
                <a:cs typeface="Canva Sans Bold"/>
                <a:sym typeface="Canva Sans Bold"/>
              </a:rPr>
              <a:t>d: Number of vehicles in the incident.</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●property_damage: Whether property was damaged.</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●bodily_injuries: Number of bodily injuries.</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●witnesses: Count of people who witnessed the event.</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●police_report_available: Whether a police report was filed.</a:t>
            </a:r>
          </a:p>
          <a:p>
            <a:pPr algn="l">
              <a:lnSpc>
                <a:spcPts val="4729"/>
              </a:lnSpc>
            </a:pPr>
            <a:r>
              <a:rPr lang="en-US" sz="3378" b="true">
                <a:solidFill>
                  <a:srgbClr val="000000"/>
                </a:solidFill>
                <a:latin typeface="Canva Sans Bold"/>
                <a:ea typeface="Canva Sans Bold"/>
                <a:cs typeface="Canva Sans Bold"/>
                <a:sym typeface="Canva Sans Bold"/>
              </a:rPr>
              <a:t>Claim Amounts</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●total_claim_amount: Total amount claimed.</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●injury_claim: Amount claimed for injuries.</a:t>
            </a:r>
          </a:p>
          <a:p>
            <a:pPr algn="l">
              <a:lnSpc>
                <a:spcPts val="4729"/>
              </a:lnSpc>
            </a:pPr>
          </a:p>
          <a:p>
            <a:pPr algn="l">
              <a:lnSpc>
                <a:spcPts val="4729"/>
              </a:lnSpc>
            </a:pPr>
            <a:r>
              <a:rPr lang="en-US" sz="3378" b="true">
                <a:solidFill>
                  <a:srgbClr val="000000"/>
                </a:solidFill>
                <a:latin typeface="Canva Sans Bold"/>
                <a:ea typeface="Canva Sans Bold"/>
                <a:cs typeface="Canva Sans Bold"/>
                <a:sym typeface="Canva Sans Bold"/>
              </a:rPr>
              <a:t>●property_claim: Amount claimed for property damage.</a:t>
            </a:r>
          </a:p>
          <a:p>
            <a:pPr algn="l">
              <a:lnSpc>
                <a:spcPts val="4729"/>
              </a:lnSpc>
            </a:pPr>
          </a:p>
          <a:p>
            <a:pPr algn="l">
              <a:lnSpc>
                <a:spcPts val="4729"/>
              </a:lnSpc>
            </a:pPr>
          </a:p>
          <a:p>
            <a:pPr algn="l">
              <a:lnSpc>
                <a:spcPts val="472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DAGuYoSDITQ</dc:identifier>
  <dcterms:modified xsi:type="dcterms:W3CDTF">2011-08-01T06:04:30Z</dcterms:modified>
  <cp:revision>1</cp:revision>
  <dc:title>Problem statement:</dc:title>
</cp:coreProperties>
</file>