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1" r:id="rId2"/>
    <p:sldId id="262" r:id="rId3"/>
    <p:sldId id="265" r:id="rId4"/>
    <p:sldId id="264" r:id="rId5"/>
    <p:sldId id="266" r:id="rId6"/>
    <p:sldId id="268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Ja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D0C9"/>
    <a:srgbClr val="1F8984"/>
    <a:srgbClr val="C4FFFD"/>
    <a:srgbClr val="29B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D195089-0756-484D-A07D-B89647DF8A82}">
  <a:tblStyle styleId="{5D195089-0756-484D-A07D-B89647DF8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970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6900" marR="0" lvl="1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54100" marR="0" lvl="2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11300" marR="0" lvl="3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68500" marR="0" lvl="4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5700" marR="0" lvl="5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82900" marR="0" lvl="6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40100" marR="0" lvl="7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97300" marR="0" lvl="8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ELK is that only through the cloud.</a:t>
            </a: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443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They might leave sooner, take fewer rides in their visit. (They might perceive the park as having unexpected ride closures.)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image itself might be distracting because it is mostly text.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201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They might leave sooner, take fewer rides in their visit. (They might perceive the park as having unexpected ride closures.)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image itself might be distracting because it is mostly text.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494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They might leave sooner, take fewer rides in their visit. (They might perceive the park as having unexpected ride closures.)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image itself might be distracting because it is mostly text.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4846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They might leave sooner, take fewer rides in their visit. (They might perceive the park as having unexpected ride closures.)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image itself might be distracting because it is mostly text.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363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They might leave sooner, take fewer rides in their visit. (They might perceive the park as having unexpected ride closures.)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image itself might be distracting because it is mostly text. 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946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09600" marR="0" lvl="0" indent="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600" marR="0" lvl="1" indent="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52600" marR="0" lvl="3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09800" marR="0" lvl="4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67000" marR="0" lvl="5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24200" marR="0" lvl="6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81400" marR="0" lvl="7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38600" marR="0" lvl="8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533400" marR="0" lvl="0" indent="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95400" marR="0" lvl="2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1700" marR="0" lvl="4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28900" marR="0" lvl="5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86100" marR="0" lvl="6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43300" marR="0" lvl="7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00" marR="0" lvl="8" indent="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2A4B21-1E39-42CC-A8A5-DBA9E5BA5C15}"/>
              </a:ext>
            </a:extLst>
          </p:cNvPr>
          <p:cNvSpPr/>
          <p:nvPr/>
        </p:nvSpPr>
        <p:spPr>
          <a:xfrm>
            <a:off x="0" y="0"/>
            <a:ext cx="5665509" cy="6858000"/>
          </a:xfrm>
          <a:prstGeom prst="rect">
            <a:avLst/>
          </a:prstGeom>
          <a:solidFill>
            <a:srgbClr val="29B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96">
            <a:extLst>
              <a:ext uri="{FF2B5EF4-FFF2-40B4-BE49-F238E27FC236}">
                <a16:creationId xmlns:a16="http://schemas.microsoft.com/office/drawing/2014/main" id="{55C3A620-F70E-424B-AFB7-D3C3965EB55A}"/>
              </a:ext>
            </a:extLst>
          </p:cNvPr>
          <p:cNvSpPr txBox="1"/>
          <p:nvPr/>
        </p:nvSpPr>
        <p:spPr>
          <a:xfrm>
            <a:off x="6330336" y="2531763"/>
            <a:ext cx="5266439" cy="17944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04800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en-US" sz="5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ELK Stack </a:t>
            </a:r>
          </a:p>
          <a:p>
            <a:pPr lvl="0" indent="-304800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top tool for text warehousing and visualization</a:t>
            </a:r>
            <a:endParaRPr lang="en-US"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Image result for elasticsearch icon">
            <a:extLst>
              <a:ext uri="{FF2B5EF4-FFF2-40B4-BE49-F238E27FC236}">
                <a16:creationId xmlns:a16="http://schemas.microsoft.com/office/drawing/2014/main" id="{3FD822B9-F304-4855-8EA5-28C1AB1F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5" y="1134948"/>
            <a:ext cx="4588104" cy="45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4054C-6F8D-4285-A146-EE17465D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82" y="1265781"/>
            <a:ext cx="3195686" cy="31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390650" y="1991219"/>
            <a:ext cx="9410700" cy="794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ELK consists of three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integrated but separate projects from the open-source vendor Elastic.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ELK Stack?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1704A-2B21-40A2-B6E6-3B841FD7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7" y="97698"/>
            <a:ext cx="1295947" cy="129080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8AA9AB-B23B-427D-8636-499D8D112486}"/>
              </a:ext>
            </a:extLst>
          </p:cNvPr>
          <p:cNvGrpSpPr/>
          <p:nvPr/>
        </p:nvGrpSpPr>
        <p:grpSpPr>
          <a:xfrm>
            <a:off x="2931136" y="3591047"/>
            <a:ext cx="6329728" cy="1579944"/>
            <a:chOff x="2712499" y="3308911"/>
            <a:chExt cx="6329728" cy="1579944"/>
          </a:xfrm>
        </p:grpSpPr>
        <p:pic>
          <p:nvPicPr>
            <p:cNvPr id="2052" name="Picture 4" descr="Related image">
              <a:extLst>
                <a:ext uri="{FF2B5EF4-FFF2-40B4-BE49-F238E27FC236}">
                  <a16:creationId xmlns:a16="http://schemas.microsoft.com/office/drawing/2014/main" id="{0CFE0A5C-31FC-428F-AA7B-FFE9238887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499" y="3308911"/>
              <a:ext cx="1737938" cy="157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kibana logo">
              <a:extLst>
                <a:ext uri="{FF2B5EF4-FFF2-40B4-BE49-F238E27FC236}">
                  <a16:creationId xmlns:a16="http://schemas.microsoft.com/office/drawing/2014/main" id="{2CB5EFCC-303D-4B81-8270-064A5D6DC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0633" y="3447238"/>
              <a:ext cx="761594" cy="130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C66882-A4D2-49D8-BAEB-E698D6A5F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1515" y="3447238"/>
              <a:ext cx="868969" cy="1335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669800" y="2203200"/>
            <a:ext cx="9410700" cy="2161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Elasticsearch is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scalable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Can run on the cloud through services like AWS or Google Cloud,, and integrates with Hadoop</a:t>
            </a:r>
          </a:p>
          <a:p>
            <a:pPr marL="165100" lvl="0" indent="-342900">
              <a:lnSpc>
                <a:spcPct val="90000"/>
              </a:lnSpc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Can index data without schema, so users can integrate text data from multiple sources for centralized analysis</a:t>
            </a:r>
          </a:p>
          <a:p>
            <a:pPr marL="165100" lvl="0" indent="-342900">
              <a:lnSpc>
                <a:spcPct val="90000"/>
              </a:lnSpc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Features built-in analyzers for cleaning, tokenizing, and removing stop words</a:t>
            </a:r>
          </a:p>
          <a:p>
            <a:pPr marL="165100" lvl="0" indent="-342900">
              <a:lnSpc>
                <a:spcPct val="90000"/>
              </a:lnSpc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Uses the Lucene query language to provide powerful full-text search capabilities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>
              <a:lnSpc>
                <a:spcPct val="90000"/>
              </a:lnSpc>
              <a:buClr>
                <a:srgbClr val="3F3F3F"/>
              </a:buClr>
              <a:buSzPts val="4400"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Elasticsearch is a Distributed Search and Analytics Engine, Ideal for Storing and Analyzing Text Data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A268955-A742-415A-BBC5-22FDFC7E2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0" t="12754" r="41425" b="42737"/>
          <a:stretch/>
        </p:blipFill>
        <p:spPr bwMode="auto">
          <a:xfrm>
            <a:off x="255043" y="126723"/>
            <a:ext cx="1135607" cy="12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669800" y="2733771"/>
            <a:ext cx="5206919" cy="241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Logstash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can ingest data from diverse sources, like Amazon S3, logs simultaneously to convey it to a user’s “stash.”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Logstash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transforms data during ingest, allowing users to parse and filter unstructured data.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Logstash</a:t>
            </a: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Ingest and Transforms Data for Delivery to Elasticsearch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32A04F4B-78C5-4DED-AB0A-0B080771F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" y="-99558"/>
            <a:ext cx="1690614" cy="16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B2C533-8260-49EF-AB46-6E93E2E6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075" y="1948675"/>
            <a:ext cx="2905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390648" y="2642248"/>
            <a:ext cx="4539675" cy="30608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Provides an interactive word cloud visualization that allows users to filter on significant terms</a:t>
            </a: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Facilitates easy visualization of data from multiple sources simultaneously</a:t>
            </a:r>
          </a:p>
          <a:p>
            <a:pPr marL="165100" lvl="0" indent="-342900">
              <a:lnSpc>
                <a:spcPct val="90000"/>
              </a:lnSpc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Kibana’s Graph plug-in provides an interactive, iterative search tool for text</a:t>
            </a: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Kibana is a Powerful Tool for Exploring and Visualizing Data, with Special Visuals for Text 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Image result for kibana logo">
            <a:extLst>
              <a:ext uri="{FF2B5EF4-FFF2-40B4-BE49-F238E27FC236}">
                <a16:creationId xmlns:a16="http://schemas.microsoft.com/office/drawing/2014/main" id="{D9D170BD-C02D-40E2-8D7D-981D6BC0A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21233" r="71234" b="21961"/>
          <a:stretch/>
        </p:blipFill>
        <p:spPr bwMode="auto">
          <a:xfrm>
            <a:off x="360550" y="135130"/>
            <a:ext cx="948700" cy="121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ibana dashboard">
            <a:extLst>
              <a:ext uri="{FF2B5EF4-FFF2-40B4-BE49-F238E27FC236}">
                <a16:creationId xmlns:a16="http://schemas.microsoft.com/office/drawing/2014/main" id="{4D7A37D9-EE0E-4B85-8478-0A69EA30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77" y="2937881"/>
            <a:ext cx="4539675" cy="24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342522" y="3179768"/>
            <a:ext cx="4539675" cy="19813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How can we use this rich data set of insights from enthusiasts and professionals to learn what new beers could succeed in the market?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Business Case: Market Research for New Product Development  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13D2A-3E0D-4731-9BB8-E3E20C87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7" y="97698"/>
            <a:ext cx="1295947" cy="1290804"/>
          </a:xfrm>
          <a:prstGeom prst="rect">
            <a:avLst/>
          </a:prstGeom>
        </p:spPr>
      </p:pic>
      <p:pic>
        <p:nvPicPr>
          <p:cNvPr id="4102" name="Picture 6" descr="Image result for beer with question mark">
            <a:extLst>
              <a:ext uri="{FF2B5EF4-FFF2-40B4-BE49-F238E27FC236}">
                <a16:creationId xmlns:a16="http://schemas.microsoft.com/office/drawing/2014/main" id="{5EB91057-6A5F-408A-8161-253CDBDEF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1"/>
          <a:stretch/>
        </p:blipFill>
        <p:spPr bwMode="auto">
          <a:xfrm>
            <a:off x="7343775" y="1486201"/>
            <a:ext cx="4848225" cy="53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556325" y="2830754"/>
            <a:ext cx="4539675" cy="2683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Covers a time period of more than 10 years, up to November 2011</a:t>
            </a: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Reviewers rate beers on five dimensions and give a plaintext review</a:t>
            </a: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Reviews also include product and user information</a:t>
            </a: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0" y="0"/>
            <a:ext cx="12192000" cy="148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669800" y="0"/>
            <a:ext cx="10522200" cy="14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Data Set: 500,000 reviews from </a:t>
            </a:r>
          </a:p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BeerAdvocate.com</a:t>
            </a:r>
            <a:endParaRPr lang="en-US" sz="3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6" name="Picture 8" descr="Image result for beeradvocate">
            <a:extLst>
              <a:ext uri="{FF2B5EF4-FFF2-40B4-BE49-F238E27FC236}">
                <a16:creationId xmlns:a16="http://schemas.microsoft.com/office/drawing/2014/main" id="{9A918D7F-2174-4603-B689-F9389D52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00" y="2830754"/>
            <a:ext cx="4314845" cy="26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6508B0-A229-44B4-AFEF-052097E7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7" y="97698"/>
            <a:ext cx="1295947" cy="129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479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keart</dc:creator>
  <cp:lastModifiedBy>Justin</cp:lastModifiedBy>
  <cp:revision>33</cp:revision>
  <dcterms:modified xsi:type="dcterms:W3CDTF">2017-12-13T20:14:36Z</dcterms:modified>
</cp:coreProperties>
</file>